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8" r:id="rId8"/>
    <p:sldId id="262" r:id="rId9"/>
    <p:sldId id="263" r:id="rId10"/>
    <p:sldId id="264" r:id="rId11"/>
    <p:sldId id="265" r:id="rId12"/>
    <p:sldId id="267" r:id="rId13"/>
    <p:sldId id="268" r:id="rId14"/>
    <p:sldId id="269" r:id="rId15"/>
    <p:sldId id="270" r:id="rId16"/>
    <p:sldId id="266" r:id="rId17"/>
    <p:sldId id="271" r:id="rId18"/>
    <p:sldId id="272" r:id="rId19"/>
    <p:sldId id="273" r:id="rId20"/>
    <p:sldId id="274" r:id="rId21"/>
    <p:sldId id="276"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APPLICATIONS </a:t>
            </a:r>
            <a:br>
              <a:rPr lang="en-US" b="1" dirty="0"/>
            </a:br>
            <a:r>
              <a:rPr lang="en-US" b="1" dirty="0"/>
              <a:t>AND </a:t>
            </a:r>
            <a:br>
              <a:rPr lang="en-US" b="1" dirty="0"/>
            </a:br>
            <a:r>
              <a:rPr lang="en-US" b="1" dirty="0"/>
              <a:t>USAGE OF VISUAL CRYPTOGRAPHY</a:t>
            </a:r>
            <a:endParaRPr lang="en-US" b="1" dirty="0"/>
          </a:p>
        </p:txBody>
      </p:sp>
      <p:sp>
        <p:nvSpPr>
          <p:cNvPr id="3" name="Subtitle 2"/>
          <p:cNvSpPr>
            <a:spLocks noGrp="1"/>
          </p:cNvSpPr>
          <p:nvPr>
            <p:ph type="subTitle" idx="1"/>
            <p:custDataLst>
              <p:tags r:id="rId1"/>
            </p:custDataLst>
          </p:nvPr>
        </p:nvSpPr>
        <p:spPr>
          <a:xfrm>
            <a:off x="8571865" y="3935095"/>
            <a:ext cx="2902585" cy="1655445"/>
          </a:xfrm>
        </p:spPr>
        <p:txBody>
          <a:bodyPr/>
          <a:lstStyle/>
          <a:p>
            <a:pPr algn="l"/>
            <a:r>
              <a:rPr lang="en-US"/>
              <a:t>Akshith -4200</a:t>
            </a:r>
            <a:endParaRPr lang="en-US"/>
          </a:p>
          <a:p>
            <a:pPr algn="l"/>
            <a:r>
              <a:rPr lang="en-US"/>
              <a:t>Achuth -4066</a:t>
            </a:r>
            <a:endParaRPr lang="en-US"/>
          </a:p>
          <a:p>
            <a:pPr algn="l"/>
            <a:r>
              <a:rPr lang="en-US"/>
              <a:t>Devendar - 4184</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8"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1" dur="3000" fill="hold"/>
                                              <p:tgtEl>
                                                <p:spTgt spid="3">
                                                  <p:txEl>
                                                    <p:pRg st="0" end="0"/>
                                                  </p:txEl>
                                                </p:spTgt>
                                              </p:tgtEl>
                                              <p:attrNameLst>
                                                <p:attrName>num.show</p:attrName>
                                              </p:attrNameLst>
                                            </p:cBhvr>
                                            <p:tavLst>
                                              <p:tav tm="0">
                                                <p:val>
                                                  <p:fltVal val="0"/>
                                                </p:val>
                                              </p:tav>
                                              <p:tav tm="100000">
                                                <p:val>
                                                  <p:strVal val="#ppt_v"/>
                                                </p:val>
                                              </p:tav>
                                            </p:tavLst>
                                          </p:anim>
                                        </wppc:dynamicDigit>
                                      </p:ext>
                                    </p:extLs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4" dur="3000" fill="hold"/>
                                              <p:tgtEl>
                                                <p:spTgt spid="3">
                                                  <p:txEl>
                                                    <p:pRg st="1" end="1"/>
                                                  </p:txEl>
                                                </p:spTgt>
                                              </p:tgtEl>
                                              <p:attrNameLst>
                                                <p:attrName>num.show</p:attrName>
                                              </p:attrNameLst>
                                            </p:cBhvr>
                                            <p:tavLst>
                                              <p:tav tm="0">
                                                <p:val>
                                                  <p:fltVal val="0"/>
                                                </p:val>
                                              </p:tav>
                                              <p:tav tm="100000">
                                                <p:val>
                                                  <p:strVal val="#ppt_v"/>
                                                </p:val>
                                              </p:tav>
                                            </p:tavLst>
                                          </p:anim>
                                        </wppc:dynamicDigit>
                                      </p:ext>
                                    </p:extLs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7" dur="3000" fill="hold"/>
                                              <p:tgtEl>
                                                <p:spTgt spid="3">
                                                  <p:txEl>
                                                    <p:pRg st="2" end="2"/>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3"/>
      <p:bldP spid="2" grpId="5"/>
      <p:bldP spid="2" grpId="7"/>
      <p:bldP spid="2" grpId="8"/>
      <p:bldP spid="2" grpId="9"/>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Anti- Phishing System</a:t>
            </a:r>
            <a:endParaRPr lang="en-US"/>
          </a:p>
        </p:txBody>
      </p:sp>
      <p:sp>
        <p:nvSpPr>
          <p:cNvPr id="3" name="Content Placeholder 2"/>
          <p:cNvSpPr>
            <a:spLocks noGrp="1"/>
          </p:cNvSpPr>
          <p:nvPr>
            <p:ph idx="1"/>
          </p:nvPr>
        </p:nvSpPr>
        <p:spPr/>
        <p:txBody>
          <a:bodyPr>
            <a:normAutofit fontScale="90000" lnSpcReduction="20000"/>
          </a:bodyPr>
          <a:p>
            <a:pPr>
              <a:lnSpc>
                <a:spcPct val="120000"/>
              </a:lnSpc>
            </a:pPr>
            <a:r>
              <a:rPr lang="en-US" sz="2665"/>
              <a:t>As we know phishing is an attack which steals the sensitive information like passwords, pin numbers and other details by replicating the original website. By using visual cryptography technique to a website, a user can identify the difference between the duplicate website and an original website. </a:t>
            </a:r>
            <a:endParaRPr lang="en-US" sz="2665"/>
          </a:p>
          <a:p>
            <a:pPr>
              <a:lnSpc>
                <a:spcPct val="120000"/>
              </a:lnSpc>
            </a:pPr>
            <a:r>
              <a:rPr lang="en-US" sz="2665"/>
              <a:t>Fake web sites which seem fundamentally the same to the first ones are being hosted to accomplish this. In this paper we have proposed another approach named as “Anti-phishing system using visual cryptography in cloud” to take care of the issue of phishing.</a:t>
            </a:r>
            <a:endParaRPr lang="en-US" sz="2665"/>
          </a:p>
          <a:p>
            <a:pPr>
              <a:lnSpc>
                <a:spcPct val="120000"/>
              </a:lnSpc>
            </a:pPr>
            <a:r>
              <a:rPr lang="en-US" sz="2665"/>
              <a:t>This works as whenever a user tried to enter information then the website server sent a share to the user, then the user superimposes those two shares and then user get some code which was assigned.</a:t>
            </a:r>
            <a:endParaRPr lang="en-US" sz="2665"/>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Authentication for Data Matrix Code</a:t>
            </a:r>
            <a:endParaRPr lang="en-US"/>
          </a:p>
        </p:txBody>
      </p:sp>
      <p:sp>
        <p:nvSpPr>
          <p:cNvPr id="3" name="Content Placeholder 2"/>
          <p:cNvSpPr>
            <a:spLocks noGrp="1"/>
          </p:cNvSpPr>
          <p:nvPr>
            <p:ph idx="1"/>
          </p:nvPr>
        </p:nvSpPr>
        <p:spPr/>
        <p:txBody>
          <a:bodyPr>
            <a:noAutofit/>
          </a:bodyPr>
          <a:p>
            <a:r>
              <a:rPr lang="en-US" sz="2800"/>
              <a:t>This application applies two levels of security, it works on the identity cards.</a:t>
            </a:r>
            <a:endParaRPr lang="en-US" sz="2800"/>
          </a:p>
          <a:p>
            <a:r>
              <a:rPr lang="en-US" sz="2800"/>
              <a:t>Authentication goes through the owner’s identity card and in this level, it uses both DMC and shares of the facial image of the owner . </a:t>
            </a:r>
            <a:endParaRPr lang="en-US" sz="2800"/>
          </a:p>
          <a:p>
            <a:r>
              <a:rPr lang="en-US" sz="2800"/>
              <a:t>By comparing the shares from identity card and data base the user was identified then the identity card owner.</a:t>
            </a:r>
            <a:endParaRPr lang="en-US" sz="2800"/>
          </a:p>
          <a:p>
            <a:r>
              <a:rPr lang="en-US" sz="2800"/>
              <a:t>If the process doesn’t get any kind of information through the shares which are gathered from the card owner and from data base was superimposed, then the card owner doesn’t able to claim that he was the owner of the data.</a:t>
            </a:r>
            <a:endParaRPr lang="en-US" sz="28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par>
                          <p:cTn id="22" fill="hold">
                            <p:stCondLst>
                              <p:cond delay="2500"/>
                            </p:stCondLst>
                            <p:childTnLst>
                              <p:par>
                                <p:cTn id="23" presetID="5"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Offline QR Code Authorization</a:t>
            </a:r>
            <a:endParaRPr lang="en-US"/>
          </a:p>
        </p:txBody>
      </p:sp>
      <p:sp>
        <p:nvSpPr>
          <p:cNvPr id="3" name="Content Placeholder 2"/>
          <p:cNvSpPr>
            <a:spLocks noGrp="1"/>
          </p:cNvSpPr>
          <p:nvPr>
            <p:ph idx="1"/>
          </p:nvPr>
        </p:nvSpPr>
        <p:spPr/>
        <p:txBody>
          <a:bodyPr>
            <a:normAutofit lnSpcReduction="10000"/>
          </a:bodyPr>
          <a:p>
            <a:r>
              <a:rPr lang="en-US"/>
              <a:t>This application was proposed by Fang and it is an algorithm which works on offline QR code authentication. </a:t>
            </a:r>
            <a:endParaRPr lang="en-US"/>
          </a:p>
          <a:p>
            <a:r>
              <a:rPr lang="en-US"/>
              <a:t>The QR code looks like a black square are randomly spotted on a white sheet. </a:t>
            </a:r>
            <a:endParaRPr lang="en-US"/>
          </a:p>
          <a:p>
            <a:r>
              <a:rPr lang="en-US"/>
              <a:t>Here in this application the author applied visual cryptography and the QR code will become into two shares and the share nearly looks like as QR code so it cannot be scanned by any third-party user and it is very easy and secure to do the transaction with QR codes.</a:t>
            </a:r>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Defense System</a:t>
            </a:r>
            <a:endParaRPr lang="en-US"/>
          </a:p>
        </p:txBody>
      </p:sp>
      <p:sp>
        <p:nvSpPr>
          <p:cNvPr id="3" name="Content Placeholder 2"/>
          <p:cNvSpPr>
            <a:spLocks noGrp="1"/>
          </p:cNvSpPr>
          <p:nvPr>
            <p:ph idx="1"/>
          </p:nvPr>
        </p:nvSpPr>
        <p:spPr/>
        <p:txBody>
          <a:bodyPr>
            <a:normAutofit fontScale="90000" lnSpcReduction="10000"/>
          </a:bodyPr>
          <a:p>
            <a:r>
              <a:rPr lang="en-US" sz="2500"/>
              <a:t>Generally visual cryptography encrypts the images into of two shares and the encrypted image was only decrypted by those shares only not with other shares . </a:t>
            </a:r>
            <a:endParaRPr lang="en-US" sz="2500"/>
          </a:p>
          <a:p>
            <a:r>
              <a:rPr lang="en-US" sz="2500"/>
              <a:t>This technique helps to encrypt all visual data like images, codes, handwritten text, etc.</a:t>
            </a:r>
            <a:endParaRPr lang="en-US" sz="2500"/>
          </a:p>
          <a:p>
            <a:r>
              <a:rPr lang="en-US" sz="2500"/>
              <a:t>This helps in defense to send a secret image like as follows.</a:t>
            </a:r>
            <a:endParaRPr lang="en-US" sz="2500"/>
          </a:p>
          <a:p>
            <a:r>
              <a:rPr lang="en-US" sz="2500"/>
              <a:t>First an image was encrypted into two parts and one part was directly given to the person who they want to send message and the other part was sent through the fax or in the form of printed when the time of using that code. And it helps to share the message secretly and in visually.</a:t>
            </a:r>
            <a:endParaRPr lang="en-US" sz="2500"/>
          </a:p>
          <a:p>
            <a:r>
              <a:rPr lang="en-US" sz="2500"/>
              <a:t>By using this technique, we can able to send more than two messages secretly to a person who works as a secret agent in a distance location and in a dangerous place, and the procedure to decode the data was only done by that person who receivethe share only.</a:t>
            </a:r>
            <a:endParaRPr lang="en-US" sz="25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par>
                          <p:cTn id="22" fill="hold">
                            <p:stCondLst>
                              <p:cond delay="2500"/>
                            </p:stCondLst>
                            <p:childTnLst>
                              <p:par>
                                <p:cTn id="23" presetID="5"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par>
                          <p:cTn id="26" fill="hold">
                            <p:stCondLst>
                              <p:cond delay="3000"/>
                            </p:stCondLst>
                            <p:childTnLst>
                              <p:par>
                                <p:cTn id="27" presetID="5" presetClass="entr" presetSubtype="1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heckerboard(across)">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CAP-T-CHA</a:t>
            </a:r>
            <a:endParaRPr lang="en-US"/>
          </a:p>
        </p:txBody>
      </p:sp>
      <p:sp>
        <p:nvSpPr>
          <p:cNvPr id="3" name="Content Placeholder 2"/>
          <p:cNvSpPr>
            <a:spLocks noGrp="1"/>
          </p:cNvSpPr>
          <p:nvPr>
            <p:ph sz="half" idx="1"/>
          </p:nvPr>
        </p:nvSpPr>
        <p:spPr/>
        <p:txBody>
          <a:bodyPr/>
          <a:p>
            <a:pPr marL="0" indent="0">
              <a:buNone/>
            </a:pPr>
            <a:r>
              <a:rPr lang="en-US"/>
              <a:t>CAP-T-CHA is of three processes and work using the visual cryptography and the processes are as follows.</a:t>
            </a:r>
            <a:endParaRPr lang="en-US"/>
          </a:p>
          <a:p>
            <a:r>
              <a:rPr lang="en-US"/>
              <a:t>Shared Create Process</a:t>
            </a:r>
            <a:endParaRPr lang="en-US"/>
          </a:p>
          <a:p>
            <a:r>
              <a:rPr lang="en-US"/>
              <a:t>Hashed Codes Generated</a:t>
            </a:r>
            <a:endParaRPr lang="en-US"/>
          </a:p>
          <a:p>
            <a:r>
              <a:rPr lang="en-US"/>
              <a:t>Authentication Process </a:t>
            </a:r>
            <a:endParaRPr lang="en-US"/>
          </a:p>
        </p:txBody>
      </p:sp>
      <p:pic>
        <p:nvPicPr>
          <p:cNvPr id="4" name="Content Placeholder 3" descr="figure-fig1_W640"/>
          <p:cNvPicPr>
            <a:picLocks noChangeAspect="1"/>
          </p:cNvPicPr>
          <p:nvPr>
            <p:ph sz="half" idx="2"/>
          </p:nvPr>
        </p:nvPicPr>
        <p:blipFill>
          <a:blip r:embed="rId1"/>
          <a:stretch>
            <a:fillRect/>
          </a:stretch>
        </p:blipFill>
        <p:spPr>
          <a:xfrm>
            <a:off x="6644005" y="2770505"/>
            <a:ext cx="4236720" cy="24612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par>
                          <p:cTn id="22" fill="hold">
                            <p:stCondLst>
                              <p:cond delay="2500"/>
                            </p:stCondLst>
                            <p:childTnLst>
                              <p:par>
                                <p:cTn id="23" presetID="5"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10000"/>
          </a:bodyPr>
          <a:p>
            <a:r>
              <a:rPr lang="en-US" sz="2800"/>
              <a:t>The utilization of visual cryptography is investigated to safeguard the privacy of a picture captcha by breaking down the image captcha into two shares (known as sheets) that are put away in separate database servers (one with client and one with server) such that the first picture captcha can be uncovered just when both are all the while accessible the individual sheet pictures do not uncover the character of the first picture captcha.</a:t>
            </a:r>
            <a:endParaRPr lang="en-US" sz="2800"/>
          </a:p>
          <a:p>
            <a:r>
              <a:rPr lang="en-US" sz="2800"/>
              <a:t>When the original picture captcha is uncovered to the client it can be utilized as the secret word. </a:t>
            </a:r>
            <a:endParaRPr lang="en-US" sz="2800"/>
          </a:p>
          <a:p>
            <a:r>
              <a:rPr lang="en-US" sz="2800"/>
              <a:t>Utilizing this site cross checks its character and proves that it is a certified site before the end clients.</a:t>
            </a:r>
            <a:endParaRPr lang="en-US" sz="28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500"/>
                                        <p:tgtEl>
                                          <p:spTgt spid="3">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lnSpcReduction="20000"/>
          </a:bodyPr>
          <a:p>
            <a:r>
              <a:rPr lang="en-US" sz="2665"/>
              <a:t>If the two shares are matches and then stacked together and then removes noise from the share after that authentication will be accepted otherwise authentication will be rejected .</a:t>
            </a:r>
            <a:endParaRPr lang="en-US" sz="2665"/>
          </a:p>
          <a:p>
            <a:r>
              <a:rPr lang="en-US" sz="2665"/>
              <a:t>CAPTCHA is a standard security technology. To date, the most commonly used are various types of visual CAPTCHAs, in which a challenge often appears as an image of distorted text that the user must decipher. </a:t>
            </a:r>
            <a:endParaRPr lang="en-US" sz="2665"/>
          </a:p>
          <a:p>
            <a:r>
              <a:rPr lang="en-US" sz="2665"/>
              <a:t>The proposed scheme is used visual cryptography encryption protocol to encrypt CAPTCHA image in perfectly secure way, such that only the human visual system can easily decrypt the CAPTCHA image with animated arrangement. </a:t>
            </a:r>
            <a:endParaRPr lang="en-US" sz="2665"/>
          </a:p>
          <a:p>
            <a:r>
              <a:rPr lang="en-US" sz="2665"/>
              <a:t>Numbers of blurring image process are implemented on the CAPTCHA images, to make this test difficult for current computer systems. The new animated CAPTCHA is more secure than the current versions and easier for humans to pass.</a:t>
            </a:r>
            <a:endParaRPr lang="en-US" sz="2665"/>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500"/>
                                        <p:tgtEl>
                                          <p:spTgt spid="3">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heckerboard(across)">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Signature Based Authentication</a:t>
            </a:r>
            <a:endParaRPr lang="en-US"/>
          </a:p>
        </p:txBody>
      </p:sp>
      <p:sp>
        <p:nvSpPr>
          <p:cNvPr id="3" name="Content Placeholder 2"/>
          <p:cNvSpPr>
            <a:spLocks noGrp="1"/>
          </p:cNvSpPr>
          <p:nvPr>
            <p:ph idx="1"/>
          </p:nvPr>
        </p:nvSpPr>
        <p:spPr/>
        <p:txBody>
          <a:bodyPr/>
          <a:p>
            <a:pPr marL="0" indent="0">
              <a:buNone/>
            </a:pPr>
            <a:r>
              <a:rPr lang="en-US"/>
              <a:t>This application is used in authentication process of an</a:t>
            </a:r>
            <a:endParaRPr lang="en-US"/>
          </a:p>
          <a:p>
            <a:pPr marL="0" indent="0">
              <a:buNone/>
            </a:pPr>
            <a:r>
              <a:rPr lang="en-US"/>
              <a:t>employee. This works as follows first the employee was</a:t>
            </a:r>
            <a:endParaRPr lang="en-US"/>
          </a:p>
          <a:p>
            <a:pPr marL="0" indent="0">
              <a:buNone/>
            </a:pPr>
            <a:r>
              <a:rPr lang="en-US"/>
              <a:t>registered here, after registration signature is taken and saved</a:t>
            </a:r>
            <a:endParaRPr lang="en-US"/>
          </a:p>
          <a:p>
            <a:pPr marL="0" indent="0">
              <a:buNone/>
            </a:pPr>
            <a:r>
              <a:rPr lang="en-US"/>
              <a:t>After generating, that key share will be printed on the employee</a:t>
            </a:r>
            <a:endParaRPr lang="en-US"/>
          </a:p>
          <a:p>
            <a:pPr marL="0" indent="0">
              <a:buNone/>
            </a:pPr>
            <a:r>
              <a:rPr lang="en-US"/>
              <a:t>identity card, and then if it matches the user can enter otherwise</a:t>
            </a:r>
            <a:endParaRPr lang="en-US"/>
          </a:p>
          <a:p>
            <a:pPr marL="0" indent="0">
              <a:buNone/>
            </a:pPr>
            <a:r>
              <a:rPr lang="en-US"/>
              <a:t>the user is identified as an intruder.</a:t>
            </a:r>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par>
                          <p:cTn id="22" fill="hold">
                            <p:stCondLst>
                              <p:cond delay="2500"/>
                            </p:stCondLst>
                            <p:childTnLst>
                              <p:par>
                                <p:cTn id="23" presetID="5"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par>
                          <p:cTn id="26" fill="hold">
                            <p:stCondLst>
                              <p:cond delay="3000"/>
                            </p:stCondLst>
                            <p:childTnLst>
                              <p:par>
                                <p:cTn id="27" presetID="5" presetClass="entr" presetSubtype="1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heckerboard(across)">
                                      <p:cBhvr>
                                        <p:cTn id="29" dur="500"/>
                                        <p:tgtEl>
                                          <p:spTgt spid="3">
                                            <p:txEl>
                                              <p:pRg st="4" end="4"/>
                                            </p:txEl>
                                          </p:spTgt>
                                        </p:tgtEl>
                                      </p:cBhvr>
                                    </p:animEffect>
                                  </p:childTnLst>
                                </p:cTn>
                              </p:par>
                            </p:childTnLst>
                          </p:cTn>
                        </p:par>
                        <p:par>
                          <p:cTn id="30" fill="hold">
                            <p:stCondLst>
                              <p:cond delay="3500"/>
                            </p:stCondLst>
                            <p:childTnLst>
                              <p:par>
                                <p:cTn id="31" presetID="5" presetClass="entr" presetSubtype="10"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heckerboard(across)">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Fingerprint Based Authentication</a:t>
            </a:r>
            <a:endParaRPr lang="en-US"/>
          </a:p>
        </p:txBody>
      </p:sp>
      <p:sp>
        <p:nvSpPr>
          <p:cNvPr id="3" name="Content Placeholder 2"/>
          <p:cNvSpPr>
            <a:spLocks noGrp="1"/>
          </p:cNvSpPr>
          <p:nvPr>
            <p:ph idx="1"/>
          </p:nvPr>
        </p:nvSpPr>
        <p:spPr/>
        <p:txBody>
          <a:bodyPr>
            <a:noAutofit/>
          </a:bodyPr>
          <a:p>
            <a:r>
              <a:rPr lang="en-US" sz="2400"/>
              <a:t>Fingerprint is one of the unique identifications of human and it is unique because every two humans doesn’t have the same type of fingerprint because of the ridges on the finger .</a:t>
            </a:r>
            <a:endParaRPr lang="en-US" sz="2400"/>
          </a:p>
          <a:p>
            <a:r>
              <a:rPr lang="en-US" sz="2400"/>
              <a:t>Authentication by using fingerprint helps us to do the operation very fast and easily and using visual cryptography in this system helps to protect the fingerprint from stealing from the database.</a:t>
            </a:r>
            <a:endParaRPr lang="en-US" sz="2400"/>
          </a:p>
          <a:p>
            <a:r>
              <a:rPr lang="en-US" sz="2400"/>
              <a:t>This application deals with self-operating methods of identifying and verifying and it consists of two processes, one is registration process and the second one is authentication process.</a:t>
            </a:r>
            <a:endParaRPr lang="en-US" sz="2400"/>
          </a:p>
          <a:p>
            <a:r>
              <a:rPr lang="en-US" sz="2400"/>
              <a:t>In the process of registration fingerprint considered as secret image and divided into two parts one is called as dummy share and other is called as participant share and the participant share is saved into user id.</a:t>
            </a:r>
            <a:endParaRPr lang="en-US" sz="24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par>
                          <p:cTn id="22" fill="hold">
                            <p:stCondLst>
                              <p:cond delay="2500"/>
                            </p:stCondLst>
                            <p:childTnLst>
                              <p:par>
                                <p:cTn id="23" presetID="5"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r>
              <a:rPr lang="en-US"/>
              <a:t>In authentication process the id of user is inserted into the</a:t>
            </a:r>
            <a:endParaRPr lang="en-US"/>
          </a:p>
          <a:p>
            <a:pPr marL="0" indent="0">
              <a:buNone/>
            </a:pPr>
            <a:r>
              <a:rPr lang="en-US"/>
              <a:t>scanner and it scans the participant share and superimposes that</a:t>
            </a:r>
            <a:endParaRPr lang="en-US"/>
          </a:p>
          <a:p>
            <a:pPr marL="0" indent="0">
              <a:buNone/>
            </a:pPr>
            <a:r>
              <a:rPr lang="en-US"/>
              <a:t>share with dummy share in the database. If it matches, then</a:t>
            </a:r>
            <a:endParaRPr lang="en-US"/>
          </a:p>
          <a:p>
            <a:pPr marL="0" indent="0">
              <a:buNone/>
            </a:pPr>
            <a:r>
              <a:rPr lang="en-US"/>
              <a:t>the user can able to authenticate.</a:t>
            </a:r>
            <a:endParaRPr lang="en-US"/>
          </a:p>
          <a:p>
            <a:r>
              <a:rPr lang="en-US"/>
              <a:t>If the participant and dummy share doesn’t reveal original</a:t>
            </a:r>
            <a:endParaRPr lang="en-US"/>
          </a:p>
          <a:p>
            <a:pPr marL="0" indent="0">
              <a:buNone/>
            </a:pPr>
            <a:r>
              <a:rPr lang="en-US"/>
              <a:t>image, then the user doesn’t able to authenticate and easily</a:t>
            </a:r>
            <a:endParaRPr lang="en-US"/>
          </a:p>
          <a:p>
            <a:pPr marL="0" indent="0">
              <a:buNone/>
            </a:pPr>
            <a:r>
              <a:rPr lang="en-US"/>
              <a:t>identified the unauthorized person.</a:t>
            </a:r>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500"/>
                                        <p:tgtEl>
                                          <p:spTgt spid="3">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heckerboard(across)">
                                      <p:cBhvr>
                                        <p:cTn id="19" dur="500"/>
                                        <p:tgtEl>
                                          <p:spTgt spid="3">
                                            <p:txEl>
                                              <p:pRg st="3" end="3"/>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Visual Cryptography?</a:t>
            </a:r>
            <a:endParaRPr lang="en-US"/>
          </a:p>
        </p:txBody>
      </p:sp>
      <p:sp>
        <p:nvSpPr>
          <p:cNvPr id="3" name="Content Placeholder 2"/>
          <p:cNvSpPr>
            <a:spLocks noGrp="1"/>
          </p:cNvSpPr>
          <p:nvPr>
            <p:ph idx="1"/>
          </p:nvPr>
        </p:nvSpPr>
        <p:spPr/>
        <p:txBody>
          <a:bodyPr/>
          <a:p>
            <a:pPr marL="0" indent="0">
              <a:buNone/>
            </a:pPr>
            <a:r>
              <a:rPr lang="en-US" sz="2800"/>
              <a:t>Visual Cryptography is a cryptographic technique which</a:t>
            </a:r>
            <a:endParaRPr lang="en-US" sz="2800"/>
          </a:p>
          <a:p>
            <a:pPr marL="0" indent="0">
              <a:buNone/>
            </a:pPr>
            <a:r>
              <a:rPr lang="en-US" sz="2800"/>
              <a:t>allows visual information to be encrypted in such a way that</a:t>
            </a:r>
            <a:endParaRPr lang="en-US" sz="2800"/>
          </a:p>
          <a:p>
            <a:pPr marL="0" indent="0">
              <a:buNone/>
            </a:pPr>
            <a:r>
              <a:rPr lang="en-US" sz="2800"/>
              <a:t>decryption becomes a mechanical operation that does not</a:t>
            </a:r>
            <a:endParaRPr lang="en-US" sz="2800"/>
          </a:p>
          <a:p>
            <a:pPr marL="0" indent="0">
              <a:buNone/>
            </a:pPr>
            <a:r>
              <a:rPr lang="en-US" sz="2800"/>
              <a:t>require a computer.</a:t>
            </a:r>
            <a:endParaRPr lang="en-US" sz="2800"/>
          </a:p>
          <a:p>
            <a:pPr marL="0" indent="0">
              <a:buNone/>
            </a:pPr>
            <a:endParaRPr lang="en-US" sz="2800"/>
          </a:p>
          <a:p>
            <a:pPr marL="0" indent="0">
              <a:buNone/>
            </a:pPr>
            <a:r>
              <a:rPr lang="en-US" sz="2800"/>
              <a:t>Visual cryptography, degree associated rising cryptography technology, uses the characteristics of human vision to rewrite encrypted photos. Visual cryptography provides secured digital transmission that is used just for merely the once.</a:t>
            </a:r>
            <a:endParaRPr lang="en-US" sz="28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par>
                          <p:cTn id="22" fill="hold">
                            <p:stCondLst>
                              <p:cond delay="2500"/>
                            </p:stCondLst>
                            <p:childTnLst>
                              <p:par>
                                <p:cTn id="23" presetID="5"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par>
                          <p:cTn id="26" fill="hold">
                            <p:stCondLst>
                              <p:cond delay="3000"/>
                            </p:stCondLst>
                            <p:childTnLst>
                              <p:par>
                                <p:cTn id="27" presetID="5" presetClass="entr" presetSubtype="1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checkerboard(across)">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p:txBody>
          <a:bodyPr/>
          <a:p>
            <a:r>
              <a:rPr lang="en-US" sz="1600"/>
              <a:t>Quist-Aphetsi K.ester, A New hybrid Asymmetric key-exchange Visual Cryptographic Algorithm tor Securing Digital images, 978-1 -4799-3067-8/13/$31.00 ©2013 IEEE</a:t>
            </a:r>
            <a:endParaRPr lang="en-US" sz="1600"/>
          </a:p>
          <a:p>
            <a:r>
              <a:rPr lang="en-US" sz="1600"/>
              <a:t>Hicham Tout, William Hafner “Phishpin: An identity-based antiphishing approach” in proceedings of international conference on computational science and engineering, Vancouver, BC, pages 347-352, 2009</a:t>
            </a:r>
            <a:endParaRPr lang="en-US" sz="1600"/>
          </a:p>
          <a:p>
            <a:r>
              <a:rPr lang="en-US" sz="1600"/>
              <a:t>Arafin, M. and Qu, G., 2018. Memristors for Secret Sharing-Based Lightweight Authentication. IEEE Transactions on Very Large Scale Integration (VLSI) Systems, 26(12), pp.2671-2683</a:t>
            </a:r>
            <a:endParaRPr lang="en-US" sz="1600"/>
          </a:p>
          <a:p>
            <a:r>
              <a:rPr lang="en-US" sz="1600"/>
              <a:t>International Journal of Science and Research (IJSR), 2015. A Review of Image Steganographic Technique Based On Extended Visual Cryptography Scheme. 4(11), pp.935-937.</a:t>
            </a:r>
            <a:endParaRPr 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par>
                          <p:cTn id="22" fill="hold">
                            <p:stCondLst>
                              <p:cond delay="2500"/>
                            </p:stCondLst>
                            <p:childTnLst>
                              <p:par>
                                <p:cTn id="23" presetID="5"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r>
              <a:rPr lang="en-US" sz="9600">
                <a:solidFill>
                  <a:schemeClr val="tx1"/>
                </a:solidFill>
                <a:effectLst>
                  <a:outerShdw blurRad="38100" dist="19050" dir="2700000" algn="tl" rotWithShape="0">
                    <a:schemeClr val="dk1">
                      <a:alpha val="40000"/>
                    </a:schemeClr>
                  </a:outerShdw>
                </a:effectLst>
              </a:rPr>
              <a:t>Thank You</a:t>
            </a:r>
            <a:endParaRPr lang="en-US" sz="96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do we need Visual Cryptography?</a:t>
            </a:r>
            <a:endParaRPr lang="en-US"/>
          </a:p>
        </p:txBody>
      </p:sp>
      <p:sp>
        <p:nvSpPr>
          <p:cNvPr id="3" name="Content Placeholder 2"/>
          <p:cNvSpPr>
            <a:spLocks noGrp="1"/>
          </p:cNvSpPr>
          <p:nvPr>
            <p:ph idx="1"/>
          </p:nvPr>
        </p:nvSpPr>
        <p:spPr/>
        <p:txBody>
          <a:bodyPr/>
          <a:p>
            <a:pPr marL="0" indent="0">
              <a:buNone/>
            </a:pPr>
            <a:r>
              <a:rPr lang="en-US" sz="3000"/>
              <a:t>Visual cryptography can be used to protect biometric templates in which decryption does not require any complex computations.</a:t>
            </a:r>
            <a:endParaRPr lang="en-US" sz="3000"/>
          </a:p>
          <a:p>
            <a:pPr marL="0" indent="0">
              <a:buNone/>
            </a:pPr>
            <a:endParaRPr lang="en-US" sz="3000"/>
          </a:p>
          <a:p>
            <a:pPr marL="0" indent="0">
              <a:buNone/>
            </a:pPr>
            <a:r>
              <a:rPr lang="en-US" sz="3000"/>
              <a:t>Cryptography is used in many applications like banking transactions cards, computer passwords, and e- commerce transactions. Three types of cryptographic techniques used in general.</a:t>
            </a:r>
            <a:endParaRPr lang="en-US" sz="3000"/>
          </a:p>
          <a:p>
            <a:pPr marL="0" indent="0">
              <a:buNone/>
            </a:pPr>
            <a:endParaRPr lang="en-US" sz="3000"/>
          </a:p>
          <a:p>
            <a:pPr marL="0" indent="0">
              <a:buNone/>
            </a:pPr>
            <a:r>
              <a:rPr lang="en-US" sz="3000"/>
              <a:t>Visual Cryptography is a wide area of research used in hiding, securing images, clolor imaging, multimedia and other fields.</a:t>
            </a:r>
            <a:endParaRPr lang="en-US" sz="30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is cryptography used in Cryptocurrencies?</a:t>
            </a:r>
            <a:endParaRPr lang="en-US"/>
          </a:p>
        </p:txBody>
      </p:sp>
      <p:sp>
        <p:nvSpPr>
          <p:cNvPr id="3" name="Content Placeholder 2"/>
          <p:cNvSpPr>
            <a:spLocks noGrp="1"/>
          </p:cNvSpPr>
          <p:nvPr>
            <p:ph idx="1"/>
          </p:nvPr>
        </p:nvSpPr>
        <p:spPr/>
        <p:txBody>
          <a:bodyPr/>
          <a:p>
            <a:r>
              <a:rPr lang="en-US"/>
              <a:t>It uses the same secret key to encrypt the raw message at the source, transmit the encrypted message to the recipient, and then decrypt the message at the destination. A simple example is representing alphabets with numbers—say, "A" is 01, "B" is 02, and so on.</a:t>
            </a:r>
            <a:endParaRPr lang="en-US"/>
          </a:p>
          <a:p>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Visual cryptography came into picture?</a:t>
            </a:r>
            <a:endParaRPr lang="en-US"/>
          </a:p>
        </p:txBody>
      </p:sp>
      <p:sp>
        <p:nvSpPr>
          <p:cNvPr id="3" name="Content Placeholder 2"/>
          <p:cNvSpPr>
            <a:spLocks noGrp="1"/>
          </p:cNvSpPr>
          <p:nvPr>
            <p:ph sz="half" idx="1"/>
          </p:nvPr>
        </p:nvSpPr>
        <p:spPr>
          <a:xfrm>
            <a:off x="838200" y="1825625"/>
            <a:ext cx="4415790" cy="4351655"/>
          </a:xfrm>
        </p:spPr>
        <p:txBody>
          <a:bodyPr/>
          <a:p>
            <a:r>
              <a:rPr lang="en-US" b="1"/>
              <a:t>Data Security</a:t>
            </a:r>
            <a:endParaRPr lang="en-US" b="1"/>
          </a:p>
          <a:p>
            <a:endParaRPr lang="en-US"/>
          </a:p>
          <a:p>
            <a:endParaRPr lang="en-US"/>
          </a:p>
          <a:p>
            <a:endParaRPr lang="en-US"/>
          </a:p>
          <a:p>
            <a:endParaRPr lang="en-US"/>
          </a:p>
          <a:p>
            <a:pPr marL="0" indent="0">
              <a:buNone/>
            </a:pPr>
            <a:endParaRPr lang="en-US"/>
          </a:p>
          <a:p>
            <a:pPr marL="0" indent="0">
              <a:buNone/>
            </a:pPr>
            <a:endParaRPr lang="en-US"/>
          </a:p>
          <a:p>
            <a:pPr marL="0" indent="0">
              <a:buNone/>
            </a:pPr>
            <a:endParaRPr lang="en-US"/>
          </a:p>
        </p:txBody>
      </p:sp>
      <p:pic>
        <p:nvPicPr>
          <p:cNvPr id="4" name="Content Placeholder 3" descr="cyber-crime"/>
          <p:cNvPicPr>
            <a:picLocks noChangeAspect="1"/>
          </p:cNvPicPr>
          <p:nvPr>
            <p:ph sz="half" idx="2"/>
          </p:nvPr>
        </p:nvPicPr>
        <p:blipFill>
          <a:blip r:embed="rId1"/>
          <a:stretch>
            <a:fillRect/>
          </a:stretch>
        </p:blipFill>
        <p:spPr>
          <a:xfrm>
            <a:off x="6725920" y="2642235"/>
            <a:ext cx="4627880" cy="3086100"/>
          </a:xfrm>
          <a:prstGeom prst="rect">
            <a:avLst/>
          </a:prstGeom>
        </p:spPr>
      </p:pic>
      <p:pic>
        <p:nvPicPr>
          <p:cNvPr id="5" name="Picture 4" descr="images"/>
          <p:cNvPicPr>
            <a:picLocks noChangeAspect="1"/>
          </p:cNvPicPr>
          <p:nvPr/>
        </p:nvPicPr>
        <p:blipFill>
          <a:blip r:embed="rId2"/>
          <a:stretch>
            <a:fillRect/>
          </a:stretch>
        </p:blipFill>
        <p:spPr>
          <a:xfrm>
            <a:off x="919480" y="2637155"/>
            <a:ext cx="4661535" cy="3091180"/>
          </a:xfrm>
          <a:prstGeom prst="rect">
            <a:avLst/>
          </a:prstGeom>
        </p:spPr>
      </p:pic>
      <p:sp>
        <p:nvSpPr>
          <p:cNvPr id="6" name="Text Box 5"/>
          <p:cNvSpPr txBox="1"/>
          <p:nvPr/>
        </p:nvSpPr>
        <p:spPr>
          <a:xfrm>
            <a:off x="6735445" y="1859915"/>
            <a:ext cx="5457190" cy="521970"/>
          </a:xfrm>
          <a:prstGeom prst="rect">
            <a:avLst/>
          </a:prstGeom>
          <a:noFill/>
        </p:spPr>
        <p:txBody>
          <a:bodyPr wrap="square" rtlCol="0">
            <a:spAutoFit/>
          </a:bodyPr>
          <a:p>
            <a:pPr marL="285750" indent="-285750">
              <a:buFont typeface="Arial" panose="020B0604020202020204" pitchFamily="34" charset="0"/>
              <a:buChar char="•"/>
            </a:pPr>
            <a:r>
              <a:rPr lang="en-US" sz="2800" b="1">
                <a:sym typeface="+mn-ea"/>
              </a:rPr>
              <a:t>Cyber crime(cyber theft)</a:t>
            </a:r>
            <a:endParaRPr lang="en-US" sz="2800" b="1"/>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checkerboard(across)">
                                      <p:cBhvr>
                                        <p:cTn id="21" dur="500"/>
                                        <p:tgtEl>
                                          <p:spTgt spid="3">
                                            <p:txEl>
                                              <p:pRg st="0" end="0"/>
                                            </p:txEl>
                                          </p:spTgt>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Drawbacks</a:t>
            </a:r>
            <a:endParaRPr lang="en-US"/>
          </a:p>
        </p:txBody>
      </p:sp>
      <p:sp>
        <p:nvSpPr>
          <p:cNvPr id="3" name="Content Placeholder 2"/>
          <p:cNvSpPr>
            <a:spLocks noGrp="1"/>
          </p:cNvSpPr>
          <p:nvPr>
            <p:ph sz="half" idx="1"/>
          </p:nvPr>
        </p:nvSpPr>
        <p:spPr>
          <a:xfrm>
            <a:off x="838200" y="1825625"/>
            <a:ext cx="10763250" cy="4351655"/>
          </a:xfrm>
        </p:spPr>
        <p:txBody>
          <a:bodyPr>
            <a:normAutofit/>
          </a:bodyPr>
          <a:p>
            <a:r>
              <a:rPr lang="en-US" sz="2000"/>
              <a:t>A strongly encrypted, authentic, and digitally signed information can be difficult to access even for a legitimate user at a crucial time of decision-making. The network or the computer system can be attacked and rendered non-functional by an intruder.</a:t>
            </a:r>
            <a:endParaRPr lang="en-US" sz="2000"/>
          </a:p>
          <a:p>
            <a:r>
              <a:rPr lang="en-US" sz="2000"/>
              <a:t>High availability, one of the fundamental aspects of information security, cannot be ensured through the use of cryptography. Other methods are needed to guard against the threats such as denial of service or complete breakdown of information system.</a:t>
            </a:r>
            <a:endParaRPr lang="en-US" sz="2000"/>
          </a:p>
          <a:p>
            <a:r>
              <a:rPr lang="en-US" sz="2000"/>
              <a:t>Another fundamental need of information security of selective access control also cannot be realized through the use of cryptography. Administrative controls and procedures are required to be exercised for the same.</a:t>
            </a:r>
            <a:endParaRPr lang="en-US" sz="2000"/>
          </a:p>
          <a:p>
            <a:r>
              <a:rPr lang="en-US" sz="2000"/>
              <a:t>Cryptography does not guard against the vulnerabilities and threats that emerge from the poor design of systems, protocols, and procedures. These need to be fixed through proper design and setting up of a defensive infrastructure.</a:t>
            </a:r>
            <a:endParaRPr lang="en-US" sz="2000"/>
          </a:p>
          <a:p>
            <a:r>
              <a:rPr lang="en-US" sz="2000"/>
              <a:t>Cryptography comes at cost. The cost is in terms of time and money.</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par>
                          <p:cTn id="22" fill="hold">
                            <p:stCondLst>
                              <p:cond delay="2500"/>
                            </p:stCondLst>
                            <p:childTnLst>
                              <p:par>
                                <p:cTn id="23" presetID="5"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par>
                          <p:cTn id="26" fill="hold">
                            <p:stCondLst>
                              <p:cond delay="3000"/>
                            </p:stCondLst>
                            <p:childTnLst>
                              <p:par>
                                <p:cTn id="27" presetID="5" presetClass="entr" presetSubtype="1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heckerboard(across)">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a:t>
            </a:r>
            <a:endParaRPr lang="en-US"/>
          </a:p>
        </p:txBody>
      </p:sp>
      <p:sp>
        <p:nvSpPr>
          <p:cNvPr id="3" name="Content Placeholder 2"/>
          <p:cNvSpPr>
            <a:spLocks noGrp="1"/>
          </p:cNvSpPr>
          <p:nvPr>
            <p:ph idx="1"/>
          </p:nvPr>
        </p:nvSpPr>
        <p:spPr/>
        <p:txBody>
          <a:bodyPr/>
          <a:p>
            <a:r>
              <a:rPr lang="en-US"/>
              <a:t>Watermarking</a:t>
            </a:r>
            <a:endParaRPr lang="en-US"/>
          </a:p>
          <a:p>
            <a:r>
              <a:rPr lang="en-US"/>
              <a:t>Anti- Phishing System</a:t>
            </a:r>
            <a:endParaRPr lang="en-US"/>
          </a:p>
          <a:p>
            <a:r>
              <a:rPr lang="en-US"/>
              <a:t>Authentication for Data Matrix Code</a:t>
            </a:r>
            <a:endParaRPr lang="en-US"/>
          </a:p>
          <a:p>
            <a:r>
              <a:rPr lang="en-US"/>
              <a:t>Offline QR Code Authorization</a:t>
            </a:r>
            <a:endParaRPr lang="en-US"/>
          </a:p>
          <a:p>
            <a:r>
              <a:rPr lang="en-US"/>
              <a:t>Defense System</a:t>
            </a:r>
            <a:endParaRPr lang="en-US"/>
          </a:p>
          <a:p>
            <a:r>
              <a:rPr lang="en-US"/>
              <a:t>CAP-T-CHA</a:t>
            </a:r>
            <a:endParaRPr lang="en-US"/>
          </a:p>
          <a:p>
            <a:r>
              <a:rPr lang="en-US"/>
              <a:t>Signature Based Authentication</a:t>
            </a:r>
            <a:endParaRPr lang="en-US"/>
          </a:p>
          <a:p>
            <a:r>
              <a:rPr lang="en-US"/>
              <a:t>Fingerprint Based Authentication</a:t>
            </a:r>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par>
                          <p:cTn id="18" fill="hold">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heckerboard(across)">
                                      <p:cBhvr>
                                        <p:cTn id="21" dur="500"/>
                                        <p:tgtEl>
                                          <p:spTgt spid="3">
                                            <p:txEl>
                                              <p:pRg st="2" end="2"/>
                                            </p:txEl>
                                          </p:spTgt>
                                        </p:tgtEl>
                                      </p:cBhvr>
                                    </p:animEffect>
                                  </p:childTnLst>
                                </p:cTn>
                              </p:par>
                            </p:childTnLst>
                          </p:cTn>
                        </p:par>
                        <p:par>
                          <p:cTn id="22" fill="hold">
                            <p:stCondLst>
                              <p:cond delay="2500"/>
                            </p:stCondLst>
                            <p:childTnLst>
                              <p:par>
                                <p:cTn id="23" presetID="5"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childTnLst>
                          </p:cTn>
                        </p:par>
                        <p:par>
                          <p:cTn id="26" fill="hold">
                            <p:stCondLst>
                              <p:cond delay="3000"/>
                            </p:stCondLst>
                            <p:childTnLst>
                              <p:par>
                                <p:cTn id="27" presetID="5" presetClass="entr" presetSubtype="1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heckerboard(across)">
                                      <p:cBhvr>
                                        <p:cTn id="29" dur="500"/>
                                        <p:tgtEl>
                                          <p:spTgt spid="3">
                                            <p:txEl>
                                              <p:pRg st="4" end="4"/>
                                            </p:txEl>
                                          </p:spTgt>
                                        </p:tgtEl>
                                      </p:cBhvr>
                                    </p:animEffect>
                                  </p:childTnLst>
                                </p:cTn>
                              </p:par>
                            </p:childTnLst>
                          </p:cTn>
                        </p:par>
                        <p:par>
                          <p:cTn id="30" fill="hold">
                            <p:stCondLst>
                              <p:cond delay="3500"/>
                            </p:stCondLst>
                            <p:childTnLst>
                              <p:par>
                                <p:cTn id="31" presetID="5" presetClass="entr" presetSubtype="10"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heckerboard(across)">
                                      <p:cBhvr>
                                        <p:cTn id="33" dur="500"/>
                                        <p:tgtEl>
                                          <p:spTgt spid="3">
                                            <p:txEl>
                                              <p:pRg st="5" end="5"/>
                                            </p:txEl>
                                          </p:spTgt>
                                        </p:tgtEl>
                                      </p:cBhvr>
                                    </p:animEffect>
                                  </p:childTnLst>
                                </p:cTn>
                              </p:par>
                            </p:childTnLst>
                          </p:cTn>
                        </p:par>
                        <p:par>
                          <p:cTn id="34" fill="hold">
                            <p:stCondLst>
                              <p:cond delay="4000"/>
                            </p:stCondLst>
                            <p:childTnLst>
                              <p:par>
                                <p:cTn id="35" presetID="5" presetClass="entr" presetSubtype="10"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par>
                          <p:cTn id="38" fill="hold">
                            <p:stCondLst>
                              <p:cond delay="4500"/>
                            </p:stCondLst>
                            <p:childTnLst>
                              <p:par>
                                <p:cTn id="39" presetID="5" presetClass="entr" presetSubtype="10"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checkerboard(across)">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Watermarking</a:t>
            </a:r>
            <a:endParaRPr lang="en-US"/>
          </a:p>
        </p:txBody>
      </p:sp>
      <p:sp>
        <p:nvSpPr>
          <p:cNvPr id="3" name="Content Placeholder 2"/>
          <p:cNvSpPr>
            <a:spLocks noGrp="1"/>
          </p:cNvSpPr>
          <p:nvPr>
            <p:ph idx="1"/>
          </p:nvPr>
        </p:nvSpPr>
        <p:spPr/>
        <p:txBody>
          <a:bodyPr/>
          <a:p>
            <a:pPr marL="0" indent="0">
              <a:buNone/>
            </a:pPr>
            <a:r>
              <a:rPr lang="en-US"/>
              <a:t>Watermarking is a technique to protect the copyrights of digital media like image, audio, video, etc. Visual Cryptography (VC) is a scheme for hiding information in still images. The Visual Cryptography Scheme splits the secret image into unintelligible images, these images are called shares.</a:t>
            </a:r>
            <a:endParaRPr lang="en-US"/>
          </a:p>
          <a:p>
            <a:pPr marL="0" indent="0">
              <a:buNone/>
            </a:pPr>
            <a:endParaRPr 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atwe"/>
          <p:cNvPicPr>
            <a:picLocks noChangeAspect="1"/>
          </p:cNvPicPr>
          <p:nvPr>
            <p:ph idx="1"/>
          </p:nvPr>
        </p:nvPicPr>
        <p:blipFill>
          <a:blip r:embed="rId1"/>
          <a:stretch>
            <a:fillRect/>
          </a:stretch>
        </p:blipFill>
        <p:spPr>
          <a:xfrm>
            <a:off x="7167880" y="1916430"/>
            <a:ext cx="4678680" cy="3025140"/>
          </a:xfrm>
          <a:prstGeom prst="rect">
            <a:avLst/>
          </a:prstGeom>
        </p:spPr>
      </p:pic>
      <p:sp>
        <p:nvSpPr>
          <p:cNvPr id="5" name="Text Box 4"/>
          <p:cNvSpPr txBox="1"/>
          <p:nvPr/>
        </p:nvSpPr>
        <p:spPr>
          <a:xfrm>
            <a:off x="855980" y="1256030"/>
            <a:ext cx="6311900" cy="4492625"/>
          </a:xfrm>
          <a:prstGeom prst="rect">
            <a:avLst/>
          </a:prstGeom>
          <a:noFill/>
        </p:spPr>
        <p:txBody>
          <a:bodyPr wrap="square" rtlCol="0">
            <a:spAutoFit/>
          </a:bodyPr>
          <a:p>
            <a:pPr>
              <a:lnSpc>
                <a:spcPct val="110000"/>
              </a:lnSpc>
            </a:pPr>
            <a:r>
              <a:rPr lang="en-US" sz="2000"/>
              <a:t>In embedding method, the watermark is divided by using visual cryptography technique . After dividing into share one share was embedded into the secret image’s frequency domain and another share is dispersed to the owner.</a:t>
            </a:r>
            <a:endParaRPr lang="en-US" sz="2000"/>
          </a:p>
          <a:p>
            <a:pPr>
              <a:lnSpc>
                <a:spcPct val="110000"/>
              </a:lnSpc>
            </a:pPr>
            <a:endParaRPr lang="en-US" sz="2000"/>
          </a:p>
          <a:p>
            <a:pPr>
              <a:lnSpc>
                <a:spcPct val="110000"/>
              </a:lnSpc>
            </a:pPr>
            <a:r>
              <a:rPr lang="en-US" sz="2000"/>
              <a:t>The share owner contains a share which helps to prove the ownership on the image and watermark like by combining the share which was the owner has and the other one which was embedded with original image at frequency domain Based on the visual cryptography technique the two shares don’t</a:t>
            </a:r>
            <a:endParaRPr lang="en-US" sz="2000"/>
          </a:p>
          <a:p>
            <a:pPr>
              <a:lnSpc>
                <a:spcPct val="110000"/>
              </a:lnSpc>
            </a:pPr>
            <a:r>
              <a:rPr lang="en-US" sz="2000"/>
              <a:t>reveal any kind of information about watermark.</a:t>
            </a:r>
            <a:endParaRPr lang="en-US" sz="20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7790553081_1_1"/>
</p:tagLst>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10105</Words>
  <Application>WPS Presentation</Application>
  <PresentationFormat>Widescreen</PresentationFormat>
  <Paragraphs>146</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 Light</vt:lpstr>
      <vt:lpstr>Calibri</vt:lpstr>
      <vt:lpstr>Microsoft YaHei</vt:lpstr>
      <vt:lpstr>Arial Unicode MS</vt:lpstr>
      <vt:lpstr>Art_mountaineering</vt:lpstr>
      <vt:lpstr>APPLICATIONS  AND  USAGE OF VISUAL CRYPTOGRAPHY</vt:lpstr>
      <vt:lpstr>What is Visual Cryptography?</vt:lpstr>
      <vt:lpstr>Why do we need Visual Cryptography?</vt:lpstr>
      <vt:lpstr>How is cryptography used in Cryptocurrencies?</vt:lpstr>
      <vt:lpstr>How Visual cryptography came into picture?</vt:lpstr>
      <vt:lpstr>Drawbacks</vt:lpstr>
      <vt:lpstr>Applications</vt:lpstr>
      <vt:lpstr>Watermarking</vt:lpstr>
      <vt:lpstr>PowerPoint 演示文稿</vt:lpstr>
      <vt:lpstr>Anti- Phishing System</vt:lpstr>
      <vt:lpstr>Authentication for Data Matrix Code</vt:lpstr>
      <vt:lpstr>Offline QR Code Authorization</vt:lpstr>
      <vt:lpstr>Defense System</vt:lpstr>
      <vt:lpstr>CAP-T-CHA</vt:lpstr>
      <vt:lpstr>PowerPoint 演示文稿</vt:lpstr>
      <vt:lpstr>PowerPoint 演示文稿</vt:lpstr>
      <vt:lpstr>Signature Based Authentication</vt:lpstr>
      <vt:lpstr>Fingerprint Based Authentication</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AND  USAGE OF VISUAL CRYPTOGRAPHY</dc:title>
  <dc:creator/>
  <cp:lastModifiedBy>Dell</cp:lastModifiedBy>
  <cp:revision>8</cp:revision>
  <dcterms:created xsi:type="dcterms:W3CDTF">2022-03-20T14:13:00Z</dcterms:created>
  <dcterms:modified xsi:type="dcterms:W3CDTF">2022-03-23T12:15:06Z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FE2406183352413798F55BC48874FF07</vt:lpwstr>
  </property>
  <property fmtid="{D5CDD505-2E9C-101B-9397-08002B2CF9AE}" pid="3" name="KSOProductBuildVer">
    <vt:lpwstr>1033-11.2.0.10451</vt:lpwstr>
  </property>
</Properties>
</file>