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EF2D81-2CBF-428B-87AF-E4C378220016}">
  <a:tblStyle styleId="{8BEF2D81-2CBF-428B-87AF-E4C3782200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a189d88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a189d88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a189d88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a189d88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6ae637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6ae637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a189d88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6a189d88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6a189d88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6a189d88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d57f68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6d57f68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d57f68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6d57f68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acvk9svM8BcBSEK9LyMBKZNT49vQW_6/view" TargetMode="Externa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latin typeface="Calibri"/>
                <a:ea typeface="Calibri"/>
                <a:cs typeface="Calibri"/>
                <a:sym typeface="Calibri"/>
              </a:rPr>
              <a:t>Proyecto: MusanFilms  Plataforma de streaming web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52"/>
              <a:t>Carlos Muñoz Sánchez – TFG DAW 2024-2025</a:t>
            </a:r>
            <a:endParaRPr sz="5252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96325" y="62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3725"/>
            <a:ext cx="4703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MusanFilms es una plataforma web que permite a los usuarios ver películas y series de forma fácil e intuitiva.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plataforma incluye un sistema de roles que diferencia entre usuarios normales, que consumen contenido, y administradores, que gestionan la plataforma y el catálogo audiovisual.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proyecto ha sido desarrollado como mi trabajo de fin de ciclo para aplicar y ampliar mis conocimientos en Laravel y PHP.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diseño buscaba asemejarse a plataformas como Netflix y HBO, de modo que los usuarios se sintieran familiarizados con la interfaz.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550" y="1749075"/>
            <a:ext cx="3316650" cy="186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Principales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98025"/>
            <a:ext cx="75057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 plataforma incluye: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Registro e inicio de sesión con autenticación segura.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Vista de catálogo con carruseles dinámicos.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Sistema de reproducción de películas y series.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100" y="1513700"/>
            <a:ext cx="2965076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50" y="2145650"/>
            <a:ext cx="3566125" cy="11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00" y="3386636"/>
            <a:ext cx="3191726" cy="13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1450" y="3407637"/>
            <a:ext cx="3075209" cy="13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 rot="-754364">
            <a:off x="4671778" y="1976543"/>
            <a:ext cx="848958" cy="1331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 rot="714017">
            <a:off x="4108839" y="2576144"/>
            <a:ext cx="1142045" cy="1330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2527500" y="3352900"/>
            <a:ext cx="2997600" cy="491100"/>
          </a:xfrm>
          <a:prstGeom prst="leftRightUpArrow">
            <a:avLst>
              <a:gd fmla="val 16310" name="adj1"/>
              <a:gd fmla="val 22083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Principales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612050"/>
            <a:ext cx="75057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Un panel de administración para gestionar contenido (CRUD).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Roles diferenciados: usuario normal y administrador.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350" y="1980473"/>
            <a:ext cx="3851901" cy="11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450" y="3724063"/>
            <a:ext cx="4032141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700" y="3732525"/>
            <a:ext cx="26003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2174800" y="4313625"/>
            <a:ext cx="1571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Usuario Admin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83125" y="4264850"/>
            <a:ext cx="1571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Usuario Normal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19150" y="541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Entidad </a:t>
            </a:r>
            <a:r>
              <a:rPr lang="es"/>
              <a:t>Relación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50" y="1240300"/>
            <a:ext cx="6955275" cy="3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75513" y="964775"/>
            <a:ext cx="75057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100">
                <a:latin typeface="Arial"/>
                <a:ea typeface="Arial"/>
                <a:cs typeface="Arial"/>
                <a:sym typeface="Arial"/>
              </a:rPr>
              <a:t>No se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incluyeron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en este diagrama los campos fecha de update y create u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p*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33"/>
              <a:t>Tecnologías utilizadas – Backend</a:t>
            </a:r>
            <a:endParaRPr b="1"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395300"/>
            <a:ext cx="75057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" sz="1052">
                <a:latin typeface="Arial"/>
                <a:ea typeface="Arial"/>
                <a:cs typeface="Arial"/>
                <a:sym typeface="Arial"/>
              </a:rPr>
              <a:t>El backend fue desarrollado con </a:t>
            </a:r>
            <a:r>
              <a:rPr b="1" lang="es" sz="1052"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, un framework PHP moderno que implementa el patrón </a:t>
            </a:r>
            <a:r>
              <a:rPr b="1" lang="es" sz="1052">
                <a:latin typeface="Arial"/>
                <a:ea typeface="Arial"/>
                <a:cs typeface="Arial"/>
                <a:sym typeface="Arial"/>
              </a:rPr>
              <a:t>MVC (Modelo-Vista-Controlador)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. Esto permitió estructurar el código de forma clara y mantenible.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r>
              <a:rPr lang="es" sz="1052">
                <a:latin typeface="Arial"/>
                <a:ea typeface="Arial"/>
                <a:cs typeface="Arial"/>
                <a:sym typeface="Arial"/>
              </a:rPr>
              <a:t>Para interactuar con la base de datos se utilizó </a:t>
            </a:r>
            <a:r>
              <a:rPr b="1" lang="es" sz="1052">
                <a:latin typeface="Arial"/>
                <a:ea typeface="Arial"/>
                <a:cs typeface="Arial"/>
                <a:sym typeface="Arial"/>
              </a:rPr>
              <a:t>Eloquent ORM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, facilitando las operaciones mediante modelos y relaciones entre tablas.</a:t>
            </a: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Framework principal con arquitectura MVC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Eloquent ORM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Interacción con la base de datos mediante modelos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Composer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Gestión de dependencias externas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Base de datos relacional para almacenamiento de datos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Migraciones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Estructuración y control de tablas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Formularios de creación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Con validación del lado del servidor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Middlewares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Control de acceso a rutas y seguridad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3"/>
              <a:buFont typeface="Arial"/>
              <a:buChar char="●"/>
            </a:pPr>
            <a:r>
              <a:rPr b="1" lang="es" sz="1052">
                <a:latin typeface="Arial"/>
                <a:ea typeface="Arial"/>
                <a:cs typeface="Arial"/>
                <a:sym typeface="Arial"/>
              </a:rPr>
              <a:t>Autenticación</a:t>
            </a:r>
            <a:r>
              <a:rPr lang="es" sz="1052">
                <a:latin typeface="Arial"/>
                <a:ea typeface="Arial"/>
                <a:cs typeface="Arial"/>
                <a:sym typeface="Arial"/>
              </a:rPr>
              <a:t>: Login de usuarios, protección de sesiones</a:t>
            </a:r>
            <a:br>
              <a:rPr lang="e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{8BEF2D81-2CBF-428B-87AF-E4C378220016}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6198">
            <a:off x="7359817" y="2072251"/>
            <a:ext cx="1155709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7967" y="4059467"/>
            <a:ext cx="879400" cy="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81357">
            <a:off x="5723875" y="2865498"/>
            <a:ext cx="725875" cy="86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71314">
            <a:off x="7251976" y="2745438"/>
            <a:ext cx="978746" cy="112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3041" y="4124529"/>
            <a:ext cx="15517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04951">
            <a:off x="5367957" y="2162601"/>
            <a:ext cx="1725808" cy="50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 – Frontend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347425"/>
            <a:ext cx="75057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50">
                <a:latin typeface="Arial"/>
                <a:ea typeface="Arial"/>
                <a:cs typeface="Arial"/>
                <a:sym typeface="Arial"/>
              </a:rPr>
              <a:t>Para el diseño de la interfaz se empleó </a:t>
            </a:r>
            <a:r>
              <a:rPr b="1" lang="es" sz="4450">
                <a:latin typeface="Arial"/>
                <a:ea typeface="Arial"/>
                <a:cs typeface="Arial"/>
                <a:sym typeface="Arial"/>
              </a:rPr>
              <a:t>Blade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, el motor de plantillas de Laravel, junto con una personalización visual amplia usando </a:t>
            </a:r>
            <a:r>
              <a:rPr b="1" lang="es" sz="4450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. También se utilizaron </a:t>
            </a:r>
            <a:r>
              <a:rPr b="1" lang="es" sz="4450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4450"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 para agregar interactividad y dinamismo en el lado del cliente.</a:t>
            </a:r>
            <a:br>
              <a:rPr lang="es" sz="4450">
                <a:latin typeface="Arial"/>
                <a:ea typeface="Arial"/>
                <a:cs typeface="Arial"/>
                <a:sym typeface="Arial"/>
              </a:rPr>
            </a:br>
            <a:r>
              <a:rPr lang="es" sz="4450">
                <a:latin typeface="Arial"/>
                <a:ea typeface="Arial"/>
                <a:cs typeface="Arial"/>
                <a:sym typeface="Arial"/>
              </a:rPr>
              <a:t>Además, se incorporaron iconos de </a:t>
            </a:r>
            <a:r>
              <a:rPr b="1" lang="es" sz="4450">
                <a:latin typeface="Arial"/>
                <a:ea typeface="Arial"/>
                <a:cs typeface="Arial"/>
                <a:sym typeface="Arial"/>
              </a:rPr>
              <a:t>FontAwesome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 para mejorar la experiencia visual.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2992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s" sz="4450">
                <a:latin typeface="Arial"/>
                <a:ea typeface="Arial"/>
                <a:cs typeface="Arial"/>
                <a:sym typeface="Arial"/>
              </a:rPr>
              <a:t>Blade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: Motor de plantillas para vistas dinámicas</a:t>
            </a:r>
            <a:br>
              <a:rPr lang="es" sz="4450">
                <a:latin typeface="Arial"/>
                <a:ea typeface="Arial"/>
                <a:cs typeface="Arial"/>
                <a:sym typeface="Arial"/>
              </a:rPr>
            </a:b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29924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s" sz="4450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: Estilización personalizada del diseño</a:t>
            </a:r>
            <a:br>
              <a:rPr lang="es" sz="4450">
                <a:latin typeface="Arial"/>
                <a:ea typeface="Arial"/>
                <a:cs typeface="Arial"/>
                <a:sym typeface="Arial"/>
              </a:rPr>
            </a:b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29924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s" sz="4450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: Lógica e interacciones del lado del cliente</a:t>
            </a:r>
            <a:br>
              <a:rPr lang="es" sz="4450">
                <a:latin typeface="Arial"/>
                <a:ea typeface="Arial"/>
                <a:cs typeface="Arial"/>
                <a:sym typeface="Arial"/>
              </a:rPr>
            </a:b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29924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s" sz="4450"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: Manipulación del DOM y efectos visuales</a:t>
            </a:r>
            <a:br>
              <a:rPr lang="es" sz="4450">
                <a:latin typeface="Arial"/>
                <a:ea typeface="Arial"/>
                <a:cs typeface="Arial"/>
                <a:sym typeface="Arial"/>
              </a:rPr>
            </a:b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29924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s" sz="4450">
                <a:latin typeface="Arial"/>
                <a:ea typeface="Arial"/>
                <a:cs typeface="Arial"/>
                <a:sym typeface="Arial"/>
              </a:rPr>
              <a:t>FontAwesome</a:t>
            </a:r>
            <a:r>
              <a:rPr lang="es" sz="4450">
                <a:latin typeface="Arial"/>
                <a:ea typeface="Arial"/>
                <a:cs typeface="Arial"/>
                <a:sym typeface="Arial"/>
              </a:rPr>
              <a:t>: Biblioteca de iconos para mejorar la interfaz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700" y="2120125"/>
            <a:ext cx="970500" cy="7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2429">
            <a:off x="5435525" y="2588838"/>
            <a:ext cx="1352550" cy="68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92" y="3118942"/>
            <a:ext cx="836000" cy="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70100" y="284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Explicativo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 title="tutorial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513" y="921675"/>
            <a:ext cx="6756976" cy="38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