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8" r:id="rId10"/>
    <p:sldId id="265" r:id="rId11"/>
    <p:sldId id="267" r:id="rId12"/>
    <p:sldId id="263" r:id="rId13"/>
    <p:sldId id="26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519AF-1171-FBB1-92EB-DB9B4D43A2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918F0-3474-AF0E-A057-1BBABF84AF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7DA0B-5A6A-5FD2-B2D6-377021BC86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E43A07-83A0-EC1D-A215-52D3E834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7ED3A-1FBF-E647-D415-091894728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62102-9278-A682-6889-C9BDF6BD9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E13595-6C5F-BBE0-3448-7AAA51546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32FEF9-7E4C-EC89-9BDD-27E33AB75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F4953-E9BB-A057-62FF-6615A3335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308F5C-3DEB-0E2F-E7CC-DBF92BE59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62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0C9EC1-DE60-BCA7-2936-1C95DED8B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1A6032-DA8D-D8AD-2BD2-E972D830F1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EB5BDD-D4B4-EA40-1CF2-7F8E2E196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71319-BD43-3623-FDDA-6721638D4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408A5-46B9-B6E1-F2AD-6FFE84DA7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237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E66E6-67E8-F325-1CAF-3D510DBB5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8EEA27-2A6F-01A4-E06C-3AF4942B61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ABF80-A205-D72A-FBB8-20DC2CEA0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C3174-8E88-CB6D-AF45-C7522DA5E8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81363E-FD4D-B843-0503-E1A7B89CF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88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DE6B5-7D82-35A2-AB9E-AA48FB0BD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3DF69-1EDF-FA7D-A1C0-E68100C52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CC71CB-63F1-686A-7A07-0503F79D8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106CA-1CEC-1804-7046-434C4BEB9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1C80DC-1CBF-E11E-9A8C-9E262AD04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96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09CFE-7BAC-F733-000A-B29CD87950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8BDE1-5766-EC27-9F87-7B629CA9E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F462D0-1DFD-7606-B46D-744461C0C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1FD1DA-2B4B-F5F3-E82C-4D40694F9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D716F2-8267-9E98-3097-ED98501AF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884132-E773-BBFD-D52C-63A1D2DCA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2871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72B31-0FB2-441C-4FAE-BE385C176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DA4616-1CFC-5B64-F9EA-B773AF8AA4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0EE99A-4023-C393-F206-C1EAAF1927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3D7BE-FA65-BA78-3536-1C2EF107A2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F3A422-B4E1-84B4-FC1C-E73B5F3FD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AC86A5-8C41-C396-6BED-6D9BDA6C5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BA4243A-0337-16D8-076D-2FFD14FDF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232DCC4-1D47-DDCC-052A-CAF1D073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5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5BDB-4ED1-695C-F021-37D1914D0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0D0BCC-C120-4E25-3647-42AF95957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6F7EDA-B4BF-8A81-E0C0-F40936ED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DB0ED8-C61F-E113-ADCB-AFACA7793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449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81EE0E-CF5B-EF99-AF05-4BB2864C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2B45F8-F40C-CECE-657D-D4FA3E56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CD947E-1F40-ED5B-1458-94F81A7FA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95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30486-EC8B-FD87-E70C-CDD638FBC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85659-B385-2386-6424-30A1CB45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88308E-B9F0-D9E9-6043-851F5E2C6A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31B043-B618-4123-BC76-EA22F2C7D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8D45A9-49B3-094D-FBB4-E4F8A131C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1F08E3-6A3E-B90A-C59D-B65E2BCD2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7617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32B88-B5E2-3F4D-02DC-4D6C86899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F60E88-AF90-3C91-C344-41C2202EE7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EF7E8-A18C-5190-F1AD-518BFC3ED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CEEFE6-4327-9F58-2F22-AAEF2125B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03BEE1-BD51-521A-4FF9-20B1C04BD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A47BE0-E26E-A528-3242-3A1B8191F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0699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1C3127-A0AD-EF17-AC69-3E72F38A0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DE377A-3413-FD51-E32A-CB134AC2FE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093AF3-2478-B6D4-4B85-4B8C5A2E6E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7A1856-5C74-4A50-8674-93FD8ADFAF1E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FF5B38-374B-CB7D-9896-AF0C32A49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38FD7-16D7-B6A7-B3CB-0B48AD00D5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DC5EA9-CDD6-484F-8F83-FE15FD9F94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767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eeksforgeeks.org/understanding-logistic-regression/" TargetMode="External"/><Relationship Id="rId2" Type="http://schemas.openxmlformats.org/officeDocument/2006/relationships/hyperlink" Target="https://www.ncbi.nlm.nih.gov/geo/query/acc.cgi?acc=GSE53757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geeksforgeeks.org/support-vector-machine-algorithm/" TargetMode="External"/><Relationship Id="rId4" Type="http://schemas.openxmlformats.org/officeDocument/2006/relationships/hyperlink" Target="https://www.geeksforgeeks.org/random-forest-algorithm-in-machine-learning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835E5AE-1373-BE71-751C-7D7DEC81FA39}"/>
              </a:ext>
            </a:extLst>
          </p:cNvPr>
          <p:cNvSpPr txBox="1"/>
          <p:nvPr/>
        </p:nvSpPr>
        <p:spPr>
          <a:xfrm>
            <a:off x="1892174" y="1098569"/>
            <a:ext cx="8407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GSE53757 </a:t>
            </a:r>
            <a:r>
              <a:rPr lang="en-US" sz="2800" dirty="0" err="1"/>
              <a:t>Veriseti</a:t>
            </a:r>
            <a:r>
              <a:rPr lang="en-US" sz="2800" dirty="0"/>
              <a:t> </a:t>
            </a:r>
            <a:r>
              <a:rPr lang="en-US" sz="2800" dirty="0" err="1"/>
              <a:t>Üzerinde</a:t>
            </a:r>
            <a:r>
              <a:rPr lang="en-US" sz="2800" dirty="0"/>
              <a:t> </a:t>
            </a:r>
            <a:r>
              <a:rPr lang="en-US" sz="2800" dirty="0" err="1"/>
              <a:t>Varyans</a:t>
            </a:r>
            <a:r>
              <a:rPr lang="en-US" sz="2800" dirty="0"/>
              <a:t> </a:t>
            </a:r>
            <a:r>
              <a:rPr lang="en-US" sz="2800" dirty="0" err="1"/>
              <a:t>Tabanlı</a:t>
            </a:r>
            <a:r>
              <a:rPr lang="en-US" sz="2800" dirty="0"/>
              <a:t> </a:t>
            </a:r>
            <a:r>
              <a:rPr lang="en-US" sz="2800" dirty="0" err="1"/>
              <a:t>Özellik</a:t>
            </a:r>
            <a:r>
              <a:rPr lang="en-US" sz="2800" dirty="0"/>
              <a:t> </a:t>
            </a:r>
            <a:r>
              <a:rPr lang="en-US" sz="2800" dirty="0" err="1"/>
              <a:t>Seçimi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Farklı</a:t>
            </a:r>
            <a:r>
              <a:rPr lang="en-US" sz="2800" dirty="0"/>
              <a:t> </a:t>
            </a:r>
            <a:r>
              <a:rPr lang="en-US" sz="2800" dirty="0" err="1"/>
              <a:t>Sınıflandırıcıların</a:t>
            </a:r>
            <a:r>
              <a:rPr lang="en-US" sz="2800" dirty="0"/>
              <a:t> </a:t>
            </a:r>
            <a:r>
              <a:rPr lang="en-US" sz="2800" dirty="0" err="1"/>
              <a:t>Karşılaştırılması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7E0B0B-7E89-AABF-C7A1-1C3051994010}"/>
              </a:ext>
            </a:extLst>
          </p:cNvPr>
          <p:cNvSpPr txBox="1"/>
          <p:nvPr/>
        </p:nvSpPr>
        <p:spPr>
          <a:xfrm>
            <a:off x="912891" y="3429000"/>
            <a:ext cx="1036621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b="1" dirty="0"/>
              <a:t>Proje Üyeleri</a:t>
            </a:r>
            <a:r>
              <a:rPr lang="en-US" dirty="0"/>
              <a:t>: </a:t>
            </a:r>
            <a:r>
              <a:rPr lang="tr-TR" dirty="0"/>
              <a:t>Ubeyda </a:t>
            </a:r>
            <a:r>
              <a:rPr lang="tr-TR" dirty="0" err="1"/>
              <a:t>Alnaccar</a:t>
            </a:r>
            <a:r>
              <a:rPr lang="tr-TR" dirty="0"/>
              <a:t>, Musap Yıldız</a:t>
            </a:r>
            <a:br>
              <a:rPr lang="en-US" dirty="0"/>
            </a:br>
            <a:br>
              <a:rPr lang="tr-TR" dirty="0"/>
            </a:br>
            <a:r>
              <a:rPr lang="tr-TR" b="1" dirty="0"/>
              <a:t>Hazırlanma </a:t>
            </a:r>
            <a:r>
              <a:rPr lang="en-US" b="1" dirty="0"/>
              <a:t>Tarih</a:t>
            </a:r>
            <a:r>
              <a:rPr lang="tr-TR" b="1" dirty="0"/>
              <a:t>i</a:t>
            </a:r>
            <a:r>
              <a:rPr lang="en-US" dirty="0"/>
              <a:t>: 04/06/2025</a:t>
            </a:r>
            <a:br>
              <a:rPr lang="en-US" dirty="0"/>
            </a:br>
            <a:endParaRPr lang="en-US" dirty="0"/>
          </a:p>
          <a:p>
            <a:r>
              <a:rPr lang="en-US" b="1" i="1" dirty="0"/>
              <a:t>Amaç</a:t>
            </a:r>
            <a:r>
              <a:rPr lang="en-US" i="1" dirty="0"/>
              <a:t>:</a:t>
            </a:r>
            <a:r>
              <a:rPr lang="en-US" dirty="0"/>
              <a:t> Bu </a:t>
            </a:r>
            <a:r>
              <a:rPr lang="en-US" dirty="0" err="1"/>
              <a:t>çalışmada</a:t>
            </a:r>
            <a:r>
              <a:rPr lang="en-US" dirty="0"/>
              <a:t> GSE53757 </a:t>
            </a:r>
            <a:r>
              <a:rPr lang="en-US" dirty="0" err="1"/>
              <a:t>mikroarray</a:t>
            </a:r>
            <a:r>
              <a:rPr lang="en-US" dirty="0"/>
              <a:t> </a:t>
            </a:r>
            <a:r>
              <a:rPr lang="en-US" dirty="0" err="1"/>
              <a:t>veriseti</a:t>
            </a:r>
            <a:r>
              <a:rPr lang="en-US" dirty="0"/>
              <a:t> </a:t>
            </a:r>
            <a:r>
              <a:rPr lang="en-US" dirty="0" err="1"/>
              <a:t>kullanılarak</a:t>
            </a:r>
            <a:r>
              <a:rPr lang="en-US" dirty="0"/>
              <a:t> “renal cell carcinoma”</a:t>
            </a:r>
            <a:r>
              <a:rPr lang="tr-TR" dirty="0"/>
              <a:t> (böbrek kanseri)</a:t>
            </a:r>
            <a:r>
              <a:rPr lang="en-US" dirty="0"/>
              <a:t> </a:t>
            </a:r>
            <a:r>
              <a:rPr lang="en-US" dirty="0" err="1"/>
              <a:t>içeren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içermeyen</a:t>
            </a:r>
            <a:r>
              <a:rPr lang="en-US" dirty="0"/>
              <a:t> </a:t>
            </a:r>
            <a:r>
              <a:rPr lang="en-US" dirty="0" err="1"/>
              <a:t>doku</a:t>
            </a:r>
            <a:r>
              <a:rPr lang="en-US" dirty="0"/>
              <a:t> </a:t>
            </a:r>
            <a:r>
              <a:rPr lang="en-US" dirty="0" err="1"/>
              <a:t>örnekleri</a:t>
            </a:r>
            <a:r>
              <a:rPr lang="en-US" dirty="0"/>
              <a:t> </a:t>
            </a:r>
            <a:r>
              <a:rPr lang="en-US" dirty="0" err="1"/>
              <a:t>ikili</a:t>
            </a:r>
            <a:r>
              <a:rPr lang="en-US" dirty="0"/>
              <a:t> </a:t>
            </a:r>
            <a:r>
              <a:rPr lang="en-US" dirty="0" err="1"/>
              <a:t>sınıflandırılacak</a:t>
            </a:r>
            <a:r>
              <a:rPr lang="en-US" dirty="0"/>
              <a:t>, </a:t>
            </a:r>
            <a:r>
              <a:rPr lang="en-US" dirty="0" err="1"/>
              <a:t>farklı</a:t>
            </a:r>
            <a:r>
              <a:rPr lang="en-US" dirty="0"/>
              <a:t> </a:t>
            </a:r>
            <a:r>
              <a:rPr lang="en-US" dirty="0" err="1"/>
              <a:t>makine</a:t>
            </a:r>
            <a:r>
              <a:rPr lang="en-US" dirty="0"/>
              <a:t> </a:t>
            </a:r>
            <a:r>
              <a:rPr lang="en-US" dirty="0" err="1"/>
              <a:t>öğrenmesi</a:t>
            </a:r>
            <a:r>
              <a:rPr lang="en-US" dirty="0"/>
              <a:t> </a:t>
            </a:r>
            <a:r>
              <a:rPr lang="en-US" dirty="0" err="1"/>
              <a:t>algoritmaları</a:t>
            </a:r>
            <a:r>
              <a:rPr lang="en-US" dirty="0"/>
              <a:t> </a:t>
            </a:r>
            <a:r>
              <a:rPr lang="en-US" dirty="0" err="1"/>
              <a:t>karşılaştırılacak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</a:t>
            </a:r>
            <a:r>
              <a:rPr lang="en-US" dirty="0" err="1"/>
              <a:t>performansları</a:t>
            </a:r>
            <a:r>
              <a:rPr lang="en-US" dirty="0"/>
              <a:t> </a:t>
            </a:r>
            <a:r>
              <a:rPr lang="en-US" dirty="0" err="1"/>
              <a:t>değerlendirilecektir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37940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547DE-296B-1534-0B58-10016DEA7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35F55-CAC6-5C45-4996-5E626A0C2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2114"/>
          </a:xfrm>
        </p:spPr>
        <p:txBody>
          <a:bodyPr>
            <a:normAutofit/>
          </a:bodyPr>
          <a:lstStyle/>
          <a:p>
            <a:pPr algn="ctr"/>
            <a:r>
              <a:rPr lang="tr-TR" sz="2800" dirty="0"/>
              <a:t>Sonuçların Yorumlanması</a:t>
            </a:r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1A088D8-A3B6-0178-7636-A60B8408E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74" y="522114"/>
            <a:ext cx="1145565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= 50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~%96.55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~%95.84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 ~%95.15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Performanslar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ufak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oynaklıklar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gösterse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sayısı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iyileşme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sağlamıyor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Aksine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SVM’de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küçük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düşüşler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olabiliyor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BD42ACCD-A3B6-88D3-F8D0-5C7E94C58A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4" y="2830438"/>
            <a:ext cx="3657607" cy="3657607"/>
          </a:xfrm>
          <a:prstGeom prst="rect">
            <a:avLst/>
          </a:prstGeom>
        </p:spPr>
      </p:pic>
      <p:pic>
        <p:nvPicPr>
          <p:cNvPr id="7" name="Picture 6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5606B495-343E-DDCE-4C57-A1EF744E2B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88" y="2830438"/>
            <a:ext cx="3657607" cy="3657607"/>
          </a:xfrm>
          <a:prstGeom prst="rect">
            <a:avLst/>
          </a:prstGeom>
        </p:spPr>
      </p:pic>
      <p:pic>
        <p:nvPicPr>
          <p:cNvPr id="9" name="Picture 8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213364B5-30B2-B27B-1AE3-38273AD2E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3" y="2812904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3199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E0E86-D2F6-2E67-9E23-60EEAFBDF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F46E9-C24C-ABC8-7A25-66F87FE6E7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2114"/>
          </a:xfrm>
        </p:spPr>
        <p:txBody>
          <a:bodyPr>
            <a:normAutofit/>
          </a:bodyPr>
          <a:lstStyle/>
          <a:p>
            <a:pPr algn="ctr"/>
            <a:r>
              <a:rPr lang="tr-TR" sz="2800" dirty="0"/>
              <a:t>Sonuçların Yorumlanması</a:t>
            </a:r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6FE5D1B-75F7-522B-1AFB-89EE80DB0B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74" y="522114"/>
            <a:ext cx="11455652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= 100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SVM’de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~%96.53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seviyesine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çıkıyor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RF ~%95.84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Yani 100 gen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seçildiğinde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SVM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biraz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iyi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çalışmış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fakat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LR’nin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10 gen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seçimiyle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ettiği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farkı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küçük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1EBBB2AA-B05B-57AE-A15D-515521D64A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4" y="2337996"/>
            <a:ext cx="3657607" cy="3657607"/>
          </a:xfrm>
          <a:prstGeom prst="rect">
            <a:avLst/>
          </a:prstGeom>
        </p:spPr>
      </p:pic>
      <p:pic>
        <p:nvPicPr>
          <p:cNvPr id="7" name="Picture 6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37DE7F3C-A53F-DFDF-21BC-FFFF4D597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6361" y="2337994"/>
            <a:ext cx="3657607" cy="3657607"/>
          </a:xfrm>
          <a:prstGeom prst="rect">
            <a:avLst/>
          </a:prstGeom>
        </p:spPr>
      </p:pic>
      <p:pic>
        <p:nvPicPr>
          <p:cNvPr id="9" name="Picture 8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3AD9DBEA-25FB-6684-78B9-0A1CDEE30B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548" y="2337994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65953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D4BF3-284E-2B9B-D621-A8E0368F3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15153"/>
            <a:ext cx="10515600" cy="720725"/>
          </a:xfrm>
        </p:spPr>
        <p:txBody>
          <a:bodyPr>
            <a:normAutofit/>
          </a:bodyPr>
          <a:lstStyle/>
          <a:p>
            <a:pPr algn="ctr"/>
            <a:r>
              <a:rPr lang="tr-TR" sz="2800" dirty="0"/>
              <a:t>Sonuçların Değerlendirilmesi</a:t>
            </a:r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58BC06-08ED-3AA5-6C19-9D0687110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2461" y="741204"/>
            <a:ext cx="10887075" cy="60016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Seçimi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Varyans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boyutlu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mikroarray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verisinde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hızlı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basit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işleme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adımı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sunar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Enformasyon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kaybı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minimaldir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; 10–20 gen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seçimiyle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edilebiliyor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Tercihi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 (Logistic Regression)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sayıda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(%10 gen) bile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doğruluğa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ulaşarak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“baseline”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sınıflandırıcı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olarak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önerilebilir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Yorumlanabilir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katsayılar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üzerinden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genlerin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olası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biyolojik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önemine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içgörü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sağlanabilir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biraz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fazla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 (≈100)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çalışıldığında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küçük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üstünlüğü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eğitim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süresi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ayarı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(C, gamma)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gerekebilir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Dengeli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sonuç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ancak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diğer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gerisinde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kaldığı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bağlamda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ikinci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plan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kalabilir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1200150" lvl="2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gen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önemi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(feature importance)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çıkarımı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kullanılabilir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tr-T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 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Pratik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Öneriler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amacına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N=10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N=20)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seviyesinde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kalınarak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Regression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’ın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temel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alınması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hızlı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hem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sağlar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listelerini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inceleyerek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biyolojik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anlam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taşıyan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marker’lar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belirlenebilir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742950" lvl="1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SVM,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ikincil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daha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detaylı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parametre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araştırmaları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tercih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edilebilir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347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78EBB7-1C1F-4E7E-C0A2-E8692706B5E6}"/>
              </a:ext>
            </a:extLst>
          </p:cNvPr>
          <p:cNvSpPr txBox="1"/>
          <p:nvPr/>
        </p:nvSpPr>
        <p:spPr>
          <a:xfrm>
            <a:off x="2115808" y="2136338"/>
            <a:ext cx="7960384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tr-TR" dirty="0"/>
              <a:t>Dinlediğiniz için teşekkür ederiz</a:t>
            </a:r>
          </a:p>
          <a:p>
            <a:pPr algn="ctr"/>
            <a:br>
              <a:rPr lang="tr-TR" dirty="0"/>
            </a:br>
            <a:r>
              <a:rPr lang="tr-TR" dirty="0"/>
              <a:t>Kaynakça:</a:t>
            </a:r>
            <a:endParaRPr lang="en-US" dirty="0"/>
          </a:p>
          <a:p>
            <a:pPr algn="ctr"/>
            <a:br>
              <a:rPr lang="tr-TR" dirty="0"/>
            </a:br>
            <a:r>
              <a:rPr lang="tr-TR" dirty="0">
                <a:hlinkClick r:id="rId2"/>
              </a:rPr>
              <a:t>https://www.ncbi.nlm.nih.gov/geo/query/acc.cgi?acc=GSE53757</a:t>
            </a:r>
            <a:br>
              <a:rPr lang="en-US" dirty="0"/>
            </a:br>
            <a:r>
              <a:rPr lang="en-US" dirty="0">
                <a:hlinkClick r:id="rId3"/>
              </a:rPr>
              <a:t>https://www.geeksforgeeks.org/understanding-logistic-regression/</a:t>
            </a:r>
            <a:br>
              <a:rPr lang="en-US" dirty="0">
                <a:hlinkClick r:id="rId3"/>
              </a:rPr>
            </a:br>
            <a:r>
              <a:rPr lang="en-US" dirty="0">
                <a:hlinkClick r:id="rId4"/>
              </a:rPr>
              <a:t>https://www.geeksforgeeks.org/random-forest-algorithm-in-machine-learning/</a:t>
            </a:r>
            <a:endParaRPr lang="en-US" dirty="0"/>
          </a:p>
          <a:p>
            <a:pPr algn="ctr"/>
            <a:r>
              <a:rPr lang="en-US" dirty="0">
                <a:hlinkClick r:id="rId5"/>
              </a:rPr>
              <a:t>https://www.geeksforgeeks.org/support-vector-machine-algorithm/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749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FE80776-6459-1BB6-8DCC-235C9CDFF9E8}"/>
              </a:ext>
            </a:extLst>
          </p:cNvPr>
          <p:cNvSpPr txBox="1"/>
          <p:nvPr/>
        </p:nvSpPr>
        <p:spPr>
          <a:xfrm>
            <a:off x="4620274" y="869133"/>
            <a:ext cx="295144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GSE53757</a:t>
            </a:r>
            <a:r>
              <a:rPr lang="tr-TR" sz="2800" dirty="0"/>
              <a:t> İle İlgili</a:t>
            </a:r>
            <a:endParaRPr lang="en-US" sz="2800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BF277D9A-5529-F3EA-EFC6-245825C131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386" y="2551406"/>
            <a:ext cx="1051922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GEO (Gene Expression Omnibus)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üzerinde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bulunan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GSE53757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numaralı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çalışma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Mikroarray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(µArray)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teknolojisi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ile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doku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örneklerinden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elde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edilen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ekspresyon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değerleri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tr-TR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b="1" dirty="0"/>
              <a:t>Örnek </a:t>
            </a:r>
            <a:r>
              <a:rPr lang="en-US" b="1" dirty="0" err="1"/>
              <a:t>Sayısı</a:t>
            </a:r>
            <a:r>
              <a:rPr lang="en-US" b="1" dirty="0"/>
              <a:t> (</a:t>
            </a:r>
            <a:r>
              <a:rPr lang="en-US" b="1" dirty="0" err="1"/>
              <a:t>Numune</a:t>
            </a:r>
            <a:r>
              <a:rPr lang="en-US" b="1" dirty="0"/>
              <a:t>)</a:t>
            </a:r>
            <a:r>
              <a:rPr lang="en-US" dirty="0"/>
              <a:t>: 144 </a:t>
            </a:r>
            <a:r>
              <a:rPr lang="en-US" dirty="0" err="1"/>
              <a:t>adet</a:t>
            </a:r>
            <a:endParaRPr lang="en-US" dirty="0"/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dirty="0"/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Özellik</a:t>
            </a:r>
            <a:r>
              <a:rPr lang="en-US" b="1" dirty="0"/>
              <a:t> (Probe) </a:t>
            </a:r>
            <a:r>
              <a:rPr lang="en-US" b="1" dirty="0" err="1"/>
              <a:t>Sayısı</a:t>
            </a:r>
            <a:r>
              <a:rPr lang="en-US" dirty="0"/>
              <a:t>: 54675 </a:t>
            </a:r>
            <a:r>
              <a:rPr lang="en-US" dirty="0" err="1"/>
              <a:t>adet</a:t>
            </a:r>
            <a:r>
              <a:rPr lang="en-US" dirty="0"/>
              <a:t> gen </a:t>
            </a:r>
            <a:r>
              <a:rPr lang="en-US" dirty="0" err="1"/>
              <a:t>probe’u</a:t>
            </a:r>
            <a:r>
              <a:rPr lang="en-US" dirty="0"/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0507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B256C-068D-EC86-F625-1E2EC546EA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7127" y="0"/>
            <a:ext cx="5490172" cy="799508"/>
          </a:xfrm>
        </p:spPr>
        <p:txBody>
          <a:bodyPr>
            <a:normAutofit/>
          </a:bodyPr>
          <a:lstStyle/>
          <a:p>
            <a:r>
              <a:rPr lang="en-US" sz="2800" dirty="0" err="1"/>
              <a:t>Özellik</a:t>
            </a:r>
            <a:r>
              <a:rPr lang="en-US" sz="2800" dirty="0"/>
              <a:t> </a:t>
            </a:r>
            <a:r>
              <a:rPr lang="en-US" sz="2800" dirty="0" err="1"/>
              <a:t>Seçimi</a:t>
            </a:r>
            <a:r>
              <a:rPr lang="en-US" sz="2800" dirty="0"/>
              <a:t>: </a:t>
            </a:r>
            <a:r>
              <a:rPr lang="en-US" sz="2800" dirty="0" err="1"/>
              <a:t>Varyansa</a:t>
            </a:r>
            <a:r>
              <a:rPr lang="en-US" sz="2800" dirty="0"/>
              <a:t> </a:t>
            </a:r>
            <a:r>
              <a:rPr lang="en-US" sz="2800" dirty="0" err="1"/>
              <a:t>Dayalı</a:t>
            </a:r>
            <a:r>
              <a:rPr lang="en-US" sz="2800" dirty="0"/>
              <a:t> </a:t>
            </a:r>
            <a:r>
              <a:rPr lang="en-US" sz="2800" dirty="0" err="1"/>
              <a:t>Filtre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2B9D3A-1A98-E63D-B071-02A38D9ECDA8}"/>
              </a:ext>
            </a:extLst>
          </p:cNvPr>
          <p:cNvSpPr txBox="1"/>
          <p:nvPr/>
        </p:nvSpPr>
        <p:spPr>
          <a:xfrm>
            <a:off x="1335772" y="799508"/>
            <a:ext cx="10027169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Neden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Özellik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Seçimi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Mikroarray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verilerinde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binlerce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gen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özellik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olduğunda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Hesaplama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maliyeti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çok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yüksek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olur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Modelin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gereksiz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gürültüden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etkilenme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riski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artar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(“curse of dimensionality”).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Dolayısıyla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sadece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bilgilendirici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varyansı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yüksek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 N gen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seçilerek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boyut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indirgeme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yapılır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Varyans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Temelli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Seçimin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Mantığı</a:t>
            </a:r>
            <a:r>
              <a:rPr lang="tr-TR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Eğitim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kümesi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içinde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her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genin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sütun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bazında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varyansı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dağılımının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genişliği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hesaplanır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yüksek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varyansa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sahip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ilk N gen,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sırayla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seçilir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tr-T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tr-T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tr-T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tr-T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tr-T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Sonrasında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hem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eğitim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hem de test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verisi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top N gen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sütunlarıyla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sınırlandırılır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tr-T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N_list</a:t>
            </a:r>
            <a:r>
              <a:rPr lang="en-US" b="1" dirty="0"/>
              <a:t> = [5, 10, 20, 50, 100]</a:t>
            </a:r>
            <a:endParaRPr lang="tr-TR" b="1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dirty="0"/>
              <a:t>	</a:t>
            </a:r>
            <a:r>
              <a:rPr lang="en-US" dirty="0"/>
              <a:t>Her </a:t>
            </a:r>
            <a:r>
              <a:rPr lang="en-US" dirty="0" err="1"/>
              <a:t>değer</a:t>
            </a:r>
            <a:r>
              <a:rPr lang="en-US" dirty="0"/>
              <a:t> </a:t>
            </a:r>
            <a:r>
              <a:rPr lang="en-US" dirty="0" err="1"/>
              <a:t>için</a:t>
            </a:r>
            <a:r>
              <a:rPr lang="en-US" dirty="0"/>
              <a:t> 5-fold </a:t>
            </a:r>
            <a:r>
              <a:rPr lang="en-US" dirty="0" err="1"/>
              <a:t>çapraz</a:t>
            </a:r>
            <a:r>
              <a:rPr lang="en-US" dirty="0"/>
              <a:t> </a:t>
            </a:r>
            <a:r>
              <a:rPr lang="en-US" dirty="0" err="1"/>
              <a:t>doğrulama</a:t>
            </a:r>
            <a:r>
              <a:rPr lang="en-US" dirty="0"/>
              <a:t> (CV) </a:t>
            </a:r>
            <a:r>
              <a:rPr lang="en-US" dirty="0" err="1"/>
              <a:t>ile</a:t>
            </a:r>
            <a:r>
              <a:rPr lang="en-US" dirty="0"/>
              <a:t> model </a:t>
            </a:r>
            <a:r>
              <a:rPr lang="en-US" dirty="0" err="1"/>
              <a:t>performansları</a:t>
            </a:r>
            <a:r>
              <a:rPr lang="en-US" dirty="0"/>
              <a:t> </a:t>
            </a:r>
            <a:r>
              <a:rPr lang="en-US" dirty="0" err="1"/>
              <a:t>hesaplandı</a:t>
            </a:r>
            <a:r>
              <a:rPr lang="en-US" dirty="0"/>
              <a:t>.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CB496D3-DAB1-1049-8297-EAD0D72AC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9233" y="3592667"/>
            <a:ext cx="8125959" cy="914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921DE6F-06AD-CFB5-FA42-3B00A23CE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233" y="5046825"/>
            <a:ext cx="8002117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900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4DC7EE1-7E2F-459B-4DFA-D116836CEA71}"/>
              </a:ext>
            </a:extLst>
          </p:cNvPr>
          <p:cNvSpPr txBox="1"/>
          <p:nvPr/>
        </p:nvSpPr>
        <p:spPr>
          <a:xfrm>
            <a:off x="3404750" y="208229"/>
            <a:ext cx="53824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Kullanılan</a:t>
            </a:r>
            <a:r>
              <a:rPr lang="en-US" sz="2800" dirty="0"/>
              <a:t> </a:t>
            </a:r>
            <a:r>
              <a:rPr lang="en-US" sz="2800" dirty="0" err="1"/>
              <a:t>Sınıflandırma</a:t>
            </a:r>
            <a:r>
              <a:rPr lang="en-US" sz="2800" dirty="0"/>
              <a:t> </a:t>
            </a:r>
            <a:r>
              <a:rPr lang="en-US" sz="2800" dirty="0" err="1"/>
              <a:t>Modelleri</a:t>
            </a:r>
            <a:endParaRPr lang="en-US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0C8B80-E599-97A9-89A2-B9F54CA55BAA}"/>
              </a:ext>
            </a:extLst>
          </p:cNvPr>
          <p:cNvSpPr txBox="1"/>
          <p:nvPr/>
        </p:nvSpPr>
        <p:spPr>
          <a:xfrm>
            <a:off x="1356510" y="851026"/>
            <a:ext cx="947897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latin typeface="Arial" panose="020B0604020202020204" pitchFamily="34" charset="0"/>
              </a:rPr>
              <a:t>1.  </a:t>
            </a:r>
            <a:r>
              <a:rPr lang="en-US" altLang="en-US" b="1" dirty="0">
                <a:latin typeface="Arial" panose="020B0604020202020204" pitchFamily="34" charset="0"/>
              </a:rPr>
              <a:t>LR (Logistic Regression)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Basit </a:t>
            </a:r>
            <a:r>
              <a:rPr lang="en-US" altLang="en-US" dirty="0" err="1">
                <a:latin typeface="Arial" panose="020B0604020202020204" pitchFamily="34" charset="0"/>
              </a:rPr>
              <a:t>ve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yorumlanabilir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lineer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sınıflandırıcı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Maksimum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iterasyon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sayısı</a:t>
            </a:r>
            <a:r>
              <a:rPr lang="en-US" altLang="en-US" dirty="0">
                <a:latin typeface="Arial" panose="020B0604020202020204" pitchFamily="34" charset="0"/>
              </a:rPr>
              <a:t> 1000, </a:t>
            </a:r>
            <a:r>
              <a:rPr lang="en-US" altLang="en-US" dirty="0" err="1">
                <a:latin typeface="Arial" panose="020B0604020202020204" pitchFamily="34" charset="0"/>
              </a:rPr>
              <a:t>random_state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ile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deterministik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sonuç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lang="tr-TR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latin typeface="Arial" panose="020B0604020202020204" pitchFamily="34" charset="0"/>
              </a:rPr>
              <a:t>2.  </a:t>
            </a:r>
            <a:r>
              <a:rPr lang="en-US" altLang="en-US" b="1" dirty="0">
                <a:latin typeface="Arial" panose="020B0604020202020204" pitchFamily="34" charset="0"/>
              </a:rPr>
              <a:t>RF (Random Forest)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 err="1">
                <a:latin typeface="Arial" panose="020B0604020202020204" pitchFamily="34" charset="0"/>
              </a:rPr>
              <a:t>Çok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sayıda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karar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ağacından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oluşan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ansambl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yöntem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tr-TR" altLang="en-US" dirty="0">
                <a:latin typeface="Arial" panose="020B0604020202020204" pitchFamily="34" charset="0"/>
              </a:rPr>
              <a:t>A</a:t>
            </a:r>
            <a:r>
              <a:rPr lang="en-US" altLang="en-US" dirty="0" err="1">
                <a:latin typeface="Arial" panose="020B0604020202020204" pitchFamily="34" charset="0"/>
              </a:rPr>
              <a:t>ğaç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sayısı</a:t>
            </a:r>
            <a:r>
              <a:rPr lang="en-US" altLang="en-US" dirty="0">
                <a:latin typeface="Arial" panose="020B0604020202020204" pitchFamily="34" charset="0"/>
              </a:rPr>
              <a:t> = 100, feature </a:t>
            </a:r>
            <a:r>
              <a:rPr lang="en-US" altLang="en-US" dirty="0" err="1">
                <a:latin typeface="Arial" panose="020B0604020202020204" pitchFamily="34" charset="0"/>
              </a:rPr>
              <a:t>selection’ı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içerir</a:t>
            </a:r>
            <a:r>
              <a:rPr lang="en-US" altLang="en-US" dirty="0">
                <a:latin typeface="Arial" panose="020B0604020202020204" pitchFamily="34" charset="0"/>
              </a:rPr>
              <a:t>, </a:t>
            </a:r>
            <a:r>
              <a:rPr lang="en-US" altLang="en-US" dirty="0" err="1">
                <a:latin typeface="Arial" panose="020B0604020202020204" pitchFamily="34" charset="0"/>
              </a:rPr>
              <a:t>dağılımın</a:t>
            </a:r>
            <a:r>
              <a:rPr lang="en-US" altLang="en-US" dirty="0">
                <a:latin typeface="Arial" panose="020B0604020202020204" pitchFamily="34" charset="0"/>
              </a:rPr>
              <a:t> stabilize </a:t>
            </a:r>
            <a:r>
              <a:rPr lang="en-US" altLang="en-US" dirty="0" err="1">
                <a:latin typeface="Arial" panose="020B0604020202020204" pitchFamily="34" charset="0"/>
              </a:rPr>
              <a:t>edilmesi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amaçlı</a:t>
            </a:r>
            <a:r>
              <a:rPr lang="en-US" altLang="en-US" dirty="0">
                <a:latin typeface="Arial" panose="020B0604020202020204" pitchFamily="34" charset="0"/>
              </a:rPr>
              <a:t> bootstrap </a:t>
            </a:r>
            <a:r>
              <a:rPr lang="en-US" altLang="en-US" dirty="0" err="1">
                <a:latin typeface="Arial" panose="020B0604020202020204" pitchFamily="34" charset="0"/>
              </a:rPr>
              <a:t>özelliği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  <a:endParaRPr lang="tr-TR" altLang="en-US" dirty="0">
              <a:latin typeface="Arial" panose="020B0604020202020204" pitchFamily="34" charset="0"/>
            </a:endParaRP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tr-TR" altLang="en-US" dirty="0">
                <a:latin typeface="Arial" panose="020B0604020202020204" pitchFamily="34" charset="0"/>
              </a:rPr>
              <a:t>3.  </a:t>
            </a:r>
            <a:r>
              <a:rPr lang="en-US" altLang="en-US" b="1" dirty="0">
                <a:latin typeface="Arial" panose="020B0604020202020204" pitchFamily="34" charset="0"/>
              </a:rPr>
              <a:t>SVM (Support Vector Machine)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RBF (radial basis function) kernel </a:t>
            </a:r>
            <a:r>
              <a:rPr lang="en-US" altLang="en-US" dirty="0" err="1">
                <a:latin typeface="Arial" panose="020B0604020202020204" pitchFamily="34" charset="0"/>
              </a:rPr>
              <a:t>kullanılarak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lineer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olmayan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ayırıma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olanak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sağlar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altLang="en-US" dirty="0">
                <a:latin typeface="Arial Unicode MS"/>
              </a:rPr>
              <a:t>(</a:t>
            </a:r>
            <a:r>
              <a:rPr lang="en-US" altLang="en-US" dirty="0">
                <a:latin typeface="Arial Unicode MS"/>
              </a:rPr>
              <a:t>probability=True</a:t>
            </a:r>
            <a:r>
              <a:rPr lang="tr-TR" altLang="en-US" dirty="0">
                <a:latin typeface="Arial Unicode MS"/>
              </a:rPr>
              <a:t>)</a:t>
            </a:r>
            <a:r>
              <a:rPr lang="en-US" altLang="en-US" dirty="0"/>
              <a:t> </a:t>
            </a:r>
            <a:r>
              <a:rPr lang="en-US" altLang="en-US" dirty="0" err="1"/>
              <a:t>ile</a:t>
            </a:r>
            <a:r>
              <a:rPr lang="en-US" altLang="en-US" dirty="0"/>
              <a:t> </a:t>
            </a:r>
            <a:r>
              <a:rPr lang="en-US" altLang="en-US" dirty="0" err="1"/>
              <a:t>örnek</a:t>
            </a:r>
            <a:r>
              <a:rPr lang="en-US" altLang="en-US" dirty="0"/>
              <a:t> </a:t>
            </a:r>
            <a:r>
              <a:rPr lang="en-US" altLang="en-US" dirty="0" err="1"/>
              <a:t>başına</a:t>
            </a:r>
            <a:r>
              <a:rPr lang="en-US" altLang="en-US" dirty="0"/>
              <a:t> </a:t>
            </a:r>
            <a:r>
              <a:rPr lang="en-US" altLang="en-US" dirty="0" err="1"/>
              <a:t>olasılık</a:t>
            </a:r>
            <a:r>
              <a:rPr lang="en-US" altLang="en-US" dirty="0"/>
              <a:t> </a:t>
            </a:r>
            <a:r>
              <a:rPr lang="en-US" altLang="en-US" dirty="0" err="1"/>
              <a:t>skorları</a:t>
            </a:r>
            <a:r>
              <a:rPr lang="en-US" altLang="en-US" dirty="0"/>
              <a:t> </a:t>
            </a:r>
            <a:r>
              <a:rPr lang="en-US" altLang="en-US" dirty="0" err="1"/>
              <a:t>hesaplanır</a:t>
            </a:r>
            <a:r>
              <a:rPr lang="en-US" altLang="en-US" dirty="0"/>
              <a:t>, CPU </a:t>
            </a:r>
            <a:r>
              <a:rPr lang="en-US" altLang="en-US" dirty="0" err="1"/>
              <a:t>çekirdeklerini</a:t>
            </a:r>
            <a:r>
              <a:rPr lang="en-US" altLang="en-US" dirty="0"/>
              <a:t> </a:t>
            </a:r>
            <a:r>
              <a:rPr lang="en-US" altLang="en-US" dirty="0" err="1"/>
              <a:t>rastgele</a:t>
            </a:r>
            <a:r>
              <a:rPr lang="en-US" altLang="en-US" dirty="0"/>
              <a:t> </a:t>
            </a:r>
            <a:r>
              <a:rPr lang="en-US" altLang="en-US" dirty="0" err="1"/>
              <a:t>sabitlemek</a:t>
            </a:r>
            <a:r>
              <a:rPr lang="en-US" altLang="en-US" dirty="0"/>
              <a:t> </a:t>
            </a:r>
            <a:r>
              <a:rPr lang="en-US" altLang="en-US" dirty="0" err="1"/>
              <a:t>için</a:t>
            </a:r>
            <a:r>
              <a:rPr lang="en-US" altLang="en-US" dirty="0"/>
              <a:t> </a:t>
            </a:r>
            <a:r>
              <a:rPr lang="tr-TR" altLang="en-US" dirty="0"/>
              <a:t>(</a:t>
            </a:r>
            <a:r>
              <a:rPr lang="en-US" altLang="en-US" dirty="0" err="1">
                <a:latin typeface="Arial Unicode MS"/>
              </a:rPr>
              <a:t>random_state</a:t>
            </a:r>
            <a:r>
              <a:rPr lang="en-US" altLang="en-US" dirty="0">
                <a:latin typeface="Arial Unicode MS"/>
              </a:rPr>
              <a:t>=42</a:t>
            </a:r>
            <a:r>
              <a:rPr lang="tr-TR" altLang="en-US" dirty="0">
                <a:latin typeface="Arial Unicode MS"/>
              </a:rPr>
              <a:t>)</a:t>
            </a:r>
            <a:r>
              <a:rPr lang="en-US" altLang="en-US" dirty="0"/>
              <a:t>. </a:t>
            </a:r>
            <a:b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0D2AFA-6BBC-1CB0-26EF-370E69846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6676" y="4821344"/>
            <a:ext cx="9278645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420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03C3-45FC-A3B3-BEE3-696FB2A2A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725" y="401873"/>
            <a:ext cx="8432549" cy="558328"/>
          </a:xfrm>
        </p:spPr>
        <p:txBody>
          <a:bodyPr>
            <a:normAutofit/>
          </a:bodyPr>
          <a:lstStyle/>
          <a:p>
            <a:r>
              <a:rPr lang="en-US" sz="2800" dirty="0" err="1"/>
              <a:t>Modelleme</a:t>
            </a:r>
            <a:r>
              <a:rPr lang="en-US" sz="2800" dirty="0"/>
              <a:t> </a:t>
            </a:r>
            <a:r>
              <a:rPr lang="en-US" sz="2800" dirty="0" err="1"/>
              <a:t>ve</a:t>
            </a:r>
            <a:r>
              <a:rPr lang="en-US" sz="2800" dirty="0"/>
              <a:t> </a:t>
            </a:r>
            <a:r>
              <a:rPr lang="en-US" sz="2800" dirty="0" err="1"/>
              <a:t>Çapraz</a:t>
            </a:r>
            <a:r>
              <a:rPr lang="en-US" sz="2800" dirty="0"/>
              <a:t> </a:t>
            </a:r>
            <a:r>
              <a:rPr lang="en-US" sz="2800" dirty="0" err="1"/>
              <a:t>Doğrulama</a:t>
            </a:r>
            <a:r>
              <a:rPr lang="en-US" sz="2800" dirty="0"/>
              <a:t> (Cross-Validation) </a:t>
            </a:r>
            <a:r>
              <a:rPr lang="en-US" sz="2800" dirty="0" err="1"/>
              <a:t>Akışı</a:t>
            </a:r>
            <a:endParaRPr lang="en-US" sz="2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CACE9-9F99-5865-9BA7-4FD0DEB157E1}"/>
              </a:ext>
            </a:extLst>
          </p:cNvPr>
          <p:cNvSpPr txBox="1"/>
          <p:nvPr/>
        </p:nvSpPr>
        <p:spPr>
          <a:xfrm>
            <a:off x="980792" y="1258140"/>
            <a:ext cx="1023041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5 </a:t>
            </a:r>
            <a:r>
              <a:rPr lang="en-US" dirty="0" err="1"/>
              <a:t>bölmeli</a:t>
            </a:r>
            <a:r>
              <a:rPr lang="en-US" dirty="0"/>
              <a:t> stratified K-fold CV </a:t>
            </a:r>
            <a:r>
              <a:rPr lang="en-US" dirty="0" err="1"/>
              <a:t>tanımlandı</a:t>
            </a:r>
            <a:r>
              <a:rPr lang="en-US" dirty="0"/>
              <a:t>:</a:t>
            </a:r>
            <a:br>
              <a:rPr lang="tr-TR" dirty="0"/>
            </a:br>
            <a:br>
              <a:rPr lang="tr-TR" dirty="0"/>
            </a:br>
            <a:br>
              <a:rPr lang="tr-TR" dirty="0"/>
            </a:br>
            <a:br>
              <a:rPr lang="tr-TR" dirty="0"/>
            </a:b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Her Bir N </a:t>
            </a:r>
            <a:r>
              <a:rPr lang="en-US" b="1" dirty="0" err="1"/>
              <a:t>Değeri</a:t>
            </a:r>
            <a:r>
              <a:rPr lang="en-US" b="1" dirty="0"/>
              <a:t> </a:t>
            </a:r>
            <a:r>
              <a:rPr lang="en-US" b="1" dirty="0" err="1"/>
              <a:t>İçin</a:t>
            </a:r>
            <a:r>
              <a:rPr lang="tr-TR" b="1" dirty="0"/>
              <a:t>: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Eğitim</a:t>
            </a:r>
            <a:r>
              <a:rPr lang="en-US" dirty="0"/>
              <a:t>/test </a:t>
            </a:r>
            <a:r>
              <a:rPr lang="en-US" dirty="0" err="1"/>
              <a:t>indeksleri</a:t>
            </a:r>
            <a:r>
              <a:rPr lang="en-US" dirty="0"/>
              <a:t> </a:t>
            </a:r>
            <a:r>
              <a:rPr lang="en-US" dirty="0" err="1"/>
              <a:t>oluşturulur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err="1"/>
              <a:t>Eğitim</a:t>
            </a:r>
            <a:r>
              <a:rPr lang="en-US" dirty="0"/>
              <a:t> </a:t>
            </a:r>
            <a:r>
              <a:rPr lang="en-US" dirty="0" err="1"/>
              <a:t>kümesinden</a:t>
            </a:r>
            <a:r>
              <a:rPr lang="en-US" dirty="0"/>
              <a:t> </a:t>
            </a:r>
            <a:r>
              <a:rPr lang="en-US" dirty="0" err="1"/>
              <a:t>varyans</a:t>
            </a:r>
            <a:r>
              <a:rPr lang="en-US" dirty="0"/>
              <a:t> </a:t>
            </a:r>
            <a:r>
              <a:rPr lang="en-US" dirty="0" err="1"/>
              <a:t>hesabı</a:t>
            </a:r>
            <a:r>
              <a:rPr lang="en-US" dirty="0"/>
              <a:t> </a:t>
            </a:r>
            <a:r>
              <a:rPr lang="en-US" dirty="0" err="1"/>
              <a:t>yapılarak</a:t>
            </a:r>
            <a:r>
              <a:rPr lang="en-US" dirty="0"/>
              <a:t> </a:t>
            </a:r>
            <a:r>
              <a:rPr lang="en-US" b="1" dirty="0"/>
              <a:t>top N</a:t>
            </a:r>
            <a:r>
              <a:rPr lang="en-US" dirty="0"/>
              <a:t> gen </a:t>
            </a:r>
            <a:r>
              <a:rPr lang="en-US" dirty="0" err="1"/>
              <a:t>seçilir</a:t>
            </a:r>
            <a:r>
              <a:rPr lang="en-US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Hem </a:t>
            </a:r>
            <a:r>
              <a:rPr lang="en-US" dirty="0" err="1"/>
              <a:t>eğitim</a:t>
            </a:r>
            <a:r>
              <a:rPr lang="en-US" dirty="0"/>
              <a:t> hem test, </a:t>
            </a:r>
            <a:r>
              <a:rPr lang="en-US" dirty="0" err="1"/>
              <a:t>sadece</a:t>
            </a:r>
            <a:r>
              <a:rPr lang="en-US" dirty="0"/>
              <a:t> </a:t>
            </a:r>
            <a:r>
              <a:rPr lang="en-US" dirty="0" err="1"/>
              <a:t>bu</a:t>
            </a:r>
            <a:r>
              <a:rPr lang="en-US" dirty="0"/>
              <a:t> N gen </a:t>
            </a:r>
            <a:r>
              <a:rPr lang="en-US" dirty="0" err="1"/>
              <a:t>sütunları</a:t>
            </a:r>
            <a:r>
              <a:rPr lang="en-US" dirty="0"/>
              <a:t> </a:t>
            </a:r>
            <a:r>
              <a:rPr lang="en-US" dirty="0" err="1"/>
              <a:t>ile</a:t>
            </a:r>
            <a:r>
              <a:rPr lang="en-US" dirty="0"/>
              <a:t> </a:t>
            </a:r>
            <a:r>
              <a:rPr lang="en-US" dirty="0" err="1"/>
              <a:t>güncellenir</a:t>
            </a:r>
            <a:r>
              <a:rPr lang="en-US" dirty="0"/>
              <a:t>.</a:t>
            </a:r>
            <a:endParaRPr lang="tr-TR" dirty="0"/>
          </a:p>
          <a:p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 err="1"/>
              <a:t>StandardScaler</a:t>
            </a:r>
            <a:r>
              <a:rPr lang="tr-TR" dirty="0"/>
              <a:t>()</a:t>
            </a:r>
            <a:r>
              <a:rPr lang="en-US" dirty="0"/>
              <a:t> </a:t>
            </a:r>
            <a:r>
              <a:rPr lang="tr-TR" dirty="0"/>
              <a:t>ile ölçeklendirme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Ardından</a:t>
            </a:r>
            <a:r>
              <a:rPr lang="en-US" dirty="0"/>
              <a:t> </a:t>
            </a:r>
            <a:r>
              <a:rPr lang="en-US" dirty="0" err="1"/>
              <a:t>ilgili</a:t>
            </a:r>
            <a:r>
              <a:rPr lang="en-US" dirty="0"/>
              <a:t> </a:t>
            </a:r>
            <a:r>
              <a:rPr lang="en-US" dirty="0" err="1"/>
              <a:t>sınıflandırıcı</a:t>
            </a:r>
            <a:r>
              <a:rPr lang="en-US" dirty="0"/>
              <a:t> (LR, RF, SVM)</a:t>
            </a:r>
            <a:r>
              <a:rPr lang="tr-TR" dirty="0"/>
              <a:t> e</a:t>
            </a:r>
            <a:r>
              <a:rPr lang="en-US" dirty="0" err="1"/>
              <a:t>ğitim</a:t>
            </a:r>
            <a:r>
              <a:rPr lang="tr-TR" dirty="0"/>
              <a:t>i</a:t>
            </a:r>
            <a:r>
              <a:rPr lang="en-US" dirty="0"/>
              <a:t> </a:t>
            </a:r>
            <a:r>
              <a:rPr lang="en-US" dirty="0" err="1"/>
              <a:t>ve</a:t>
            </a:r>
            <a:r>
              <a:rPr lang="en-US" dirty="0"/>
              <a:t> test</a:t>
            </a:r>
            <a:r>
              <a:rPr lang="tr-TR" dirty="0"/>
              <a:t>i: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C4FE7C-D775-00D5-5676-8AE0E2125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912" y="1642212"/>
            <a:ext cx="8878539" cy="6668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94908CE-79B5-1AFA-151E-C527B64E94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495" y="4951459"/>
            <a:ext cx="5249008" cy="1876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82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72255-88F5-9835-70B7-29751D645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2163"/>
            <a:ext cx="10515600" cy="721291"/>
          </a:xfrm>
        </p:spPr>
        <p:txBody>
          <a:bodyPr>
            <a:normAutofit/>
          </a:bodyPr>
          <a:lstStyle/>
          <a:p>
            <a:pPr algn="ctr"/>
            <a:r>
              <a:rPr lang="tr-TR" sz="2800" dirty="0"/>
              <a:t>Sonuç ve Çıktı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3486D9-E5EF-3514-9F63-E493710980B8}"/>
              </a:ext>
            </a:extLst>
          </p:cNvPr>
          <p:cNvSpPr txBox="1"/>
          <p:nvPr/>
        </p:nvSpPr>
        <p:spPr>
          <a:xfrm>
            <a:off x="838200" y="1195058"/>
            <a:ext cx="704051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Fold </a:t>
            </a:r>
            <a:r>
              <a:rPr lang="en-US" altLang="en-US" dirty="0" err="1">
                <a:latin typeface="Arial" panose="020B0604020202020204" pitchFamily="34" charset="0"/>
              </a:rPr>
              <a:t>sonuçları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üzerinden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ortalama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ve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standart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sapma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hesaplanır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Confusion matrix </a:t>
            </a:r>
            <a:r>
              <a:rPr lang="en-US" altLang="en-US" dirty="0" err="1">
                <a:latin typeface="Arial" panose="020B0604020202020204" pitchFamily="34" charset="0"/>
              </a:rPr>
              <a:t>öğeleri</a:t>
            </a:r>
            <a:r>
              <a:rPr lang="en-US" altLang="en-US" dirty="0">
                <a:latin typeface="Arial" panose="020B0604020202020204" pitchFamily="34" charset="0"/>
              </a:rPr>
              <a:t> (TN, FP, FN, TP) </a:t>
            </a:r>
            <a:r>
              <a:rPr lang="en-US" altLang="en-US" dirty="0" err="1">
                <a:latin typeface="Arial" panose="020B0604020202020204" pitchFamily="34" charset="0"/>
              </a:rPr>
              <a:t>toplam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olarak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alınmıştır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Elde </a:t>
            </a:r>
            <a:r>
              <a:rPr lang="en-US" altLang="en-US" dirty="0" err="1">
                <a:latin typeface="Arial" panose="020B0604020202020204" pitchFamily="34" charset="0"/>
              </a:rPr>
              <a:t>edilen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özet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tablo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ekrana</a:t>
            </a:r>
            <a:r>
              <a:rPr lang="en-US" altLang="en-US" dirty="0">
                <a:latin typeface="Arial" panose="020B0604020202020204" pitchFamily="34" charset="0"/>
              </a:rPr>
              <a:t> </a:t>
            </a:r>
            <a:r>
              <a:rPr lang="en-US" altLang="en-US" dirty="0" err="1">
                <a:latin typeface="Arial" panose="020B0604020202020204" pitchFamily="34" charset="0"/>
              </a:rPr>
              <a:t>basılır</a:t>
            </a:r>
            <a:r>
              <a:rPr lang="en-US" altLang="en-US" dirty="0">
                <a:latin typeface="Arial" panose="020B0604020202020204" pitchFamily="34" charset="0"/>
              </a:rPr>
              <a:t>:</a:t>
            </a:r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D30C4FC-7F0C-602D-5A93-355B37372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966" y="2666991"/>
            <a:ext cx="10336067" cy="2791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3996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E3A68C-4A14-4331-940C-E007FBC7D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7D44F-20FA-3873-0C56-7EB397535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2114"/>
          </a:xfrm>
        </p:spPr>
        <p:txBody>
          <a:bodyPr>
            <a:normAutofit/>
          </a:bodyPr>
          <a:lstStyle/>
          <a:p>
            <a:pPr algn="ctr"/>
            <a:r>
              <a:rPr lang="tr-TR" sz="2800" dirty="0"/>
              <a:t>Sonuçların Yorumlanması</a:t>
            </a:r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398F5C6-DCAD-4124-4EF2-2FF720CFCF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74" y="522114"/>
            <a:ext cx="1145565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= 5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SVM: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Ortalama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~0.9446, RF: ~0.9305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= 5’te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çok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gen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kullanıldığından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oranı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özellikle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RF’de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miktar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artmış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Precision, recall, F1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skorları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benzer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seyirde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20A5D3A0-5043-3604-3ED9-D40679853E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4" y="1600196"/>
            <a:ext cx="3657607" cy="3657607"/>
          </a:xfrm>
          <a:prstGeom prst="rect">
            <a:avLst/>
          </a:prstGeom>
        </p:spPr>
      </p:pic>
      <p:pic>
        <p:nvPicPr>
          <p:cNvPr id="7" name="Picture 6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FB7B8BE9-CC09-3919-628B-AFF4C0E43B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0516" y="1600195"/>
            <a:ext cx="3657607" cy="3657607"/>
          </a:xfrm>
          <a:prstGeom prst="rect">
            <a:avLst/>
          </a:prstGeom>
        </p:spPr>
      </p:pic>
      <p:pic>
        <p:nvPicPr>
          <p:cNvPr id="9" name="Picture 8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07F7A5B0-280B-6FBF-3811-01FC79A5C0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9345" y="1600195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8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5D5D0-54C7-3C8E-3933-BEADCF350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522114"/>
          </a:xfrm>
        </p:spPr>
        <p:txBody>
          <a:bodyPr>
            <a:normAutofit/>
          </a:bodyPr>
          <a:lstStyle/>
          <a:p>
            <a:pPr algn="ctr"/>
            <a:r>
              <a:rPr lang="tr-TR" sz="2800" dirty="0"/>
              <a:t>Sonuçların Yorumlanması</a:t>
            </a:r>
            <a:endParaRPr lang="en-US" sz="2800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734A5C1A-51D8-EF88-CEB0-D92FF734D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8174" y="522114"/>
            <a:ext cx="1145565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 = 10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 = 20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LR’de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%96.55’e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çıkarak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yüksek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noktaya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ulaşıyor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(hem 10 hem 20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aynı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RF’de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~%95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civarında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SVM (N=10):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~0.9515</a:t>
            </a:r>
          </a:p>
          <a:p>
            <a:pPr marL="1257300" lvl="2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§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RF (N=10):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Doğruluk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~0.9515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N=20’de LR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yine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~%96.55, SVM ~%95.15, RF ~%95.12</a:t>
            </a:r>
          </a:p>
          <a:p>
            <a:pPr marL="800100" lvl="1" indent="-3429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değerler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10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özelliğin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bile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ayırım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için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yeterli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olabileceğini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gösteriyor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tr-TR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" name="Picture 3" descr="A diagram of a cancer patient&#10;&#10;AI-generated content may be incorrect.">
            <a:extLst>
              <a:ext uri="{FF2B5EF4-FFF2-40B4-BE49-F238E27FC236}">
                <a16:creationId xmlns:a16="http://schemas.microsoft.com/office/drawing/2014/main" id="{6289DA81-12A3-4AA5-D5DE-953476261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174" y="2678279"/>
            <a:ext cx="3657607" cy="3657607"/>
          </a:xfrm>
          <a:prstGeom prst="rect">
            <a:avLst/>
          </a:prstGeom>
        </p:spPr>
      </p:pic>
      <p:pic>
        <p:nvPicPr>
          <p:cNvPr id="7" name="Picture 6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217EAFF7-3941-FC40-0713-40AF1F75A0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488" y="2678279"/>
            <a:ext cx="3657607" cy="3657607"/>
          </a:xfrm>
          <a:prstGeom prst="rect">
            <a:avLst/>
          </a:prstGeom>
        </p:spPr>
      </p:pic>
      <p:pic>
        <p:nvPicPr>
          <p:cNvPr id="9" name="Picture 8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E3417D10-50A6-B691-0E87-33C245EE322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4803" y="2678279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41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cancer patient&#10;&#10;AI-generated content may be incorrect.">
            <a:extLst>
              <a:ext uri="{FF2B5EF4-FFF2-40B4-BE49-F238E27FC236}">
                <a16:creationId xmlns:a16="http://schemas.microsoft.com/office/drawing/2014/main" id="{D2CC663B-14AE-6472-AE03-E484813405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6" y="1600197"/>
            <a:ext cx="3657607" cy="3657607"/>
          </a:xfrm>
          <a:prstGeom prst="rect">
            <a:avLst/>
          </a:prstGeom>
        </p:spPr>
      </p:pic>
      <p:pic>
        <p:nvPicPr>
          <p:cNvPr id="7" name="Picture 6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6D78B5E3-4686-38AE-77DE-19AE052C01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021" y="1600196"/>
            <a:ext cx="3657607" cy="3657607"/>
          </a:xfrm>
          <a:prstGeom prst="rect">
            <a:avLst/>
          </a:prstGeom>
        </p:spPr>
      </p:pic>
      <p:pic>
        <p:nvPicPr>
          <p:cNvPr id="9" name="Picture 8" descr="A blue and white squares with white text&#10;&#10;AI-generated content may be incorrect.">
            <a:extLst>
              <a:ext uri="{FF2B5EF4-FFF2-40B4-BE49-F238E27FC236}">
                <a16:creationId xmlns:a16="http://schemas.microsoft.com/office/drawing/2014/main" id="{0FD04C67-D61B-5198-0837-D1A2A15B86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2446" y="1600196"/>
            <a:ext cx="3657607" cy="365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61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916</Words>
  <Application>Microsoft Office PowerPoint</Application>
  <PresentationFormat>Widescreen</PresentationFormat>
  <Paragraphs>107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Aptos</vt:lpstr>
      <vt:lpstr>Aptos Display</vt:lpstr>
      <vt:lpstr>Arial</vt:lpstr>
      <vt:lpstr>Arial Unicode MS</vt:lpstr>
      <vt:lpstr>Wingdings</vt:lpstr>
      <vt:lpstr>Office Theme</vt:lpstr>
      <vt:lpstr>PowerPoint Presentation</vt:lpstr>
      <vt:lpstr>PowerPoint Presentation</vt:lpstr>
      <vt:lpstr>Özellik Seçimi: Varyansa Dayalı Filtre</vt:lpstr>
      <vt:lpstr>PowerPoint Presentation</vt:lpstr>
      <vt:lpstr>Modelleme ve Çapraz Doğrulama (Cross-Validation) Akışı</vt:lpstr>
      <vt:lpstr>Sonuç ve Çıktı</vt:lpstr>
      <vt:lpstr>Sonuçların Yorumlanması</vt:lpstr>
      <vt:lpstr>Sonuçların Yorumlanması</vt:lpstr>
      <vt:lpstr>PowerPoint Presentation</vt:lpstr>
      <vt:lpstr>Sonuçların Yorumlanması</vt:lpstr>
      <vt:lpstr>Sonuçların Yorumlanması</vt:lpstr>
      <vt:lpstr>Sonuçların Değerlendirilmesi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UBEYDA ALNACCAR</dc:creator>
  <cp:lastModifiedBy>UBEYDA ALNACCAR</cp:lastModifiedBy>
  <cp:revision>14</cp:revision>
  <dcterms:created xsi:type="dcterms:W3CDTF">2025-06-04T07:55:15Z</dcterms:created>
  <dcterms:modified xsi:type="dcterms:W3CDTF">2025-06-04T15:29:12Z</dcterms:modified>
</cp:coreProperties>
</file>