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Slab"/>
      <p:regular r:id="rId13"/>
      <p:bold r:id="rId14"/>
    </p:embeddedFont>
    <p:embeddedFont>
      <p:font typeface="Nixie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ixieOne-regular.fntdata"/><Relationship Id="rId14" Type="http://schemas.openxmlformats.org/officeDocument/2006/relationships/font" Target="fonts/RobotoSlab-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89"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95"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17" name="Google Shape;17;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18" name="Google Shape;18;p3"/>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24"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algn="ctr">
              <a:spcBef>
                <a:spcPts val="0"/>
              </a:spcBef>
              <a:spcAft>
                <a:spcPts val="0"/>
              </a:spcAft>
              <a:buClr>
                <a:schemeClr val="lt1"/>
              </a:buClr>
              <a:buSzPts val="2000"/>
              <a:buChar char="■"/>
              <a:defRPr sz="2000">
                <a:solidFill>
                  <a:schemeClr val="lt1"/>
                </a:solidFill>
              </a:defRPr>
            </a:lvl9pPr>
          </a:lstStyle>
          <a:p/>
        </p:txBody>
      </p:sp>
      <p:sp>
        <p:nvSpPr>
          <p:cNvPr id="31" name="Google Shape;31;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39" name="Google Shape;39;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 name="Google Shape;40;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1" name="Google Shape;41;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6"/>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49" name="Google Shape;49;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1" name="Google Shape;51;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2" name="Google Shape;52;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60" name="Google Shape;60;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1" name="Google Shape;61;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2" name="Google Shape;62;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72" name="Google Shape;72;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3" name="Google Shape;73;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800"/>
              <a:buNone/>
              <a:defRPr sz="1800">
                <a:solidFill>
                  <a:schemeClr val="accent1"/>
                </a:solidFill>
              </a:defRPr>
            </a:lvl1pPr>
          </a:lstStyle>
          <a:p/>
        </p:txBody>
      </p:sp>
      <p:sp>
        <p:nvSpPr>
          <p:cNvPr id="81" name="Google Shape;81;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752600" y="2601425"/>
            <a:ext cx="6638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King County House Prediction</a:t>
            </a:r>
            <a:endParaRPr/>
          </a:p>
          <a:p>
            <a:pPr indent="0" lvl="0" marL="0" rtl="0" algn="l">
              <a:spcBef>
                <a:spcPts val="0"/>
              </a:spcBef>
              <a:spcAft>
                <a:spcPts val="0"/>
              </a:spcAft>
              <a:buNone/>
            </a:pPr>
            <a:r>
              <a:t/>
            </a:r>
            <a:endParaRPr/>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Business Understanding </a:t>
            </a:r>
            <a:endParaRPr sz="2000"/>
          </a:p>
          <a:p>
            <a:pPr indent="0" lvl="0" marL="0" rtl="0" algn="l">
              <a:spcBef>
                <a:spcPts val="0"/>
              </a:spcBef>
              <a:spcAft>
                <a:spcPts val="0"/>
              </a:spcAft>
              <a:buNone/>
            </a:pPr>
            <a:r>
              <a:t/>
            </a:r>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4"/>
          <p:cNvSpPr txBox="1"/>
          <p:nvPr/>
        </p:nvSpPr>
        <p:spPr>
          <a:xfrm>
            <a:off x="1146025" y="1926675"/>
            <a:ext cx="7280700" cy="1913700"/>
          </a:xfrm>
          <a:prstGeom prst="rect">
            <a:avLst/>
          </a:prstGeom>
          <a:noFill/>
          <a:ln>
            <a:noFill/>
          </a:ln>
        </p:spPr>
        <p:txBody>
          <a:bodyPr anchorCtr="0" anchor="t" bIns="91425" lIns="91425" spcFirstLastPara="1" rIns="91425" wrap="square" tIns="91425">
            <a:noAutofit/>
          </a:bodyPr>
          <a:lstStyle/>
          <a:p>
            <a:pPr indent="-339725" lvl="0" marL="457200" rtl="0" algn="l">
              <a:spcBef>
                <a:spcPts val="600"/>
              </a:spcBef>
              <a:spcAft>
                <a:spcPts val="0"/>
              </a:spcAft>
              <a:buSzPts val="1750"/>
              <a:buChar char="●"/>
            </a:pPr>
            <a:r>
              <a:rPr lang="en" sz="1750">
                <a:highlight>
                  <a:srgbClr val="FFFFFF"/>
                </a:highlight>
              </a:rPr>
              <a:t>A real estate agency seeks to provide homeowners with the requisite information which will in turn aid them in buying and/or selling their homes.</a:t>
            </a:r>
            <a:endParaRPr sz="1050">
              <a:highlight>
                <a:srgbClr val="FFFFFF"/>
              </a:highlight>
            </a:endParaRPr>
          </a:p>
        </p:txBody>
      </p:sp>
      <p:sp>
        <p:nvSpPr>
          <p:cNvPr id="127" name="Google Shape;127;p14"/>
          <p:cNvSpPr txBox="1"/>
          <p:nvPr/>
        </p:nvSpPr>
        <p:spPr>
          <a:xfrm>
            <a:off x="5074909" y="1926668"/>
            <a:ext cx="3611700" cy="191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solidFill>
                <a:srgbClr val="114454"/>
              </a:solidFill>
              <a:latin typeface="Nixie One"/>
              <a:ea typeface="Nixie One"/>
              <a:cs typeface="Nixie One"/>
              <a:sym typeface="Nixie One"/>
            </a:endParaRPr>
          </a:p>
        </p:txBody>
      </p:sp>
      <p:sp>
        <p:nvSpPr>
          <p:cNvPr id="128" name="Google Shape;128;p14"/>
          <p:cNvSpPr txBox="1"/>
          <p:nvPr/>
        </p:nvSpPr>
        <p:spPr>
          <a:xfrm>
            <a:off x="1069825" y="4168227"/>
            <a:ext cx="7540800" cy="716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900">
                <a:solidFill>
                  <a:srgbClr val="114454"/>
                </a:solidFill>
                <a:latin typeface="Nixie One"/>
                <a:ea typeface="Nixie One"/>
                <a:cs typeface="Nixie One"/>
                <a:sym typeface="Nixie One"/>
              </a:rPr>
              <a:t>r</a:t>
            </a:r>
            <a:r>
              <a:rPr b="1" lang="en" sz="900">
                <a:solidFill>
                  <a:srgbClr val="114454"/>
                </a:solidFill>
                <a:latin typeface="Nixie One"/>
                <a:ea typeface="Nixie One"/>
                <a:cs typeface="Nixie One"/>
                <a:sym typeface="Nixie One"/>
              </a:rPr>
              <a:t>.</a:t>
            </a:r>
            <a:endParaRPr b="1" sz="900">
              <a:solidFill>
                <a:srgbClr val="114454"/>
              </a:solidFill>
              <a:latin typeface="Nixie One"/>
              <a:ea typeface="Nixie One"/>
              <a:cs typeface="Nixie One"/>
              <a:sym typeface="Nixie One"/>
            </a:endParaRPr>
          </a:p>
          <a:p>
            <a:pPr indent="0" lvl="0" marL="0" rtl="0" algn="l">
              <a:spcBef>
                <a:spcPts val="1000"/>
              </a:spcBef>
              <a:spcAft>
                <a:spcPts val="0"/>
              </a:spcAft>
              <a:buNone/>
            </a:pPr>
            <a:r>
              <a:t/>
            </a:r>
            <a:endParaRPr b="1" sz="900">
              <a:solidFill>
                <a:srgbClr val="114454"/>
              </a:solidFill>
              <a:latin typeface="Nixie One"/>
              <a:ea typeface="Nixie One"/>
              <a:cs typeface="Nixie One"/>
              <a:sym typeface="Nixie One"/>
            </a:endParaRPr>
          </a:p>
          <a:p>
            <a:pPr indent="0" lvl="0" marL="0" rtl="0" algn="l">
              <a:spcBef>
                <a:spcPts val="1000"/>
              </a:spcBef>
              <a:spcAft>
                <a:spcPts val="1000"/>
              </a:spcAft>
              <a:buNone/>
            </a:pPr>
            <a:r>
              <a:t/>
            </a:r>
            <a:endParaRPr b="1" sz="900">
              <a:solidFill>
                <a:srgbClr val="114454"/>
              </a:solidFill>
              <a:latin typeface="Nixie One"/>
              <a:ea typeface="Nixie One"/>
              <a:cs typeface="Nixie One"/>
              <a:sym typeface="Nixie One"/>
            </a:endParaRPr>
          </a:p>
        </p:txBody>
      </p:sp>
      <p:sp>
        <p:nvSpPr>
          <p:cNvPr id="129" name="Google Shape;129;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OBJECTIVES</a:t>
            </a:r>
            <a:endParaRPr sz="2700"/>
          </a:p>
          <a:p>
            <a:pPr indent="0" lvl="0" marL="0" rtl="0" algn="l">
              <a:spcBef>
                <a:spcPts val="0"/>
              </a:spcBef>
              <a:spcAft>
                <a:spcPts val="0"/>
              </a:spcAft>
              <a:buNone/>
            </a:pPr>
            <a:r>
              <a:t/>
            </a:r>
            <a:endParaRPr/>
          </a:p>
        </p:txBody>
      </p:sp>
      <p:sp>
        <p:nvSpPr>
          <p:cNvPr id="135" name="Google Shape;135;p15"/>
          <p:cNvSpPr txBox="1"/>
          <p:nvPr>
            <p:ph idx="4294967295" type="subTitle"/>
          </p:nvPr>
        </p:nvSpPr>
        <p:spPr>
          <a:xfrm>
            <a:off x="685800" y="1259025"/>
            <a:ext cx="7914000" cy="3061500"/>
          </a:xfrm>
          <a:prstGeom prst="rect">
            <a:avLst/>
          </a:prstGeom>
        </p:spPr>
        <p:txBody>
          <a:bodyPr anchorCtr="0" anchor="ctr" bIns="91425" lIns="91425" spcFirstLastPara="1" rIns="91425" wrap="square" tIns="91425">
            <a:noAutofit/>
          </a:bodyPr>
          <a:lstStyle/>
          <a:p>
            <a:pPr indent="-327025" lvl="0" marL="558800" marR="114300" rtl="0" algn="l">
              <a:lnSpc>
                <a:spcPct val="115000"/>
              </a:lnSpc>
              <a:spcBef>
                <a:spcPts val="0"/>
              </a:spcBef>
              <a:spcAft>
                <a:spcPts val="0"/>
              </a:spcAft>
              <a:buClr>
                <a:schemeClr val="lt1"/>
              </a:buClr>
              <a:buSzPts val="1550"/>
              <a:buFont typeface="Arial"/>
              <a:buAutoNum type="arabicPeriod"/>
            </a:pPr>
            <a:r>
              <a:rPr lang="en" sz="1550">
                <a:solidFill>
                  <a:schemeClr val="lt1"/>
                </a:solidFill>
                <a:latin typeface="Arial"/>
                <a:ea typeface="Arial"/>
                <a:cs typeface="Arial"/>
                <a:sym typeface="Arial"/>
              </a:rPr>
              <a:t>In providing the service of property evaluation, we intend to provide constructive advice to stakeholders about current and future house prices by building by developing a model that predicts the price of these houses.</a:t>
            </a:r>
            <a:endParaRPr sz="1550">
              <a:solidFill>
                <a:schemeClr val="lt1"/>
              </a:solidFill>
              <a:latin typeface="Arial"/>
              <a:ea typeface="Arial"/>
              <a:cs typeface="Arial"/>
              <a:sym typeface="Arial"/>
            </a:endParaRPr>
          </a:p>
          <a:p>
            <a:pPr indent="-327025" lvl="0" marL="558800" marR="114300" rtl="0" algn="l">
              <a:lnSpc>
                <a:spcPct val="115000"/>
              </a:lnSpc>
              <a:spcBef>
                <a:spcPts val="0"/>
              </a:spcBef>
              <a:spcAft>
                <a:spcPts val="0"/>
              </a:spcAft>
              <a:buClr>
                <a:schemeClr val="lt1"/>
              </a:buClr>
              <a:buSzPts val="1550"/>
              <a:buFont typeface="Arial"/>
              <a:buAutoNum type="arabicPeriod"/>
            </a:pPr>
            <a:r>
              <a:rPr lang="en" sz="1550">
                <a:solidFill>
                  <a:schemeClr val="lt1"/>
                </a:solidFill>
                <a:latin typeface="Arial"/>
                <a:ea typeface="Arial"/>
                <a:cs typeface="Arial"/>
                <a:sym typeface="Arial"/>
              </a:rPr>
              <a:t>In general we would like to conduct an analysis to determine which factors have the greatest influence on the estimated value of the houses and by how much. This will help in determining where to focus more effort in order to complete this project successfully. </a:t>
            </a:r>
            <a:endParaRPr b="1" sz="2450">
              <a:solidFill>
                <a:schemeClr val="lt1"/>
              </a:solidFill>
              <a:latin typeface="Arial"/>
              <a:ea typeface="Arial"/>
              <a:cs typeface="Arial"/>
              <a:sym typeface="Arial"/>
            </a:endParaRPr>
          </a:p>
          <a:p>
            <a:pPr indent="0" lvl="0" marL="457200" marR="114300" rtl="0" algn="l">
              <a:lnSpc>
                <a:spcPct val="115000"/>
              </a:lnSpc>
              <a:spcBef>
                <a:spcPts val="700"/>
              </a:spcBef>
              <a:spcAft>
                <a:spcPts val="700"/>
              </a:spcAft>
              <a:buNone/>
            </a:pPr>
            <a:r>
              <a:t/>
            </a:r>
            <a:endParaRPr b="1" sz="2150">
              <a:solidFill>
                <a:srgbClr val="000000"/>
              </a:solidFill>
              <a:latin typeface="Arial"/>
              <a:ea typeface="Arial"/>
              <a:cs typeface="Arial"/>
              <a:sym typeface="Arial"/>
            </a:endParaRPr>
          </a:p>
        </p:txBody>
      </p:sp>
      <p:sp>
        <p:nvSpPr>
          <p:cNvPr id="136" name="Google Shape;136;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Correlation Heatmap </a:t>
            </a:r>
            <a:endParaRPr u="sng"/>
          </a:p>
          <a:p>
            <a:pPr indent="0" lvl="0" marL="0" rtl="0" algn="l">
              <a:spcBef>
                <a:spcPts val="0"/>
              </a:spcBef>
              <a:spcAft>
                <a:spcPts val="0"/>
              </a:spcAft>
              <a:buNone/>
            </a:pPr>
            <a:r>
              <a:t/>
            </a:r>
            <a:endParaRPr u="sng"/>
          </a:p>
          <a:p>
            <a:pPr indent="-323850" lvl="0" marL="457200" rtl="0" algn="l">
              <a:spcBef>
                <a:spcPts val="0"/>
              </a:spcBef>
              <a:spcAft>
                <a:spcPts val="0"/>
              </a:spcAft>
              <a:buSzPts val="1500"/>
              <a:buChar char="●"/>
            </a:pPr>
            <a:r>
              <a:rPr b="0" lang="en" sz="1500"/>
              <a:t>Heatmaps are great to detect this kind of situations and in problems dominated by feature selection, like ours, they are an essential tool</a:t>
            </a:r>
            <a:endParaRPr b="0" sz="1500"/>
          </a:p>
        </p:txBody>
      </p:sp>
      <p:sp>
        <p:nvSpPr>
          <p:cNvPr id="142" name="Google Shape;142;p1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43" name="Google Shape;143;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4" name="Google Shape;144;p16"/>
          <p:cNvPicPr preferRelativeResize="0"/>
          <p:nvPr/>
        </p:nvPicPr>
        <p:blipFill>
          <a:blip r:embed="rId3">
            <a:alphaModFix/>
          </a:blip>
          <a:stretch>
            <a:fillRect/>
          </a:stretch>
        </p:blipFill>
        <p:spPr>
          <a:xfrm>
            <a:off x="0" y="0"/>
            <a:ext cx="3355351" cy="502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idx="1" type="body"/>
          </p:nvPr>
        </p:nvSpPr>
        <p:spPr>
          <a:xfrm>
            <a:off x="4155950" y="0"/>
            <a:ext cx="4841700" cy="4759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50">
                <a:highlight>
                  <a:schemeClr val="accent3"/>
                </a:highlight>
                <a:latin typeface="Arial"/>
                <a:ea typeface="Arial"/>
                <a:cs typeface="Arial"/>
                <a:sym typeface="Arial"/>
              </a:rPr>
              <a:t>According to our heatmap table, these are variables most correlated with 'price'. </a:t>
            </a:r>
            <a:endParaRPr sz="1750">
              <a:highlight>
                <a:schemeClr val="accent3"/>
              </a:highlight>
              <a:latin typeface="Arial"/>
              <a:ea typeface="Arial"/>
              <a:cs typeface="Arial"/>
              <a:sym typeface="Arial"/>
            </a:endParaRPr>
          </a:p>
          <a:p>
            <a:pPr indent="0" lvl="0" marL="0" rtl="0" algn="l">
              <a:spcBef>
                <a:spcPts val="600"/>
              </a:spcBef>
              <a:spcAft>
                <a:spcPts val="0"/>
              </a:spcAft>
              <a:buNone/>
            </a:pPr>
            <a:r>
              <a:rPr lang="en" sz="1750">
                <a:highlight>
                  <a:schemeClr val="accent3"/>
                </a:highlight>
                <a:latin typeface="Arial"/>
                <a:ea typeface="Arial"/>
                <a:cs typeface="Arial"/>
                <a:sym typeface="Arial"/>
              </a:rPr>
              <a:t>"sqft_living", "sqft_above" and "sqft_living15" are strongly correlated with "price".</a:t>
            </a:r>
            <a:endParaRPr sz="1750">
              <a:highlight>
                <a:schemeClr val="accent3"/>
              </a:highlight>
              <a:latin typeface="Arial"/>
              <a:ea typeface="Arial"/>
              <a:cs typeface="Arial"/>
              <a:sym typeface="Arial"/>
            </a:endParaRPr>
          </a:p>
          <a:p>
            <a:pPr indent="0" lvl="0" marL="0" rtl="0" algn="l">
              <a:spcBef>
                <a:spcPts val="600"/>
              </a:spcBef>
              <a:spcAft>
                <a:spcPts val="0"/>
              </a:spcAft>
              <a:buNone/>
            </a:pPr>
            <a:r>
              <a:t/>
            </a:r>
            <a:endParaRPr sz="1750">
              <a:highlight>
                <a:schemeClr val="accent3"/>
              </a:highlight>
              <a:latin typeface="Arial"/>
              <a:ea typeface="Arial"/>
              <a:cs typeface="Arial"/>
              <a:sym typeface="Arial"/>
            </a:endParaRPr>
          </a:p>
        </p:txBody>
      </p:sp>
      <p:sp>
        <p:nvSpPr>
          <p:cNvPr id="150" name="Google Shape;150;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1" name="Google Shape;151;p17"/>
          <p:cNvPicPr preferRelativeResize="0"/>
          <p:nvPr/>
        </p:nvPicPr>
        <p:blipFill>
          <a:blip r:embed="rId3">
            <a:alphaModFix/>
          </a:blip>
          <a:stretch>
            <a:fillRect/>
          </a:stretch>
        </p:blipFill>
        <p:spPr>
          <a:xfrm>
            <a:off x="152400" y="152400"/>
            <a:ext cx="3894525" cy="4666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Price Column Distribution</a:t>
            </a:r>
            <a:endParaRPr sz="1900"/>
          </a:p>
          <a:p>
            <a:pPr indent="0" lvl="0" marL="0" rtl="0" algn="l">
              <a:spcBef>
                <a:spcPts val="0"/>
              </a:spcBef>
              <a:spcAft>
                <a:spcPts val="0"/>
              </a:spcAft>
              <a:buNone/>
            </a:pPr>
            <a:r>
              <a:t/>
            </a:r>
            <a:endParaRPr/>
          </a:p>
        </p:txBody>
      </p:sp>
      <p:sp>
        <p:nvSpPr>
          <p:cNvPr id="157" name="Google Shape;157;p18"/>
          <p:cNvSpPr txBox="1"/>
          <p:nvPr>
            <p:ph idx="1" type="body"/>
          </p:nvPr>
        </p:nvSpPr>
        <p:spPr>
          <a:xfrm>
            <a:off x="4863675" y="1791425"/>
            <a:ext cx="41304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50" u="sng">
                <a:solidFill>
                  <a:srgbClr val="000000"/>
                </a:solidFill>
                <a:highlight>
                  <a:srgbClr val="FFFFFF"/>
                </a:highlight>
                <a:latin typeface="Arial"/>
                <a:ea typeface="Arial"/>
                <a:cs typeface="Arial"/>
                <a:sym typeface="Arial"/>
              </a:rPr>
              <a:t>Observation from the distribution</a:t>
            </a:r>
            <a:endParaRPr sz="2150" u="sng">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sz="1750">
              <a:solidFill>
                <a:srgbClr val="000000"/>
              </a:solidFill>
              <a:highlight>
                <a:srgbClr val="FFFFFF"/>
              </a:highlight>
              <a:latin typeface="Arial"/>
              <a:ea typeface="Arial"/>
              <a:cs typeface="Arial"/>
              <a:sym typeface="Arial"/>
            </a:endParaRPr>
          </a:p>
          <a:p>
            <a:pPr indent="-339725" lvl="0" marL="457200" rtl="0" algn="l">
              <a:spcBef>
                <a:spcPts val="600"/>
              </a:spcBef>
              <a:spcAft>
                <a:spcPts val="0"/>
              </a:spcAft>
              <a:buClr>
                <a:srgbClr val="000000"/>
              </a:buClr>
              <a:buSzPts val="1750"/>
              <a:buFont typeface="Arial"/>
              <a:buChar char="▪"/>
            </a:pPr>
            <a:r>
              <a:rPr lang="en" sz="1750">
                <a:solidFill>
                  <a:srgbClr val="000000"/>
                </a:solidFill>
                <a:highlight>
                  <a:srgbClr val="FFFFFF"/>
                </a:highlight>
                <a:latin typeface="Arial"/>
                <a:ea typeface="Arial"/>
                <a:cs typeface="Arial"/>
                <a:sym typeface="Arial"/>
              </a:rPr>
              <a:t>The plot shows that the price column is positively skewed, indicating that our data is not normally distributed. Thus, it has leptokurtic kurtosis.</a:t>
            </a:r>
            <a:endParaRPr sz="3500"/>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6" name="Google Shape;166;p18"/>
          <p:cNvPicPr preferRelativeResize="0"/>
          <p:nvPr/>
        </p:nvPicPr>
        <p:blipFill>
          <a:blip r:embed="rId3">
            <a:alphaModFix/>
          </a:blip>
          <a:stretch>
            <a:fillRect/>
          </a:stretch>
        </p:blipFill>
        <p:spPr>
          <a:xfrm>
            <a:off x="298150" y="1559425"/>
            <a:ext cx="4130400" cy="336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4294967295" type="ctrTitle"/>
          </p:nvPr>
        </p:nvSpPr>
        <p:spPr>
          <a:xfrm>
            <a:off x="438900" y="1473625"/>
            <a:ext cx="4153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6"/>
                </a:solidFill>
              </a:rPr>
              <a:t>Linear Regression Model Results </a:t>
            </a:r>
            <a:endParaRPr sz="3000">
              <a:solidFill>
                <a:schemeClr val="accent6"/>
              </a:solidFill>
            </a:endParaRPr>
          </a:p>
        </p:txBody>
      </p:sp>
      <p:sp>
        <p:nvSpPr>
          <p:cNvPr id="172" name="Google Shape;172;p19"/>
          <p:cNvSpPr txBox="1"/>
          <p:nvPr>
            <p:ph idx="4294967295" type="subTitle"/>
          </p:nvPr>
        </p:nvSpPr>
        <p:spPr>
          <a:xfrm>
            <a:off x="630925" y="3119900"/>
            <a:ext cx="8079000" cy="1571100"/>
          </a:xfrm>
          <a:prstGeom prst="rect">
            <a:avLst/>
          </a:prstGeom>
        </p:spPr>
        <p:txBody>
          <a:bodyPr anchorCtr="0" anchor="ctr" bIns="91425" lIns="91425" spcFirstLastPara="1" rIns="91425" wrap="square" tIns="91425">
            <a:noAutofit/>
          </a:bodyPr>
          <a:lstStyle/>
          <a:p>
            <a:pPr indent="-307975" lvl="0" marL="457200" rtl="0" algn="l">
              <a:lnSpc>
                <a:spcPct val="115000"/>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 third model where all the predictor variables were were used explains about 63% of variance in price unlike the previous models that explains about 24%, 36% of variance respectively.</a:t>
            </a:r>
            <a:endParaRPr sz="1250">
              <a:solidFill>
                <a:srgbClr val="000000"/>
              </a:solidFill>
              <a:highlight>
                <a:srgbClr val="FFFFFF"/>
              </a:highlight>
              <a:latin typeface="Arial"/>
              <a:ea typeface="Arial"/>
              <a:cs typeface="Arial"/>
              <a:sym typeface="Arial"/>
            </a:endParaRPr>
          </a:p>
          <a:p>
            <a:pPr indent="-307975" lvl="0" marL="457200" rtl="0" algn="l">
              <a:lnSpc>
                <a:spcPct val="115000"/>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All the models are statistically significant having a p_value of less than 0.005</a:t>
            </a:r>
            <a:endParaRPr sz="1250">
              <a:solidFill>
                <a:srgbClr val="000000"/>
              </a:solidFill>
              <a:highlight>
                <a:srgbClr val="FFFFFF"/>
              </a:highlight>
              <a:latin typeface="Arial"/>
              <a:ea typeface="Arial"/>
              <a:cs typeface="Arial"/>
              <a:sym typeface="Arial"/>
            </a:endParaRPr>
          </a:p>
          <a:p>
            <a:pPr indent="-307975" lvl="0" marL="457200" rtl="0" algn="l">
              <a:lnSpc>
                <a:spcPct val="115000"/>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 value of our r_squared constantly increase as we add more predictors.</a:t>
            </a:r>
            <a:endParaRPr sz="1250">
              <a:solidFill>
                <a:srgbClr val="000000"/>
              </a:solidFill>
              <a:highlight>
                <a:srgbClr val="FFFFFF"/>
              </a:highlight>
              <a:latin typeface="Arial"/>
              <a:ea typeface="Arial"/>
              <a:cs typeface="Arial"/>
              <a:sym typeface="Arial"/>
            </a:endParaRPr>
          </a:p>
          <a:p>
            <a:pPr indent="-307975" lvl="0" marL="457200" rtl="0" algn="l">
              <a:lnSpc>
                <a:spcPct val="115000"/>
              </a:lnSpc>
              <a:spcBef>
                <a:spcPts val="0"/>
              </a:spcBef>
              <a:spcAft>
                <a:spcPts val="0"/>
              </a:spcAft>
              <a:buClr>
                <a:srgbClr val="000000"/>
              </a:buClr>
              <a:buSzPts val="1250"/>
              <a:buFont typeface="Arial"/>
              <a:buAutoNum type="arabicPeriod"/>
            </a:pPr>
            <a:r>
              <a:rPr lang="en" sz="1250">
                <a:solidFill>
                  <a:srgbClr val="000000"/>
                </a:solidFill>
                <a:highlight>
                  <a:srgbClr val="FFFFFF"/>
                </a:highlight>
                <a:latin typeface="Arial"/>
                <a:ea typeface="Arial"/>
                <a:cs typeface="Arial"/>
                <a:sym typeface="Arial"/>
              </a:rPr>
              <a:t>The last model would be an ideal in predicting the current and future prices of the house.</a:t>
            </a:r>
            <a:endParaRPr sz="125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2600"/>
          </a:p>
        </p:txBody>
      </p:sp>
      <p:sp>
        <p:nvSpPr>
          <p:cNvPr id="173" name="Google Shape;173;p19"/>
          <p:cNvSpPr/>
          <p:nvPr/>
        </p:nvSpPr>
        <p:spPr>
          <a:xfrm>
            <a:off x="7214073" y="747704"/>
            <a:ext cx="354081" cy="3380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9"/>
          <p:cNvGrpSpPr/>
          <p:nvPr/>
        </p:nvGrpSpPr>
        <p:grpSpPr>
          <a:xfrm>
            <a:off x="6936379" y="115734"/>
            <a:ext cx="2174700" cy="2174833"/>
            <a:chOff x="6643075" y="3664250"/>
            <a:chExt cx="407950" cy="407975"/>
          </a:xfrm>
        </p:grpSpPr>
        <p:sp>
          <p:nvSpPr>
            <p:cNvPr id="175" name="Google Shape;175;p1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9"/>
          <p:cNvGrpSpPr/>
          <p:nvPr/>
        </p:nvGrpSpPr>
        <p:grpSpPr>
          <a:xfrm>
            <a:off x="5581103" y="1722479"/>
            <a:ext cx="981406" cy="981351"/>
            <a:chOff x="576250" y="4319400"/>
            <a:chExt cx="442075" cy="442050"/>
          </a:xfrm>
        </p:grpSpPr>
        <p:sp>
          <p:nvSpPr>
            <p:cNvPr id="178" name="Google Shape;178;p1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9"/>
          <p:cNvSpPr/>
          <p:nvPr/>
        </p:nvSpPr>
        <p:spPr>
          <a:xfrm>
            <a:off x="5922466" y="188972"/>
            <a:ext cx="585164" cy="5587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2384392">
            <a:off x="8388847" y="2402710"/>
            <a:ext cx="354079" cy="33808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 </a:t>
            </a:r>
            <a:endParaRPr/>
          </a:p>
        </p:txBody>
      </p:sp>
      <p:sp>
        <p:nvSpPr>
          <p:cNvPr id="190" name="Google Shape;190;p20"/>
          <p:cNvSpPr txBox="1"/>
          <p:nvPr>
            <p:ph idx="1" type="body"/>
          </p:nvPr>
        </p:nvSpPr>
        <p:spPr>
          <a:xfrm>
            <a:off x="5014125" y="530725"/>
            <a:ext cx="3658200" cy="4288800"/>
          </a:xfrm>
          <a:prstGeom prst="rect">
            <a:avLst/>
          </a:prstGeom>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rgbClr val="000000"/>
              </a:buClr>
              <a:buSzPts val="1450"/>
              <a:buFont typeface="Arial"/>
              <a:buAutoNum type="arabicPeriod"/>
            </a:pPr>
            <a:r>
              <a:rPr lang="en" sz="1450">
                <a:solidFill>
                  <a:srgbClr val="000000"/>
                </a:solidFill>
                <a:highlight>
                  <a:srgbClr val="FFFFFF"/>
                </a:highlight>
                <a:latin typeface="Arial"/>
                <a:ea typeface="Arial"/>
                <a:cs typeface="Arial"/>
                <a:sym typeface="Arial"/>
              </a:rPr>
              <a:t>Coefficients such as house condition, bedrooms, bathrooms, and sqft_living, in general increasing the acreage of the property should be considered because they have a positive impact on prices.</a:t>
            </a:r>
            <a:endParaRPr sz="1450">
              <a:solidFill>
                <a:srgbClr val="000000"/>
              </a:solidFill>
              <a:highlight>
                <a:srgbClr val="FFFFFF"/>
              </a:highlight>
              <a:latin typeface="Arial"/>
              <a:ea typeface="Arial"/>
              <a:cs typeface="Arial"/>
              <a:sym typeface="Arial"/>
            </a:endParaRPr>
          </a:p>
          <a:p>
            <a:pPr indent="-320675" lvl="0" marL="457200" rtl="0" algn="l">
              <a:lnSpc>
                <a:spcPct val="115000"/>
              </a:lnSpc>
              <a:spcBef>
                <a:spcPts val="0"/>
              </a:spcBef>
              <a:spcAft>
                <a:spcPts val="0"/>
              </a:spcAft>
              <a:buClr>
                <a:srgbClr val="000000"/>
              </a:buClr>
              <a:buSzPts val="1450"/>
              <a:buFont typeface="Arial"/>
              <a:buAutoNum type="arabicPeriod"/>
            </a:pPr>
            <a:r>
              <a:rPr lang="en" sz="1450">
                <a:solidFill>
                  <a:srgbClr val="000000"/>
                </a:solidFill>
                <a:highlight>
                  <a:srgbClr val="FFFFFF"/>
                </a:highlight>
                <a:latin typeface="Arial"/>
                <a:ea typeface="Arial"/>
                <a:cs typeface="Arial"/>
                <a:sym typeface="Arial"/>
              </a:rPr>
              <a:t>I could very well recommend that the Agency use the last model because it has a higher r squared value of 0.63, which translates to 63% model accuracy.</a:t>
            </a:r>
            <a:endParaRPr sz="1450">
              <a:solidFill>
                <a:srgbClr val="000000"/>
              </a:solidFill>
              <a:highlight>
                <a:srgbClr val="FFFFFF"/>
              </a:highlight>
              <a:latin typeface="Arial"/>
              <a:ea typeface="Arial"/>
              <a:cs typeface="Arial"/>
              <a:sym typeface="Arial"/>
            </a:endParaRPr>
          </a:p>
          <a:p>
            <a:pPr indent="-320675" lvl="0" marL="457200" rtl="0" algn="l">
              <a:lnSpc>
                <a:spcPct val="115000"/>
              </a:lnSpc>
              <a:spcBef>
                <a:spcPts val="0"/>
              </a:spcBef>
              <a:spcAft>
                <a:spcPts val="0"/>
              </a:spcAft>
              <a:buClr>
                <a:srgbClr val="000000"/>
              </a:buClr>
              <a:buSzPts val="1450"/>
              <a:buFont typeface="Arial"/>
              <a:buAutoNum type="arabicPeriod"/>
            </a:pPr>
            <a:r>
              <a:rPr lang="en" sz="1450">
                <a:solidFill>
                  <a:srgbClr val="000000"/>
                </a:solidFill>
                <a:highlight>
                  <a:srgbClr val="FFFFFF"/>
                </a:highlight>
                <a:latin typeface="Arial"/>
                <a:ea typeface="Arial"/>
                <a:cs typeface="Arial"/>
                <a:sym typeface="Arial"/>
              </a:rPr>
              <a:t>If the Agency wants to increase its sales, I recommend that they focus on building average grade 7 houses because the majority of buyers prefer to buy this type of houses.</a:t>
            </a:r>
            <a:endParaRPr sz="145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2600"/>
          </a:p>
        </p:txBody>
      </p:sp>
      <p:pic>
        <p:nvPicPr>
          <p:cNvPr id="191" name="Google Shape;191;p20"/>
          <p:cNvPicPr preferRelativeResize="0"/>
          <p:nvPr/>
        </p:nvPicPr>
        <p:blipFill rotWithShape="1">
          <a:blip r:embed="rId3">
            <a:alphaModFix/>
          </a:blip>
          <a:srcRect b="0" l="0" r="0" t="17259"/>
          <a:stretch/>
        </p:blipFill>
        <p:spPr>
          <a:xfrm>
            <a:off x="239738" y="1559425"/>
            <a:ext cx="4331576" cy="3584076"/>
          </a:xfrm>
          <a:prstGeom prst="rect">
            <a:avLst/>
          </a:prstGeom>
          <a:noFill/>
          <a:ln>
            <a:noFill/>
          </a:ln>
        </p:spPr>
      </p:pic>
      <p:grpSp>
        <p:nvGrpSpPr>
          <p:cNvPr id="192" name="Google Shape;192;p20"/>
          <p:cNvGrpSpPr/>
          <p:nvPr/>
        </p:nvGrpSpPr>
        <p:grpSpPr>
          <a:xfrm>
            <a:off x="371633" y="913341"/>
            <a:ext cx="316516" cy="263466"/>
            <a:chOff x="1247825" y="322750"/>
            <a:chExt cx="443300" cy="369000"/>
          </a:xfrm>
        </p:grpSpPr>
        <p:sp>
          <p:nvSpPr>
            <p:cNvPr id="193" name="Google Shape;193;p2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