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6" r:id="rId8"/>
  </p:sldMasterIdLst>
  <p:sldIdLst>
    <p:sldId id="256" r:id="rId9"/>
    <p:sldId id="258" r:id="rId10"/>
    <p:sldId id="259" r:id="rId11"/>
    <p:sldId id="257" r:id="rId12"/>
    <p:sldId id="261" r:id="rId13"/>
    <p:sldId id="270" r:id="rId14"/>
    <p:sldId id="287" r:id="rId15"/>
    <p:sldId id="271" r:id="rId16"/>
    <p:sldId id="293" r:id="rId17"/>
    <p:sldId id="304" r:id="rId18"/>
    <p:sldId id="276" r:id="rId19"/>
    <p:sldId id="288" r:id="rId20"/>
    <p:sldId id="272" r:id="rId21"/>
    <p:sldId id="275" r:id="rId22"/>
    <p:sldId id="274" r:id="rId23"/>
    <p:sldId id="273" r:id="rId24"/>
    <p:sldId id="303" r:id="rId25"/>
    <p:sldId id="300" r:id="rId26"/>
    <p:sldId id="284" r:id="rId27"/>
    <p:sldId id="283" r:id="rId28"/>
    <p:sldId id="289" r:id="rId29"/>
    <p:sldId id="295" r:id="rId30"/>
    <p:sldId id="296" r:id="rId31"/>
    <p:sldId id="291" r:id="rId32"/>
    <p:sldId id="265" r:id="rId33"/>
    <p:sldId id="267" r:id="rId34"/>
    <p:sldId id="268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308065-CDB8-484B-8D26-068A107163AB}">
          <p14:sldIdLst>
            <p14:sldId id="256"/>
            <p14:sldId id="258"/>
            <p14:sldId id="259"/>
            <p14:sldId id="257"/>
            <p14:sldId id="261"/>
            <p14:sldId id="270"/>
            <p14:sldId id="287"/>
            <p14:sldId id="271"/>
            <p14:sldId id="293"/>
            <p14:sldId id="304"/>
            <p14:sldId id="276"/>
            <p14:sldId id="288"/>
            <p14:sldId id="272"/>
            <p14:sldId id="275"/>
            <p14:sldId id="274"/>
            <p14:sldId id="273"/>
            <p14:sldId id="303"/>
            <p14:sldId id="300"/>
            <p14:sldId id="284"/>
            <p14:sldId id="283"/>
            <p14:sldId id="289"/>
            <p14:sldId id="295"/>
            <p14:sldId id="296"/>
            <p14:sldId id="291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37BBA-DDEE-0D72-7415-2D68F63C0695}" v="848" dt="2024-05-22T13:23:11.179"/>
    <p1510:client id="{2A198E82-52AF-EAA5-0C9B-B15ADB9EF65E}" v="1105" dt="2024-05-22T13:28:42.556"/>
    <p1510:client id="{2A4AD4FA-2985-4389-B2F3-108B677A3F7F}" v="844" dt="2024-05-23T07:02:46.460"/>
    <p1510:client id="{2FCBE446-DDB6-0712-5ACF-32097E9DC2AE}" v="1239" dt="2024-05-22T14:45:15.834"/>
    <p1510:client id="{3384B108-2719-943F-7C6C-4A5CBA1D6744}" v="7" dt="2024-05-23T05:49:18.718"/>
    <p1510:client id="{56E5F5C4-A36B-DB13-84EF-C5979DC046BB}" v="183" dt="2024-05-23T07:17:57.614"/>
    <p1510:client id="{58FE6923-5B42-BAB5-E9AB-01283831815C}" v="1" dt="2024-05-23T05:53:08.687"/>
    <p1510:client id="{7346D37F-2FE5-6E31-DA1B-2A117BB4C91C}" v="10" dt="2024-05-23T06:26:55.018"/>
    <p1510:client id="{7CFB78EF-88FD-6633-A31F-62059CCF66F5}" v="966" dt="2024-05-23T06:47:05.571"/>
    <p1510:client id="{A196B4E2-652F-ACD1-56EF-7054926564F0}" v="1" dt="2024-05-23T06:24:34.258"/>
    <p1510:client id="{CA8DC1BF-CFF5-43F3-82FE-A9855F3FEB85}" v="23" dt="2024-05-23T08:28:03.693"/>
    <p1510:client id="{CBCE32DD-0311-4769-A117-CC75399B22FB}" v="3017" dt="2024-05-22T10:20:43.818"/>
    <p1510:client id="{D73F4D0A-395E-4FF2-19A7-7905ACE02845}" v="272" dt="2024-05-23T08:41:48.31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8CC151-6E23-4B32-A67C-EB2FA4989CA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762CC16-92CB-4208-A871-03DB586B557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7318C2C-EBE8-4220-A31A-3FBB6F8991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0D8C69E3-151F-4AE3-8589-C5AC45B7F0D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48CB8AA-F35D-469D-9DC3-E2A1CE41118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1" strike="noStrike" spc="-1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1" strike="noStrike" spc="-1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6F3F849-E683-491E-81D9-CB8FA4DB9E64}" type="slidenum">
              <a:rPr lang="en-US" sz="1200" b="1" strike="noStrike" spc="-1">
                <a:solidFill>
                  <a:srgbClr val="C00000"/>
                </a:solidFill>
                <a:latin typeface="Lato"/>
                <a:ea typeface="Lato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Lato"/>
                <a:ea typeface="Lato"/>
              </a:rPr>
              <a:t>Title 7: ………………………………………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235080" y="1227600"/>
            <a:ext cx="8673840" cy="4867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dt" idx="7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1" strike="noStrike" spc="-1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ftr" idx="8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sldNum" idx="9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1" strike="noStrike" spc="-1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2610894-FE24-456B-A363-007C2B503FBA}" type="slidenum">
              <a:rPr lang="en-US" sz="1200" b="1" strike="noStrike" spc="-1">
                <a:solidFill>
                  <a:srgbClr val="C00000"/>
                </a:solidFill>
                <a:latin typeface="Lato"/>
                <a:ea typeface="Lato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Lato"/>
                <a:ea typeface="Lato"/>
              </a:rPr>
              <a:t>Title 9: ………………………………………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235080" y="1164960"/>
            <a:ext cx="8673840" cy="493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dt" idx="10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1" strike="noStrike" spc="-1">
                <a:solidFill>
                  <a:schemeClr val="lt1">
                    <a:lumMod val="95000"/>
                  </a:schemeClr>
                </a:solidFill>
                <a:latin typeface="Lato"/>
                <a:ea typeface="Lato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chemeClr val="lt1">
                    <a:lumMod val="95000"/>
                  </a:schemeClr>
                </a:solidFill>
                <a:latin typeface="Lato"/>
                <a:ea typeface="Lato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ftr" idx="11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sldNum" idx="12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1" strike="noStrike" spc="-1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27E9CEA-E736-43CB-8A41-2C6F0BB7218C}" type="slidenum">
              <a:rPr lang="en-US" sz="1200" b="1" strike="noStrike" spc="-1">
                <a:solidFill>
                  <a:srgbClr val="C00000"/>
                </a:solidFill>
                <a:latin typeface="Lato"/>
                <a:ea typeface="Lato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80320" y="2365200"/>
            <a:ext cx="4382640" cy="212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chemeClr val="lt1"/>
                </a:solidFill>
                <a:latin typeface="Lato"/>
                <a:ea typeface="Lato"/>
              </a:rPr>
              <a:t>CLICK TO EDIT MASTER TITLE STYLE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dt" idx="13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1" strike="noStrike" spc="-1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4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sldNum" idx="15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1" strike="noStrike" spc="-1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CAD0BA8-E77B-4AF4-8B45-2F548269EE7A}" type="slidenum">
              <a:rPr lang="en-US" sz="1200" b="1" strike="noStrike" spc="-1">
                <a:solidFill>
                  <a:srgbClr val="C00000"/>
                </a:solidFill>
                <a:latin typeface="Lato"/>
                <a:ea typeface="Lato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Lato"/>
                <a:ea typeface="Lato"/>
              </a:rPr>
              <a:t>Title 1: ………………………………………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35080" y="841320"/>
            <a:ext cx="8673840" cy="53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dt" idx="19"/>
          </p:nvPr>
        </p:nvSpPr>
        <p:spPr>
          <a:xfrm>
            <a:off x="628560" y="65653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1" strike="noStrike" spc="-1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C00000"/>
                </a:solidFill>
                <a:latin typeface="Lato"/>
                <a:ea typeface="Lato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 idx="20"/>
          </p:nvPr>
        </p:nvSpPr>
        <p:spPr>
          <a:xfrm>
            <a:off x="3029040" y="65653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sldNum" idx="21"/>
          </p:nvPr>
        </p:nvSpPr>
        <p:spPr>
          <a:xfrm>
            <a:off x="6867360" y="657216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1" strike="noStrike" spc="-1">
                <a:solidFill>
                  <a:srgbClr val="C00000"/>
                </a:solidFill>
                <a:latin typeface="Lato"/>
                <a:ea typeface="Lat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970F025-657D-4BD0-B32E-690C7C0CC36B}" type="slidenum">
              <a:rPr lang="en-US" sz="1200" b="1" strike="noStrike" spc="-1">
                <a:solidFill>
                  <a:srgbClr val="C00000"/>
                </a:solidFill>
                <a:latin typeface="Lato"/>
                <a:ea typeface="Lato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Lato"/>
                <a:ea typeface="Lato"/>
              </a:rPr>
              <a:t>Title 3: ………………………………………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35080" y="963000"/>
            <a:ext cx="8673840" cy="513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" TargetMode="External"/><Relationship Id="rId7" Type="http://schemas.openxmlformats.org/officeDocument/2006/relationships/hyperlink" Target="https://www.analyticsvidhya.com/blog/2019/" TargetMode="External"/><Relationship Id="rId2" Type="http://schemas.openxmlformats.org/officeDocument/2006/relationships/hyperlink" Target="https://en.wikipedia.org/wiki/Strok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xgboost/" TargetMode="External"/><Relationship Id="rId5" Type="http://schemas.openxmlformats.org/officeDocument/2006/relationships/hyperlink" Target="https://www.geeksforgeeks" TargetMode="External"/><Relationship Id="rId4" Type="http://schemas.openxmlformats.org/officeDocument/2006/relationships/hyperlink" Target="https://imbalanced-learn.org/stable/references/generated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Dataset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10</a:t>
            </a:fld>
            <a:endParaRPr/>
          </a:p>
        </p:txBody>
      </p:sp>
      <p:pic>
        <p:nvPicPr>
          <p:cNvPr id="3" name="Hình ảnh 2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11716072-C925-1058-8ADC-65D64E1A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938204"/>
            <a:ext cx="8658225" cy="33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8657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Dataset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35080" y="963000"/>
            <a:ext cx="8426190" cy="513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85800" indent="-457200" algn="just">
              <a:lnSpc>
                <a:spcPct val="100000"/>
              </a:lnSpc>
              <a:spcBef>
                <a:spcPts val="1417"/>
              </a:spcBef>
            </a:pPr>
            <a:r>
              <a:rPr lang="en-US" spc="-1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</a:rPr>
              <a:t>Data Analysis and Preprocessing</a:t>
            </a:r>
            <a:endParaRPr lang="vi-VN">
              <a:ea typeface="Calibri" panose="020F0502020204030204"/>
              <a:cs typeface="Calibri" panose="020F0502020204030204"/>
            </a:endParaRPr>
          </a:p>
          <a:p>
            <a:pPr marL="1143000" lvl="1" indent="-342900" algn="just">
              <a:lnSpc>
                <a:spcPct val="100000"/>
              </a:lnSpc>
              <a:spcBef>
                <a:spcPts val="1417"/>
              </a:spcBef>
              <a:buFont typeface="Courier New" panose="020B0604020202020204" pitchFamily="34" charset="0"/>
              <a:buChar char="o"/>
            </a:pP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The 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“</a:t>
            </a:r>
            <a:r>
              <a:rPr lang="vi-VN" i="1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id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”</a:t>
            </a: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 attribute is unnecessary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 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 </a:t>
            </a:r>
            <a:r>
              <a:rPr lang="vi-VN" spc="-1" err="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Drop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 “</a:t>
            </a:r>
            <a:r>
              <a:rPr lang="vi-VN" i="1" spc="-1" err="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id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” </a:t>
            </a:r>
            <a:r>
              <a:rPr lang="vi-VN" spc="-1" err="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column</a:t>
            </a:r>
            <a:endParaRPr lang="en-US" spc="-1" err="1">
              <a:solidFill>
                <a:schemeClr val="dk1"/>
              </a:solidFill>
              <a:latin typeface="Arial"/>
              <a:ea typeface="Lato"/>
              <a:cs typeface="Arial"/>
            </a:endParaRPr>
          </a:p>
          <a:p>
            <a:pPr marL="1143000" lvl="1" indent="-342900" algn="just">
              <a:lnSpc>
                <a:spcPct val="100000"/>
              </a:lnSpc>
              <a:spcBef>
                <a:spcPts val="1417"/>
              </a:spcBef>
              <a:buFont typeface="Courier New" panose="020B0604020202020204" pitchFamily="34" charset="0"/>
              <a:buChar char="o"/>
            </a:pP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The 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“</a:t>
            </a:r>
            <a:r>
              <a:rPr lang="vi-VN" i="1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bmi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”</a:t>
            </a: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 attribute has some </a:t>
            </a:r>
            <a:r>
              <a:rPr lang="en-US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NaN</a:t>
            </a: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 value</a:t>
            </a:r>
            <a:endParaRPr lang="vi-VN" spc="-1">
              <a:solidFill>
                <a:schemeClr val="dk1"/>
              </a:solidFill>
              <a:latin typeface="Arial"/>
              <a:ea typeface="Lato"/>
              <a:cs typeface="Arial"/>
            </a:endParaRPr>
          </a:p>
          <a:p>
            <a:pPr marL="800100" lvl="1" indent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 </a:t>
            </a:r>
            <a:r>
              <a:rPr lang="vi-VN" spc="-1" err="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Replacing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 </a:t>
            </a:r>
            <a:r>
              <a:rPr lang="vi-VN" spc="-1" err="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by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 </a:t>
            </a:r>
            <a:r>
              <a:rPr lang="vi-VN" spc="-1" err="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mean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 </a:t>
            </a:r>
            <a:r>
              <a:rPr lang="vi-VN" spc="-1" err="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value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 of “</a:t>
            </a:r>
            <a:r>
              <a:rPr lang="vi-VN" i="1" spc="-1" err="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bmi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  <a:sym typeface="Wingdings" panose="05000000000000000000" pitchFamily="2" charset="2"/>
              </a:rPr>
              <a:t>”</a:t>
            </a:r>
            <a:endParaRPr lang="en-US" spc="-1">
              <a:solidFill>
                <a:schemeClr val="dk1"/>
              </a:solidFill>
              <a:latin typeface="Arial"/>
              <a:ea typeface="Lato"/>
              <a:cs typeface="Arial"/>
            </a:endParaRPr>
          </a:p>
          <a:p>
            <a:pPr marL="1143000" lvl="1" indent="-342900" algn="just">
              <a:lnSpc>
                <a:spcPct val="100000"/>
              </a:lnSpc>
              <a:spcBef>
                <a:spcPts val="1417"/>
              </a:spcBef>
              <a:buFont typeface="Courier New" panose="020B0604020202020204" pitchFamily="34" charset="0"/>
              <a:buChar char="o"/>
            </a:pP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In the </a:t>
            </a:r>
            <a:r>
              <a:rPr lang="vi-VN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dataset</a:t>
            </a:r>
            <a:r>
              <a:rPr lang="vi-VN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, </a:t>
            </a: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only 4.8% patient had stroke. So that this data is highly unbalanced.</a:t>
            </a:r>
          </a:p>
          <a:p>
            <a:pPr marL="800100" lvl="1" indent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pc="-1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Wingdings" panose="05000000000000000000" pitchFamily="2" charset="2"/>
              </a:rPr>
              <a:t> Handling unbalanced dataset by “</a:t>
            </a:r>
            <a:r>
              <a:rPr lang="en-US" spc="-1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</a:rPr>
              <a:t>Synthetic Minority Oversampling Technique” (SMOTE)</a:t>
            </a:r>
          </a:p>
          <a:p>
            <a:pPr marL="800100" lvl="1" indent="0" algn="just">
              <a:lnSpc>
                <a:spcPct val="100000"/>
              </a:lnSpc>
              <a:spcBef>
                <a:spcPts val="1417"/>
              </a:spcBef>
              <a:buNone/>
            </a:pPr>
            <a:endParaRPr lang="en-US" spc="-1">
              <a:solidFill>
                <a:schemeClr val="dk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5189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08945" y="2822400"/>
            <a:ext cx="3534915" cy="7365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4800" b="1" spc="-1">
                <a:solidFill>
                  <a:schemeClr val="lt1"/>
                </a:solidFill>
                <a:latin typeface="Lato"/>
                <a:ea typeface="Lato"/>
                <a:cs typeface="Lato"/>
              </a:rPr>
              <a:t>PROPOSED MODELS</a:t>
            </a:r>
            <a:endParaRPr lang="vi-VN">
              <a:solidFill>
                <a:schemeClr val="lt1"/>
              </a:solidFill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422466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 idx="4294967295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BERNOULLI NAIVE BAYES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PlaceHolder 2"/>
              <p:cNvSpPr>
                <a:spLocks noGrp="1"/>
              </p:cNvSpPr>
              <p:nvPr>
                <p:ph/>
              </p:nvPr>
            </p:nvSpPr>
            <p:spPr>
              <a:xfrm>
                <a:off x="235079" y="963000"/>
                <a:ext cx="8800765" cy="51325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tIns="45000" rIns="90000" bIns="45000" anchor="t">
                <a:noAutofit/>
              </a:bodyPr>
              <a:lstStyle/>
              <a:p>
                <a:pPr marL="685800" indent="-457200">
                  <a:spcBef>
                    <a:spcPts val="1417"/>
                  </a:spcBef>
                </a:pPr>
                <a:r>
                  <a:rPr lang="en-US" sz="2400" spc="-1">
                    <a:solidFill>
                      <a:schemeClr val="dk1"/>
                    </a:solidFill>
                    <a:ea typeface="Lato"/>
                    <a:cs typeface="Lato"/>
                  </a:rPr>
                  <a:t>Parameters: 	</a:t>
                </a:r>
                <a14:m>
                  <m:oMath xmlns:m="http://schemas.openxmlformats.org/officeDocument/2006/math">
                    <m:r>
                      <a:rPr lang="en-US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𝑎𝑙𝑝h𝑎</m:t>
                    </m:r>
                    <m:r>
                      <a:rPr lang="en-US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pc="-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</a:rPr>
                        </m:ctrlPr>
                      </m:dPr>
                      <m:e>
                        <m:r>
                          <a:rPr lang="en-US" sz="2400" b="0" i="1" spc="-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</a:rPr>
                          <m:t>1.0,  1.25,  1.5,  1.75,  2.0</m:t>
                        </m:r>
                      </m:e>
                    </m:d>
                  </m:oMath>
                </a14:m>
                <a:endParaRPr lang="en-US" sz="2400" b="0" spc="-1">
                  <a:solidFill>
                    <a:schemeClr val="dk1"/>
                  </a:solidFill>
                  <a:ea typeface="Cambria Math" panose="02040503050406030204" pitchFamily="18" charset="0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en-US" sz="2400" b="0" strike="noStrike" spc="-1">
                    <a:solidFill>
                      <a:schemeClr val="dk1"/>
                    </a:solidFill>
                    <a:ea typeface="Lato"/>
                    <a:cs typeface="Lato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trike="noStrike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𝑏𝑖𝑛𝑎𝑟𝑖𝑧𝑒</m:t>
                    </m:r>
                    <m:r>
                      <a:rPr lang="en-US" sz="2400" b="0" i="1" strike="noStrike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 ∈{0.0,  0.25,  0.5,  0.75,  1.0}</m:t>
                    </m:r>
                  </m:oMath>
                </a14:m>
                <a:endParaRPr lang="en-US" sz="2400" b="0" strike="noStrike" spc="-1">
                  <a:solidFill>
                    <a:schemeClr val="dk1"/>
                  </a:solidFill>
                  <a:ea typeface="Lato"/>
                  <a:cs typeface="Lato"/>
                </a:endParaRPr>
              </a:p>
              <a:p>
                <a:pPr marL="685800" indent="-457200">
                  <a:spcBef>
                    <a:spcPts val="1417"/>
                  </a:spcBef>
                </a:pPr>
                <a:r>
                  <a:rPr lang="en-US" sz="2400" spc="-1">
                    <a:solidFill>
                      <a:schemeClr val="dk1"/>
                    </a:solidFill>
                    <a:ea typeface="Lato"/>
                    <a:cs typeface="Lato"/>
                  </a:rPr>
                  <a:t>Results:</a:t>
                </a:r>
              </a:p>
            </p:txBody>
          </p:sp>
        </mc:Choice>
        <mc:Fallback xmlns="">
          <p:sp>
            <p:nvSpPr>
              <p:cNvPr id="73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235079" y="963000"/>
                <a:ext cx="8800765" cy="5132520"/>
              </a:xfrm>
              <a:prstGeom prst="rect">
                <a:avLst/>
              </a:prstGeom>
              <a:blipFill>
                <a:blip r:embed="rId2"/>
                <a:stretch>
                  <a:fillRect t="-1663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13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923B30-AEF6-CEFA-BBF5-D22DBD61C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06735"/>
              </p:ext>
            </p:extLst>
          </p:nvPr>
        </p:nvGraphicFramePr>
        <p:xfrm>
          <a:off x="1108139" y="2990321"/>
          <a:ext cx="301850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9252">
                  <a:extLst>
                    <a:ext uri="{9D8B030D-6E8A-4147-A177-3AD203B41FA5}">
                      <a16:colId xmlns:a16="http://schemas.microsoft.com/office/drawing/2014/main" val="3541153410"/>
                    </a:ext>
                  </a:extLst>
                </a:gridCol>
                <a:gridCol w="1509252">
                  <a:extLst>
                    <a:ext uri="{9D8B030D-6E8A-4147-A177-3AD203B41FA5}">
                      <a16:colId xmlns:a16="http://schemas.microsoft.com/office/drawing/2014/main" val="393234515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30816"/>
                  </a:ext>
                </a:extLst>
              </a:tr>
              <a:tr h="3612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72.14%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6162"/>
                  </a:ext>
                </a:extLst>
              </a:tr>
              <a:tr h="3612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83.81%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712600"/>
                  </a:ext>
                </a:extLst>
              </a:tr>
              <a:tr h="3612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77.54%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385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2035E1-8014-2895-9096-54D088FA0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83694"/>
              </p:ext>
            </p:extLst>
          </p:nvPr>
        </p:nvGraphicFramePr>
        <p:xfrm>
          <a:off x="5017359" y="2990321"/>
          <a:ext cx="301850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9252">
                  <a:extLst>
                    <a:ext uri="{9D8B030D-6E8A-4147-A177-3AD203B41FA5}">
                      <a16:colId xmlns:a16="http://schemas.microsoft.com/office/drawing/2014/main" val="3541153410"/>
                    </a:ext>
                  </a:extLst>
                </a:gridCol>
                <a:gridCol w="1509252">
                  <a:extLst>
                    <a:ext uri="{9D8B030D-6E8A-4147-A177-3AD203B41FA5}">
                      <a16:colId xmlns:a16="http://schemas.microsoft.com/office/drawing/2014/main" val="393234515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30816"/>
                  </a:ext>
                </a:extLst>
              </a:tr>
              <a:tr h="3612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72.26%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6162"/>
                  </a:ext>
                </a:extLst>
              </a:tr>
              <a:tr h="3612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84.33%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712600"/>
                  </a:ext>
                </a:extLst>
              </a:tr>
              <a:tr h="3612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77.83%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38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8DA7EC-C953-44D9-0FD2-AD5169BBA5BF}"/>
              </a:ext>
            </a:extLst>
          </p:cNvPr>
          <p:cNvSpPr txBox="1"/>
          <p:nvPr/>
        </p:nvSpPr>
        <p:spPr>
          <a:xfrm>
            <a:off x="1535842" y="4886441"/>
            <a:ext cx="216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Default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E57DD4-076E-EFC7-FE0A-A51A4FCF3356}"/>
                  </a:ext>
                </a:extLst>
              </p:cNvPr>
              <p:cNvSpPr txBox="1"/>
              <p:nvPr/>
            </p:nvSpPr>
            <p:spPr>
              <a:xfrm>
                <a:off x="5309419" y="4886441"/>
                <a:ext cx="2428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𝑏𝑖𝑛𝑎𝑟𝑖𝑧𝑒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E57DD4-076E-EFC7-FE0A-A51A4FCF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19" y="4886441"/>
                <a:ext cx="2428568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47140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  <a:cs typeface="Lato"/>
              </a:rPr>
              <a:t>SUPPORT VECTOR MACHINE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35080" y="963000"/>
            <a:ext cx="8673840" cy="513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pc="-1">
              <a:solidFill>
                <a:schemeClr val="dk1"/>
              </a:solidFill>
              <a:latin typeface="Arial"/>
              <a:ea typeface="Lato"/>
              <a:cs typeface="Arial"/>
            </a:endParaRPr>
          </a:p>
          <a:p>
            <a:pPr marL="685800" indent="-457200">
              <a:spcBef>
                <a:spcPts val="1417"/>
              </a:spcBef>
            </a:pPr>
            <a:endParaRPr lang="en-US" spc="-1">
              <a:solidFill>
                <a:schemeClr val="dk1"/>
              </a:solidFill>
              <a:latin typeface="Arial"/>
              <a:ea typeface="Lato"/>
              <a:cs typeface="Arial"/>
            </a:endParaRPr>
          </a:p>
          <a:p>
            <a:pPr marL="685800" indent="-457200">
              <a:spcBef>
                <a:spcPts val="1417"/>
              </a:spcBef>
            </a:pPr>
            <a:endParaRPr lang="en-US" spc="-1">
              <a:solidFill>
                <a:schemeClr val="dk1"/>
              </a:solidFill>
              <a:latin typeface="Arial"/>
              <a:ea typeface="Lato"/>
              <a:cs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14</a:t>
            </a:fld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58EA8A-AE39-1D96-C61E-7DAD6A47A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76545"/>
              </p:ext>
            </p:extLst>
          </p:nvPr>
        </p:nvGraphicFramePr>
        <p:xfrm>
          <a:off x="928824" y="2973446"/>
          <a:ext cx="3308837" cy="141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24">
                  <a:extLst>
                    <a:ext uri="{9D8B030D-6E8A-4147-A177-3AD203B41FA5}">
                      <a16:colId xmlns:a16="http://schemas.microsoft.com/office/drawing/2014/main" val="1901872880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676541893"/>
                    </a:ext>
                  </a:extLst>
                </a:gridCol>
              </a:tblGrid>
              <a:tr h="3538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76.45%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55621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74.06%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44084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82.06%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61531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77.85%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295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C1CF72-4540-0D7B-C6DB-FEB7F57CF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50262"/>
              </p:ext>
            </p:extLst>
          </p:nvPr>
        </p:nvGraphicFramePr>
        <p:xfrm>
          <a:off x="4814069" y="2991837"/>
          <a:ext cx="3382477" cy="141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211">
                  <a:extLst>
                    <a:ext uri="{9D8B030D-6E8A-4147-A177-3AD203B41FA5}">
                      <a16:colId xmlns:a16="http://schemas.microsoft.com/office/drawing/2014/main" val="1901872880"/>
                    </a:ext>
                  </a:extLst>
                </a:gridCol>
                <a:gridCol w="1716266">
                  <a:extLst>
                    <a:ext uri="{9D8B030D-6E8A-4147-A177-3AD203B41FA5}">
                      <a16:colId xmlns:a16="http://schemas.microsoft.com/office/drawing/2014/main" val="676541893"/>
                    </a:ext>
                  </a:extLst>
                </a:gridCol>
              </a:tblGrid>
              <a:tr h="3538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95.78%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55621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96.19%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44084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95.40%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61531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</a:rPr>
                        <a:t>95.79%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29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FB0971-4E51-EFDC-EF52-6D23838A313B}"/>
                  </a:ext>
                </a:extLst>
              </p:cNvPr>
              <p:cNvSpPr txBox="1"/>
              <p:nvPr/>
            </p:nvSpPr>
            <p:spPr>
              <a:xfrm>
                <a:off x="408771" y="963000"/>
                <a:ext cx="8810597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400">
                    <a:cs typeface="Arial" panose="020B0604020202020204" pitchFamily="34" charset="0"/>
                  </a:rPr>
                  <a:t>Parameters: </a:t>
                </a:r>
                <a:r>
                  <a:rPr lang="en-US" sz="240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vi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0.1, 0.3, 0.5, 1, 3, 5, 10, 30</m:t>
                        </m:r>
                      </m:e>
                    </m:d>
                  </m:oMath>
                </a14:m>
                <a:endParaRPr lang="en-US" sz="2400" b="0" i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/>
                <a:r>
                  <a:rPr lang="en-US" sz="2400">
                    <a:ea typeface="Cambria Math" panose="02040503050406030204" pitchFamily="18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0.01, 0.02, 0.05, 0.1, 0.2, 0.5, 1</m:t>
                        </m:r>
                      </m:e>
                    </m:d>
                  </m:oMath>
                </a14:m>
                <a:endParaRPr lang="en-US" sz="2400" b="0" i="1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400" b="0">
                    <a:ea typeface="Cambria Math" panose="02040503050406030204" pitchFamily="18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𝑘𝑒𝑟𝑛𝑒𝑙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∈{"</m:t>
                    </m:r>
                    <m:r>
                      <m:rPr>
                        <m:nor/>
                      </m:rPr>
                      <a:rPr lang="en-US" sz="2400" b="0" i="0" smtClean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rbf</m:t>
                    </m:r>
                    <m:r>
                      <m:rPr>
                        <m:nor/>
                      </m:rPr>
                      <a:rPr lang="en-US" sz="2400" b="0" i="0" smtClean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"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>
                    <a:ea typeface="Cambria Math" panose="02040503050406030204" pitchFamily="18" charset="0"/>
                    <a:cs typeface="Arial" panose="020B0604020202020204" pitchFamily="34" charset="0"/>
                  </a:rPr>
                  <a:t>Results: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FB0971-4E51-EFDC-EF52-6D23838A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1" y="963000"/>
                <a:ext cx="8810597" cy="1846659"/>
              </a:xfrm>
              <a:prstGeom prst="rect">
                <a:avLst/>
              </a:prstGeom>
              <a:blipFill>
                <a:blip r:embed="rId2"/>
                <a:stretch>
                  <a:fillRect l="-900" t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5170FCE-7C22-F438-6126-56C7949BFB6C}"/>
              </a:ext>
            </a:extLst>
          </p:cNvPr>
          <p:cNvSpPr txBox="1"/>
          <p:nvPr/>
        </p:nvSpPr>
        <p:spPr>
          <a:xfrm>
            <a:off x="1422733" y="4566092"/>
            <a:ext cx="203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Default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22E6B7-F5D2-7C9F-2BB0-20D63EEDFE5C}"/>
                  </a:ext>
                </a:extLst>
              </p:cNvPr>
              <p:cNvSpPr txBox="1"/>
              <p:nvPr/>
            </p:nvSpPr>
            <p:spPr>
              <a:xfrm>
                <a:off x="5487275" y="4531113"/>
                <a:ext cx="203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C = 3.0,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0.2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22E6B7-F5D2-7C9F-2BB0-20D63EEDF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275" y="4531113"/>
                <a:ext cx="2036064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19001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DECISION TREE</a:t>
            </a:r>
            <a:endParaRPr lang="vi-VN">
              <a:solidFill>
                <a:schemeClr val="lt1"/>
              </a:solidFill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15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73ED75-AB8C-8B97-302A-60FAC0484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48080"/>
              </p:ext>
            </p:extLst>
          </p:nvPr>
        </p:nvGraphicFramePr>
        <p:xfrm>
          <a:off x="771360" y="3429000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91.20%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91.35%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6A0E15-D28E-B48C-97F4-1BA7397D1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37887"/>
              </p:ext>
            </p:extLst>
          </p:nvPr>
        </p:nvGraphicFramePr>
        <p:xfrm>
          <a:off x="4840140" y="3429000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91.10%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89.80%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91.29%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E7D248-0718-5432-5C39-DF9F8744C951}"/>
              </a:ext>
            </a:extLst>
          </p:cNvPr>
          <p:cNvSpPr txBox="1"/>
          <p:nvPr/>
        </p:nvSpPr>
        <p:spPr>
          <a:xfrm>
            <a:off x="1484158" y="5060903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Default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EF1A6-E6E5-F447-8133-D6C0949ADAC6}"/>
              </a:ext>
            </a:extLst>
          </p:cNvPr>
          <p:cNvSpPr txBox="1"/>
          <p:nvPr/>
        </p:nvSpPr>
        <p:spPr>
          <a:xfrm>
            <a:off x="5454397" y="4999348"/>
            <a:ext cx="2385252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i="1"/>
              <a:t>criterion</a:t>
            </a:r>
            <a:r>
              <a:rPr lang="en-US" sz="1400"/>
              <a:t> = “entropy”,</a:t>
            </a:r>
            <a:endParaRPr lang="en-US" sz="1400">
              <a:cs typeface="Calibri"/>
            </a:endParaRPr>
          </a:p>
          <a:p>
            <a:r>
              <a:rPr lang="en-US" sz="1400" i="1" err="1"/>
              <a:t>max_depth</a:t>
            </a:r>
            <a:r>
              <a:rPr lang="en-US" sz="1400" i="1"/>
              <a:t> </a:t>
            </a:r>
            <a:r>
              <a:rPr lang="en-US" sz="1400"/>
              <a:t>= 30,</a:t>
            </a:r>
            <a:endParaRPr lang="en-US" sz="1400">
              <a:cs typeface="Calibri"/>
            </a:endParaRPr>
          </a:p>
          <a:p>
            <a:r>
              <a:rPr lang="en-US" sz="1400" i="1" err="1"/>
              <a:t>max_features</a:t>
            </a:r>
            <a:r>
              <a:rPr lang="en-US" sz="1400" i="1"/>
              <a:t> </a:t>
            </a:r>
            <a:r>
              <a:rPr lang="en-US" sz="1400"/>
              <a:t>= “sqrt”</a:t>
            </a:r>
            <a:endParaRPr lang="en-US" sz="1400">
              <a:cs typeface="Calibri"/>
            </a:endParaRPr>
          </a:p>
          <a:p>
            <a:r>
              <a:rPr lang="en-US" sz="1400"/>
              <a:t>max_leaf_nodes = 1450</a:t>
            </a:r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2B4500E2-1EAF-6688-7F7E-BC4121EC35EA}"/>
                  </a:ext>
                </a:extLst>
              </p:cNvPr>
              <p:cNvSpPr txBox="1"/>
              <p:nvPr/>
            </p:nvSpPr>
            <p:spPr>
              <a:xfrm>
                <a:off x="471948" y="1008732"/>
                <a:ext cx="8740877" cy="19389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400">
                    <a:cs typeface="Arial" panose="020B0604020202020204" pitchFamily="34" charset="0"/>
                  </a:rPr>
                  <a:t>Parameters:  </a:t>
                </a:r>
                <a:r>
                  <a:rPr lang="en-US" sz="2400">
                    <a:cs typeface="Arial" panose="020B0604020202020204" pitchFamily="34" charset="0"/>
                  </a:rPr>
                  <a:t>  </a:t>
                </a:r>
                <a:r>
                  <a:rPr lang="vi-VN" sz="2400">
                    <a:cs typeface="Arial" panose="020B0604020202020204" pitchFamily="34" charset="0"/>
                  </a:rPr>
                  <a:t> max_depth </a:t>
                </a:r>
                <a:r>
                  <a:rPr lang="vi-VN" sz="2400">
                    <a:solidFill>
                      <a:srgbClr val="0D0D0D"/>
                    </a:solidFill>
                    <a:ea typeface="+mn-lt"/>
                    <a:cs typeface="Arial" panose="020B0604020202020204" pitchFamily="34" charset="0"/>
                  </a:rPr>
                  <a:t>∈</a:t>
                </a:r>
                <a:r>
                  <a:rPr lang="vi-VN" sz="2400">
                    <a:solidFill>
                      <a:srgbClr val="0D0D0D"/>
                    </a:solidFill>
                    <a:cs typeface="Arial" panose="020B0604020202020204" pitchFamily="34" charset="0"/>
                  </a:rPr>
                  <a:t> </a:t>
                </a:r>
                <a:r>
                  <a:rPr lang="en-US" sz="2400" b="0">
                    <a:solidFill>
                      <a:srgbClr val="0D0D0D"/>
                    </a:solidFill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{ </m:t>
                    </m:r>
                  </m:oMath>
                </a14:m>
                <a:r>
                  <a:rPr lang="vi-VN" sz="2400">
                    <a:cs typeface="Arial" panose="020B0604020202020204" pitchFamily="34" charset="0"/>
                  </a:rPr>
                  <a:t>25,27,30,33,35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vi-VN" sz="2400">
                  <a:cs typeface="Arial" panose="020B0604020202020204" pitchFamily="34" charset="0"/>
                </a:endParaRPr>
              </a:p>
              <a:p>
                <a:r>
                  <a:rPr lang="vi-VN" sz="2400">
                    <a:cs typeface="Arial" panose="020B0604020202020204" pitchFamily="34" charset="0"/>
                  </a:rPr>
                  <a:t>        max_features </a:t>
                </a:r>
                <a:r>
                  <a:rPr lang="vi-VN" sz="2400">
                    <a:solidFill>
                      <a:srgbClr val="0D0D0D"/>
                    </a:solidFill>
                    <a:ea typeface="+mn-lt"/>
                    <a:cs typeface="Arial" panose="020B0604020202020204" pitchFamily="34" charset="0"/>
                  </a:rPr>
                  <a:t>∈</a:t>
                </a:r>
                <a:r>
                  <a:rPr lang="vi-VN" sz="2400">
                    <a:solidFill>
                      <a:srgbClr val="0D0D0D"/>
                    </a:solidFill>
                    <a:cs typeface="Arial" panose="020B0604020202020204" pitchFamily="34" charset="0"/>
                  </a:rPr>
                  <a:t> </a:t>
                </a:r>
                <a:r>
                  <a:rPr lang="en-US" sz="2400" b="0">
                    <a:solidFill>
                      <a:srgbClr val="0D0D0D"/>
                    </a:solidFill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{ </m:t>
                    </m:r>
                  </m:oMath>
                </a14:m>
                <a:r>
                  <a:rPr lang="vi-VN" sz="2400">
                    <a:cs typeface="Arial" panose="020B0604020202020204" pitchFamily="34" charset="0"/>
                  </a:rPr>
                  <a:t>'sqrt','log2'</a:t>
                </a:r>
                <a:r>
                  <a:rPr lang="en-US" sz="240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z="2400">
                    <a:cs typeface="Arial" panose="020B0604020202020204" pitchFamily="34" charset="0"/>
                  </a:rPr>
                  <a:t> 				      	         </a:t>
                </a:r>
                <a:r>
                  <a:rPr lang="vi-VN" sz="2400">
                    <a:cs typeface="Arial" panose="020B0604020202020204" pitchFamily="34" charset="0"/>
                  </a:rPr>
                  <a:t>max_leaf_nodes </a:t>
                </a:r>
                <a:r>
                  <a:rPr lang="vi-VN" sz="2400">
                    <a:solidFill>
                      <a:srgbClr val="0D0D0D"/>
                    </a:solidFill>
                    <a:ea typeface="+mn-lt"/>
                    <a:cs typeface="Arial" panose="020B0604020202020204" pitchFamily="34" charset="0"/>
                  </a:rPr>
                  <a:t>∈</a:t>
                </a:r>
                <a:r>
                  <a:rPr lang="en-US" sz="2400" b="0">
                    <a:solidFill>
                      <a:srgbClr val="0D0D0D"/>
                    </a:solidFill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{</m:t>
                    </m:r>
                  </m:oMath>
                </a14:m>
                <a:r>
                  <a:rPr lang="vi-VN" sz="2400">
                    <a:cs typeface="Arial" panose="020B0604020202020204" pitchFamily="34" charset="0"/>
                  </a:rPr>
                  <a:t>1200,1250,1350,1400,1450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vi-VN" sz="2400">
                  <a:cs typeface="Arial" panose="020B0604020202020204" pitchFamily="34" charset="0"/>
                </a:endParaRPr>
              </a:p>
              <a:p>
                <a:r>
                  <a:rPr lang="vi-VN" sz="2400">
                    <a:cs typeface="Arial" panose="020B0604020202020204" pitchFamily="34" charset="0"/>
                  </a:rPr>
                  <a:t>        criterion </a:t>
                </a:r>
                <a:r>
                  <a:rPr lang="vi-VN" sz="2400">
                    <a:solidFill>
                      <a:srgbClr val="0D0D0D"/>
                    </a:solidFill>
                    <a:ea typeface="+mn-lt"/>
                    <a:cs typeface="Arial" panose="020B0604020202020204" pitchFamily="34" charset="0"/>
                  </a:rPr>
                  <a:t>∈</a:t>
                </a:r>
                <a:r>
                  <a:rPr lang="vi-VN" sz="2400">
                    <a:solidFill>
                      <a:srgbClr val="0D0D0D"/>
                    </a:solidFill>
                    <a:cs typeface="Arial" panose="020B0604020202020204" pitchFamily="34" charset="0"/>
                  </a:rPr>
                  <a:t> </a:t>
                </a:r>
                <a:r>
                  <a:rPr lang="en-US" sz="2400" b="0">
                    <a:solidFill>
                      <a:srgbClr val="0D0D0D"/>
                    </a:solidFill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{ </m:t>
                    </m:r>
                  </m:oMath>
                </a14:m>
                <a:r>
                  <a:rPr lang="vi-VN" sz="2400">
                    <a:cs typeface="Arial" panose="020B0604020202020204" pitchFamily="34" charset="0"/>
                  </a:rPr>
                  <a:t>'gini’,</a:t>
                </a:r>
                <a:r>
                  <a:rPr lang="en-US" sz="2400">
                    <a:cs typeface="Arial" panose="020B0604020202020204" pitchFamily="34" charset="0"/>
                  </a:rPr>
                  <a:t> </a:t>
                </a:r>
                <a:r>
                  <a:rPr lang="vi-VN" sz="2400">
                    <a:cs typeface="Arial" panose="020B0604020202020204" pitchFamily="34" charset="0"/>
                  </a:rPr>
                  <a:t>'entropy’,</a:t>
                </a:r>
                <a:r>
                  <a:rPr lang="en-US" sz="2400">
                    <a:cs typeface="Arial" panose="020B0604020202020204" pitchFamily="34" charset="0"/>
                  </a:rPr>
                  <a:t> </a:t>
                </a:r>
                <a:r>
                  <a:rPr lang="vi-VN" sz="2400">
                    <a:cs typeface="Arial" panose="020B0604020202020204" pitchFamily="34" charset="0"/>
                  </a:rPr>
                  <a:t>'log_loss’</a:t>
                </a:r>
                <a:r>
                  <a:rPr lang="en-US" sz="240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vi-VN" sz="2400"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400">
                    <a:cs typeface="Arial" panose="020B0604020202020204" pitchFamily="34" charset="0"/>
                  </a:rPr>
                  <a:t>Results: </a:t>
                </a:r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2B4500E2-1EAF-6688-7F7E-BC4121EC3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8" y="1008732"/>
                <a:ext cx="8740877" cy="1938992"/>
              </a:xfrm>
              <a:prstGeom prst="rect">
                <a:avLst/>
              </a:prstGeom>
              <a:blipFill>
                <a:blip r:embed="rId2"/>
                <a:stretch>
                  <a:fillRect l="-907" t="-3135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36694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RANDOM FOREST</a:t>
            </a:r>
            <a:endParaRPr lang="vi-VN">
              <a:solidFill>
                <a:schemeClr val="lt1"/>
              </a:solidFill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16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33069D-2870-7A8F-96D6-74D8118BE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61561"/>
              </p:ext>
            </p:extLst>
          </p:nvPr>
        </p:nvGraphicFramePr>
        <p:xfrm>
          <a:off x="844512" y="3432048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94.07%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CC8125-9255-4232-71FC-87D0E6527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17884"/>
              </p:ext>
            </p:extLst>
          </p:nvPr>
        </p:nvGraphicFramePr>
        <p:xfrm>
          <a:off x="4754880" y="3429000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94.96%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791565-39C2-5A3D-D219-6428377937A2}"/>
              </a:ext>
            </a:extLst>
          </p:cNvPr>
          <p:cNvSpPr txBox="1"/>
          <p:nvPr/>
        </p:nvSpPr>
        <p:spPr>
          <a:xfrm>
            <a:off x="1484158" y="5060903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Default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34973-D38B-FB68-BAA9-260DC621F48E}"/>
              </a:ext>
            </a:extLst>
          </p:cNvPr>
          <p:cNvSpPr txBox="1"/>
          <p:nvPr/>
        </p:nvSpPr>
        <p:spPr>
          <a:xfrm>
            <a:off x="5476169" y="4999348"/>
            <a:ext cx="238525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i="1" err="1"/>
              <a:t>critertion</a:t>
            </a:r>
            <a:r>
              <a:rPr lang="en-US" sz="1400"/>
              <a:t> = “</a:t>
            </a:r>
            <a:r>
              <a:rPr lang="en-US" sz="1400" err="1"/>
              <a:t>gini</a:t>
            </a:r>
            <a:r>
              <a:rPr lang="en-US" sz="1400"/>
              <a:t>”,</a:t>
            </a:r>
          </a:p>
          <a:p>
            <a:r>
              <a:rPr lang="en-US" sz="1400" i="1" err="1"/>
              <a:t>max_depth</a:t>
            </a:r>
            <a:r>
              <a:rPr lang="en-US" sz="1400" i="1"/>
              <a:t> </a:t>
            </a:r>
            <a:r>
              <a:rPr lang="en-US" sz="1400"/>
              <a:t>= 105,</a:t>
            </a:r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n_estimators = 70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B0148814-71BF-7980-0174-68C600FABA95}"/>
                  </a:ext>
                </a:extLst>
              </p:cNvPr>
              <p:cNvSpPr txBox="1"/>
              <p:nvPr/>
            </p:nvSpPr>
            <p:spPr>
              <a:xfrm>
                <a:off x="235080" y="1154206"/>
                <a:ext cx="8761436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400">
                    <a:cs typeface="Calibri" panose="020F0502020204030204"/>
                  </a:rPr>
                  <a:t>Parameters:   </a:t>
                </a:r>
                <a:r>
                  <a:rPr lang="en-US" sz="2400" err="1">
                    <a:cs typeface="Calibri" panose="020F0502020204030204"/>
                  </a:rPr>
                  <a:t>n_estimators</a:t>
                </a:r>
                <a:r>
                  <a:rPr lang="vi-VN" sz="2400">
                    <a:cs typeface="Calibri" panose="020F0502020204030204"/>
                  </a:rPr>
                  <a:t> </a:t>
                </a:r>
                <a:r>
                  <a:rPr lang="vi-VN" sz="2400">
                    <a:solidFill>
                      <a:srgbClr val="0D0D0D"/>
                    </a:solidFill>
                    <a:ea typeface="+mn-lt"/>
                    <a:cs typeface="+mn-lt"/>
                  </a:rPr>
                  <a:t>∈</a:t>
                </a:r>
                <a:r>
                  <a:rPr lang="vi-VN" sz="2400">
                    <a:solidFill>
                      <a:srgbClr val="0D0D0D"/>
                    </a:solidFill>
                    <a:cs typeface="Calibri" panose="020F0502020204030204"/>
                  </a:rPr>
                  <a:t> </a:t>
                </a:r>
                <a14:m>
                  <m:oMath xmlns:m="http://schemas.openxmlformats.org/officeDocument/2006/math">
                    <m:r>
                      <a:rPr lang="vi-VN" sz="240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{</m:t>
                    </m:r>
                    <m:r>
                      <a:rPr lang="en-US" sz="2400" b="0" i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10</m:t>
                    </m:r>
                  </m:oMath>
                </a14:m>
                <a:r>
                  <a:rPr lang="vi-VN" sz="2400">
                    <a:cs typeface="Calibri" panose="020F0502020204030204"/>
                  </a:rPr>
                  <a:t>,30,</a:t>
                </a:r>
                <a:r>
                  <a:rPr lang="en-US" sz="2400">
                    <a:cs typeface="Calibri" panose="020F0502020204030204"/>
                  </a:rPr>
                  <a:t>50</a:t>
                </a:r>
                <a:r>
                  <a:rPr lang="vi-VN" sz="2400">
                    <a:cs typeface="Calibri" panose="020F0502020204030204"/>
                  </a:rPr>
                  <a:t>,</a:t>
                </a:r>
                <a:r>
                  <a:rPr lang="en-US" sz="2400">
                    <a:cs typeface="Calibri" panose="020F0502020204030204"/>
                  </a:rPr>
                  <a:t>70, 80, 100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vi-VN" sz="2400">
                  <a:cs typeface="Calibri" panose="020F0502020204030204"/>
                </a:endParaRPr>
              </a:p>
              <a:p>
                <a:r>
                  <a:rPr lang="vi-VN" sz="2400">
                    <a:cs typeface="Calibri" panose="020F0502020204030204"/>
                  </a:rPr>
                  <a:t>        max_</a:t>
                </a:r>
                <a:r>
                  <a:rPr lang="en-US" sz="2400">
                    <a:cs typeface="Calibri" panose="020F0502020204030204"/>
                  </a:rPr>
                  <a:t>depth</a:t>
                </a:r>
                <a:r>
                  <a:rPr lang="vi-VN" sz="2400">
                    <a:cs typeface="Calibri" panose="020F0502020204030204"/>
                  </a:rPr>
                  <a:t> </a:t>
                </a:r>
                <a:r>
                  <a:rPr lang="vi-VN" sz="2400">
                    <a:solidFill>
                      <a:srgbClr val="0D0D0D"/>
                    </a:solidFill>
                    <a:ea typeface="+mn-lt"/>
                    <a:cs typeface="+mn-lt"/>
                  </a:rPr>
                  <a:t>∈</a:t>
                </a:r>
                <a:r>
                  <a:rPr lang="vi-VN" sz="2400">
                    <a:solidFill>
                      <a:srgbClr val="0D0D0D"/>
                    </a:solidFill>
                    <a:cs typeface="Calibri" panose="020F0502020204030204"/>
                  </a:rPr>
                  <a:t> </a:t>
                </a:r>
                <a:r>
                  <a:rPr lang="en-US" sz="2400" b="0">
                    <a:solidFill>
                      <a:srgbClr val="0D0D0D"/>
                    </a:solidFill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{ </m:t>
                    </m:r>
                    <m:r>
                      <a:rPr lang="en-US" sz="2400" b="0" i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90</m:t>
                    </m:r>
                  </m:oMath>
                </a14:m>
                <a:r>
                  <a:rPr lang="vi-VN" sz="2400">
                    <a:cs typeface="Calibri" panose="020F0502020204030204"/>
                  </a:rPr>
                  <a:t>,</a:t>
                </a:r>
                <a:r>
                  <a:rPr lang="en-US" sz="2400">
                    <a:cs typeface="Calibri" panose="020F0502020204030204"/>
                  </a:rPr>
                  <a:t>95, 100, 105, 110, 120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vi-VN" sz="2400">
                    <a:cs typeface="Calibri" panose="020F0502020204030204"/>
                  </a:rPr>
                  <a:t>        </a:t>
                </a:r>
                <a:r>
                  <a:rPr lang="en-US" sz="2400">
                    <a:cs typeface="Calibri" panose="020F0502020204030204"/>
                  </a:rPr>
                  <a:t>		         </a:t>
                </a:r>
                <a:r>
                  <a:rPr lang="vi-VN" sz="2400">
                    <a:cs typeface="Calibri" panose="020F0502020204030204"/>
                  </a:rPr>
                  <a:t>criterion </a:t>
                </a:r>
                <a:r>
                  <a:rPr lang="vi-VN" sz="2400">
                    <a:solidFill>
                      <a:srgbClr val="0D0D0D"/>
                    </a:solidFill>
                    <a:ea typeface="+mn-lt"/>
                    <a:cs typeface="+mn-lt"/>
                  </a:rPr>
                  <a:t>∈</a:t>
                </a:r>
                <a:r>
                  <a:rPr lang="vi-VN" sz="2400">
                    <a:solidFill>
                      <a:srgbClr val="0D0D0D"/>
                    </a:solidFill>
                    <a:cs typeface="Calibri" panose="020F0502020204030204"/>
                  </a:rPr>
                  <a:t> </a:t>
                </a:r>
                <a:r>
                  <a:rPr lang="en-US" sz="2400" b="0">
                    <a:solidFill>
                      <a:srgbClr val="0D0D0D"/>
                    </a:solidFill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Calibri" panose="020F0502020204030204"/>
                      </a:rPr>
                      <m:t>{ </m:t>
                    </m:r>
                  </m:oMath>
                </a14:m>
                <a:r>
                  <a:rPr lang="vi-VN" sz="2400">
                    <a:cs typeface="Calibri" panose="020F0502020204030204"/>
                  </a:rPr>
                  <a:t>'gini’,</a:t>
                </a:r>
                <a:r>
                  <a:rPr lang="en-US" sz="2400">
                    <a:cs typeface="Calibri" panose="020F0502020204030204"/>
                  </a:rPr>
                  <a:t> </a:t>
                </a:r>
                <a:r>
                  <a:rPr lang="vi-VN" sz="2400">
                    <a:cs typeface="Calibri" panose="020F0502020204030204"/>
                  </a:rPr>
                  <a:t>'entropy’,</a:t>
                </a:r>
                <a:r>
                  <a:rPr lang="en-US" sz="2400">
                    <a:cs typeface="Calibri" panose="020F0502020204030204"/>
                  </a:rPr>
                  <a:t> </a:t>
                </a:r>
                <a:r>
                  <a:rPr lang="vi-VN" sz="2400">
                    <a:cs typeface="Calibri" panose="020F0502020204030204"/>
                  </a:rPr>
                  <a:t>'log_loss’</a:t>
                </a:r>
                <a:r>
                  <a:rPr lang="en-US" sz="240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endParaRPr lang="en-US" sz="2400">
                  <a:cs typeface="Calibri" panose="020F0502020204030204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400">
                    <a:cs typeface="Calibri" panose="020F0502020204030204"/>
                  </a:rPr>
                  <a:t>Results: </a:t>
                </a:r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B0148814-71BF-7980-0174-68C600FA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0" y="1154206"/>
                <a:ext cx="8761436" cy="1569660"/>
              </a:xfrm>
              <a:prstGeom prst="rect">
                <a:avLst/>
              </a:prstGeom>
              <a:blipFill>
                <a:blip r:embed="rId2"/>
                <a:stretch>
                  <a:fillRect l="-974" t="-3876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9916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K-NEAREST NEIGHBOR</a:t>
            </a:r>
            <a:endParaRPr lang="vi-VN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PlaceHolder 2"/>
              <p:cNvSpPr>
                <a:spLocks noGrp="1"/>
              </p:cNvSpPr>
              <p:nvPr>
                <p:ph/>
              </p:nvPr>
            </p:nvSpPr>
            <p:spPr>
              <a:xfrm>
                <a:off x="125352" y="984780"/>
                <a:ext cx="9018648" cy="51325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tIns="45000" rIns="90000" bIns="45000" anchor="t">
                <a:noAutofit/>
              </a:bodyPr>
              <a:lstStyle/>
              <a:p>
                <a:pPr marL="685800" indent="-457200">
                  <a:spcBef>
                    <a:spcPts val="1417"/>
                  </a:spcBef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Parameters:	neighbors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  <m:r>
                      <a:rPr lang="en-US" sz="2400" b="0" i="0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[1, 30]</m:t>
                    </m:r>
                  </m:oMath>
                </a14:m>
                <a:endParaRPr lang="en-US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			metric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</m:oMath>
                </a14:m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{</m:t>
                    </m:r>
                  </m:oMath>
                </a14:m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“</a:t>
                </a:r>
                <a:r>
                  <a:rPr lang="en-US" sz="2400" spc="-1" err="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euclidean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”, “</a:t>
                </a:r>
                <a:r>
                  <a:rPr lang="en-US" sz="2400" spc="-1" err="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manhattan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”, “cosine”</a:t>
                </a:r>
                <a:r>
                  <a:rPr lang="vi-VN" sz="2400" spc="-1">
                    <a:solidFill>
                      <a:schemeClr val="dk1"/>
                    </a:solidFill>
                    <a:ea typeface="Cambria Math" panose="02040503050406030204" pitchFamily="18" charset="0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}</m:t>
                    </m:r>
                  </m:oMath>
                </a14:m>
                <a:endParaRPr lang="en-US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			weight</a:t>
                </a:r>
                <a14:m>
                  <m:oMath xmlns:m="http://schemas.openxmlformats.org/officeDocument/2006/math">
                    <m:r>
                      <a:rPr lang="en-US" sz="2400" b="0" i="0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 </m:t>
                    </m:r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</m:oMath>
                </a14:m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{</m:t>
                    </m:r>
                  </m:oMath>
                </a14:m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“uniform”, “distance”</a:t>
                </a:r>
                <a14:m>
                  <m:oMath xmlns:m="http://schemas.openxmlformats.org/officeDocument/2006/math"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}</m:t>
                    </m:r>
                  </m:oMath>
                </a14:m>
                <a:endParaRPr lang="en-US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marL="571500" indent="-342900">
                  <a:spcBef>
                    <a:spcPts val="1417"/>
                  </a:spcBef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Results:</a:t>
                </a:r>
              </a:p>
              <a:p>
                <a:pPr indent="0">
                  <a:spcBef>
                    <a:spcPts val="1417"/>
                  </a:spcBef>
                  <a:buNone/>
                </a:pPr>
                <a:endParaRPr lang="en-US" sz="2800" b="0" strike="noStrike" spc="-1">
                  <a:solidFill>
                    <a:schemeClr val="dk1"/>
                  </a:solidFill>
                  <a:latin typeface="Lato"/>
                  <a:ea typeface="Lato"/>
                </a:endParaRPr>
              </a:p>
            </p:txBody>
          </p:sp>
        </mc:Choice>
        <mc:Fallback xmlns="">
          <p:sp>
            <p:nvSpPr>
              <p:cNvPr id="73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125352" y="984780"/>
                <a:ext cx="9018648" cy="5132520"/>
              </a:xfrm>
              <a:prstGeom prst="rect">
                <a:avLst/>
              </a:prstGeom>
              <a:blipFill>
                <a:blip r:embed="rId2"/>
                <a:stretch>
                  <a:fillRect t="-166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17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33069D-2870-7A8F-96D6-74D8118BE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79138"/>
              </p:ext>
            </p:extLst>
          </p:nvPr>
        </p:nvGraphicFramePr>
        <p:xfrm>
          <a:off x="844512" y="3432048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92.21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91.56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92</a:t>
                      </a:r>
                      <a:r>
                        <a:rPr lang="en-US"/>
                        <a:t>.</a:t>
                      </a:r>
                      <a:r>
                        <a:rPr lang="vi-VN"/>
                        <a:t>84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92</a:t>
                      </a:r>
                      <a:r>
                        <a:rPr lang="en-US"/>
                        <a:t>.</a:t>
                      </a:r>
                      <a:r>
                        <a:rPr lang="vi-VN"/>
                        <a:t>20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CC8125-9255-4232-71FC-87D0E6527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39042"/>
              </p:ext>
            </p:extLst>
          </p:nvPr>
        </p:nvGraphicFramePr>
        <p:xfrm>
          <a:off x="4754880" y="3429000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92</a:t>
                      </a:r>
                      <a:r>
                        <a:rPr lang="en-US"/>
                        <a:t>.</a:t>
                      </a:r>
                      <a:r>
                        <a:rPr lang="vi-VN"/>
                        <a:t>86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92.01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93</a:t>
                      </a:r>
                      <a:r>
                        <a:rPr lang="en-US"/>
                        <a:t>.</a:t>
                      </a:r>
                      <a:r>
                        <a:rPr lang="vi-VN"/>
                        <a:t>67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92</a:t>
                      </a:r>
                      <a:r>
                        <a:rPr lang="en-US"/>
                        <a:t>.</a:t>
                      </a:r>
                      <a:r>
                        <a:rPr lang="vi-VN"/>
                        <a:t>83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791565-39C2-5A3D-D219-6428377937A2}"/>
              </a:ext>
            </a:extLst>
          </p:cNvPr>
          <p:cNvSpPr txBox="1"/>
          <p:nvPr/>
        </p:nvSpPr>
        <p:spPr>
          <a:xfrm>
            <a:off x="1484158" y="5060903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neighbors = 2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34973-D38B-FB68-BAA9-260DC621F48E}"/>
              </a:ext>
            </a:extLst>
          </p:cNvPr>
          <p:cNvSpPr txBox="1"/>
          <p:nvPr/>
        </p:nvSpPr>
        <p:spPr>
          <a:xfrm>
            <a:off x="5106816" y="4990799"/>
            <a:ext cx="284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i="1"/>
              <a:t>neighbors</a:t>
            </a:r>
            <a:r>
              <a:rPr lang="en-US" sz="1400"/>
              <a:t> = </a:t>
            </a:r>
            <a:r>
              <a:rPr lang="vi-VN" sz="1400"/>
              <a:t>2</a:t>
            </a:r>
            <a:r>
              <a:rPr lang="en-US" sz="1400"/>
              <a:t>,</a:t>
            </a:r>
            <a:r>
              <a:rPr lang="vi-VN" sz="1400"/>
              <a:t> m</a:t>
            </a:r>
            <a:r>
              <a:rPr lang="vi-VN" sz="1400" i="1"/>
              <a:t>etric </a:t>
            </a:r>
            <a:r>
              <a:rPr lang="en-US" sz="1400"/>
              <a:t>= </a:t>
            </a:r>
            <a:r>
              <a:rPr lang="vi-VN" sz="1400"/>
              <a:t>“manhattan”</a:t>
            </a:r>
            <a:r>
              <a:rPr lang="en-US" sz="1400"/>
              <a:t>,</a:t>
            </a:r>
          </a:p>
          <a:p>
            <a:pPr algn="ctr"/>
            <a:r>
              <a:rPr lang="vi-VN" sz="1400" i="1"/>
              <a:t>weights</a:t>
            </a:r>
            <a:r>
              <a:rPr lang="en-US" sz="1400" i="1"/>
              <a:t> </a:t>
            </a:r>
            <a:r>
              <a:rPr lang="en-US" sz="1400"/>
              <a:t>= “</a:t>
            </a:r>
            <a:r>
              <a:rPr lang="vi-VN" sz="1400"/>
              <a:t>uniform</a:t>
            </a:r>
            <a:r>
              <a:rPr lang="en-US" sz="14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35759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K-NEAREST NEIGHBOR</a:t>
            </a:r>
            <a:endParaRPr lang="vi-VN"/>
          </a:p>
        </p:txBody>
      </p:sp>
      <p:pic>
        <p:nvPicPr>
          <p:cNvPr id="2" name="Chỗ dành sẵn cho Nội dung 1" descr="Ảnh có chứa văn bản, Sơ đồ, hàng, biểu đồ&#10;&#10;Mô tả được tự động tạo">
            <a:extLst>
              <a:ext uri="{FF2B5EF4-FFF2-40B4-BE49-F238E27FC236}">
                <a16:creationId xmlns:a16="http://schemas.microsoft.com/office/drawing/2014/main" id="{C595E0EB-DFB2-6FA9-59EB-A6E5D695362A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030668" y="1569705"/>
            <a:ext cx="5810250" cy="371858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360145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vi-VN" sz="2800" b="1" spc="-1">
                <a:solidFill>
                  <a:schemeClr val="lt1"/>
                </a:solidFill>
                <a:latin typeface="Lato"/>
                <a:ea typeface="Lato"/>
              </a:rPr>
              <a:t>LOGISTIC REGRESSION</a:t>
            </a:r>
            <a:endParaRPr lang="vi-VN"/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19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laceHolder 2">
                <a:extLst>
                  <a:ext uri="{FF2B5EF4-FFF2-40B4-BE49-F238E27FC236}">
                    <a16:creationId xmlns:a16="http://schemas.microsoft.com/office/drawing/2014/main" id="{7CA91CD5-E706-92D2-7151-7BD0E35E58C1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234950" y="857012"/>
                <a:ext cx="8674100" cy="513238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tIns="45000" rIns="90000" bIns="45000" anchor="t">
                <a:noAutofit/>
              </a:bodyPr>
              <a:lstStyle/>
              <a:p>
                <a:pPr marL="685800" indent="-457200">
                  <a:spcBef>
                    <a:spcPts val="1417"/>
                  </a:spcBef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Parameters:	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solver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  <m:r>
                      <a:rPr lang="en-US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 </m:t>
                    </m:r>
                  </m:oMath>
                </a14:m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{ “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lbfgs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”, “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liblinear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”</a:t>
                </a:r>
                <a:r>
                  <a:rPr lang="vi-VN" sz="2400" spc="-1">
                    <a:solidFill>
                      <a:schemeClr val="dk1"/>
                    </a:solidFill>
                    <a:ea typeface="Cambria Math" panose="02040503050406030204" pitchFamily="18" charset="0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}</m:t>
                    </m:r>
                  </m:oMath>
                </a14:m>
                <a:endParaRPr lang="en-US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			max_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iter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{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100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200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300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400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500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}</m:t>
                    </m:r>
                  </m:oMath>
                </a14:m>
                <a:endParaRPr lang="vi-VN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			multi_class </a:t>
                </a:r>
                <a14:m>
                  <m:oMath xmlns:m="http://schemas.openxmlformats.org/officeDocument/2006/math">
                    <m:r>
                      <a:rPr lang="vi-VN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</m:oMath>
                </a14:m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{</m:t>
                    </m:r>
                  </m:oMath>
                </a14:m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“auto”, “ovr”, “multinomial”</a:t>
                </a:r>
                <a14:m>
                  <m:oMath xmlns:m="http://schemas.openxmlformats.org/officeDocument/2006/math"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}</m:t>
                    </m:r>
                  </m:oMath>
                </a14:m>
                <a:endParaRPr lang="en-US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			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penalty</a:t>
                </a:r>
                <a14:m>
                  <m:oMath xmlns:m="http://schemas.openxmlformats.org/officeDocument/2006/math">
                    <m:r>
                      <a:rPr lang="en-US" sz="2400" b="0" i="0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 </m:t>
                    </m:r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</m:oMath>
                </a14:m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{</m:t>
                    </m:r>
                  </m:oMath>
                </a14:m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“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l1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”, “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l2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”, “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elasticnet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”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, “none”</a:t>
                </a:r>
                <a14:m>
                  <m:oMath xmlns:m="http://schemas.openxmlformats.org/officeDocument/2006/math"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}</m:t>
                    </m:r>
                  </m:oMath>
                </a14:m>
                <a:endParaRPr lang="vi-VN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marL="685800" indent="-457200">
                  <a:spcBef>
                    <a:spcPts val="1417"/>
                  </a:spcBef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Results:</a:t>
                </a:r>
              </a:p>
              <a:p>
                <a:pPr indent="0">
                  <a:spcBef>
                    <a:spcPts val="1417"/>
                  </a:spcBef>
                  <a:buNone/>
                </a:pPr>
                <a:endParaRPr lang="en-US" sz="2800" b="0" strike="noStrike" spc="-1">
                  <a:solidFill>
                    <a:schemeClr val="dk1"/>
                  </a:solidFill>
                  <a:latin typeface="Lato"/>
                  <a:ea typeface="Lato"/>
                </a:endParaRPr>
              </a:p>
            </p:txBody>
          </p:sp>
        </mc:Choice>
        <mc:Fallback xmlns="">
          <p:sp>
            <p:nvSpPr>
              <p:cNvPr id="2" name="PlaceHolder 2">
                <a:extLst>
                  <a:ext uri="{FF2B5EF4-FFF2-40B4-BE49-F238E27FC236}">
                    <a16:creationId xmlns:a16="http://schemas.microsoft.com/office/drawing/2014/main" id="{7CA91CD5-E706-92D2-7151-7BD0E35E5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234950" y="857012"/>
                <a:ext cx="8674100" cy="5132387"/>
              </a:xfrm>
              <a:prstGeom prst="rect">
                <a:avLst/>
              </a:prstGeom>
              <a:blipFill>
                <a:blip r:embed="rId2"/>
                <a:stretch>
                  <a:fillRect t="-1900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F4653C-32D5-C212-A312-02650E7E3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84754"/>
              </p:ext>
            </p:extLst>
          </p:nvPr>
        </p:nvGraphicFramePr>
        <p:xfrm>
          <a:off x="844512" y="3736848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76.89%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78.82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77.52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789F5-11F6-FCAC-A2BF-D9C6090D7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61175"/>
              </p:ext>
            </p:extLst>
          </p:nvPr>
        </p:nvGraphicFramePr>
        <p:xfrm>
          <a:off x="4876781" y="3752088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75</a:t>
                      </a:r>
                      <a:r>
                        <a:rPr lang="en-US"/>
                        <a:t>.</a:t>
                      </a:r>
                      <a:r>
                        <a:rPr lang="vi-VN"/>
                        <a:t>7</a:t>
                      </a:r>
                      <a:r>
                        <a:rPr lang="en-US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75.58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76.88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76</a:t>
                      </a:r>
                      <a:r>
                        <a:rPr lang="en-US"/>
                        <a:t>.</a:t>
                      </a:r>
                      <a:r>
                        <a:rPr lang="vi-VN"/>
                        <a:t>22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560FDA-A13F-E668-8D22-DBC04E2965B9}"/>
              </a:ext>
            </a:extLst>
          </p:cNvPr>
          <p:cNvSpPr txBox="1"/>
          <p:nvPr/>
        </p:nvSpPr>
        <p:spPr>
          <a:xfrm>
            <a:off x="1519536" y="5340166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Default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45754-32FB-CEF9-E585-47E0FA2467FA}"/>
              </a:ext>
            </a:extLst>
          </p:cNvPr>
          <p:cNvSpPr txBox="1"/>
          <p:nvPr/>
        </p:nvSpPr>
        <p:spPr>
          <a:xfrm>
            <a:off x="5384402" y="5346853"/>
            <a:ext cx="277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solver = “lbfgs”, max_iter = 200, multi_class = “auto”, penalty = “l2”</a:t>
            </a:r>
          </a:p>
        </p:txBody>
      </p:sp>
    </p:spTree>
    <p:extLst>
      <p:ext uri="{BB962C8B-B14F-4D97-AF65-F5344CB8AC3E}">
        <p14:creationId xmlns:p14="http://schemas.microsoft.com/office/powerpoint/2010/main" val="29824983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/>
          <p:cNvPicPr/>
          <p:nvPr/>
        </p:nvPicPr>
        <p:blipFill>
          <a:blip r:embed="rId2"/>
          <a:stretch/>
        </p:blipFill>
        <p:spPr>
          <a:xfrm>
            <a:off x="412920" y="398520"/>
            <a:ext cx="2036880" cy="611280"/>
          </a:xfrm>
          <a:prstGeom prst="rect">
            <a:avLst/>
          </a:prstGeom>
          <a:ln w="0">
            <a:noFill/>
          </a:ln>
        </p:spPr>
      </p:pic>
      <p:sp>
        <p:nvSpPr>
          <p:cNvPr id="63" name="Title 6"/>
          <p:cNvSpPr/>
          <p:nvPr/>
        </p:nvSpPr>
        <p:spPr>
          <a:xfrm>
            <a:off x="308145" y="3005625"/>
            <a:ext cx="5160975" cy="84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1400" b="1" spc="-1">
                <a:solidFill>
                  <a:srgbClr val="C00000"/>
                </a:solidFill>
                <a:latin typeface="Lato"/>
                <a:ea typeface="Lato"/>
                <a:cs typeface="Lato"/>
              </a:rPr>
              <a:t>Supervisor:</a:t>
            </a:r>
            <a:r>
              <a:rPr lang="en-US" sz="1400" spc="-1">
                <a:solidFill>
                  <a:srgbClr val="C00000"/>
                </a:solidFill>
                <a:latin typeface="Lato"/>
                <a:ea typeface="Lato"/>
                <a:cs typeface="Lato"/>
              </a:rPr>
              <a:t> Assoc. Prof. Than Quang </a:t>
            </a:r>
            <a:r>
              <a:rPr lang="en-US" sz="1400" spc="-1" err="1">
                <a:solidFill>
                  <a:srgbClr val="C00000"/>
                </a:solidFill>
                <a:latin typeface="Lato"/>
                <a:ea typeface="Lato"/>
                <a:cs typeface="Lato"/>
              </a:rPr>
              <a:t>Khoat</a:t>
            </a:r>
            <a:endParaRPr lang="en-US" sz="1400" strike="noStrike" spc="-1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90000"/>
              </a:lnSpc>
            </a:pPr>
            <a:endParaRPr lang="en-US" sz="1400" spc="-1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algn="just" defTabSz="914400">
              <a:lnSpc>
                <a:spcPct val="90000"/>
              </a:lnSpc>
            </a:pPr>
            <a:r>
              <a:rPr lang="en-US" sz="1400" b="1" spc="-1">
                <a:solidFill>
                  <a:srgbClr val="C00000"/>
                </a:solidFill>
                <a:latin typeface="Lato"/>
                <a:ea typeface="Lato"/>
                <a:cs typeface="Lato"/>
              </a:rPr>
              <a:t>Authors:</a:t>
            </a:r>
            <a:endParaRPr lang="en-US" sz="1400" b="1" strike="noStrike" spc="-1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ct val="150000"/>
              </a:lnSpc>
            </a:pPr>
            <a:r>
              <a:rPr lang="en-US" sz="1400" spc="-1">
                <a:solidFill>
                  <a:srgbClr val="C9211E"/>
                </a:solidFill>
                <a:latin typeface="Arial"/>
                <a:cs typeface="Arial"/>
              </a:rPr>
              <a:t>Nguyen Thanh An      20225541</a:t>
            </a:r>
          </a:p>
          <a:p>
            <a:pPr algn="just">
              <a:lnSpc>
                <a:spcPct val="114999"/>
              </a:lnSpc>
            </a:pPr>
            <a:r>
              <a:rPr lang="en-US" sz="1400" spc="-1">
                <a:solidFill>
                  <a:srgbClr val="C9211E"/>
                </a:solidFill>
                <a:latin typeface="Arial"/>
                <a:cs typeface="Arial"/>
              </a:rPr>
              <a:t>Pham Tuan Anh       20225542</a:t>
            </a:r>
            <a:endParaRPr lang="en-US" sz="1400" spc="-1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lnSpc>
                <a:spcPct val="114999"/>
              </a:lnSpc>
            </a:pPr>
            <a:r>
              <a:rPr lang="en-US" sz="1400" spc="-1">
                <a:solidFill>
                  <a:srgbClr val="C9211E"/>
                </a:solidFill>
                <a:latin typeface="Arial"/>
                <a:cs typeface="Arial"/>
              </a:rPr>
              <a:t>Le Tien Dat            20225543</a:t>
            </a:r>
            <a:endParaRPr lang="en-US" sz="1400" spc="-1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lnSpc>
                <a:spcPct val="114999"/>
              </a:lnSpc>
            </a:pPr>
            <a:r>
              <a:rPr lang="en-US" sz="1400" spc="-1">
                <a:solidFill>
                  <a:srgbClr val="C9211E"/>
                </a:solidFill>
                <a:latin typeface="Arial"/>
                <a:cs typeface="Arial"/>
              </a:rPr>
              <a:t>Nguyen Quang Hung      20225545</a:t>
            </a:r>
            <a:endParaRPr lang="en-US" sz="1400" spc="-1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lnSpc>
                <a:spcPct val="114999"/>
              </a:lnSpc>
            </a:pPr>
            <a:r>
              <a:rPr lang="en-US" sz="1400" spc="-1">
                <a:solidFill>
                  <a:srgbClr val="C9211E"/>
                </a:solidFill>
                <a:latin typeface="Arial"/>
                <a:cs typeface="Arial"/>
              </a:rPr>
              <a:t>Pham Doan Phuc Lam    20225546</a:t>
            </a:r>
            <a:endParaRPr lang="en-US" sz="1400" spc="-1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lnSpc>
                <a:spcPct val="114999"/>
              </a:lnSpc>
            </a:pPr>
            <a:r>
              <a:rPr lang="en-US" sz="1400" spc="-1">
                <a:solidFill>
                  <a:srgbClr val="C9211E"/>
                </a:solidFill>
                <a:latin typeface="Arial"/>
                <a:cs typeface="Arial"/>
              </a:rPr>
              <a:t>Le Hai Nhat           20225583</a:t>
            </a:r>
            <a:endParaRPr lang="en-US" sz="1400" spc="-1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lnSpc>
                <a:spcPct val="90000"/>
              </a:lnSpc>
            </a:pPr>
            <a:endParaRPr lang="en-US" sz="1400" b="1" spc="-1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algn="just" defTabSz="914400"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algn="just" defTabSz="914400"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lnSpc>
                <a:spcPct val="90000"/>
              </a:lnSpc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CAC1066A-EEC7-B395-3621-1CBE7B4310E6}"/>
              </a:ext>
            </a:extLst>
          </p:cNvPr>
          <p:cNvSpPr/>
          <p:nvPr/>
        </p:nvSpPr>
        <p:spPr>
          <a:xfrm>
            <a:off x="312770" y="1550371"/>
            <a:ext cx="5889557" cy="3622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spc="-1">
                <a:solidFill>
                  <a:srgbClr val="C00000"/>
                </a:solidFill>
                <a:latin typeface="Lato"/>
                <a:ea typeface="Lato"/>
              </a:rPr>
              <a:t>School of Information and Communication Technology</a:t>
            </a:r>
          </a:p>
          <a:p>
            <a:pPr>
              <a:lnSpc>
                <a:spcPct val="90000"/>
              </a:lnSpc>
            </a:pPr>
            <a:endParaRPr lang="en-US" b="1" spc="-1">
              <a:solidFill>
                <a:srgbClr val="C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97900BD-6466-365E-618E-628BF5665882}"/>
              </a:ext>
            </a:extLst>
          </p:cNvPr>
          <p:cNvSpPr/>
          <p:nvPr/>
        </p:nvSpPr>
        <p:spPr>
          <a:xfrm>
            <a:off x="312770" y="1912321"/>
            <a:ext cx="5889557" cy="3622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spc="-1">
                <a:solidFill>
                  <a:srgbClr val="C00000"/>
                </a:solidFill>
                <a:latin typeface="Lato"/>
                <a:ea typeface="Lato"/>
              </a:rPr>
              <a:t>IT3190E – Machine Learning</a:t>
            </a:r>
            <a:endParaRPr lang="vi-VN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C8CDDAE9-5851-0738-ACE0-DFB762FFC565}"/>
              </a:ext>
            </a:extLst>
          </p:cNvPr>
          <p:cNvSpPr/>
          <p:nvPr/>
        </p:nvSpPr>
        <p:spPr>
          <a:xfrm>
            <a:off x="312770" y="2274271"/>
            <a:ext cx="5889557" cy="3622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pc="-1">
                <a:solidFill>
                  <a:srgbClr val="C00000"/>
                </a:solidFill>
                <a:latin typeface="Lato"/>
                <a:ea typeface="Lato"/>
              </a:rPr>
              <a:t>Stroke Risk Prediction</a:t>
            </a:r>
            <a:endParaRPr lang="en-US" sz="4000" b="1" spc="-1">
              <a:solidFill>
                <a:srgbClr val="C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XGBOOST</a:t>
            </a:r>
            <a:endParaRPr lang="vi-VN"/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20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laceHolder 2">
                <a:extLst>
                  <a:ext uri="{FF2B5EF4-FFF2-40B4-BE49-F238E27FC236}">
                    <a16:creationId xmlns:a16="http://schemas.microsoft.com/office/drawing/2014/main" id="{9BC829AC-C601-2458-8DC0-DF438B46E6B3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234950" y="963613"/>
                <a:ext cx="8674100" cy="513238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tIns="45000" rIns="90000" bIns="45000" anchor="t">
                <a:noAutofit/>
              </a:bodyPr>
              <a:lstStyle/>
              <a:p>
                <a:pPr marL="685800" indent="-457200">
                  <a:spcBef>
                    <a:spcPts val="1417"/>
                  </a:spcBef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Parameters:	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n_estimators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{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100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500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1000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}</m:t>
                    </m:r>
                  </m:oMath>
                </a14:m>
                <a:endParaRPr lang="en-US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			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learning_rate</a:t>
                </a: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{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.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01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.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1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.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5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}</m:t>
                    </m:r>
                  </m:oMath>
                </a14:m>
                <a:endParaRPr lang="vi-VN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			booster </a:t>
                </a:r>
                <a14:m>
                  <m:oMath xmlns:m="http://schemas.openxmlformats.org/officeDocument/2006/math">
                    <m:r>
                      <a:rPr lang="vi-VN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{</m:t>
                    </m:r>
                  </m:oMath>
                </a14:m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 “gbtree”, “gblinear”</a:t>
                </a:r>
                <a14:m>
                  <m:oMath xmlns:m="http://schemas.openxmlformats.org/officeDocument/2006/math"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}</m:t>
                    </m:r>
                  </m:oMath>
                </a14:m>
                <a:endParaRPr lang="en-US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			</a:t>
                </a: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gamma</a:t>
                </a:r>
                <a:r>
                  <a:rPr lang="vi-VN" sz="2400" spc="-1">
                    <a:solidFill>
                      <a:schemeClr val="dk1"/>
                    </a:solidFill>
                    <a:ea typeface="Cambria Math" panose="02040503050406030204" pitchFamily="18" charset="0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 </m:t>
                    </m:r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  <m:r>
                      <a:rPr lang="en-US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 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{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, 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.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5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, 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1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.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}</m:t>
                    </m:r>
                  </m:oMath>
                </a14:m>
                <a:endParaRPr lang="vi-VN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indent="0">
                  <a:spcBef>
                    <a:spcPts val="1417"/>
                  </a:spcBef>
                  <a:buNone/>
                </a:pPr>
                <a:r>
                  <a:rPr lang="vi-VN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			reg_lamda </a:t>
                </a:r>
                <a14:m>
                  <m:oMath xmlns:m="http://schemas.openxmlformats.org/officeDocument/2006/math">
                    <m:r>
                      <a:rPr lang="vi-VN" sz="240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∈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{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.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5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,  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1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.</m:t>
                    </m:r>
                    <m:r>
                      <a:rPr lang="vi-VN" sz="2400" i="1" spc="-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0</m:t>
                    </m:r>
                    <m:r>
                      <a:rPr lang="vi-VN" sz="24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</a:rPr>
                      <m:t>}</m:t>
                    </m:r>
                  </m:oMath>
                </a14:m>
                <a:endParaRPr lang="en-US" sz="2400" spc="-1">
                  <a:solidFill>
                    <a:schemeClr val="dk1"/>
                  </a:solidFill>
                  <a:latin typeface="Lato"/>
                  <a:ea typeface="Lato"/>
                  <a:cs typeface="Lato"/>
                </a:endParaRPr>
              </a:p>
              <a:p>
                <a:pPr marL="571500" indent="-342900">
                  <a:spcBef>
                    <a:spcPts val="1417"/>
                  </a:spcBef>
                </a:pPr>
                <a:r>
                  <a:rPr lang="en-US" sz="2400" spc="-1">
                    <a:solidFill>
                      <a:schemeClr val="dk1"/>
                    </a:solidFill>
                    <a:latin typeface="Lato"/>
                    <a:ea typeface="Lato"/>
                    <a:cs typeface="Lato"/>
                  </a:rPr>
                  <a:t>Results:</a:t>
                </a:r>
              </a:p>
              <a:p>
                <a:pPr indent="0">
                  <a:spcBef>
                    <a:spcPts val="1417"/>
                  </a:spcBef>
                  <a:buNone/>
                </a:pPr>
                <a:endParaRPr lang="en-US" sz="2800" b="0" strike="noStrike" spc="-1">
                  <a:solidFill>
                    <a:schemeClr val="dk1"/>
                  </a:solidFill>
                  <a:latin typeface="Lato"/>
                  <a:ea typeface="Lato"/>
                </a:endParaRPr>
              </a:p>
            </p:txBody>
          </p:sp>
        </mc:Choice>
        <mc:Fallback xmlns="">
          <p:sp>
            <p:nvSpPr>
              <p:cNvPr id="2" name="PlaceHolder 2">
                <a:extLst>
                  <a:ext uri="{FF2B5EF4-FFF2-40B4-BE49-F238E27FC236}">
                    <a16:creationId xmlns:a16="http://schemas.microsoft.com/office/drawing/2014/main" id="{9BC829AC-C601-2458-8DC0-DF438B46E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234950" y="963613"/>
                <a:ext cx="8674100" cy="5132387"/>
              </a:xfrm>
              <a:prstGeom prst="rect">
                <a:avLst/>
              </a:prstGeom>
              <a:blipFill>
                <a:blip r:embed="rId2"/>
                <a:stretch>
                  <a:fillRect t="-1544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3BB366-C2F7-0C50-4D7C-D39C83E2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17157"/>
              </p:ext>
            </p:extLst>
          </p:nvPr>
        </p:nvGraphicFramePr>
        <p:xfrm>
          <a:off x="1027212" y="4139520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94.49%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92.75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96.63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94.65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AA13F7-96EE-C930-0071-3F896A975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66111"/>
              </p:ext>
            </p:extLst>
          </p:nvPr>
        </p:nvGraphicFramePr>
        <p:xfrm>
          <a:off x="4968131" y="4139520"/>
          <a:ext cx="35446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304">
                  <a:extLst>
                    <a:ext uri="{9D8B030D-6E8A-4147-A177-3AD203B41FA5}">
                      <a16:colId xmlns:a16="http://schemas.microsoft.com/office/drawing/2014/main" val="1431765740"/>
                    </a:ext>
                  </a:extLst>
                </a:gridCol>
                <a:gridCol w="1772304">
                  <a:extLst>
                    <a:ext uri="{9D8B030D-6E8A-4147-A177-3AD203B41FA5}">
                      <a16:colId xmlns:a16="http://schemas.microsoft.com/office/drawing/2014/main" val="1776505070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95.57%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4460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95</a:t>
                      </a:r>
                      <a:r>
                        <a:rPr lang="en-US"/>
                        <a:t>.</a:t>
                      </a:r>
                      <a:r>
                        <a:rPr lang="vi-VN"/>
                        <a:t>00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566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96.18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9195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95.59</a:t>
                      </a:r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580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2A533A-1765-2593-F77A-631C26D9E9C4}"/>
              </a:ext>
            </a:extLst>
          </p:cNvPr>
          <p:cNvSpPr txBox="1"/>
          <p:nvPr/>
        </p:nvSpPr>
        <p:spPr>
          <a:xfrm>
            <a:off x="1702236" y="5788223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Default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7EACB-5875-98B0-794F-2D7056CEE1B4}"/>
              </a:ext>
            </a:extLst>
          </p:cNvPr>
          <p:cNvSpPr txBox="1"/>
          <p:nvPr/>
        </p:nvSpPr>
        <p:spPr>
          <a:xfrm>
            <a:off x="4968131" y="5785246"/>
            <a:ext cx="354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n_estimater = 100, learning_rate = 0.1, booster = “gbtree”, gamma = 0, reg_lamda = 0</a:t>
            </a:r>
          </a:p>
        </p:txBody>
      </p:sp>
    </p:spTree>
    <p:extLst>
      <p:ext uri="{BB962C8B-B14F-4D97-AF65-F5344CB8AC3E}">
        <p14:creationId xmlns:p14="http://schemas.microsoft.com/office/powerpoint/2010/main" val="130427806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08945" y="3060525"/>
            <a:ext cx="3534915" cy="7365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4800" b="1" spc="-1">
                <a:solidFill>
                  <a:schemeClr val="lt1"/>
                </a:solidFill>
                <a:latin typeface="Lato"/>
                <a:ea typeface="Lato"/>
                <a:cs typeface="Lato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1487179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Results</a:t>
            </a:r>
            <a:endParaRPr lang="en-US" sz="2800" b="1" spc="-1">
              <a:solidFill>
                <a:schemeClr val="lt1"/>
              </a:solidFill>
              <a:latin typeface="Lato"/>
              <a:ea typeface="Lato"/>
              <a:cs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PlaceHolder 2"/>
              <p:cNvSpPr>
                <a:spLocks noGrp="1"/>
              </p:cNvSpPr>
              <p:nvPr>
                <p:ph/>
              </p:nvPr>
            </p:nvSpPr>
            <p:spPr>
              <a:xfrm>
                <a:off x="235080" y="1060971"/>
                <a:ext cx="8673840" cy="526187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tIns="45000" rIns="90000" bIns="45000" anchor="t">
                <a:noAutofit/>
              </a:bodyPr>
              <a:lstStyle/>
              <a:p>
                <a:pPr marL="685800" indent="-457200">
                  <a:spcBef>
                    <a:spcPts val="1417"/>
                  </a:spcBef>
                </a:pPr>
                <a:r>
                  <a:rPr lang="en-US" sz="2400" spc="-1">
                    <a:solidFill>
                      <a:schemeClr val="dk1"/>
                    </a:solidFill>
                    <a:latin typeface="Arial"/>
                    <a:ea typeface="Lato"/>
                    <a:cs typeface="Lato"/>
                  </a:rPr>
                  <a:t>Evaluation metrics</a:t>
                </a:r>
                <a:endParaRPr lang="en-US" sz="2400" spc="-1">
                  <a:solidFill>
                    <a:schemeClr val="dk1"/>
                  </a:solidFill>
                  <a:latin typeface="Calibri" panose="020F0502020204030204"/>
                  <a:ea typeface="Lato"/>
                  <a:cs typeface="Calibri"/>
                </a:endParaRPr>
              </a:p>
              <a:p>
                <a:pPr lvl="1" indent="0">
                  <a:lnSpc>
                    <a:spcPct val="130000"/>
                  </a:lnSpc>
                  <a:spcBef>
                    <a:spcPts val="14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𝐴𝑐𝑐𝑢𝑟𝑎𝑐𝑦</m:t>
                      </m:r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=</m:t>
                      </m:r>
                      <m:f>
                        <m:fPr>
                          <m:ctrlP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</m:ctrlPr>
                        </m:fPr>
                        <m:num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𝑇𝑃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+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𝑇𝑃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+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𝑇𝑁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+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𝐹𝑃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+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spc="-1">
                  <a:solidFill>
                    <a:schemeClr val="dk1"/>
                  </a:solidFill>
                  <a:latin typeface="Arial"/>
                  <a:ea typeface="Lato"/>
                  <a:cs typeface="Lato"/>
                </a:endParaRPr>
              </a:p>
              <a:p>
                <a:pPr lvl="1" indent="0">
                  <a:lnSpc>
                    <a:spcPct val="130000"/>
                  </a:lnSpc>
                  <a:spcBef>
                    <a:spcPts val="14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𝑃𝑟𝑒𝑐𝑖𝑠𝑖𝑜𝑛</m:t>
                      </m:r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=</m:t>
                      </m:r>
                      <m:f>
                        <m:fPr>
                          <m:ctrlP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</m:ctrlPr>
                        </m:fPr>
                        <m:num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𝑇𝑃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+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000" spc="-1">
                  <a:solidFill>
                    <a:schemeClr val="dk1"/>
                  </a:solidFill>
                  <a:latin typeface="Arial"/>
                  <a:ea typeface="Lato"/>
                  <a:cs typeface="Lato"/>
                </a:endParaRPr>
              </a:p>
              <a:p>
                <a:pPr lvl="1" indent="0">
                  <a:lnSpc>
                    <a:spcPct val="130000"/>
                  </a:lnSpc>
                  <a:spcBef>
                    <a:spcPts val="14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𝑅𝑒𝑐𝑎𝑙𝑙</m:t>
                      </m:r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=</m:t>
                      </m:r>
                      <m:f>
                        <m:fPr>
                          <m:ctrlP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</m:ctrlPr>
                        </m:fPr>
                        <m:num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𝑇𝑃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+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spc="-1">
                  <a:solidFill>
                    <a:schemeClr val="dk1"/>
                  </a:solidFill>
                  <a:latin typeface="Arial"/>
                  <a:ea typeface="Lato"/>
                  <a:cs typeface="Lato"/>
                </a:endParaRPr>
              </a:p>
              <a:p>
                <a:pPr lvl="1" indent="0">
                  <a:lnSpc>
                    <a:spcPct val="130000"/>
                  </a:lnSpc>
                  <a:spcBef>
                    <a:spcPts val="1417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𝐹</m:t>
                      </m:r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1 </m:t>
                      </m:r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𝑠𝑐𝑜𝑟𝑒</m:t>
                      </m:r>
                      <m:r>
                        <a:rPr lang="en-US" sz="2000" b="0" i="1" spc="-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=2 ∗</m:t>
                      </m:r>
                      <m:f>
                        <m:fPr>
                          <m:ctrlP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</m:ctrlPr>
                        </m:fPr>
                        <m:num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𝑃𝑟𝑒𝑐𝑖𝑠𝑖𝑜𝑛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 ∗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𝑃𝑟𝑒𝑐𝑖𝑠𝑖𝑜𝑛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+</m:t>
                          </m:r>
                          <m:r>
                            <a:rPr lang="en-US" sz="2000" b="0" i="1" spc="-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000" b="0" spc="-1">
                  <a:solidFill>
                    <a:schemeClr val="dk1"/>
                  </a:solidFill>
                  <a:latin typeface="Arial"/>
                  <a:ea typeface="Lato"/>
                  <a:cs typeface="Lato"/>
                </a:endParaRPr>
              </a:p>
              <a:p>
                <a:pPr lvl="1" indent="0">
                  <a:spcBef>
                    <a:spcPts val="1417"/>
                  </a:spcBef>
                  <a:buNone/>
                </a:pPr>
                <a:r>
                  <a:rPr lang="en-US" sz="2000" spc="-1">
                    <a:solidFill>
                      <a:schemeClr val="dk1"/>
                    </a:solidFill>
                    <a:latin typeface="Arial"/>
                    <a:ea typeface="Lato"/>
                    <a:cs typeface="Lato"/>
                  </a:rPr>
                  <a:t>where: 	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𝑇𝑃</m:t>
                    </m:r>
                  </m:oMath>
                </a14:m>
                <a:r>
                  <a:rPr lang="en-US" sz="2000" b="0" spc="-1">
                    <a:solidFill>
                      <a:schemeClr val="dk1"/>
                    </a:solidFill>
                    <a:latin typeface="Arial"/>
                    <a:ea typeface="Lato"/>
                    <a:cs typeface="Lato"/>
                  </a:rPr>
                  <a:t>: the number of true positive</a:t>
                </a:r>
              </a:p>
              <a:p>
                <a:pPr lvl="1" indent="0">
                  <a:spcBef>
                    <a:spcPts val="1417"/>
                  </a:spcBef>
                  <a:buNone/>
                </a:pPr>
                <a:r>
                  <a:rPr lang="en-US" sz="2000" b="0" spc="-1">
                    <a:solidFill>
                      <a:schemeClr val="dk1"/>
                    </a:solidFill>
                    <a:ea typeface="Lato"/>
                    <a:cs typeface="Lato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𝑇𝑁</m:t>
                    </m:r>
                  </m:oMath>
                </a14:m>
                <a:r>
                  <a:rPr lang="en-US" sz="2000" b="0" spc="-1">
                    <a:solidFill>
                      <a:schemeClr val="dk1"/>
                    </a:solidFill>
                    <a:latin typeface="Arial"/>
                    <a:ea typeface="Lato"/>
                    <a:cs typeface="Lato"/>
                  </a:rPr>
                  <a:t>: the number of true negative</a:t>
                </a:r>
              </a:p>
              <a:p>
                <a:pPr lvl="1" indent="0">
                  <a:spcBef>
                    <a:spcPts val="1417"/>
                  </a:spcBef>
                  <a:buNone/>
                </a:pPr>
                <a:r>
                  <a:rPr lang="en-US" sz="2000" spc="-1">
                    <a:solidFill>
                      <a:schemeClr val="dk1"/>
                    </a:solidFill>
                    <a:latin typeface="Arial"/>
                    <a:ea typeface="Lato"/>
                    <a:cs typeface="Lato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𝐹𝑃</m:t>
                    </m:r>
                  </m:oMath>
                </a14:m>
                <a:r>
                  <a:rPr lang="en-US" sz="2000" b="0" spc="-1">
                    <a:solidFill>
                      <a:schemeClr val="dk1"/>
                    </a:solidFill>
                    <a:latin typeface="Arial"/>
                    <a:ea typeface="Lato"/>
                    <a:cs typeface="Lato"/>
                  </a:rPr>
                  <a:t>: the number of false positive</a:t>
                </a:r>
              </a:p>
              <a:p>
                <a:pPr lvl="1" indent="0">
                  <a:spcBef>
                    <a:spcPts val="1417"/>
                  </a:spcBef>
                  <a:buNone/>
                </a:pPr>
                <a:r>
                  <a:rPr lang="en-US" sz="2000" spc="-1">
                    <a:solidFill>
                      <a:schemeClr val="dk1"/>
                    </a:solidFill>
                    <a:latin typeface="Arial"/>
                    <a:ea typeface="Lato"/>
                    <a:cs typeface="Lato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𝐹𝑁</m:t>
                    </m:r>
                  </m:oMath>
                </a14:m>
                <a:r>
                  <a:rPr lang="en-US" sz="2000" b="0" spc="-1">
                    <a:solidFill>
                      <a:schemeClr val="dk1"/>
                    </a:solidFill>
                    <a:latin typeface="Arial"/>
                    <a:ea typeface="Lato"/>
                    <a:cs typeface="Lato"/>
                  </a:rPr>
                  <a:t>: the number of false negative</a:t>
                </a:r>
              </a:p>
              <a:p>
                <a:pPr lvl="1" indent="0">
                  <a:spcBef>
                    <a:spcPts val="1417"/>
                  </a:spcBef>
                  <a:buNone/>
                </a:pPr>
                <a:endParaRPr lang="en-US" sz="2000" spc="-1">
                  <a:solidFill>
                    <a:schemeClr val="dk1"/>
                  </a:solidFill>
                  <a:latin typeface="Arial"/>
                  <a:ea typeface="Lato"/>
                  <a:cs typeface="Lato"/>
                </a:endParaRPr>
              </a:p>
              <a:p>
                <a:pPr lvl="1" indent="0">
                  <a:spcBef>
                    <a:spcPts val="1417"/>
                  </a:spcBef>
                  <a:buNone/>
                </a:pPr>
                <a:endParaRPr lang="en-US" sz="2000" spc="-1">
                  <a:solidFill>
                    <a:schemeClr val="dk1"/>
                  </a:solidFill>
                  <a:latin typeface="Arial"/>
                  <a:ea typeface="Lato"/>
                  <a:cs typeface="Lato"/>
                </a:endParaRPr>
              </a:p>
            </p:txBody>
          </p:sp>
        </mc:Choice>
        <mc:Fallback xmlns="">
          <p:sp>
            <p:nvSpPr>
              <p:cNvPr id="73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235080" y="1060971"/>
                <a:ext cx="8673840" cy="5261872"/>
              </a:xfrm>
              <a:prstGeom prst="rect">
                <a:avLst/>
              </a:prstGeom>
              <a:blipFill>
                <a:blip r:embed="rId2"/>
                <a:stretch>
                  <a:fillRect t="-1738" b="-162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70749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Results</a:t>
            </a:r>
            <a:endParaRPr lang="en-US" sz="2800" b="1" spc="-1">
              <a:solidFill>
                <a:schemeClr val="lt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35080" y="962999"/>
            <a:ext cx="8673840" cy="52509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85800" indent="-457200">
              <a:spcBef>
                <a:spcPts val="1417"/>
              </a:spcBef>
            </a:pPr>
            <a:r>
              <a:rPr lang="en-US" sz="2400" b="0" spc="-1">
                <a:solidFill>
                  <a:schemeClr val="dk1"/>
                </a:solidFill>
                <a:latin typeface="Arial"/>
                <a:ea typeface="Lato"/>
                <a:cs typeface="Lato"/>
              </a:rPr>
              <a:t>Compare results</a:t>
            </a:r>
          </a:p>
          <a:p>
            <a:pPr indent="0">
              <a:spcBef>
                <a:spcPts val="1417"/>
              </a:spcBef>
              <a:buNone/>
            </a:pPr>
            <a:endParaRPr lang="en-US" sz="2000" b="0" spc="-1">
              <a:solidFill>
                <a:schemeClr val="dk1"/>
              </a:solidFill>
              <a:latin typeface="Arial"/>
              <a:ea typeface="Lato"/>
              <a:cs typeface="Lato"/>
            </a:endParaRPr>
          </a:p>
          <a:p>
            <a:pPr lvl="1" indent="0">
              <a:spcBef>
                <a:spcPts val="1417"/>
              </a:spcBef>
              <a:buNone/>
            </a:pPr>
            <a:endParaRPr lang="en-US" sz="2000" spc="-1">
              <a:solidFill>
                <a:schemeClr val="dk1"/>
              </a:solidFill>
              <a:latin typeface="Arial"/>
              <a:ea typeface="Lato"/>
              <a:cs typeface="Lato"/>
            </a:endParaRPr>
          </a:p>
          <a:p>
            <a:pPr lvl="1" indent="0">
              <a:spcBef>
                <a:spcPts val="1417"/>
              </a:spcBef>
              <a:buNone/>
            </a:pPr>
            <a:endParaRPr lang="en-US" sz="2000" spc="-1">
              <a:solidFill>
                <a:schemeClr val="dk1"/>
              </a:solidFill>
              <a:latin typeface="Arial"/>
              <a:ea typeface="Lato"/>
              <a:cs typeface="La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23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9ADC98-40D9-16F8-773F-15D99015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7225"/>
              </p:ext>
            </p:extLst>
          </p:nvPr>
        </p:nvGraphicFramePr>
        <p:xfrm>
          <a:off x="797949" y="1716344"/>
          <a:ext cx="7546256" cy="2973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439">
                  <a:extLst>
                    <a:ext uri="{9D8B030D-6E8A-4147-A177-3AD203B41FA5}">
                      <a16:colId xmlns:a16="http://schemas.microsoft.com/office/drawing/2014/main" val="1307670300"/>
                    </a:ext>
                  </a:extLst>
                </a:gridCol>
                <a:gridCol w="1484671">
                  <a:extLst>
                    <a:ext uri="{9D8B030D-6E8A-4147-A177-3AD203B41FA5}">
                      <a16:colId xmlns:a16="http://schemas.microsoft.com/office/drawing/2014/main" val="1244185653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4215890619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2181910114"/>
                    </a:ext>
                  </a:extLst>
                </a:gridCol>
                <a:gridCol w="1283107">
                  <a:extLst>
                    <a:ext uri="{9D8B030D-6E8A-4147-A177-3AD203B41FA5}">
                      <a16:colId xmlns:a16="http://schemas.microsoft.com/office/drawing/2014/main" val="2006182434"/>
                    </a:ext>
                  </a:extLst>
                </a:gridCol>
              </a:tblGrid>
              <a:tr h="37093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69628"/>
                  </a:ext>
                </a:extLst>
              </a:tr>
              <a:tr h="3785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Naive 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76.04%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84.33%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77.83%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348263"/>
                  </a:ext>
                </a:extLst>
              </a:tr>
              <a:tr h="3689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SVM (Gaussian)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95.78%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96.19%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95.79%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3644"/>
                  </a:ext>
                </a:extLst>
              </a:tr>
              <a:tr h="3709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91.20%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90.57%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92.14%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91.35%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455149"/>
                  </a:ext>
                </a:extLst>
              </a:tr>
              <a:tr h="3709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95.06%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94.07%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95.12%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1263999"/>
                  </a:ext>
                </a:extLst>
              </a:tr>
              <a:tr h="3709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KNN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92.86%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92.01%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93.67%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92.83%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346593"/>
                  </a:ext>
                </a:extLst>
              </a:tr>
              <a:tr h="3709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75.76%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75.58%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76.88%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76.22%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833199"/>
                  </a:ext>
                </a:extLst>
              </a:tr>
              <a:tr h="3709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XGBoost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95.57%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96.18%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95.59%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23089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CA04EE-A91A-1BAF-DD87-2DB9D18A52C9}"/>
              </a:ext>
            </a:extLst>
          </p:cNvPr>
          <p:cNvSpPr txBox="1"/>
          <p:nvPr/>
        </p:nvSpPr>
        <p:spPr>
          <a:xfrm>
            <a:off x="2052286" y="5301176"/>
            <a:ext cx="45232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0" i="1">
                <a:effectLst/>
                <a:highlight>
                  <a:srgbClr val="FFFFFF"/>
                </a:highlight>
                <a:latin typeface="Arial"/>
                <a:cs typeface="Arial"/>
              </a:rPr>
              <a:t>Performance of different models</a:t>
            </a:r>
            <a:endParaRPr lang="en-US" i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2891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256495" y="3060525"/>
            <a:ext cx="4639815" cy="7365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4800" b="1" spc="-1">
                <a:solidFill>
                  <a:schemeClr val="lt1"/>
                </a:solidFill>
                <a:latin typeface="Lato"/>
                <a:ea typeface="Lato"/>
                <a:cs typeface="Lato"/>
              </a:rPr>
              <a:t>CONCLUSIONS</a:t>
            </a:r>
            <a:endParaRPr lang="vi-V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4076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Conclusion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35080" y="1227600"/>
            <a:ext cx="8673840" cy="4867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71500" indent="-342900" algn="just">
              <a:spcBef>
                <a:spcPts val="1417"/>
              </a:spcBef>
            </a:pPr>
            <a:r>
              <a:rPr lang="en-US" sz="2000" spc="-1">
                <a:latin typeface="Arial"/>
                <a:ea typeface="+mn-lt"/>
                <a:cs typeface="+mn-lt"/>
              </a:rPr>
              <a:t>This  project explores the use of ML to predict stroke occurrence by evaluating various machine learning algorithms, focusing on features relevant to participants' profiles. </a:t>
            </a:r>
          </a:p>
          <a:p>
            <a:pPr marL="571500" indent="-342900" algn="just">
              <a:spcBef>
                <a:spcPts val="1417"/>
              </a:spcBef>
            </a:pPr>
            <a:r>
              <a:rPr lang="en-US" sz="2000" spc="-1">
                <a:latin typeface="Arial"/>
                <a:ea typeface="+mn-lt"/>
                <a:cs typeface="+mn-lt"/>
              </a:rPr>
              <a:t>The findings reveal that Support Vector Machine with a Gaussian kernel is the most effective, achieving an </a:t>
            </a:r>
            <a:r>
              <a:rPr lang="en-US" sz="2000" spc="-1" err="1">
                <a:latin typeface="Arial"/>
                <a:ea typeface="+mn-lt"/>
                <a:cs typeface="+mn-lt"/>
              </a:rPr>
              <a:t>F1</a:t>
            </a:r>
            <a:r>
              <a:rPr lang="en-US" sz="2000" spc="-1">
                <a:latin typeface="Arial"/>
                <a:ea typeface="+mn-lt"/>
                <a:cs typeface="+mn-lt"/>
              </a:rPr>
              <a:t>-score of 95.79% and an accuracy of 95.78%, making it a powerful tool for long-term stroke risk prediction.</a:t>
            </a:r>
            <a:endParaRPr lang="vi-VN" sz="2000">
              <a:latin typeface="Arial"/>
              <a:cs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30AFAE-0465-4ABB-A87C-3BF2B01ACCDD}" type="slidenum">
              <a:rPr/>
              <a:t>25</a:t>
            </a:fld>
            <a:endParaRPr/>
          </a:p>
        </p:txBody>
      </p:sp>
      <p:pic>
        <p:nvPicPr>
          <p:cNvPr id="2" name="Hình ảnh 1" descr="Brain Stroke prediction- DecisionTree">
            <a:extLst>
              <a:ext uri="{FF2B5EF4-FFF2-40B4-BE49-F238E27FC236}">
                <a16:creationId xmlns:a16="http://schemas.microsoft.com/office/drawing/2014/main" id="{4AE02C62-1270-5630-7E9F-0D87F69D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659310"/>
            <a:ext cx="3390900" cy="24349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References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58905" y="1393560"/>
            <a:ext cx="8673840" cy="493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[1] “Stroke.” (), [Online]. Available: 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https://en.wikipedia.org/wiki/Stroke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.</a:t>
            </a:r>
            <a:endParaRPr lang="vi-VN" sz="1400">
              <a:solidFill>
                <a:schemeClr val="dk1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[2] </a:t>
            </a:r>
            <a:r>
              <a:rPr lang="en-US" sz="1400" spc="-1" err="1">
                <a:solidFill>
                  <a:schemeClr val="dk1"/>
                </a:solidFill>
                <a:latin typeface="Arial"/>
                <a:ea typeface="+mn-lt"/>
                <a:cs typeface="+mn-lt"/>
              </a:rPr>
              <a:t>fedesoriano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. “Stroke prediction dataset.” (), [Online]. Available: 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</a:t>
            </a:r>
            <a:br>
              <a:rPr lang="en-US" sz="1400" spc="-1">
                <a:latin typeface="Arial"/>
                <a:ea typeface="+mn-lt"/>
                <a:cs typeface="+mn-lt"/>
              </a:rPr>
            </a:b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fedesoriano/stroke-prediction-dataset. (accessed: 22.05.2024).</a:t>
            </a:r>
            <a:endParaRPr lang="vi-VN" sz="1400">
              <a:solidFill>
                <a:schemeClr val="dk1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[3] “Smote.” (), [Online]. Available: 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https://imbalanced-learn.org/stable/references/generated/</a:t>
            </a:r>
            <a:br>
              <a:rPr lang="en-US" sz="1400" spc="-1">
                <a:latin typeface="Arial"/>
                <a:ea typeface="+mn-lt"/>
                <a:cs typeface="+mn-lt"/>
              </a:rPr>
            </a:b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imblearn.over_sampling.SMOTE.html. (accessed: 22.05.2024).</a:t>
            </a:r>
            <a:endParaRPr lang="vi-VN" sz="1400">
              <a:solidFill>
                <a:schemeClr val="dk1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[4] “Random forest algorithm in machine learning.” (), [Online]. Available: 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.</a:t>
            </a:r>
            <a:br>
              <a:rPr lang="en-US" sz="1400" spc="-1">
                <a:latin typeface="Arial"/>
                <a:ea typeface="+mn-lt"/>
                <a:cs typeface="+mn-lt"/>
              </a:rPr>
            </a:b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org/random-forest-algorithm-in-machine-learning/. (accessed: 22.05.2024).</a:t>
            </a:r>
            <a:endParaRPr lang="vi-VN" sz="1400">
              <a:solidFill>
                <a:schemeClr val="dk1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[5] “</a:t>
            </a:r>
            <a:r>
              <a:rPr lang="en-US" sz="1400" spc="-1" err="1">
                <a:solidFill>
                  <a:schemeClr val="dk1"/>
                </a:solidFill>
                <a:latin typeface="Arial"/>
                <a:ea typeface="+mn-lt"/>
                <a:cs typeface="+mn-lt"/>
              </a:rPr>
              <a:t>Xgboost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.” (), [Online]. Available: 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https://www.geeksforgeeks.org/xgboost/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. (accessed: 22.05.2024).</a:t>
            </a:r>
            <a:endParaRPr lang="vi-VN" sz="1400">
              <a:solidFill>
                <a:schemeClr val="dk1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[6] “Evaluation metrics.” (), [Online]. Available: </a:t>
            </a: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https://www.analyticsvidhya.com/blog/2019/</a:t>
            </a:r>
            <a:br>
              <a:rPr lang="en-US" sz="1400" spc="-1">
                <a:latin typeface="Arial"/>
                <a:ea typeface="+mn-lt"/>
                <a:cs typeface="+mn-lt"/>
              </a:rPr>
            </a:b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08/11-important-model-evaluation-error-metrics/#:~:text=of%20machine%20learning.-</a:t>
            </a:r>
            <a:br>
              <a:rPr lang="en-US" sz="1400" spc="-1">
                <a:latin typeface="Arial"/>
                <a:ea typeface="+mn-lt"/>
                <a:cs typeface="+mn-lt"/>
              </a:rPr>
            </a:b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,What%20Are%20Evaluation%20Metrics%3F,comparing%20different%20models%20or%20algorithms..</a:t>
            </a:r>
            <a:br>
              <a:rPr lang="en-US" sz="1400" spc="-1">
                <a:latin typeface="Arial"/>
                <a:ea typeface="+mn-lt"/>
                <a:cs typeface="+mn-lt"/>
              </a:rPr>
            </a:br>
            <a:r>
              <a:rPr lang="en-US" sz="1400" spc="-1">
                <a:solidFill>
                  <a:schemeClr val="dk1"/>
                </a:solidFill>
                <a:latin typeface="Arial"/>
                <a:ea typeface="+mn-lt"/>
                <a:cs typeface="+mn-lt"/>
              </a:rPr>
              <a:t>23</a:t>
            </a:r>
            <a:endParaRPr lang="vi-VN" sz="1400">
              <a:solidFill>
                <a:schemeClr val="dk1"/>
              </a:solidFill>
              <a:latin typeface="Arial"/>
              <a:cs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br>
              <a:rPr lang="en-US"/>
            </a:br>
            <a:endParaRPr lang="en-US" sz="1400">
              <a:latin typeface="Arial"/>
              <a:cs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AFB1D5A-AE72-495E-A546-976A0FCA5B77}" type="slidenum">
              <a:t>26</a:t>
            </a:fld>
            <a:endParaRPr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0"/>
          <p:cNvSpPr/>
          <p:nvPr/>
        </p:nvSpPr>
        <p:spPr>
          <a:xfrm>
            <a:off x="3952440" y="1612140"/>
            <a:ext cx="4559550" cy="36234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strike="noStrike" spc="-1">
                <a:solidFill>
                  <a:srgbClr val="C00000"/>
                </a:solidFill>
                <a:latin typeface="Lato"/>
                <a:ea typeface="Lato"/>
              </a:rPr>
              <a:t>THANK YOU </a:t>
            </a:r>
            <a:r>
              <a:rPr lang="en-US" sz="4800" b="1" spc="-1">
                <a:solidFill>
                  <a:srgbClr val="C00000"/>
                </a:solidFill>
                <a:latin typeface="Lato"/>
                <a:ea typeface="Lato"/>
              </a:rPr>
              <a:t>FOR YOUR ATTENTION</a:t>
            </a:r>
            <a:r>
              <a:rPr lang="en-US" sz="4800" b="1" strike="noStrike" spc="-1">
                <a:solidFill>
                  <a:srgbClr val="C00000"/>
                </a:solidFill>
                <a:latin typeface="Lato"/>
                <a:ea typeface="Lato"/>
              </a:rPr>
              <a:t>!</a:t>
            </a:r>
            <a:endParaRPr lang="en-US" sz="4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9E6EB9-61EB-49D3-A8AE-59F5EA919C6C}" type="slidenum">
              <a:t>27</a:t>
            </a:fld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Lato"/>
              </a:rPr>
              <a:t>Table of Content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235080" y="841320"/>
            <a:ext cx="8673840" cy="53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42950" indent="-514350">
              <a:lnSpc>
                <a:spcPct val="90000"/>
              </a:lnSpc>
              <a:spcBef>
                <a:spcPts val="1417"/>
              </a:spcBef>
              <a:buFont typeface="+mj-lt"/>
              <a:buAutoNum type="arabicPeriod"/>
            </a:pPr>
            <a:r>
              <a:rPr lang="en-US" sz="2200" b="0" strike="noStrike" spc="-1" dirty="0">
                <a:latin typeface="Arial"/>
                <a:ea typeface="Lato"/>
                <a:cs typeface="Arial"/>
              </a:rPr>
              <a:t>Introduction</a:t>
            </a:r>
          </a:p>
          <a:p>
            <a:pPr marL="742950" indent="-514350">
              <a:lnSpc>
                <a:spcPct val="90000"/>
              </a:lnSpc>
              <a:spcBef>
                <a:spcPts val="1417"/>
              </a:spcBef>
              <a:buFont typeface="+mj-lt"/>
              <a:buAutoNum type="arabicPeriod"/>
            </a:pPr>
            <a:r>
              <a:rPr lang="en-US" sz="2200" b="0" strike="noStrike" spc="-1" dirty="0">
                <a:latin typeface="Arial"/>
                <a:ea typeface="Lato"/>
                <a:cs typeface="Arial"/>
              </a:rPr>
              <a:t>Dataset</a:t>
            </a:r>
          </a:p>
          <a:p>
            <a:pPr marL="742950" indent="-514350">
              <a:lnSpc>
                <a:spcPct val="90000"/>
              </a:lnSpc>
              <a:spcBef>
                <a:spcPts val="1417"/>
              </a:spcBef>
              <a:buFont typeface="+mj-lt"/>
              <a:buAutoNum type="arabicPeriod"/>
            </a:pPr>
            <a:r>
              <a:rPr lang="en-US" sz="2200" spc="-1" dirty="0">
                <a:latin typeface="Arial"/>
                <a:ea typeface="Lato"/>
                <a:cs typeface="Arial"/>
              </a:rPr>
              <a:t>Proposed Models</a:t>
            </a:r>
          </a:p>
          <a:p>
            <a:pPr marL="1200150" lvl="1" indent="-514350">
              <a:lnSpc>
                <a:spcPct val="100000"/>
              </a:lnSpc>
              <a:spcBef>
                <a:spcPts val="1417"/>
              </a:spcBef>
            </a:pPr>
            <a:r>
              <a:rPr lang="en-US" sz="1600" spc="-1" dirty="0">
                <a:latin typeface="Arial"/>
                <a:ea typeface="Lato"/>
                <a:cs typeface="Arial"/>
              </a:rPr>
              <a:t>Bernoulli Naive Bayes</a:t>
            </a:r>
          </a:p>
          <a:p>
            <a:pPr marL="1200150" lvl="1" indent="-514350">
              <a:lnSpc>
                <a:spcPct val="100000"/>
              </a:lnSpc>
              <a:spcBef>
                <a:spcPts val="1417"/>
              </a:spcBef>
            </a:pPr>
            <a:r>
              <a:rPr lang="en-US" sz="1600" spc="-1" dirty="0">
                <a:latin typeface="Arial"/>
                <a:ea typeface="Lato"/>
                <a:cs typeface="Arial"/>
              </a:rPr>
              <a:t>Support Vector Machine</a:t>
            </a:r>
          </a:p>
          <a:p>
            <a:pPr marL="1200150" lvl="1" indent="-514350">
              <a:lnSpc>
                <a:spcPct val="100000"/>
              </a:lnSpc>
              <a:spcBef>
                <a:spcPts val="1417"/>
              </a:spcBef>
            </a:pPr>
            <a:r>
              <a:rPr lang="en-US" sz="1600" spc="-1" dirty="0">
                <a:latin typeface="Arial"/>
                <a:ea typeface="Lato"/>
                <a:cs typeface="Arial"/>
              </a:rPr>
              <a:t>Decision Tree &amp; Random Forest</a:t>
            </a:r>
          </a:p>
          <a:p>
            <a:pPr marL="1200150" lvl="1" indent="-514350">
              <a:lnSpc>
                <a:spcPct val="100000"/>
              </a:lnSpc>
              <a:spcBef>
                <a:spcPts val="1417"/>
              </a:spcBef>
            </a:pPr>
            <a:r>
              <a:rPr lang="en-US" sz="1600" spc="-1" dirty="0">
                <a:latin typeface="Arial"/>
                <a:ea typeface="Lato"/>
                <a:cs typeface="Arial"/>
              </a:rPr>
              <a:t>K-mean Neighbor</a:t>
            </a:r>
          </a:p>
          <a:p>
            <a:pPr marL="1200150" lvl="1" indent="-514350">
              <a:lnSpc>
                <a:spcPct val="100000"/>
              </a:lnSpc>
              <a:spcBef>
                <a:spcPts val="1417"/>
              </a:spcBef>
            </a:pPr>
            <a:r>
              <a:rPr lang="en-US" sz="1600" spc="-1" dirty="0">
                <a:latin typeface="Arial"/>
                <a:ea typeface="Lato"/>
                <a:cs typeface="Arial"/>
              </a:rPr>
              <a:t>Logistic Regression</a:t>
            </a:r>
          </a:p>
          <a:p>
            <a:pPr marL="1200150" lvl="1" indent="-514350">
              <a:lnSpc>
                <a:spcPct val="100000"/>
              </a:lnSpc>
              <a:spcBef>
                <a:spcPts val="1417"/>
              </a:spcBef>
            </a:pPr>
            <a:r>
              <a:rPr lang="en-US" sz="1600" spc="-1" dirty="0" err="1">
                <a:latin typeface="Arial"/>
                <a:ea typeface="Lato"/>
                <a:cs typeface="Arial"/>
              </a:rPr>
              <a:t>XGBoost</a:t>
            </a:r>
            <a:endParaRPr lang="en-US" sz="1600" spc="-1" dirty="0">
              <a:latin typeface="Arial"/>
              <a:ea typeface="Lato"/>
              <a:cs typeface="Arial"/>
            </a:endParaRPr>
          </a:p>
          <a:p>
            <a:pPr marL="742950" indent="-514350">
              <a:lnSpc>
                <a:spcPct val="90000"/>
              </a:lnSpc>
              <a:spcBef>
                <a:spcPts val="1417"/>
              </a:spcBef>
              <a:buFont typeface="+mj-lt"/>
              <a:buAutoNum type="arabicPeriod"/>
            </a:pPr>
            <a:r>
              <a:rPr lang="en-US" sz="2200" spc="-1" dirty="0">
                <a:latin typeface="Arial"/>
                <a:ea typeface="Lato"/>
                <a:cs typeface="Arial"/>
              </a:rPr>
              <a:t>Results</a:t>
            </a:r>
          </a:p>
          <a:p>
            <a:pPr marL="742950" indent="-514350">
              <a:lnSpc>
                <a:spcPct val="90000"/>
              </a:lnSpc>
              <a:spcBef>
                <a:spcPts val="1417"/>
              </a:spcBef>
              <a:buFont typeface="+mj-lt"/>
              <a:buAutoNum type="arabicPeriod"/>
            </a:pPr>
            <a:r>
              <a:rPr lang="en-US" sz="2200" spc="-1" dirty="0">
                <a:latin typeface="Arial"/>
                <a:ea typeface="Lato"/>
                <a:cs typeface="Arial"/>
              </a:rPr>
              <a:t>Conclusion</a:t>
            </a: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200" spc="-1" dirty="0">
                <a:latin typeface="Arial"/>
                <a:ea typeface="Lato"/>
                <a:cs typeface="Arial"/>
              </a:rPr>
              <a:t>References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32F6830-3B6B-46D1-8C5D-96F07D1B017E}" type="slidenum">
              <a:rPr/>
              <a:t>3</a:t>
            </a:fld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35392" y="3060525"/>
            <a:ext cx="5861736" cy="7365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800" b="1" spc="-1">
                <a:solidFill>
                  <a:schemeClr val="lt1"/>
                </a:solidFill>
                <a:latin typeface="Lato"/>
                <a:ea typeface="Lato"/>
                <a:cs typeface="Lato"/>
              </a:rPr>
              <a:t>INTRODUCTION</a:t>
            </a:r>
            <a:endParaRPr lang="en-US">
              <a:solidFill>
                <a:schemeClr val="lt1"/>
              </a:solidFill>
              <a:ea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</a:rPr>
              <a:t>Introduction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35080" y="1355206"/>
            <a:ext cx="5110371" cy="18043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just">
              <a:spcBef>
                <a:spcPts val="1417"/>
              </a:spcBef>
              <a:buNone/>
            </a:pPr>
            <a:r>
              <a:rPr lang="en-US" sz="2000" spc="-1">
                <a:solidFill>
                  <a:schemeClr val="dk1"/>
                </a:solidFill>
                <a:latin typeface="Lato"/>
                <a:ea typeface="Lato"/>
                <a:cs typeface="Lato"/>
              </a:rPr>
              <a:t>Stroke Risk Prediction</a:t>
            </a:r>
            <a:endParaRPr lang="vi-VN" sz="2000">
              <a:solidFill>
                <a:schemeClr val="dk1"/>
              </a:solidFill>
              <a:ea typeface="Calibri" panose="020F0502020204030204"/>
              <a:cs typeface="Calibri"/>
            </a:endParaRPr>
          </a:p>
          <a:p>
            <a:pPr marL="685800" indent="-457200" algn="just">
              <a:spcBef>
                <a:spcPts val="1417"/>
              </a:spcBef>
              <a:buFont typeface="Calibri" panose="020B0604020202020204" pitchFamily="34" charset="0"/>
              <a:buChar char="-"/>
            </a:pPr>
            <a:r>
              <a:rPr lang="en-US" sz="2000" spc="-1">
                <a:solidFill>
                  <a:schemeClr val="dk1"/>
                </a:solidFill>
                <a:latin typeface="Lato"/>
                <a:ea typeface="Lato"/>
                <a:cs typeface="Lato"/>
              </a:rPr>
              <a:t>Stroke – significant global health concern.</a:t>
            </a:r>
          </a:p>
          <a:p>
            <a:pPr marL="685800" indent="-457200" algn="just">
              <a:spcBef>
                <a:spcPts val="1417"/>
              </a:spcBef>
              <a:buFont typeface="Calibri" panose="020B0604020202020204" pitchFamily="34" charset="0"/>
              <a:buChar char="-"/>
            </a:pPr>
            <a:r>
              <a:rPr lang="en-US" sz="2000" spc="-1">
                <a:solidFill>
                  <a:schemeClr val="dk1"/>
                </a:solidFill>
                <a:latin typeface="Lato"/>
                <a:ea typeface="Lato"/>
                <a:cs typeface="Lato"/>
              </a:rPr>
              <a:t>Stroke risk is related to many different factors.</a:t>
            </a:r>
          </a:p>
          <a:p>
            <a:pPr marL="685800" indent="-457200" algn="just">
              <a:spcBef>
                <a:spcPts val="1417"/>
              </a:spcBef>
              <a:buFont typeface="Calibri" panose="020B0604020202020204" pitchFamily="34" charset="0"/>
              <a:buChar char="-"/>
            </a:pPr>
            <a:r>
              <a:rPr lang="en-US" sz="2000" spc="-1">
                <a:solidFill>
                  <a:schemeClr val="dk1"/>
                </a:solidFill>
                <a:latin typeface="Lato"/>
                <a:ea typeface="Lato"/>
                <a:cs typeface="Lato"/>
              </a:rPr>
              <a:t>The challenge is to accurately predict stroke risk.</a:t>
            </a:r>
          </a:p>
          <a:p>
            <a:pPr indent="0" algn="just">
              <a:spcBef>
                <a:spcPts val="1417"/>
              </a:spcBef>
              <a:buNone/>
            </a:pPr>
            <a:endParaRPr lang="en-US" sz="2000" spc="-1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685800" indent="-457200" algn="just">
              <a:spcBef>
                <a:spcPts val="1417"/>
              </a:spcBef>
              <a:buFont typeface="Calibri" panose="020B0604020202020204" pitchFamily="34" charset="0"/>
              <a:buChar char="-"/>
            </a:pPr>
            <a:endParaRPr lang="en-US" spc="-1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685800" indent="-457200" algn="just">
              <a:spcBef>
                <a:spcPts val="1417"/>
              </a:spcBef>
              <a:buFont typeface="Calibri" panose="020B0604020202020204" pitchFamily="34" charset="0"/>
              <a:buChar char="-"/>
            </a:pPr>
            <a:endParaRPr lang="en-US" spc="-1">
              <a:solidFill>
                <a:schemeClr val="dk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t>5</a:t>
            </a:fld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E0A9875-92ED-EC8B-1832-6B88A1D1A062}"/>
              </a:ext>
            </a:extLst>
          </p:cNvPr>
          <p:cNvSpPr txBox="1"/>
          <p:nvPr/>
        </p:nvSpPr>
        <p:spPr>
          <a:xfrm>
            <a:off x="235323" y="4104154"/>
            <a:ext cx="8346141" cy="19287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algn="just">
              <a:lnSpc>
                <a:spcPct val="90000"/>
              </a:lnSpc>
              <a:spcBef>
                <a:spcPts val="1417"/>
              </a:spcBef>
            </a:pPr>
            <a:r>
              <a:rPr lang="en-US" sz="2000">
                <a:solidFill>
                  <a:schemeClr val="dk1"/>
                </a:solidFill>
                <a:latin typeface="Segoe UI"/>
                <a:cs typeface="Segoe UI"/>
              </a:rPr>
              <a:t>Topic Choice Motivation</a:t>
            </a:r>
            <a:endParaRPr lang="vi-VN">
              <a:solidFill>
                <a:schemeClr val="dk1"/>
              </a:solidFill>
            </a:endParaRPr>
          </a:p>
          <a:p>
            <a:pPr marL="685800" indent="-457200" algn="just">
              <a:lnSpc>
                <a:spcPct val="150000"/>
              </a:lnSpc>
              <a:spcBef>
                <a:spcPts val="1417"/>
              </a:spcBef>
              <a:buFont typeface="Calibri,Sans-Serif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Take advantage of advancement in machine learning technique to predict stroke.</a:t>
            </a:r>
          </a:p>
          <a:p>
            <a:pPr marL="685800" indent="-457200" algn="just">
              <a:lnSpc>
                <a:spcPct val="90000"/>
              </a:lnSpc>
              <a:spcBef>
                <a:spcPts val="1417"/>
              </a:spcBef>
              <a:buFont typeface="Calibri,Sans-Serif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Contribution to research on data-driven healthcare solutions.</a:t>
            </a:r>
            <a:endParaRPr lang="vi-VN">
              <a:solidFill>
                <a:schemeClr val="dk1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Hình ảnh 4" descr="Ảnh có chứa trái tim, vòng tròn&#10;&#10;Mô tả được tự động tạo">
            <a:extLst>
              <a:ext uri="{FF2B5EF4-FFF2-40B4-BE49-F238E27FC236}">
                <a16:creationId xmlns:a16="http://schemas.microsoft.com/office/drawing/2014/main" id="{C46F0DA3-F04E-3616-5C8C-D460A839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05" y="1351150"/>
            <a:ext cx="3501839" cy="2749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</a:rPr>
              <a:t>Introduction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35080" y="1052647"/>
            <a:ext cx="8494546" cy="237587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en-US" sz="2000" spc="-1">
                <a:solidFill>
                  <a:schemeClr val="dk1"/>
                </a:solidFill>
                <a:latin typeface="Lato"/>
                <a:ea typeface="Lato"/>
                <a:cs typeface="Lato"/>
              </a:rPr>
              <a:t>Aim of project:</a:t>
            </a:r>
            <a:endParaRPr lang="vi-VN">
              <a:ea typeface="Calibri" panose="020F0502020204030204"/>
              <a:cs typeface="Calibri" panose="020F0502020204030204"/>
            </a:endParaRPr>
          </a:p>
          <a:p>
            <a:pPr marL="685800" indent="-457200" algn="just">
              <a:lnSpc>
                <a:spcPct val="100000"/>
              </a:lnSpc>
              <a:spcBef>
                <a:spcPts val="1417"/>
              </a:spcBef>
              <a:buFont typeface="Calibri" panose="020B0604020202020204" pitchFamily="34" charset="0"/>
              <a:buChar char="-"/>
            </a:pPr>
            <a:r>
              <a:rPr lang="en-US" sz="2000" spc="-1">
                <a:solidFill>
                  <a:schemeClr val="dk1"/>
                </a:solidFill>
                <a:latin typeface="Lato"/>
                <a:ea typeface="Lato"/>
                <a:cs typeface="Lato"/>
              </a:rPr>
              <a:t>Develop and evaluate machine learning-based model for stroke risk prediction.</a:t>
            </a:r>
          </a:p>
          <a:p>
            <a:pPr marL="685800" indent="-457200" algn="just">
              <a:lnSpc>
                <a:spcPct val="100000"/>
              </a:lnSpc>
              <a:spcBef>
                <a:spcPts val="1417"/>
              </a:spcBef>
              <a:buFont typeface="Calibri" panose="020B0604020202020204" pitchFamily="34" charset="0"/>
              <a:buChar char="-"/>
            </a:pPr>
            <a:r>
              <a:rPr lang="en-US" sz="2000" spc="-1">
                <a:solidFill>
                  <a:schemeClr val="dk1"/>
                </a:solidFill>
                <a:latin typeface="Lato"/>
                <a:ea typeface="Lato"/>
                <a:cs typeface="Lato"/>
              </a:rPr>
              <a:t>Assist healthcare professional in identifying high-risk individual.</a:t>
            </a:r>
          </a:p>
          <a:p>
            <a:pPr marL="685800" indent="-457200" algn="just">
              <a:lnSpc>
                <a:spcPct val="100000"/>
              </a:lnSpc>
              <a:spcBef>
                <a:spcPts val="1417"/>
              </a:spcBef>
              <a:buFont typeface="Calibri" panose="020B0604020202020204" pitchFamily="34" charset="0"/>
              <a:buChar char="-"/>
            </a:pPr>
            <a:r>
              <a:rPr lang="en-US" sz="2000" spc="-1">
                <a:solidFill>
                  <a:schemeClr val="dk1"/>
                </a:solidFill>
                <a:latin typeface="Lato"/>
                <a:ea typeface="Lato"/>
                <a:cs typeface="Lato"/>
              </a:rPr>
              <a:t>Model used: Naïve Bayes, K-NN, decision tree &amp; random forests, support vector machine (SVM), neutral network and XG-boost.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t>6</a:t>
            </a:fld>
            <a:endParaRPr/>
          </a:p>
        </p:txBody>
      </p:sp>
      <p:pic>
        <p:nvPicPr>
          <p:cNvPr id="2" name="Hình ảnh 1" descr="Ảnh có chứa biểu đồ, bản đồ&#10;&#10;Mô tả được tự động tạo">
            <a:extLst>
              <a:ext uri="{FF2B5EF4-FFF2-40B4-BE49-F238E27FC236}">
                <a16:creationId xmlns:a16="http://schemas.microsoft.com/office/drawing/2014/main" id="{035F27BE-6D91-64E9-FDF2-663734F0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12" y="3646394"/>
            <a:ext cx="4520452" cy="25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59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61370" y="3060525"/>
            <a:ext cx="3038254" cy="7365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4800" b="1" spc="-1">
                <a:solidFill>
                  <a:schemeClr val="lt1"/>
                </a:solidFill>
                <a:latin typeface="Lato"/>
                <a:ea typeface="Lato"/>
                <a:cs typeface="Lato"/>
              </a:rPr>
              <a:t>DATASET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00211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Dataset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-10728" y="963000"/>
            <a:ext cx="8574623" cy="513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85800" indent="-457200" algn="just">
              <a:spcBef>
                <a:spcPts val="1417"/>
              </a:spcBef>
            </a:pP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Description</a:t>
            </a:r>
            <a:endParaRPr lang="vi-VN">
              <a:solidFill>
                <a:schemeClr val="dk1"/>
              </a:solidFill>
            </a:endParaRPr>
          </a:p>
          <a:p>
            <a:pPr marL="1143000" lvl="1" algn="just">
              <a:spcBef>
                <a:spcPts val="1417"/>
              </a:spcBef>
              <a:buFont typeface="Courier New" panose="020B0604020202020204" pitchFamily="34" charset="0"/>
              <a:buChar char="o"/>
            </a:pP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Lato"/>
              </a:rPr>
              <a:t>Dataset contains 12 attributes with 5104 records</a:t>
            </a:r>
          </a:p>
          <a:p>
            <a:pPr marL="1600200" lvl="2" algn="just">
              <a:spcBef>
                <a:spcPts val="1417"/>
              </a:spcBef>
              <a:buFont typeface="Wingdings,Sans-Serif" panose="020B0604020202020204" pitchFamily="34" charset="0"/>
              <a:buChar char="§"/>
            </a:pP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Numerical attributes: </a:t>
            </a:r>
            <a:r>
              <a:rPr lang="en-US" i="1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id, age, </a:t>
            </a:r>
            <a:r>
              <a:rPr lang="en-US" i="1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average_glucose_level</a:t>
            </a:r>
            <a:r>
              <a:rPr lang="en-US" i="1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, </a:t>
            </a:r>
            <a:r>
              <a:rPr lang="en-US" i="1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bmi</a:t>
            </a:r>
            <a:endParaRPr lang="en-US" spc="-1">
              <a:solidFill>
                <a:schemeClr val="dk1"/>
              </a:solidFill>
              <a:latin typeface="Arial"/>
              <a:ea typeface="Lato"/>
              <a:cs typeface="Arial"/>
            </a:endParaRPr>
          </a:p>
          <a:p>
            <a:pPr marL="1600200" lvl="2">
              <a:spcBef>
                <a:spcPts val="1417"/>
              </a:spcBef>
              <a:buFont typeface="Wingdings,Sans-Serif" panose="020B0604020202020204" pitchFamily="34" charset="0"/>
              <a:buChar char="§"/>
            </a:pP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Nominal attributes: </a:t>
            </a:r>
            <a:r>
              <a:rPr lang="en-US" i="1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gender, hypertension, </a:t>
            </a:r>
            <a:r>
              <a:rPr lang="en-US" i="1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heart_disease</a:t>
            </a:r>
            <a:r>
              <a:rPr lang="en-US" i="1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, </a:t>
            </a:r>
            <a:r>
              <a:rPr lang="en-US" i="1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ever_married</a:t>
            </a:r>
            <a:r>
              <a:rPr lang="en-US" i="1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, </a:t>
            </a:r>
            <a:r>
              <a:rPr lang="en-US" i="1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work_type</a:t>
            </a:r>
            <a:r>
              <a:rPr lang="en-US" i="1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, </a:t>
            </a:r>
            <a:r>
              <a:rPr lang="en-US" i="1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resisdence_type</a:t>
            </a:r>
            <a:r>
              <a:rPr lang="en-US" i="1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, </a:t>
            </a:r>
            <a:r>
              <a:rPr lang="en-US" i="1" spc="-1" err="1">
                <a:solidFill>
                  <a:schemeClr val="dk1"/>
                </a:solidFill>
                <a:latin typeface="Arial"/>
                <a:ea typeface="Lato"/>
                <a:cs typeface="Arial"/>
              </a:rPr>
              <a:t>smoking_status</a:t>
            </a:r>
            <a:r>
              <a:rPr lang="en-US" i="1" spc="-1">
                <a:solidFill>
                  <a:schemeClr val="dk1"/>
                </a:solidFill>
                <a:latin typeface="Arial"/>
                <a:ea typeface="Lato"/>
                <a:cs typeface="Arial"/>
              </a:rPr>
              <a:t>, stroke</a:t>
            </a:r>
          </a:p>
          <a:p>
            <a:pPr marL="1143000" lvl="1" algn="just">
              <a:spcBef>
                <a:spcPts val="1417"/>
              </a:spcBef>
              <a:buFont typeface="Courier New" panose="020B0604020202020204" pitchFamily="34" charset="0"/>
              <a:buChar char="o"/>
            </a:pPr>
            <a:r>
              <a:rPr lang="en-US" spc="-1">
                <a:solidFill>
                  <a:schemeClr val="dk1"/>
                </a:solidFill>
                <a:latin typeface="Arial"/>
                <a:ea typeface="Lato"/>
                <a:cs typeface="Lato"/>
              </a:rPr>
              <a:t>More information: </a:t>
            </a:r>
            <a:r>
              <a:rPr lang="en-US" spc="-1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https://www.kaggle.com/datasets/fedesoriano/stroke-prediction-dataset</a:t>
            </a:r>
            <a:endParaRPr lang="en-US" spc="-1">
              <a:solidFill>
                <a:schemeClr val="accent1"/>
              </a:solidFill>
              <a:latin typeface="Arial"/>
              <a:ea typeface="Lato"/>
              <a:cs typeface="La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9201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5080" y="78480"/>
            <a:ext cx="8673480" cy="45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en-US" sz="2800" b="1" spc="-1">
                <a:solidFill>
                  <a:schemeClr val="lt1"/>
                </a:solidFill>
                <a:latin typeface="Lato"/>
                <a:ea typeface="Lato"/>
              </a:rPr>
              <a:t>Dataset</a:t>
            </a:r>
            <a:endParaRPr lang="en-US" sz="2800" b="1" strike="noStrike" spc="-1">
              <a:solidFill>
                <a:schemeClr val="lt1"/>
              </a:solidFill>
              <a:latin typeface="Lato"/>
              <a:ea typeface="Lato"/>
            </a:endParaRPr>
          </a:p>
        </p:txBody>
      </p:sp>
      <p:pic>
        <p:nvPicPr>
          <p:cNvPr id="2" name="Chỗ dành sẵn cho Nội dung 1" descr="Ảnh có chứa vòng tròn, biểu đồ, ảnh chụp màn hình, biểu tượng&#10;&#10;Mô tả được tự động tạo">
            <a:extLst>
              <a:ext uri="{FF2B5EF4-FFF2-40B4-BE49-F238E27FC236}">
                <a16:creationId xmlns:a16="http://schemas.microsoft.com/office/drawing/2014/main" id="{C3ED1E44-EB1F-09F6-E86C-57D3DDE8D214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564245" y="1533440"/>
            <a:ext cx="4006931" cy="397600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1C7D3E9-6177-4D01-94CC-428B1D33B122}" type="slidenum">
              <a:rPr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F4FD5-5602-B84D-C095-65CB92553C9D}"/>
              </a:ext>
            </a:extLst>
          </p:cNvPr>
          <p:cNvSpPr txBox="1"/>
          <p:nvPr/>
        </p:nvSpPr>
        <p:spPr>
          <a:xfrm>
            <a:off x="5334000" y="2579914"/>
            <a:ext cx="26778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ea typeface="Calibri"/>
                <a:cs typeface="Calibri"/>
              </a:rPr>
              <a:t>We can see that the data is imbalance!</a:t>
            </a:r>
          </a:p>
        </p:txBody>
      </p:sp>
    </p:spTree>
    <p:extLst>
      <p:ext uri="{BB962C8B-B14F-4D97-AF65-F5344CB8AC3E}">
        <p14:creationId xmlns:p14="http://schemas.microsoft.com/office/powerpoint/2010/main" val="128347901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1461</Words>
  <Application>Microsoft Office PowerPoint</Application>
  <PresentationFormat>On-screen Show (4:3)</PresentationFormat>
  <Paragraphs>317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47" baseType="lpstr">
      <vt:lpstr>Arial</vt:lpstr>
      <vt:lpstr>Calibri</vt:lpstr>
      <vt:lpstr>Calibri Light</vt:lpstr>
      <vt:lpstr>Calibri,Sans-Serif</vt:lpstr>
      <vt:lpstr>Cambria Math</vt:lpstr>
      <vt:lpstr>Courier New</vt:lpstr>
      <vt:lpstr>Lato</vt:lpstr>
      <vt:lpstr>Segoe UI</vt:lpstr>
      <vt:lpstr>Symbol</vt:lpstr>
      <vt:lpstr>Times New Roman</vt:lpstr>
      <vt:lpstr>Wingdings</vt:lpstr>
      <vt:lpstr>Wingdings,Sans-Serif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Table of Content</vt:lpstr>
      <vt:lpstr>INTRODUCTION</vt:lpstr>
      <vt:lpstr>Introduction</vt:lpstr>
      <vt:lpstr>Introduction</vt:lpstr>
      <vt:lpstr>DATASET</vt:lpstr>
      <vt:lpstr>Dataset</vt:lpstr>
      <vt:lpstr>Dataset</vt:lpstr>
      <vt:lpstr>Dataset</vt:lpstr>
      <vt:lpstr>Dataset</vt:lpstr>
      <vt:lpstr>PROPOSED MODELS</vt:lpstr>
      <vt:lpstr>BERNOULLI NAIVE BAYES</vt:lpstr>
      <vt:lpstr>SUPPORT VECTOR MACHINE</vt:lpstr>
      <vt:lpstr>DECISION TREE</vt:lpstr>
      <vt:lpstr>RANDOM FOREST</vt:lpstr>
      <vt:lpstr>K-NEAREST NEIGHBOR</vt:lpstr>
      <vt:lpstr>K-NEAREST NEIGHBOR</vt:lpstr>
      <vt:lpstr>LOGISTIC REGRESSION</vt:lpstr>
      <vt:lpstr>XGBOOST</vt:lpstr>
      <vt:lpstr>RESULTS</vt:lpstr>
      <vt:lpstr>Results</vt:lpstr>
      <vt:lpstr>Results</vt:lpstr>
      <vt:lpstr>CONCLUSIONS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Nguyen Thanh An 20225541</cp:lastModifiedBy>
  <cp:revision>4</cp:revision>
  <dcterms:created xsi:type="dcterms:W3CDTF">2021-05-28T04:32:29Z</dcterms:created>
  <dcterms:modified xsi:type="dcterms:W3CDTF">2024-05-29T10:39:59Z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Trình chiếu Trên màn hình (4:3)</vt:lpwstr>
  </property>
  <property fmtid="{D5CDD505-2E9C-101B-9397-08002B2CF9AE}" pid="3" name="Slides">
    <vt:i4>13</vt:i4>
  </property>
</Properties>
</file>