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6" r:id="rId11"/>
    <p:sldId id="270" r:id="rId12"/>
    <p:sldId id="271" r:id="rId13"/>
    <p:sldId id="275" r:id="rId14"/>
    <p:sldId id="267" r:id="rId15"/>
    <p:sldId id="268" r:id="rId16"/>
    <p:sldId id="273" r:id="rId17"/>
    <p:sldId id="269" r:id="rId18"/>
    <p:sldId id="274" r:id="rId19"/>
    <p:sldId id="272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9"/>
    <p:restoredTop sz="94687"/>
  </p:normalViewPr>
  <p:slideViewPr>
    <p:cSldViewPr snapToGrid="0">
      <p:cViewPr varScale="1">
        <p:scale>
          <a:sx n="108" d="100"/>
          <a:sy n="108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18B54-92D5-0C1A-650F-2A403C66B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DA758-99A9-E6B7-A81B-74B3FF00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5BDC6-D10A-0272-D0CB-712FB82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07A7F-ABA5-F2B0-98FF-1272165A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AB27C-4E10-FC32-3039-B00F3B6A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5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1DCED-1C1D-90F8-D840-CDCC8F58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B5BC9-A069-C4DD-821C-33A5DABA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DFDD8-C290-8EED-B806-B3394A26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5CFFA-CBF1-C6A8-476A-FB7398F5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17270-CE60-4CE6-0E14-88FCE0B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98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BBC39-06F4-3E2D-4897-B916EC150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7EC14-FD78-1A36-CDCB-C6BFDECF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5168B-E9F0-AAE3-1EA6-5868A629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20152-8A1F-EE6A-798E-24D1719E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021E0-EC09-FEDE-235F-7CC483E8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7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8BA69-4E95-9A00-E721-279F156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A577C-36F1-5945-DA27-8CFFC806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F5A0F-B97E-5E92-38F1-5726F68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C851A-8E9F-474D-926E-6DB89B31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B151E-57E0-34AB-B648-E7365DED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D89CF-961E-5038-A8AA-8F6225F4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FAF46-8569-0E6F-FBDB-D5654DFD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AF88-3177-F045-50C3-8F7CF613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FF175-9AEF-D584-4363-AC5121D8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848B0-40C0-7B19-5CD6-84177BD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C88D3-7B26-4842-7703-F6497FC6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DABDF-1717-6735-B372-979FF3EF6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32F65-EBC5-4D0C-5BE9-E14721A28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4D35F-D5D7-6679-E1CE-FB74262D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8A288-A1E4-D859-D4FC-43825338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0E2CA-A6FE-8DF8-D91B-A7AF7EE1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81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664C7-CA12-7503-4C02-AE08EA2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E893F-BACB-BB4B-6403-1F6C6F3F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56944-EE7D-54DC-C2C1-422864F7D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A5685-5BF7-2261-6F0C-9F979542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C914B1-2DE0-1130-A53F-956D8B02A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0DE373-2834-84FF-7DF4-FDDB76E0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4F73B-58DE-A328-232C-573DB78C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7ADD6-A435-2E8A-694A-F62EA426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3174-249F-54DB-CB3C-09DFD5F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93C89-994C-956F-765B-D7A81D27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6F223D-A9B1-581F-2799-710AC3F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32CBC-FD36-EE70-4E11-B1EB3F41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56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D56CC5-C6C1-A218-C5ED-4E8A9EC9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78473-5433-08EA-0CFF-D1807629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291FFA-379F-FC76-D8D0-5673718D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A6CA-E254-B587-B9DB-A6301D71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E18BB-EFAF-D75B-01CA-68510B02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5919F-1B94-A788-0B33-A7D130388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76343-9E5F-AC04-AF47-EDB2854D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D47E5-169D-A36D-736C-EA844AA1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E9FE8-FA6A-F98E-8903-49CD9745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0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8388-588A-CFC8-89AA-D9D24A3C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B5807-B078-D9A1-8C5A-7927D134E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F28DB-1B62-AD17-34C3-3AC38DC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A2B46-3644-A189-519C-6B6E517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5F720-0480-50B3-711E-93E49C6B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99B9F-C1B3-E1C2-6BCC-7E15438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91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8B9CF-04F9-D9BA-013B-205F1AE6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947E3-1307-33BB-EA3A-9434DC22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4975A-C74C-AD99-3D04-D55B1615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0C86-3D1C-FA4E-8EA5-F670A8937A08}" type="datetimeFigureOut">
              <a:t>2/8/2023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9D8C1-9CC7-6B20-33DF-E0192BF32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77E5C-CE02-C472-FE62-704307AEE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10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3BE75-A825-C21B-8019-A09F0B319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2096D-474B-2EEA-8ADE-C151B9E78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80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BCB8-96AD-5CC9-7582-828860C3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7A1E3-F426-658D-7918-5797A33C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一些互相相关的自变量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我们只能纳入其中的一个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49315-EF83-48CD-A21C-A2371053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968" y="2292350"/>
            <a:ext cx="7315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7E6B-FFCF-3663-4E38-F62FA8FD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BAB96-58FD-A5E6-EEB2-F938F1F3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描述性统计</a:t>
            </a:r>
            <a:endParaRPr kumimoji="1" lang="en-US" altLang="zh-CN"/>
          </a:p>
          <a:p>
            <a:r>
              <a:rPr kumimoji="1" lang="zh-CN" altLang="en-US"/>
              <a:t>把纳入的研究的患者分两组</a:t>
            </a:r>
            <a:r>
              <a:rPr kumimoji="1" lang="en-US" altLang="zh-CN"/>
              <a:t>,</a:t>
            </a:r>
            <a:r>
              <a:rPr kumimoji="1" lang="zh-CN" altLang="en-US"/>
              <a:t> 一组为随访时血红蛋白升高</a:t>
            </a:r>
            <a:r>
              <a:rPr kumimoji="1" lang="en-US" altLang="zh-CN"/>
              <a:t>&gt;10g</a:t>
            </a:r>
            <a:r>
              <a:rPr kumimoji="1" lang="zh-CN" altLang="en-US"/>
              <a:t>的患者</a:t>
            </a:r>
            <a:r>
              <a:rPr kumimoji="1" lang="en-US" altLang="zh-CN"/>
              <a:t>,</a:t>
            </a:r>
            <a:r>
              <a:rPr kumimoji="1" lang="zh-CN" altLang="en-US"/>
              <a:t> 其他患者纳入另一组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给出这两组患者的基线数据和随访数据的描述性统计量</a:t>
            </a:r>
            <a:r>
              <a:rPr kumimoji="1" lang="en-US" altLang="zh-CN"/>
              <a:t>,</a:t>
            </a:r>
            <a:r>
              <a:rPr kumimoji="1" lang="zh-CN" altLang="en-US"/>
              <a:t> 并通过假设检验比较两组间是否有差异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描述性统计量</a:t>
            </a:r>
            <a:r>
              <a:rPr kumimoji="1" lang="en-US" altLang="zh-CN"/>
              <a:t>:</a:t>
            </a:r>
            <a:r>
              <a:rPr kumimoji="1" lang="zh-CN" altLang="en-US"/>
              <a:t> 平均值 </a:t>
            </a:r>
            <a:r>
              <a:rPr kumimoji="1" lang="en-US" altLang="zh-CN"/>
              <a:t>(</a:t>
            </a:r>
            <a:r>
              <a:rPr kumimoji="1" lang="zh-CN" altLang="en-US"/>
              <a:t>连续</a:t>
            </a:r>
            <a:r>
              <a:rPr kumimoji="1" lang="en-US" altLang="zh-CN"/>
              <a:t>,</a:t>
            </a:r>
            <a:r>
              <a:rPr kumimoji="1" lang="zh-CN" altLang="en-US"/>
              <a:t> 正态</a:t>
            </a:r>
            <a:r>
              <a:rPr kumimoji="1" lang="en-US" altLang="zh-CN"/>
              <a:t>),</a:t>
            </a:r>
            <a:r>
              <a:rPr kumimoji="1" lang="zh-CN" altLang="en-US"/>
              <a:t> 分位数 </a:t>
            </a:r>
            <a:r>
              <a:rPr kumimoji="1" lang="en-US" altLang="zh-CN"/>
              <a:t>(</a:t>
            </a:r>
            <a:r>
              <a:rPr kumimoji="1" lang="zh-CN" altLang="en-US"/>
              <a:t>连续</a:t>
            </a:r>
            <a:r>
              <a:rPr kumimoji="1" lang="en-US" altLang="zh-CN"/>
              <a:t>,</a:t>
            </a:r>
            <a:r>
              <a:rPr kumimoji="1" lang="zh-CN" altLang="en-US"/>
              <a:t> 偏态</a:t>
            </a:r>
            <a:r>
              <a:rPr kumimoji="1" lang="en-US" altLang="zh-CN"/>
              <a:t>),</a:t>
            </a:r>
            <a:r>
              <a:rPr kumimoji="1" lang="zh-CN" altLang="en-US"/>
              <a:t> 频数 </a:t>
            </a:r>
            <a:r>
              <a:rPr kumimoji="1" lang="en-US" altLang="zh-CN"/>
              <a:t>(</a:t>
            </a:r>
            <a:r>
              <a:rPr kumimoji="1" lang="zh-CN" altLang="en-US"/>
              <a:t>离散变量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假设检验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t</a:t>
            </a:r>
            <a:r>
              <a:rPr kumimoji="1" lang="zh-CN" altLang="en-US"/>
              <a:t>检验 </a:t>
            </a:r>
            <a:r>
              <a:rPr kumimoji="1" lang="en-US" altLang="zh-CN"/>
              <a:t>(</a:t>
            </a:r>
            <a:r>
              <a:rPr kumimoji="1" lang="zh-CN" altLang="en-US"/>
              <a:t>均值</a:t>
            </a:r>
            <a:r>
              <a:rPr kumimoji="1" lang="en-US" altLang="zh-CN"/>
              <a:t>),</a:t>
            </a:r>
            <a:r>
              <a:rPr kumimoji="1" lang="zh-CN" altLang="en-US"/>
              <a:t> 秩和检验</a:t>
            </a:r>
            <a:r>
              <a:rPr kumimoji="1" lang="en-US" altLang="zh-CN"/>
              <a:t>(</a:t>
            </a:r>
            <a:r>
              <a:rPr kumimoji="1" lang="zh-CN" altLang="en-US"/>
              <a:t>分位数</a:t>
            </a:r>
            <a:r>
              <a:rPr kumimoji="1" lang="en-US" altLang="zh-CN"/>
              <a:t>),</a:t>
            </a:r>
            <a:r>
              <a:rPr kumimoji="1" lang="zh-CN" altLang="en-US"/>
              <a:t> 卡方检验 </a:t>
            </a:r>
            <a:r>
              <a:rPr kumimoji="1" lang="en-US" altLang="zh-CN"/>
              <a:t>(</a:t>
            </a:r>
            <a:r>
              <a:rPr kumimoji="1" lang="zh-CN" altLang="en-US"/>
              <a:t>频数</a:t>
            </a:r>
            <a:r>
              <a:rPr kumimoji="1" lang="en-US" altLang="zh-CN"/>
              <a:t>)</a:t>
            </a:r>
          </a:p>
          <a:p>
            <a:pPr lvl="1"/>
            <a:r>
              <a:rPr kumimoji="1" lang="zh-CN" altLang="en-US"/>
              <a:t>结果展示</a:t>
            </a:r>
            <a:r>
              <a:rPr kumimoji="1" lang="en-US" altLang="zh-CN"/>
              <a:t>:</a:t>
            </a:r>
            <a:r>
              <a:rPr kumimoji="1" lang="zh-CN" altLang="en-US"/>
              <a:t> 以表格形式展示</a:t>
            </a:r>
          </a:p>
        </p:txBody>
      </p:sp>
    </p:spTree>
    <p:extLst>
      <p:ext uri="{BB962C8B-B14F-4D97-AF65-F5344CB8AC3E}">
        <p14:creationId xmlns:p14="http://schemas.microsoft.com/office/powerpoint/2010/main" val="153083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F93A4-8FB2-BB5A-F398-30929704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40E0-684F-0C11-D3EA-150AF799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描述性统计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C893D-4738-4239-BFBA-68220751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62" y="1518455"/>
            <a:ext cx="8328257" cy="53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F93A4-8FB2-BB5A-F398-30929704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40E0-684F-0C11-D3EA-150AF799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描述性统计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79253-B3B9-4DD9-AFC3-FEACE489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29" y="732505"/>
            <a:ext cx="7121574" cy="57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7E6B-FFCF-3663-4E38-F62FA8FD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BAB96-58FD-A5E6-EEB2-F938F1F3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单因素分析与多因素分析都需要建立</a:t>
            </a:r>
            <a:r>
              <a:rPr kumimoji="1" lang="en-US" altLang="zh-CN"/>
              <a:t>logistic</a:t>
            </a:r>
            <a:r>
              <a:rPr kumimoji="1" lang="zh-CN" altLang="en-US"/>
              <a:t>回归模型</a:t>
            </a:r>
            <a:endParaRPr kumimoji="1" lang="en-US" altLang="zh-CN"/>
          </a:p>
          <a:p>
            <a:pPr lvl="1"/>
            <a:r>
              <a:rPr kumimoji="1" lang="en-US" altLang="zh-CN"/>
              <a:t>logistic</a:t>
            </a:r>
            <a:r>
              <a:rPr kumimoji="1" lang="zh-CN" altLang="en-US"/>
              <a:t>回归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根据给定的自变量数据集来估计</a:t>
            </a:r>
            <a:r>
              <a:rPr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终点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事件的发生概率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即贫血改善或未改善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由于结果是一个概率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因此因变量的范围在 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0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1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之间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endParaRPr lang="en-US" altLang="zh-CN" b="0" i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lvl="1"/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logistic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回归的系数需要转被换为优势比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Odds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Ratio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(OR)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来解释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.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endParaRPr kumimoji="1" lang="en-US" altLang="zh-CN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lvl="1"/>
            <a:r>
              <a:rPr lang="en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OR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表示与未发生特定事件时出现结果的几率相比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发生该事件时产生结果的几率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endParaRPr lang="en-US" altLang="zh-CN" b="0" i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lvl="1"/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如果 </a:t>
            </a:r>
            <a:r>
              <a:rPr lang="en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OR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大于 </a:t>
            </a:r>
            <a:r>
              <a:rPr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1,</a:t>
            </a:r>
            <a:r>
              <a:rPr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那么患者贫血状态改善的几率较高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 反之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如果 </a:t>
            </a:r>
            <a:r>
              <a:rPr lang="en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OR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小于 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1</a:t>
            </a:r>
            <a:r>
              <a:rPr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,</a:t>
            </a:r>
            <a:r>
              <a:rPr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那么贫血改善的几率较低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7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A1D58-5C41-562F-3129-9A7F254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239B2-1E51-7A08-8B18-82847FBC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单因素分析</a:t>
            </a:r>
            <a:r>
              <a:rPr kumimoji="1" lang="en-US" altLang="zh-CN"/>
              <a:t>:</a:t>
            </a:r>
            <a:r>
              <a:rPr kumimoji="1" lang="zh-CN" altLang="en-US"/>
              <a:t> 单次只考察一个变量与终点事件 </a:t>
            </a:r>
            <a:r>
              <a:rPr kumimoji="1" lang="en-US" altLang="zh-CN"/>
              <a:t>(</a:t>
            </a:r>
            <a:r>
              <a:rPr kumimoji="1" lang="zh-CN" altLang="en-US"/>
              <a:t>贫血改善</a:t>
            </a:r>
            <a:r>
              <a:rPr kumimoji="1" lang="en-US" altLang="zh-CN"/>
              <a:t>/</a:t>
            </a:r>
            <a:r>
              <a:rPr kumimoji="1" lang="zh-CN" altLang="en-US"/>
              <a:t>未改善</a:t>
            </a:r>
            <a:r>
              <a:rPr kumimoji="1" lang="en-US" altLang="zh-CN"/>
              <a:t>)</a:t>
            </a:r>
            <a:r>
              <a:rPr kumimoji="1" lang="zh-CN" altLang="en-US"/>
              <a:t> 的关系</a:t>
            </a:r>
            <a:endParaRPr kumimoji="1" lang="en-US" altLang="zh-CN"/>
          </a:p>
          <a:p>
            <a:pPr lvl="1"/>
            <a:r>
              <a:rPr kumimoji="1" lang="zh-CN" altLang="en-US"/>
              <a:t>因此和描述性统计类似</a:t>
            </a:r>
            <a:r>
              <a:rPr kumimoji="1" lang="en-US" altLang="zh-CN"/>
              <a:t>,</a:t>
            </a:r>
            <a:r>
              <a:rPr kumimoji="1" lang="zh-CN" altLang="en-US"/>
              <a:t> 分别构建了</a:t>
            </a:r>
            <a:r>
              <a:rPr kumimoji="1" lang="en-US" altLang="zh-CN"/>
              <a:t>16</a:t>
            </a:r>
            <a:r>
              <a:rPr kumimoji="1" lang="zh-CN" altLang="en-US"/>
              <a:t>个单因素</a:t>
            </a:r>
            <a:r>
              <a:rPr kumimoji="1" lang="en-US" altLang="zh-CN"/>
              <a:t>logistic</a:t>
            </a:r>
            <a:r>
              <a:rPr kumimoji="1" lang="zh-CN" altLang="en-US"/>
              <a:t>回归分析模型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单因素分析中</a:t>
            </a:r>
            <a:r>
              <a:rPr kumimoji="1" lang="en-US" altLang="zh-CN"/>
              <a:t>,</a:t>
            </a:r>
            <a:r>
              <a:rPr kumimoji="1" lang="zh-CN" altLang="en-US"/>
              <a:t> 系数的</a:t>
            </a:r>
            <a:r>
              <a:rPr kumimoji="1" lang="en-US" altLang="zh-CN"/>
              <a:t>p&lt;0.25</a:t>
            </a:r>
            <a:r>
              <a:rPr kumimoji="1" lang="zh-CN" altLang="en-US"/>
              <a:t>视为显著</a:t>
            </a:r>
            <a:r>
              <a:rPr kumimoji="1" lang="en-US" altLang="zh-CN"/>
              <a:t>,</a:t>
            </a:r>
            <a:r>
              <a:rPr kumimoji="1" lang="zh-CN" altLang="en-US"/>
              <a:t> 及该因素可能影响贫血终点</a:t>
            </a:r>
            <a:r>
              <a:rPr kumimoji="1" lang="en-US" altLang="zh-CN"/>
              <a:t>,</a:t>
            </a:r>
            <a:r>
              <a:rPr kumimoji="1" lang="zh-CN" altLang="en-US"/>
              <a:t> 考虑纳入多因素分析模型中</a:t>
            </a:r>
            <a:r>
              <a:rPr kumimoji="1" lang="en-US" altLang="zh-CN"/>
              <a:t>,</a:t>
            </a:r>
            <a:r>
              <a:rPr kumimoji="1" lang="zh-CN" altLang="en-US"/>
              <a:t> 作为自变量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多因素分析</a:t>
            </a:r>
            <a:r>
              <a:rPr kumimoji="1" lang="en-US" altLang="zh-CN"/>
              <a:t>:</a:t>
            </a:r>
            <a:r>
              <a:rPr kumimoji="1" lang="zh-CN" altLang="en-US"/>
              <a:t> 同时纳入多个单因素分析中显著的变量</a:t>
            </a:r>
            <a:endParaRPr kumimoji="1" lang="en-US" altLang="zh-CN"/>
          </a:p>
          <a:p>
            <a:pPr lvl="1"/>
            <a:r>
              <a:rPr kumimoji="1" lang="zh-CN" altLang="en-US"/>
              <a:t>在探索性分析中</a:t>
            </a:r>
            <a:r>
              <a:rPr kumimoji="1" lang="en-US" altLang="zh-CN"/>
              <a:t>,</a:t>
            </a:r>
            <a:r>
              <a:rPr kumimoji="1" lang="zh-CN" altLang="en-US"/>
              <a:t> 留意到</a:t>
            </a:r>
            <a:r>
              <a:rPr kumimoji="1" lang="en-US" altLang="zh-CN"/>
              <a:t>”</a:t>
            </a:r>
            <a:r>
              <a:rPr kumimoji="1" lang="zh-CN" altLang="en-US"/>
              <a:t>治疗时间</a:t>
            </a:r>
            <a:r>
              <a:rPr kumimoji="1" lang="en-US" altLang="zh-CN"/>
              <a:t>”</a:t>
            </a:r>
            <a:r>
              <a:rPr kumimoji="1" lang="zh-CN" altLang="en-US"/>
              <a:t>和基线的</a:t>
            </a:r>
            <a:r>
              <a:rPr kumimoji="1" lang="en-US" altLang="zh-CN"/>
              <a:t>”</a:t>
            </a:r>
            <a:r>
              <a:rPr kumimoji="1" lang="zh-CN" altLang="en-US"/>
              <a:t>血红蛋白</a:t>
            </a:r>
            <a:r>
              <a:rPr kumimoji="1" lang="en-US" altLang="zh-CN"/>
              <a:t>”</a:t>
            </a:r>
            <a:r>
              <a:rPr kumimoji="1" lang="zh-CN" altLang="en-US"/>
              <a:t>相关性较大</a:t>
            </a:r>
            <a:r>
              <a:rPr kumimoji="1" lang="en-US" altLang="zh-CN"/>
              <a:t>,</a:t>
            </a:r>
            <a:r>
              <a:rPr kumimoji="1" lang="zh-CN" altLang="en-US"/>
              <a:t> 且</a:t>
            </a:r>
            <a:r>
              <a:rPr kumimoji="1" lang="en-US" altLang="zh-CN"/>
              <a:t>”</a:t>
            </a:r>
            <a:r>
              <a:rPr kumimoji="1" lang="zh-CN" altLang="en-US"/>
              <a:t>治疗时间</a:t>
            </a:r>
            <a:r>
              <a:rPr kumimoji="1" lang="en-US" altLang="zh-CN"/>
              <a:t>”</a:t>
            </a:r>
            <a:r>
              <a:rPr kumimoji="1" lang="zh-CN" altLang="en-US"/>
              <a:t>在单因素分析中的</a:t>
            </a:r>
            <a:r>
              <a:rPr kumimoji="1" lang="en-US" altLang="zh-CN"/>
              <a:t>OR</a:t>
            </a:r>
            <a:r>
              <a:rPr kumimoji="1" lang="zh-CN" altLang="en-US"/>
              <a:t>置信区间非常宽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因此</a:t>
            </a:r>
            <a:r>
              <a:rPr kumimoji="1" lang="en-US" altLang="zh-CN"/>
              <a:t>,</a:t>
            </a:r>
            <a:r>
              <a:rPr kumimoji="1" lang="zh-CN" altLang="en-US"/>
              <a:t> 在多因素分析中</a:t>
            </a:r>
            <a:r>
              <a:rPr kumimoji="1" lang="en-US" altLang="zh-CN"/>
              <a:t>,</a:t>
            </a:r>
            <a:r>
              <a:rPr kumimoji="1" lang="zh-CN" altLang="en-US"/>
              <a:t> 目前构建了两个回归模型</a:t>
            </a:r>
            <a:r>
              <a:rPr kumimoji="1" lang="en-US" altLang="zh-CN"/>
              <a:t>,</a:t>
            </a:r>
            <a:r>
              <a:rPr kumimoji="1" lang="zh-CN" altLang="en-US"/>
              <a:t> 第一个是</a:t>
            </a:r>
            <a:r>
              <a:rPr kumimoji="1" lang="en-US" altLang="zh-CN"/>
              <a:t>”</a:t>
            </a:r>
            <a:r>
              <a:rPr kumimoji="1" lang="zh-CN" altLang="en-US"/>
              <a:t>治疗时间</a:t>
            </a:r>
            <a:r>
              <a:rPr kumimoji="1" lang="en-US" altLang="zh-CN"/>
              <a:t>”</a:t>
            </a:r>
            <a:r>
              <a:rPr kumimoji="1" lang="zh-CN" altLang="en-US"/>
              <a:t>和基线</a:t>
            </a:r>
            <a:r>
              <a:rPr kumimoji="1" lang="en-US" altLang="zh-CN"/>
              <a:t>”</a:t>
            </a:r>
            <a:r>
              <a:rPr kumimoji="1" lang="zh-CN" altLang="en-US"/>
              <a:t>血红蛋白</a:t>
            </a:r>
            <a:r>
              <a:rPr kumimoji="1" lang="en-US" altLang="zh-CN"/>
              <a:t>”</a:t>
            </a:r>
            <a:r>
              <a:rPr kumimoji="1" lang="zh-CN" altLang="en-US"/>
              <a:t>没有交互作用的模型</a:t>
            </a:r>
            <a:r>
              <a:rPr kumimoji="1" lang="en-US" altLang="zh-CN"/>
              <a:t>,</a:t>
            </a:r>
            <a:r>
              <a:rPr kumimoji="1" lang="zh-CN" altLang="en-US"/>
              <a:t> 另一个是这两个变量有交互作用的模型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88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0DE6-AE2A-4269-AD23-425AB0EF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统计分析与结果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5425-CFB1-47D7-A320-3C1744D0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7066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初步结果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单因素分析结果显示</a:t>
            </a:r>
            <a:r>
              <a:rPr kumimoji="1" lang="en-US" altLang="zh-CN" dirty="0"/>
              <a:t>,  "</a:t>
            </a:r>
            <a:r>
              <a:rPr kumimoji="1" lang="zh-CN" altLang="en-US" dirty="0"/>
              <a:t>用药时间</a:t>
            </a:r>
            <a:r>
              <a:rPr kumimoji="1" lang="en-US" altLang="zh-CN" dirty="0"/>
              <a:t>", "</a:t>
            </a:r>
            <a:r>
              <a:rPr kumimoji="1" lang="zh-CN" altLang="en-US" dirty="0"/>
              <a:t>年龄</a:t>
            </a:r>
            <a:r>
              <a:rPr kumimoji="1" lang="en-US" altLang="zh-CN" dirty="0"/>
              <a:t>", "</a:t>
            </a:r>
            <a:r>
              <a:rPr kumimoji="1" lang="en-US" altLang="zh-CN" dirty="0" err="1"/>
              <a:t>bmi</a:t>
            </a:r>
            <a:r>
              <a:rPr kumimoji="1" lang="en-US" altLang="zh-CN" dirty="0"/>
              <a:t>", "</a:t>
            </a:r>
            <a:r>
              <a:rPr kumimoji="1" lang="zh-CN" altLang="en-US" dirty="0"/>
              <a:t>血红蛋白</a:t>
            </a:r>
            <a:r>
              <a:rPr kumimoji="1" lang="en-US" altLang="zh-CN" dirty="0"/>
              <a:t>", "CRP", "CRP.1", "</a:t>
            </a:r>
            <a:r>
              <a:rPr kumimoji="1" lang="zh-CN" altLang="en-US" dirty="0"/>
              <a:t>淋巴细胞绝对值</a:t>
            </a:r>
            <a:r>
              <a:rPr kumimoji="1" lang="en-US" altLang="zh-CN" dirty="0"/>
              <a:t>",  "</a:t>
            </a:r>
            <a:r>
              <a:rPr kumimoji="1" lang="zh-CN" altLang="en-US" dirty="0"/>
              <a:t>中性粒细胞绝对值</a:t>
            </a:r>
            <a:r>
              <a:rPr kumimoji="1" lang="en-US" altLang="zh-CN" dirty="0"/>
              <a:t>",  "</a:t>
            </a:r>
            <a:r>
              <a:rPr kumimoji="1" lang="en-US" altLang="zh-CN" dirty="0" err="1"/>
              <a:t>mchc</a:t>
            </a:r>
            <a:r>
              <a:rPr kumimoji="1" lang="en-US" altLang="zh-CN" dirty="0"/>
              <a:t>"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"mchc.1"</a:t>
            </a:r>
            <a:r>
              <a:rPr kumimoji="1" lang="zh-CN" altLang="en-US" dirty="0"/>
              <a:t>可以放入多因素分析</a:t>
            </a:r>
            <a:r>
              <a:rPr kumimoji="1" lang="en-US" altLang="zh-CN" dirty="0"/>
              <a:t>. </a:t>
            </a:r>
          </a:p>
          <a:p>
            <a:pPr lvl="1"/>
            <a:r>
              <a:rPr kumimoji="1" lang="zh-CN" altLang="en-US" dirty="0"/>
              <a:t>多因素分析显示</a:t>
            </a:r>
            <a:r>
              <a:rPr kumimoji="1" lang="en-US" altLang="zh-CN" dirty="0"/>
              <a:t>“</a:t>
            </a:r>
            <a:r>
              <a:rPr kumimoji="1" lang="zh-CN" altLang="en-US" dirty="0"/>
              <a:t>用药时间</a:t>
            </a:r>
            <a:r>
              <a:rPr kumimoji="1" lang="en-US" altLang="zh-CN" dirty="0"/>
              <a:t>”, “</a:t>
            </a:r>
            <a:r>
              <a:rPr kumimoji="1" lang="zh-CN" altLang="en-US" dirty="0"/>
              <a:t>年龄</a:t>
            </a:r>
            <a:r>
              <a:rPr kumimoji="1" lang="en-US" altLang="zh-CN" dirty="0"/>
              <a:t>”, “</a:t>
            </a:r>
            <a:r>
              <a:rPr kumimoji="1" lang="en-US" altLang="zh-CN" dirty="0" err="1"/>
              <a:t>bmi</a:t>
            </a:r>
            <a:r>
              <a:rPr kumimoji="1" lang="en-US" altLang="zh-CN" dirty="0"/>
              <a:t>”, “</a:t>
            </a:r>
            <a:r>
              <a:rPr kumimoji="1" lang="zh-CN" altLang="en-US" dirty="0"/>
              <a:t>血红蛋白</a:t>
            </a:r>
            <a:r>
              <a:rPr kumimoji="1" lang="en-US" altLang="zh-CN" dirty="0"/>
              <a:t>”</a:t>
            </a:r>
            <a:r>
              <a:rPr kumimoji="1" lang="zh-CN" altLang="en-US" dirty="0"/>
              <a:t>都是显著的</a:t>
            </a:r>
            <a:r>
              <a:rPr kumimoji="1" lang="en-US" altLang="zh-CN" dirty="0"/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C6BAD-A1B0-424A-B9A3-E8F04941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28" y="2319786"/>
            <a:ext cx="6777084" cy="33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6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E9F7-36E5-C4BE-E672-839B5FB8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F2091-2933-1C04-283E-35D0115A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222226"/>
                </a:solidFill>
                <a:effectLst/>
                <a:latin typeface="+mn-ea"/>
              </a:rPr>
              <a:t>随机森林回归</a:t>
            </a:r>
            <a:endParaRPr lang="en-US" altLang="zh-CN" i="0" dirty="0">
              <a:solidFill>
                <a:srgbClr val="222226"/>
              </a:solidFill>
              <a:effectLst/>
              <a:latin typeface="+mn-ea"/>
            </a:endParaRPr>
          </a:p>
          <a:p>
            <a:r>
              <a:rPr lang="zh-CN" altLang="en-US" i="0" dirty="0">
                <a:solidFill>
                  <a:srgbClr val="222226"/>
                </a:solidFill>
                <a:effectLst/>
                <a:latin typeface="+mn-ea"/>
              </a:rPr>
              <a:t>在多因素分析的基础上</a:t>
            </a:r>
            <a:r>
              <a:rPr lang="en-US" altLang="zh-CN" i="0" dirty="0">
                <a:solidFill>
                  <a:srgbClr val="222226"/>
                </a:solidFill>
                <a:effectLst/>
                <a:latin typeface="+mn-ea"/>
              </a:rPr>
              <a:t>,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+mn-ea"/>
              </a:rPr>
              <a:t> 利用随机森林对变量重要性进行评估</a:t>
            </a:r>
          </a:p>
          <a:p>
            <a:r>
              <a:rPr kumimoji="1" lang="zh-CN" altLang="en-US" dirty="0"/>
              <a:t>随机森林是一种经典的机器学习方法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常被用于回归任务</a:t>
            </a:r>
            <a:r>
              <a:rPr kumimoji="1" lang="en-US" altLang="zh-CN" dirty="0"/>
              <a:t>,</a:t>
            </a:r>
            <a:r>
              <a:rPr kumimoji="1" lang="zh-CN" altLang="en-US" dirty="0"/>
              <a:t> 包括二分类因变量的回归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它通过大量决策树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投票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得到因变量的取值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用随机森林进行变量重要性评估的思想</a:t>
            </a:r>
            <a:r>
              <a:rPr kumimoji="1" lang="en-US" altLang="zh-CN" dirty="0"/>
              <a:t>,</a:t>
            </a:r>
            <a:r>
              <a:rPr kumimoji="1" lang="zh-CN" altLang="en-US" dirty="0"/>
              <a:t> 是考察每个变量在随机森林中的每颗决策树上做了多大的贡献</a:t>
            </a:r>
            <a:r>
              <a:rPr kumimoji="1" lang="en-US" altLang="zh-CN" dirty="0"/>
              <a:t>,</a:t>
            </a:r>
            <a:r>
              <a:rPr kumimoji="1" lang="zh-CN" altLang="en-US" dirty="0"/>
              <a:t> 然后取平均值</a:t>
            </a:r>
            <a:r>
              <a:rPr kumimoji="1" lang="en-US" altLang="zh-CN" dirty="0"/>
              <a:t>,</a:t>
            </a:r>
            <a:r>
              <a:rPr kumimoji="1" lang="zh-CN" altLang="en-US" dirty="0"/>
              <a:t> 最后比较特征之间的贡献大小</a:t>
            </a:r>
            <a:r>
              <a:rPr kumimoji="1" lang="en-US" altLang="zh-CN" dirty="0"/>
              <a:t>.</a:t>
            </a:r>
            <a:r>
              <a:rPr kumimoji="1"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0540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FA99-4A75-4F8D-92AF-BDBD954F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统计分析与结果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4A71-A40A-4A86-A8EE-84947B4B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22226"/>
                </a:solidFill>
                <a:latin typeface="+mn-ea"/>
              </a:rPr>
              <a:t>随机森林回归对变量重要性做排序结果</a:t>
            </a:r>
            <a:endParaRPr lang="en-US" altLang="zh-CN" dirty="0">
              <a:solidFill>
                <a:srgbClr val="222226"/>
              </a:solidFill>
              <a:latin typeface="+mn-ea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470ED-42E3-4935-B4D2-B2A7774B6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70" t="22248"/>
          <a:stretch/>
        </p:blipFill>
        <p:spPr>
          <a:xfrm>
            <a:off x="4038438" y="2721838"/>
            <a:ext cx="3493685" cy="36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703B-1F0F-8F71-2F28-CE6859A9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1335F-A41B-D77C-AD4F-7EDB9E98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分位数回归</a:t>
            </a:r>
            <a:endParaRPr kumimoji="1" lang="en-US" altLang="zh-CN"/>
          </a:p>
          <a:p>
            <a:r>
              <a:rPr kumimoji="1" lang="zh-CN" altLang="en-US"/>
              <a:t>分位数回归对一组预测变量（自变量）与目标变量（因变量）的特定百分位数（即“分位数”</a:t>
            </a:r>
            <a:r>
              <a:rPr kumimoji="1" lang="en-US" altLang="zh-CN"/>
              <a:t>,</a:t>
            </a:r>
            <a:r>
              <a:rPr kumimoji="1" lang="zh-CN" altLang="en-US"/>
              <a:t> 通常是中位数）之间的关系建</a:t>
            </a:r>
            <a:endParaRPr kumimoji="1" lang="en-US" altLang="zh-CN"/>
          </a:p>
          <a:p>
            <a:r>
              <a:rPr kumimoji="1" lang="zh-CN" altLang="en-US"/>
              <a:t>与“普通最小平方”回归相比</a:t>
            </a:r>
            <a:r>
              <a:rPr kumimoji="1" lang="en-US" altLang="zh-CN"/>
              <a:t>,</a:t>
            </a:r>
            <a:r>
              <a:rPr kumimoji="1" lang="zh-CN" altLang="en-US"/>
              <a:t> 其有两个主要优势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分位数回归不会假设目标变量的分布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分位数回归趋向于抑制偏离观测值的影响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它被用于解决第二个临床问题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5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EA5F9-AF0F-78A4-DD38-1B4B22D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8E726-12DA-67F8-0096-1479CE87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研究背景与目的</a:t>
            </a:r>
            <a:endParaRPr kumimoji="1" lang="en-US" altLang="zh-CN"/>
          </a:p>
          <a:p>
            <a:r>
              <a:rPr kumimoji="1" lang="zh-CN" altLang="en-US"/>
              <a:t>医学问题和统计学问题</a:t>
            </a:r>
            <a:endParaRPr kumimoji="1" lang="en-US" altLang="zh-CN"/>
          </a:p>
          <a:p>
            <a:r>
              <a:rPr kumimoji="1" lang="zh-CN" altLang="en-US"/>
              <a:t>数据探索与变换</a:t>
            </a:r>
            <a:endParaRPr kumimoji="1" lang="en-US" altLang="zh-CN"/>
          </a:p>
          <a:p>
            <a:r>
              <a:rPr kumimoji="1" lang="zh-CN" altLang="en-US"/>
              <a:t>统计分析与结果</a:t>
            </a:r>
            <a:endParaRPr kumimoji="1" lang="en-US" altLang="zh-CN"/>
          </a:p>
          <a:p>
            <a:pPr lvl="1"/>
            <a:r>
              <a:rPr kumimoji="1" lang="zh-CN" altLang="en-US"/>
              <a:t>描述性统计</a:t>
            </a:r>
            <a:endParaRPr kumimoji="1" lang="en-US" altLang="zh-CN"/>
          </a:p>
          <a:p>
            <a:pPr lvl="1"/>
            <a:r>
              <a:rPr kumimoji="1" lang="zh-CN" altLang="en-US"/>
              <a:t>临床问题</a:t>
            </a:r>
            <a:r>
              <a:rPr kumimoji="1" lang="en-US" altLang="zh-CN"/>
              <a:t>1: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2"/>
            <a:r>
              <a:rPr kumimoji="1" lang="zh-CN" altLang="en-US"/>
              <a:t>单因素分析与多因素分析</a:t>
            </a:r>
            <a:endParaRPr kumimoji="1" lang="en-US" altLang="zh-CN"/>
          </a:p>
          <a:p>
            <a:pPr lvl="2"/>
            <a:r>
              <a:rPr kumimoji="1" lang="zh-CN" altLang="en-US"/>
              <a:t>随机森林回归建模</a:t>
            </a:r>
            <a:endParaRPr kumimoji="1" lang="en-US" altLang="zh-CN"/>
          </a:p>
          <a:p>
            <a:pPr lvl="1"/>
            <a:r>
              <a:rPr kumimoji="1" lang="zh-CN" altLang="en-US"/>
              <a:t>临床问题</a:t>
            </a:r>
            <a:r>
              <a:rPr kumimoji="1" lang="en-US" altLang="zh-CN"/>
              <a:t>2:</a:t>
            </a:r>
            <a:r>
              <a:rPr kumimoji="1" lang="zh-CN" altLang="en-US"/>
              <a:t> 分位数回归</a:t>
            </a:r>
            <a:endParaRPr kumimoji="1" lang="en-US" altLang="zh-CN"/>
          </a:p>
          <a:p>
            <a:r>
              <a:rPr kumimoji="1" lang="zh-CN" altLang="en-US"/>
              <a:t>下一步工作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0644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42052-415C-D5AB-3C5D-C02BD252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1A779-A159-BC68-448D-03260DE6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进一步整理回归模型输出的参数</a:t>
            </a:r>
            <a:r>
              <a:rPr kumimoji="1" lang="en-US" altLang="zh-CN"/>
              <a:t>,</a:t>
            </a:r>
            <a:r>
              <a:rPr kumimoji="1" lang="zh-CN" altLang="en-US"/>
              <a:t> 讲它们整理成表格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对于第一个研究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将单因素分析的</a:t>
            </a:r>
            <a:r>
              <a:rPr kumimoji="1" lang="en-US" altLang="zh-CN"/>
              <a:t>OR</a:t>
            </a:r>
            <a:r>
              <a:rPr kumimoji="1" lang="zh-CN" altLang="en-US"/>
              <a:t>区间可视化</a:t>
            </a:r>
            <a:r>
              <a:rPr kumimoji="1" lang="en-US" altLang="zh-CN"/>
              <a:t>,</a:t>
            </a:r>
            <a:r>
              <a:rPr kumimoji="1" lang="zh-CN" altLang="en-US"/>
              <a:t> 作森林图 </a:t>
            </a:r>
            <a:r>
              <a:rPr kumimoji="1" lang="en-US" altLang="zh-CN"/>
              <a:t>(forest</a:t>
            </a:r>
            <a:r>
              <a:rPr kumimoji="1" lang="zh-CN" altLang="en-US"/>
              <a:t> </a:t>
            </a:r>
            <a:r>
              <a:rPr kumimoji="1" lang="en-US" altLang="zh-CN"/>
              <a:t>plot).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多因素回归补充变量筛选和列线图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对于第二个研究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补充相关变量回访前后的比较和检验的表格和图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完成</a:t>
            </a:r>
            <a:r>
              <a:rPr kumimoji="1" lang="en-US" altLang="zh-CN"/>
              <a:t>“</a:t>
            </a:r>
            <a:r>
              <a:rPr kumimoji="1" lang="zh-CN" altLang="en-US"/>
              <a:t>材料与方法</a:t>
            </a:r>
            <a:r>
              <a:rPr kumimoji="1" lang="en-US" altLang="zh-CN"/>
              <a:t>”</a:t>
            </a:r>
            <a:r>
              <a:rPr kumimoji="1" lang="zh-CN" altLang="en-US"/>
              <a:t>和</a:t>
            </a:r>
            <a:r>
              <a:rPr kumimoji="1" lang="en-US" altLang="zh-CN"/>
              <a:t>“</a:t>
            </a:r>
            <a:r>
              <a:rPr kumimoji="1" lang="zh-CN" altLang="en-US"/>
              <a:t>结果</a:t>
            </a:r>
            <a:r>
              <a:rPr kumimoji="1" lang="en-US" altLang="zh-CN"/>
              <a:t>”</a:t>
            </a:r>
            <a:r>
              <a:rPr kumimoji="1" lang="zh-CN" altLang="en-US"/>
              <a:t> 两章的初稿撰写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71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2B02-0578-8F8E-A7FD-5BF07F1A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研究背景与目的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32ACF-6504-43E7-10D9-AB591BA7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探索胃癌合并贫血症状的患者的临床特点</a:t>
            </a:r>
            <a:r>
              <a:rPr kumimoji="1" lang="en-US" altLang="zh-CN"/>
              <a:t>,</a:t>
            </a:r>
            <a:r>
              <a:rPr kumimoji="1" lang="zh-CN" altLang="en-US"/>
              <a:t> 找到影响贫血改善的因素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实验设计的思路是</a:t>
            </a:r>
            <a:r>
              <a:rPr kumimoji="1" lang="en-US" altLang="zh-CN"/>
              <a:t>,</a:t>
            </a:r>
            <a:r>
              <a:rPr kumimoji="1" lang="zh-CN" altLang="en-US"/>
              <a:t> 收集胃癌患者的临床资料</a:t>
            </a:r>
            <a:r>
              <a:rPr kumimoji="1" lang="en-US" altLang="zh-CN"/>
              <a:t>,</a:t>
            </a:r>
            <a:r>
              <a:rPr kumimoji="1" lang="zh-CN" altLang="en-US"/>
              <a:t> 包括人口学</a:t>
            </a:r>
            <a:r>
              <a:rPr kumimoji="1" lang="en-US" altLang="zh-CN"/>
              <a:t>,</a:t>
            </a:r>
            <a:r>
              <a:rPr kumimoji="1" lang="zh-CN" altLang="en-US"/>
              <a:t> 实验室检查</a:t>
            </a:r>
            <a:r>
              <a:rPr kumimoji="1" lang="en-US" altLang="zh-CN"/>
              <a:t>,</a:t>
            </a:r>
            <a:r>
              <a:rPr kumimoji="1" lang="zh-CN" altLang="en-US"/>
              <a:t> 以及接受中药治疗的时间等</a:t>
            </a:r>
            <a:r>
              <a:rPr kumimoji="1" lang="en-US" altLang="zh-CN"/>
              <a:t>,</a:t>
            </a:r>
            <a:r>
              <a:rPr kumimoji="1" lang="zh-CN" altLang="en-US"/>
              <a:t> 开展回顾性研究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胃癌患者的数据包括基线数据和一次随访的数据</a:t>
            </a:r>
            <a:r>
              <a:rPr kumimoji="1" lang="en-US" altLang="zh-CN"/>
              <a:t>,</a:t>
            </a:r>
            <a:r>
              <a:rPr kumimoji="1" lang="zh-CN" altLang="en-US"/>
              <a:t> 因此是有两个时间点的纵向数据</a:t>
            </a:r>
            <a:r>
              <a:rPr kumimoji="1" lang="en-US" altLang="zh-CN"/>
              <a:t>,</a:t>
            </a:r>
            <a:r>
              <a:rPr kumimoji="1" lang="zh-CN" altLang="en-US"/>
              <a:t> 因此可以考察随访时贫血状况是否改善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本次汇报着重讲解数据分析的方案和统计学方法</a:t>
            </a:r>
            <a:r>
              <a:rPr kumimoji="1" lang="en-US" altLang="zh-CN"/>
              <a:t>,</a:t>
            </a:r>
            <a:r>
              <a:rPr kumimoji="1" lang="zh-CN" altLang="en-US"/>
              <a:t> 以及数据分析的初步结果</a:t>
            </a:r>
            <a:r>
              <a:rPr kumimoji="1" lang="en-US" altLang="zh-CN"/>
              <a:t>,</a:t>
            </a:r>
            <a:r>
              <a:rPr kumimoji="1" lang="zh-CN" altLang="en-US"/>
              <a:t> 这将组成论文的核心框架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6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D09F-9E0A-E5EB-8956-0BE840E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医学问题和统计学问题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1FB5-6CAF-D875-C5FF-71FB4DB9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根据医学问题</a:t>
            </a:r>
            <a:r>
              <a:rPr kumimoji="1" lang="en-US" altLang="zh-CN"/>
              <a:t>,</a:t>
            </a:r>
            <a:r>
              <a:rPr kumimoji="1" lang="zh-CN" altLang="en-US"/>
              <a:t> 统计学问题被识别</a:t>
            </a:r>
            <a:r>
              <a:rPr kumimoji="1" lang="en-US" altLang="zh-CN"/>
              <a:t>,</a:t>
            </a:r>
            <a:r>
              <a:rPr kumimoji="1" lang="zh-CN" altLang="en-US"/>
              <a:t> 并在此基础上确定具体的统计分析策略</a:t>
            </a:r>
            <a:r>
              <a:rPr kumimoji="1" lang="en-US" altLang="zh-CN"/>
              <a:t>,</a:t>
            </a:r>
            <a:r>
              <a:rPr kumimoji="1" lang="zh-CN" altLang="en-US"/>
              <a:t> 并回头解答医学问题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毕业论文将包括两个部分</a:t>
            </a:r>
            <a:r>
              <a:rPr kumimoji="1" lang="en-US" altLang="zh-CN"/>
              <a:t>,</a:t>
            </a:r>
            <a:r>
              <a:rPr kumimoji="1" lang="zh-CN" altLang="en-US"/>
              <a:t> 即有两个医学问题</a:t>
            </a:r>
            <a:endParaRPr kumimoji="1" lang="en-US" altLang="zh-CN"/>
          </a:p>
          <a:p>
            <a:r>
              <a:rPr kumimoji="1" lang="zh-CN" altLang="en-US"/>
              <a:t>医学问题</a:t>
            </a:r>
            <a:r>
              <a:rPr kumimoji="1" lang="en-US" altLang="zh-CN"/>
              <a:t>1: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探索胃癌患者合并贫血的患者中</a:t>
            </a:r>
            <a:r>
              <a:rPr kumimoji="1" lang="en-US" altLang="zh-CN"/>
              <a:t>,</a:t>
            </a:r>
            <a:r>
              <a:rPr kumimoji="1" lang="zh-CN" altLang="en-US"/>
              <a:t> 随访时贫血状况改善与什么因素有关 </a:t>
            </a:r>
            <a:r>
              <a:rPr kumimoji="1" lang="en-US" altLang="zh-CN"/>
              <a:t>(</a:t>
            </a:r>
            <a:r>
              <a:rPr kumimoji="1" lang="zh-CN" altLang="en-US"/>
              <a:t>如</a:t>
            </a:r>
            <a:r>
              <a:rPr kumimoji="1" lang="en-US" altLang="zh-CN"/>
              <a:t>,</a:t>
            </a:r>
            <a:r>
              <a:rPr kumimoji="1" lang="zh-CN" altLang="en-US"/>
              <a:t> 中药治疗</a:t>
            </a:r>
            <a:r>
              <a:rPr kumimoji="1" lang="en-US" altLang="zh-CN"/>
              <a:t>,</a:t>
            </a:r>
            <a:r>
              <a:rPr kumimoji="1" lang="zh-CN" altLang="en-US"/>
              <a:t> 实验室检查指标</a:t>
            </a:r>
            <a:r>
              <a:rPr kumimoji="1" lang="en-US" altLang="zh-CN"/>
              <a:t>,</a:t>
            </a:r>
            <a:r>
              <a:rPr kumimoji="1" lang="zh-CN" altLang="en-US"/>
              <a:t> 人口学指标等</a:t>
            </a:r>
            <a:r>
              <a:rPr kumimoji="1" lang="en-US" altLang="zh-CN"/>
              <a:t>).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医学问题</a:t>
            </a:r>
            <a:r>
              <a:rPr kumimoji="1" lang="en-US" altLang="zh-CN"/>
              <a:t>2: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探索贫血改善的幅度 </a:t>
            </a:r>
            <a:r>
              <a:rPr kumimoji="1" lang="en-US" altLang="zh-CN"/>
              <a:t>(</a:t>
            </a:r>
            <a:r>
              <a:rPr kumimoji="1" lang="zh-CN" altLang="en-US"/>
              <a:t>即</a:t>
            </a:r>
            <a:r>
              <a:rPr kumimoji="1" lang="en-US" altLang="zh-CN"/>
              <a:t>,</a:t>
            </a:r>
            <a:r>
              <a:rPr kumimoji="1" lang="zh-CN" altLang="en-US"/>
              <a:t> 血红蛋白上升的幅度</a:t>
            </a:r>
            <a:r>
              <a:rPr kumimoji="1" lang="en-US" altLang="zh-CN"/>
              <a:t>)</a:t>
            </a:r>
            <a:r>
              <a:rPr kumimoji="1" lang="zh-CN" altLang="en-US"/>
              <a:t> 和实验室检查指标有什么关联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83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D09F-9E0A-E5EB-8956-0BE840E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医学问题和统计学问题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1FB5-6CAF-D875-C5FF-71FB4DB9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根据医学问题</a:t>
            </a:r>
            <a:r>
              <a:rPr kumimoji="1" lang="en-US" altLang="zh-CN"/>
              <a:t>,</a:t>
            </a:r>
            <a:r>
              <a:rPr kumimoji="1" lang="zh-CN" altLang="en-US"/>
              <a:t> 统计学问题被识别</a:t>
            </a:r>
            <a:r>
              <a:rPr kumimoji="1" lang="en-US" altLang="zh-CN"/>
              <a:t>,</a:t>
            </a:r>
            <a:r>
              <a:rPr kumimoji="1" lang="zh-CN" altLang="en-US"/>
              <a:t> 并在此基础上确定具体的统计分析策略</a:t>
            </a:r>
            <a:r>
              <a:rPr kumimoji="1" lang="en-US" altLang="zh-CN"/>
              <a:t>,</a:t>
            </a:r>
            <a:r>
              <a:rPr kumimoji="1" lang="zh-CN" altLang="en-US"/>
              <a:t> 并回头解答医学问题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与两个医学问题向对应</a:t>
            </a:r>
            <a:r>
              <a:rPr kumimoji="1" lang="en-US" altLang="zh-CN"/>
              <a:t>,</a:t>
            </a:r>
            <a:r>
              <a:rPr kumimoji="1" lang="zh-CN" altLang="en-US"/>
              <a:t> 识别出两个统计学问题</a:t>
            </a:r>
            <a:endParaRPr kumimoji="1" lang="en-US" altLang="zh-CN"/>
          </a:p>
          <a:p>
            <a:r>
              <a:rPr kumimoji="1" lang="zh-CN" altLang="en-US"/>
              <a:t>统计学问题</a:t>
            </a:r>
            <a:r>
              <a:rPr kumimoji="1" lang="en-US" altLang="zh-CN"/>
              <a:t>1: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随访时贫血状况改善的样本 </a:t>
            </a:r>
            <a:r>
              <a:rPr kumimoji="1" lang="en-US" altLang="zh-CN"/>
              <a:t>(</a:t>
            </a:r>
            <a:r>
              <a:rPr kumimoji="1" lang="zh-CN" altLang="en-US"/>
              <a:t>定义为血红蛋白上升</a:t>
            </a:r>
            <a:r>
              <a:rPr kumimoji="1" lang="en-US" altLang="zh-CN"/>
              <a:t>&gt;10g)</a:t>
            </a:r>
            <a:r>
              <a:rPr kumimoji="1" lang="zh-CN" altLang="en-US"/>
              <a:t> 者</a:t>
            </a:r>
            <a:r>
              <a:rPr kumimoji="1" lang="en-US" altLang="zh-CN"/>
              <a:t>,</a:t>
            </a:r>
            <a:r>
              <a:rPr kumimoji="1" lang="zh-CN" altLang="en-US"/>
              <a:t> 与其他变量做回归 </a:t>
            </a:r>
            <a:r>
              <a:rPr kumimoji="1" lang="en-US" altLang="zh-CN"/>
              <a:t>(</a:t>
            </a:r>
            <a:r>
              <a:rPr kumimoji="1" lang="zh-CN" altLang="en-US"/>
              <a:t>如</a:t>
            </a:r>
            <a:r>
              <a:rPr kumimoji="1" lang="en-US" altLang="zh-CN"/>
              <a:t>,</a:t>
            </a:r>
            <a:r>
              <a:rPr kumimoji="1" lang="zh-CN" altLang="en-US"/>
              <a:t> 中药治疗</a:t>
            </a:r>
            <a:r>
              <a:rPr kumimoji="1" lang="en-US" altLang="zh-CN"/>
              <a:t>,</a:t>
            </a:r>
            <a:r>
              <a:rPr kumimoji="1" lang="zh-CN" altLang="en-US"/>
              <a:t> 实验室检查指标</a:t>
            </a:r>
            <a:r>
              <a:rPr kumimoji="1" lang="en-US" altLang="zh-CN"/>
              <a:t>,</a:t>
            </a:r>
            <a:r>
              <a:rPr kumimoji="1" lang="zh-CN" altLang="en-US"/>
              <a:t> 人口学指标等</a:t>
            </a:r>
            <a:r>
              <a:rPr kumimoji="1" lang="en-US" altLang="zh-CN"/>
              <a:t>).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 b="1"/>
              <a:t>提示</a:t>
            </a:r>
            <a:r>
              <a:rPr kumimoji="1" lang="en-US" altLang="zh-CN" b="1"/>
              <a:t>:</a:t>
            </a:r>
            <a:r>
              <a:rPr kumimoji="1" lang="zh-CN" altLang="en-US" b="1"/>
              <a:t> </a:t>
            </a:r>
            <a:r>
              <a:rPr kumimoji="1" lang="zh-CN" altLang="en-US"/>
              <a:t>因为终点指标是 </a:t>
            </a:r>
            <a:r>
              <a:rPr kumimoji="1" lang="en-US" altLang="zh-CN"/>
              <a:t>“</a:t>
            </a:r>
            <a:r>
              <a:rPr kumimoji="1" lang="zh-CN" altLang="en-US"/>
              <a:t>改善与否</a:t>
            </a:r>
            <a:r>
              <a:rPr kumimoji="1" lang="en-US" altLang="zh-CN"/>
              <a:t>”,</a:t>
            </a:r>
            <a:r>
              <a:rPr kumimoji="1" lang="zh-CN" altLang="en-US"/>
              <a:t> 因此是</a:t>
            </a:r>
            <a:r>
              <a:rPr kumimoji="1" lang="zh-CN" altLang="en-US" b="1"/>
              <a:t>二分类变量</a:t>
            </a:r>
            <a:r>
              <a:rPr kumimoji="1" lang="en-US" altLang="zh-CN"/>
              <a:t>.</a:t>
            </a:r>
          </a:p>
          <a:p>
            <a:pPr lvl="1"/>
            <a:r>
              <a:rPr kumimoji="1" lang="zh-CN" altLang="en-US" b="1"/>
              <a:t>策略</a:t>
            </a:r>
            <a:r>
              <a:rPr kumimoji="1" lang="en-US" altLang="zh-CN" b="1"/>
              <a:t>:</a:t>
            </a:r>
            <a:r>
              <a:rPr kumimoji="1" lang="zh-CN" altLang="en-US" b="1"/>
              <a:t> </a:t>
            </a:r>
            <a:r>
              <a:rPr kumimoji="1" lang="zh-CN" altLang="en-US"/>
              <a:t>构造以二元变量为因变量的回归模型</a:t>
            </a:r>
            <a:r>
              <a:rPr kumimoji="1" lang="en-US" altLang="zh-CN"/>
              <a:t>.</a:t>
            </a:r>
            <a:r>
              <a:rPr kumimoji="1" lang="zh-CN" altLang="en-US"/>
              <a:t> 比如</a:t>
            </a:r>
            <a:r>
              <a:rPr kumimoji="1" lang="en-US" altLang="zh-CN"/>
              <a:t>,</a:t>
            </a:r>
            <a:r>
              <a:rPr kumimoji="1" lang="zh-CN" altLang="en-US"/>
              <a:t> 以</a:t>
            </a:r>
            <a:r>
              <a:rPr kumimoji="1" lang="en-US" altLang="zh-CN"/>
              <a:t>”</a:t>
            </a:r>
            <a:r>
              <a:rPr kumimoji="1" lang="zh-CN" altLang="en-US"/>
              <a:t>改善与否</a:t>
            </a:r>
            <a:r>
              <a:rPr kumimoji="1" lang="en-US" altLang="zh-CN"/>
              <a:t>”</a:t>
            </a:r>
            <a:r>
              <a:rPr kumimoji="1" lang="zh-CN" altLang="en-US"/>
              <a:t>为因变量</a:t>
            </a:r>
            <a:r>
              <a:rPr kumimoji="1" lang="en-US" altLang="zh-CN"/>
              <a:t>,</a:t>
            </a:r>
            <a:r>
              <a:rPr kumimoji="1" lang="zh-CN" altLang="en-US"/>
              <a:t> 纳入中药治疗</a:t>
            </a:r>
            <a:r>
              <a:rPr kumimoji="1" lang="en-US" altLang="zh-CN"/>
              <a:t>,</a:t>
            </a:r>
            <a:r>
              <a:rPr kumimoji="1" lang="zh-CN" altLang="en-US"/>
              <a:t> 实验室检查指标</a:t>
            </a:r>
            <a:r>
              <a:rPr kumimoji="1" lang="en-US" altLang="zh-CN"/>
              <a:t>,</a:t>
            </a:r>
            <a:r>
              <a:rPr kumimoji="1" lang="zh-CN" altLang="en-US"/>
              <a:t> 人口学指标等作为自变量</a:t>
            </a:r>
            <a:r>
              <a:rPr kumimoji="1" lang="en-US" altLang="zh-CN"/>
              <a:t>,</a:t>
            </a:r>
            <a:r>
              <a:rPr kumimoji="1" lang="zh-CN" altLang="en-US"/>
              <a:t> 通过回归系数的显著与否确定自变量对因变量是否有影响</a:t>
            </a:r>
            <a:r>
              <a:rPr kumimoji="1" lang="en-US" altLang="zh-CN"/>
              <a:t>,</a:t>
            </a:r>
            <a:r>
              <a:rPr kumimoji="1" lang="zh-CN" altLang="en-US"/>
              <a:t> 回归系数的大小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06985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D09F-9E0A-E5EB-8956-0BE840E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医学问题和统计学问题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1FB5-6CAF-D875-C5FF-71FB4DB9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根据医学问题</a:t>
            </a:r>
            <a:r>
              <a:rPr kumimoji="1" lang="en-US" altLang="zh-CN"/>
              <a:t>,</a:t>
            </a:r>
            <a:r>
              <a:rPr kumimoji="1" lang="zh-CN" altLang="en-US"/>
              <a:t> 统计学问题被识别</a:t>
            </a:r>
            <a:r>
              <a:rPr kumimoji="1" lang="en-US" altLang="zh-CN"/>
              <a:t>,</a:t>
            </a:r>
            <a:r>
              <a:rPr kumimoji="1" lang="zh-CN" altLang="en-US"/>
              <a:t> 并在此基础上确定具体的统计分析策略</a:t>
            </a:r>
            <a:r>
              <a:rPr kumimoji="1" lang="en-US" altLang="zh-CN"/>
              <a:t>,</a:t>
            </a:r>
            <a:r>
              <a:rPr kumimoji="1" lang="zh-CN" altLang="en-US"/>
              <a:t> 并回头解答医学问题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与两个医学问题向对应</a:t>
            </a:r>
            <a:r>
              <a:rPr kumimoji="1" lang="en-US" altLang="zh-CN"/>
              <a:t>,</a:t>
            </a:r>
            <a:r>
              <a:rPr kumimoji="1" lang="zh-CN" altLang="en-US"/>
              <a:t> 识别出两个统计学问题</a:t>
            </a:r>
            <a:endParaRPr kumimoji="1" lang="en-US" altLang="zh-CN"/>
          </a:p>
          <a:p>
            <a:r>
              <a:rPr kumimoji="1" lang="zh-CN" altLang="en-US"/>
              <a:t>统计学问题</a:t>
            </a:r>
            <a:r>
              <a:rPr kumimoji="1" lang="en-US" altLang="zh-CN"/>
              <a:t>2: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根据患者在随访时血红蛋白较基线数据的上升幅度</a:t>
            </a:r>
            <a:r>
              <a:rPr kumimoji="1" lang="en-US" altLang="zh-CN"/>
              <a:t>,</a:t>
            </a:r>
            <a:r>
              <a:rPr kumimoji="1" lang="zh-CN" altLang="en-US"/>
              <a:t> 探索它和实验室检查指标的关系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 b="1"/>
              <a:t>提示</a:t>
            </a:r>
            <a:r>
              <a:rPr kumimoji="1" lang="en-US" altLang="zh-CN" b="1"/>
              <a:t>:</a:t>
            </a:r>
            <a:r>
              <a:rPr kumimoji="1" lang="zh-CN" altLang="en-US" b="1"/>
              <a:t> </a:t>
            </a:r>
            <a:r>
              <a:rPr kumimoji="1" lang="zh-CN" altLang="en-US"/>
              <a:t>此时</a:t>
            </a:r>
            <a:r>
              <a:rPr kumimoji="1" lang="en-US" altLang="zh-CN"/>
              <a:t>,</a:t>
            </a:r>
            <a:r>
              <a:rPr kumimoji="1" lang="zh-CN" altLang="en-US"/>
              <a:t> 终点是连续形变量</a:t>
            </a:r>
            <a:r>
              <a:rPr kumimoji="1" lang="en-US" altLang="zh-CN"/>
              <a:t>.</a:t>
            </a:r>
            <a:r>
              <a:rPr kumimoji="1" lang="zh-CN" altLang="en-US"/>
              <a:t>  </a:t>
            </a:r>
            <a:endParaRPr kumimoji="1" lang="en-US" altLang="zh-CN"/>
          </a:p>
          <a:p>
            <a:pPr lvl="1"/>
            <a:r>
              <a:rPr kumimoji="1" lang="zh-CN" altLang="en-US" b="1"/>
              <a:t>策略</a:t>
            </a:r>
            <a:r>
              <a:rPr kumimoji="1" lang="en-US" altLang="zh-CN" b="1"/>
              <a:t>:</a:t>
            </a:r>
            <a:r>
              <a:rPr kumimoji="1" lang="zh-CN" altLang="en-US"/>
              <a:t>可以使用线性回归或者</a:t>
            </a:r>
            <a:r>
              <a:rPr lang="zh-CN" altLang="en-US" b="0" i="0">
                <a:solidFill>
                  <a:srgbClr val="161616"/>
                </a:solidFill>
                <a:effectLst/>
                <a:latin typeface="inherit"/>
              </a:rPr>
              <a:t>分位数回归</a:t>
            </a:r>
            <a:r>
              <a:rPr lang="en-US" altLang="zh-CN" b="0" i="0">
                <a:solidFill>
                  <a:srgbClr val="161616"/>
                </a:solidFill>
                <a:effectLst/>
                <a:latin typeface="inherit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nherit"/>
              </a:rPr>
              <a:t> 后者趋向于抑制偏离观测值的影响</a:t>
            </a:r>
            <a:r>
              <a:rPr kumimoji="1" lang="en-US" altLang="zh-CN"/>
              <a:t>.</a:t>
            </a:r>
            <a:r>
              <a:rPr kumimoji="1" lang="zh-CN" altLang="en-US"/>
              <a:t> 同样的</a:t>
            </a:r>
            <a:r>
              <a:rPr kumimoji="1" lang="en-US" altLang="zh-CN"/>
              <a:t>,</a:t>
            </a:r>
            <a:r>
              <a:rPr kumimoji="1" lang="zh-CN" altLang="en-US"/>
              <a:t> 通过回归系数的显著与否确定自变量对因变量是否有影响</a:t>
            </a:r>
            <a:r>
              <a:rPr kumimoji="1" lang="en-US" altLang="zh-CN"/>
              <a:t>,</a:t>
            </a:r>
            <a:r>
              <a:rPr kumimoji="1" lang="zh-CN" altLang="en-US"/>
              <a:t> 回归系数的大小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04322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9729-0416-CF5C-0E81-DB378C57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2880F-6A57-E066-A28E-FEA77B41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/>
              <a:t>数据探索旨在找到变量的分布和互相之间的相关关系</a:t>
            </a:r>
            <a:r>
              <a:rPr kumimoji="1" lang="en-US" altLang="zh-CN"/>
              <a:t>,</a:t>
            </a:r>
            <a:r>
              <a:rPr kumimoji="1" lang="zh-CN" altLang="en-US"/>
              <a:t> 是构建回归模型的重要准备工作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数据整体服从正态分布</a:t>
            </a:r>
            <a:r>
              <a:rPr kumimoji="1" lang="en-US" altLang="zh-CN"/>
              <a:t>,</a:t>
            </a:r>
            <a:r>
              <a:rPr kumimoji="1" lang="zh-CN" altLang="en-US"/>
              <a:t> 则样本均值和方差则相互独立</a:t>
            </a:r>
            <a:r>
              <a:rPr kumimoji="1" lang="en-US" altLang="zh-CN"/>
              <a:t>,</a:t>
            </a:r>
            <a:r>
              <a:rPr kumimoji="1" lang="zh-CN" altLang="en-US"/>
              <a:t> 这也是线性回归模型的数学假设之一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在数据探索中</a:t>
            </a:r>
            <a:r>
              <a:rPr kumimoji="1" lang="en-US" altLang="zh-CN"/>
              <a:t>,</a:t>
            </a:r>
            <a:r>
              <a:rPr kumimoji="1" lang="zh-CN" altLang="en-US"/>
              <a:t> 我们可以留意到一些实验室检查结果的分布是不符合这个假设的</a:t>
            </a:r>
            <a:r>
              <a:rPr kumimoji="1" lang="en-US" altLang="zh-CN"/>
              <a:t>,</a:t>
            </a:r>
            <a:r>
              <a:rPr kumimoji="1" lang="zh-CN" altLang="en-US"/>
              <a:t> 因此需要做数据变换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线性回归的另一个假设是变量之间独立</a:t>
            </a:r>
            <a:r>
              <a:rPr kumimoji="1" lang="en-US" altLang="zh-CN"/>
              <a:t>,</a:t>
            </a:r>
            <a:r>
              <a:rPr kumimoji="1" lang="zh-CN" altLang="en-US"/>
              <a:t> 因此数据探索还着重考察变量之间的相关性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此外</a:t>
            </a:r>
            <a:r>
              <a:rPr kumimoji="1" lang="en-US" altLang="zh-CN"/>
              <a:t>,</a:t>
            </a:r>
            <a:r>
              <a:rPr kumimoji="1" lang="zh-CN" altLang="en-US"/>
              <a:t> 还需要检查变量中的缺失值</a:t>
            </a:r>
            <a:r>
              <a:rPr kumimoji="1" lang="en-US" altLang="zh-CN"/>
              <a:t>,</a:t>
            </a:r>
            <a:r>
              <a:rPr kumimoji="1" lang="zh-CN" altLang="en-US"/>
              <a:t> 离群值和异常值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这部分工作比较繁琐耗时</a:t>
            </a:r>
            <a:r>
              <a:rPr kumimoji="1" lang="en-US" altLang="zh-CN"/>
              <a:t>,</a:t>
            </a:r>
            <a:r>
              <a:rPr kumimoji="1" lang="zh-CN" altLang="en-US"/>
              <a:t> 对获得符合医学直觉的建模结果至关重要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3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9729-0416-CF5C-0E81-DB378C57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2880F-6A57-E066-A28E-FEA77B41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变量的分布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4E449-F842-4869-8E48-A63566DD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36" y="365125"/>
            <a:ext cx="6177612" cy="64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BCB8-96AD-5CC9-7582-828860C3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7A1E3-F426-658D-7918-5797A33C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偏态分布的一个示例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77F9B-BBF9-4ED0-9060-B27818E5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93" y="2851897"/>
            <a:ext cx="4133674" cy="2473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1A7B7C-0855-4009-BF8F-FA210817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49" y="2726391"/>
            <a:ext cx="3660244" cy="24731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102A1C1-AB35-4C33-831B-E2455BD6B202}"/>
              </a:ext>
            </a:extLst>
          </p:cNvPr>
          <p:cNvSpPr/>
          <p:nvPr/>
        </p:nvSpPr>
        <p:spPr>
          <a:xfrm>
            <a:off x="5362113" y="3648722"/>
            <a:ext cx="1438182" cy="77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CAE5F-700B-4009-BD09-5359CC9047C4}"/>
              </a:ext>
            </a:extLst>
          </p:cNvPr>
          <p:cNvSpPr txBox="1"/>
          <p:nvPr/>
        </p:nvSpPr>
        <p:spPr>
          <a:xfrm>
            <a:off x="5450889" y="3144453"/>
            <a:ext cx="17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</a:t>
            </a:r>
            <a:r>
              <a:rPr lang="zh-CN" altLang="en-US" dirty="0"/>
              <a:t>转换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9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2122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IBM Plex Sans</vt:lpstr>
      <vt:lpstr>inherit</vt:lpstr>
      <vt:lpstr>Arial</vt:lpstr>
      <vt:lpstr>Office 主题​​</vt:lpstr>
      <vt:lpstr>进展汇报</vt:lpstr>
      <vt:lpstr>汇报内容</vt:lpstr>
      <vt:lpstr>研究背景与目的</vt:lpstr>
      <vt:lpstr>医学问题和统计学问题</vt:lpstr>
      <vt:lpstr>医学问题和统计学问题</vt:lpstr>
      <vt:lpstr>医学问题和统计学问题</vt:lpstr>
      <vt:lpstr>数据探索与变换</vt:lpstr>
      <vt:lpstr>数据探索与变换</vt:lpstr>
      <vt:lpstr>数据探索与变换</vt:lpstr>
      <vt:lpstr>数据探索与变换</vt:lpstr>
      <vt:lpstr>统计分析与结果</vt:lpstr>
      <vt:lpstr>统计分析与结果</vt:lpstr>
      <vt:lpstr>统计分析与结果</vt:lpstr>
      <vt:lpstr>统计分析与结果</vt:lpstr>
      <vt:lpstr>统计分析与结果</vt:lpstr>
      <vt:lpstr>统计分析与结果</vt:lpstr>
      <vt:lpstr>统计分析与结果</vt:lpstr>
      <vt:lpstr>统计分析与结果</vt:lpstr>
      <vt:lpstr>统计分析与结果</vt:lpstr>
      <vt:lpstr>下一步工作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f825</dc:creator>
  <cp:lastModifiedBy>CHEN TIANHAO</cp:lastModifiedBy>
  <cp:revision>30</cp:revision>
  <dcterms:created xsi:type="dcterms:W3CDTF">2023-02-07T17:34:09Z</dcterms:created>
  <dcterms:modified xsi:type="dcterms:W3CDTF">2023-02-08T02:55:50Z</dcterms:modified>
</cp:coreProperties>
</file>