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8" r:id="rId6"/>
    <p:sldId id="259" r:id="rId7"/>
    <p:sldId id="2359" r:id="rId8"/>
    <p:sldId id="261" r:id="rId9"/>
    <p:sldId id="2339" r:id="rId10"/>
    <p:sldId id="271" r:id="rId11"/>
    <p:sldId id="2377" r:id="rId12"/>
    <p:sldId id="2386" r:id="rId13"/>
    <p:sldId id="2387" r:id="rId14"/>
    <p:sldId id="266" r:id="rId15"/>
    <p:sldId id="2340" r:id="rId16"/>
    <p:sldId id="263" r:id="rId17"/>
    <p:sldId id="267" r:id="rId18"/>
    <p:sldId id="2341" r:id="rId19"/>
    <p:sldId id="325" r:id="rId20"/>
    <p:sldId id="269" r:id="rId21"/>
    <p:sldId id="235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C1C8D0"/>
    <a:srgbClr val="6A5250"/>
    <a:srgbClr val="95A38A"/>
    <a:srgbClr val="F7EAD7"/>
    <a:srgbClr val="E9D0D3"/>
    <a:srgbClr val="E5E9E8"/>
    <a:srgbClr val="F85A4A"/>
    <a:srgbClr val="63F0E0"/>
    <a:srgbClr val="F6C495"/>
    <a:srgbClr val="B7B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20" autoAdjust="0"/>
    <p:restoredTop sz="94660"/>
  </p:normalViewPr>
  <p:slideViewPr>
    <p:cSldViewPr snapToGrid="0" showGuides="1">
      <p:cViewPr>
        <p:scale>
          <a:sx n="54" d="100"/>
          <a:sy n="54" d="100"/>
        </p:scale>
        <p:origin x="18" y="18"/>
      </p:cViewPr>
      <p:guideLst>
        <p:guide orient="horz" pos="2132"/>
        <p:guide pos="3844"/>
      </p:guideLst>
    </p:cSldViewPr>
  </p:slideViewPr>
  <p:notesTextViewPr>
    <p:cViewPr>
      <p:scale>
        <a:sx n="1" d="1"/>
        <a:sy n="1" d="1"/>
      </p:scale>
      <p:origin x="0" y="0"/>
    </p:cViewPr>
  </p:notesTextViewPr>
  <p:sorterViewPr>
    <p:cViewPr>
      <p:scale>
        <a:sx n="28" d="100"/>
        <a:sy n="2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ADCCD-F0BD-4C4E-9B7E-9AD4171115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90175-5C23-4CD8-A2B7-2C72DA310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090175-5C23-4CD8-A2B7-2C72DA310FA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090175-5C23-4CD8-A2B7-2C72DA310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3F3C6-3B7F-4E25-B920-41C0FA1453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19576-2D70-48BE-89BD-45005EFC6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3F3C6-3B7F-4E25-B920-41C0FA1453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19576-2D70-48BE-89BD-45005EFC6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hemeOverride" Target="../theme/themeOverride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hemeOverride" Target="../theme/themeOverride9.xml"/><Relationship Id="rId3" Type="http://schemas.openxmlformats.org/officeDocument/2006/relationships/image" Target="../media/image6.jpeg"/><Relationship Id="rId2" Type="http://schemas.openxmlformats.org/officeDocument/2006/relationships/tags" Target="../tags/tag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hemeOverride" Target="../theme/themeOverride10.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1" Type="http://schemas.openxmlformats.org/officeDocument/2006/relationships/notesSlide" Target="../notesSlides/notesSlide14.xml"/><Relationship Id="rId20" Type="http://schemas.openxmlformats.org/officeDocument/2006/relationships/slideLayout" Target="../slideLayouts/slideLayout7.xml"/><Relationship Id="rId2" Type="http://schemas.openxmlformats.org/officeDocument/2006/relationships/tags" Target="../tags/tag5.xml"/><Relationship Id="rId19" Type="http://schemas.openxmlformats.org/officeDocument/2006/relationships/themeOverride" Target="../theme/themeOverride11.xml"/><Relationship Id="rId18" Type="http://schemas.openxmlformats.org/officeDocument/2006/relationships/image" Target="../media/image11.jpeg"/><Relationship Id="rId17" Type="http://schemas.openxmlformats.org/officeDocument/2006/relationships/image" Target="../media/image10.jpeg"/><Relationship Id="rId16" Type="http://schemas.openxmlformats.org/officeDocument/2006/relationships/image" Target="../media/image9.jpeg"/><Relationship Id="rId15" Type="http://schemas.openxmlformats.org/officeDocument/2006/relationships/image" Target="../media/image8.jpeg"/><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hemeOverride" Target="../theme/themeOverride4.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hemeOverride" Target="../theme/themeOverride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圆角 19"/>
          <p:cNvSpPr/>
          <p:nvPr/>
        </p:nvSpPr>
        <p:spPr>
          <a:xfrm rot="18612676">
            <a:off x="2041525" y="3384550"/>
            <a:ext cx="11609705" cy="3296920"/>
          </a:xfrm>
          <a:prstGeom prst="roundRect">
            <a:avLst>
              <a:gd name="adj" fmla="val 50000"/>
            </a:avLst>
          </a:prstGeom>
          <a:solidFill>
            <a:srgbClr val="95A38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829365" y="3774304"/>
            <a:ext cx="3348224" cy="706755"/>
          </a:xfrm>
          <a:prstGeom prst="rect">
            <a:avLst/>
          </a:prstGeom>
          <a:noFill/>
        </p:spPr>
        <p:txBody>
          <a:bodyPr wrap="square" rtlCol="0">
            <a:spAutoFit/>
          </a:bodyPr>
          <a:lstStyle/>
          <a:p>
            <a:pPr algn="r"/>
            <a:r>
              <a:rPr lang="zh-CN" altLang="en-US" sz="4000" dirty="0">
                <a:solidFill>
                  <a:schemeClr val="bg1"/>
                </a:solidFill>
                <a:latin typeface="+mn-ea"/>
                <a:sym typeface="字魂59号-创粗黑" panose="00000500000000000000" pitchFamily="2" charset="-122"/>
              </a:rPr>
              <a:t>互联网</a:t>
            </a:r>
            <a:r>
              <a:rPr lang="en-US" altLang="zh-CN" sz="4000" dirty="0">
                <a:solidFill>
                  <a:schemeClr val="bg1"/>
                </a:solidFill>
                <a:latin typeface="+mn-ea"/>
                <a:sym typeface="字魂59号-创粗黑" panose="00000500000000000000" pitchFamily="2" charset="-122"/>
              </a:rPr>
              <a:t>+</a:t>
            </a:r>
            <a:r>
              <a:rPr lang="zh-CN" altLang="en-US" sz="4000" dirty="0">
                <a:solidFill>
                  <a:schemeClr val="bg1"/>
                </a:solidFill>
                <a:latin typeface="+mn-ea"/>
                <a:sym typeface="字魂59号-创粗黑" panose="00000500000000000000" pitchFamily="2" charset="-122"/>
              </a:rPr>
              <a:t>比赛</a:t>
            </a:r>
            <a:endParaRPr lang="zh-CN" altLang="en-US" sz="4000" dirty="0">
              <a:solidFill>
                <a:schemeClr val="bg1"/>
              </a:solidFill>
              <a:latin typeface="+mn-ea"/>
              <a:sym typeface="字魂59号-创粗黑" panose="00000500000000000000" pitchFamily="2" charset="-122"/>
            </a:endParaRPr>
          </a:p>
        </p:txBody>
      </p:sp>
      <p:sp>
        <p:nvSpPr>
          <p:cNvPr id="36" name="文本框 35"/>
          <p:cNvSpPr txBox="1"/>
          <p:nvPr/>
        </p:nvSpPr>
        <p:spPr>
          <a:xfrm>
            <a:off x="8076927" y="2348997"/>
            <a:ext cx="2490552" cy="1322070"/>
          </a:xfrm>
          <a:prstGeom prst="rect">
            <a:avLst/>
          </a:prstGeom>
          <a:noFill/>
        </p:spPr>
        <p:txBody>
          <a:bodyPr wrap="square" rtlCol="0">
            <a:spAutoFit/>
          </a:bodyPr>
          <a:lstStyle/>
          <a:p>
            <a:pPr algn="r"/>
            <a:r>
              <a:rPr lang="en-US" altLang="zh-CN" sz="8000" dirty="0">
                <a:solidFill>
                  <a:schemeClr val="bg1"/>
                </a:solidFill>
                <a:ea typeface="+mn-lt"/>
                <a:sym typeface="字魂59号-创粗黑" panose="00000500000000000000" pitchFamily="2" charset="-122"/>
              </a:rPr>
              <a:t>2020</a:t>
            </a:r>
            <a:endParaRPr lang="zh-CN" altLang="en-US" sz="8000" dirty="0">
              <a:solidFill>
                <a:schemeClr val="bg1"/>
              </a:solidFill>
              <a:ea typeface="+mn-lt"/>
              <a:sym typeface="字魂59号-创粗黑" panose="00000500000000000000" pitchFamily="2" charset="-122"/>
            </a:endParaRPr>
          </a:p>
        </p:txBody>
      </p:sp>
      <p:sp>
        <p:nvSpPr>
          <p:cNvPr id="37" name="文本框 36"/>
          <p:cNvSpPr txBox="1"/>
          <p:nvPr/>
        </p:nvSpPr>
        <p:spPr>
          <a:xfrm>
            <a:off x="424180" y="403225"/>
            <a:ext cx="6168390" cy="3784600"/>
          </a:xfrm>
          <a:prstGeom prst="rect">
            <a:avLst/>
          </a:prstGeom>
          <a:noFill/>
        </p:spPr>
        <p:txBody>
          <a:bodyPr wrap="square" rtlCol="0">
            <a:spAutoFit/>
          </a:bodyPr>
          <a:lstStyle/>
          <a:p>
            <a:r>
              <a:rPr lang="zh-CN" sz="8000" dirty="0">
                <a:solidFill>
                  <a:srgbClr val="95A38A"/>
                </a:solidFill>
                <a:latin typeface="思源黑体 CN Bold" panose="020B0800000000000000" charset="-122"/>
                <a:ea typeface="思源黑体 CN Bold" panose="020B0800000000000000" charset="-122"/>
                <a:sym typeface="字魂59号-创粗黑" panose="00000500000000000000" pitchFamily="2" charset="-122"/>
              </a:rPr>
              <a:t>基于互联网+构建的在线医疗服务</a:t>
            </a:r>
            <a:endParaRPr lang="zh-CN" sz="8000" dirty="0">
              <a:solidFill>
                <a:srgbClr val="95A38A"/>
              </a:solidFill>
              <a:latin typeface="思源黑体 CN Bold" panose="020B0800000000000000" charset="-122"/>
              <a:ea typeface="思源黑体 CN Bold" panose="020B0800000000000000" charset="-122"/>
              <a:sym typeface="字魂59号-创粗黑" panose="00000500000000000000" pitchFamily="2" charset="-122"/>
            </a:endParaRPr>
          </a:p>
        </p:txBody>
      </p:sp>
      <p:sp>
        <p:nvSpPr>
          <p:cNvPr id="38" name="文本框 37"/>
          <p:cNvSpPr txBox="1"/>
          <p:nvPr/>
        </p:nvSpPr>
        <p:spPr>
          <a:xfrm>
            <a:off x="1107662" y="4627355"/>
            <a:ext cx="3348224" cy="1630045"/>
          </a:xfrm>
          <a:prstGeom prst="rect">
            <a:avLst/>
          </a:prstGeom>
          <a:noFill/>
        </p:spPr>
        <p:txBody>
          <a:bodyPr wrap="square" rtlCol="0">
            <a:spAutoFit/>
          </a:bodyPr>
          <a:lstStyle/>
          <a:p>
            <a:r>
              <a:rPr lang="zh-CN" altLang="en-US" sz="2000" dirty="0">
                <a:solidFill>
                  <a:schemeClr val="accent6">
                    <a:lumMod val="50000"/>
                  </a:schemeClr>
                </a:solidFill>
                <a:ea typeface="+mn-lt"/>
                <a:cs typeface="+mn-lt"/>
                <a:sym typeface="字魂59号-创粗黑" panose="00000500000000000000" pitchFamily="2" charset="-122"/>
              </a:rPr>
              <a:t>负责人：白瀚哲</a:t>
            </a:r>
            <a:endParaRPr lang="en-US" altLang="zh-CN" sz="2000" dirty="0">
              <a:solidFill>
                <a:schemeClr val="accent6">
                  <a:lumMod val="50000"/>
                </a:schemeClr>
              </a:solidFill>
              <a:ea typeface="+mn-lt"/>
              <a:cs typeface="+mn-lt"/>
              <a:sym typeface="字魂59号-创粗黑" panose="00000500000000000000" pitchFamily="2" charset="-122"/>
            </a:endParaRPr>
          </a:p>
          <a:p>
            <a:r>
              <a:rPr lang="zh-CN" altLang="en-US" sz="2000" dirty="0">
                <a:solidFill>
                  <a:schemeClr val="accent6">
                    <a:lumMod val="50000"/>
                  </a:schemeClr>
                </a:solidFill>
                <a:ea typeface="+mn-lt"/>
                <a:cs typeface="+mn-lt"/>
                <a:sym typeface="字魂59号-创粗黑" panose="00000500000000000000" pitchFamily="2" charset="-122"/>
              </a:rPr>
              <a:t>团队成员：姜珊 季春瑞 </a:t>
            </a:r>
            <a:endParaRPr lang="zh-CN" altLang="en-US" sz="2000" dirty="0">
              <a:solidFill>
                <a:schemeClr val="accent6">
                  <a:lumMod val="50000"/>
                </a:schemeClr>
              </a:solidFill>
              <a:ea typeface="+mn-lt"/>
              <a:cs typeface="+mn-lt"/>
              <a:sym typeface="字魂59号-创粗黑" panose="00000500000000000000" pitchFamily="2" charset="-122"/>
            </a:endParaRPr>
          </a:p>
          <a:p>
            <a:r>
              <a:rPr lang="zh-CN" altLang="en-US" sz="2000" dirty="0">
                <a:solidFill>
                  <a:schemeClr val="accent6">
                    <a:lumMod val="50000"/>
                  </a:schemeClr>
                </a:solidFill>
                <a:ea typeface="+mn-lt"/>
                <a:cs typeface="+mn-lt"/>
                <a:sym typeface="字魂59号-创粗黑" panose="00000500000000000000" pitchFamily="2" charset="-122"/>
              </a:rPr>
              <a:t>        韩昱琪 孙思淼 </a:t>
            </a:r>
            <a:endParaRPr lang="zh-CN" altLang="en-US" sz="2000" dirty="0">
              <a:solidFill>
                <a:schemeClr val="accent6">
                  <a:lumMod val="50000"/>
                </a:schemeClr>
              </a:solidFill>
              <a:ea typeface="+mn-lt"/>
              <a:cs typeface="+mn-lt"/>
              <a:sym typeface="字魂59号-创粗黑" panose="00000500000000000000" pitchFamily="2" charset="-122"/>
            </a:endParaRPr>
          </a:p>
          <a:p>
            <a:r>
              <a:rPr lang="zh-CN" altLang="en-US" sz="2000" dirty="0">
                <a:solidFill>
                  <a:schemeClr val="accent6">
                    <a:lumMod val="50000"/>
                  </a:schemeClr>
                </a:solidFill>
                <a:ea typeface="+mn-lt"/>
                <a:cs typeface="+mn-lt"/>
                <a:sym typeface="字魂59号-创粗黑" panose="00000500000000000000" pitchFamily="2" charset="-122"/>
              </a:rPr>
              <a:t>        夏兴华 赵岩 </a:t>
            </a:r>
            <a:endParaRPr lang="zh-CN" altLang="en-US" sz="2000" dirty="0">
              <a:solidFill>
                <a:schemeClr val="accent6">
                  <a:lumMod val="50000"/>
                </a:schemeClr>
              </a:solidFill>
              <a:ea typeface="+mn-lt"/>
              <a:cs typeface="+mn-lt"/>
              <a:sym typeface="字魂59号-创粗黑" panose="00000500000000000000" pitchFamily="2" charset="-122"/>
            </a:endParaRPr>
          </a:p>
          <a:p>
            <a:r>
              <a:rPr lang="zh-CN" altLang="en-US" sz="2000" dirty="0">
                <a:solidFill>
                  <a:schemeClr val="accent6">
                    <a:lumMod val="50000"/>
                  </a:schemeClr>
                </a:solidFill>
                <a:ea typeface="+mn-lt"/>
                <a:cs typeface="+mn-lt"/>
                <a:sym typeface="字魂59号-创粗黑" panose="00000500000000000000" pitchFamily="2" charset="-122"/>
              </a:rPr>
              <a:t>        孟祥旭 王畅</a:t>
            </a:r>
            <a:endParaRPr lang="zh-CN" altLang="en-US" sz="2000" dirty="0">
              <a:solidFill>
                <a:schemeClr val="accent6">
                  <a:lumMod val="50000"/>
                </a:schemeClr>
              </a:solidFill>
              <a:ea typeface="+mn-lt"/>
              <a:cs typeface="+mn-lt"/>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 name="Group 39_1"/>
          <p:cNvGrpSpPr/>
          <p:nvPr/>
        </p:nvGrpSpPr>
        <p:grpSpPr>
          <a:xfrm rot="5400000">
            <a:off x="-641920" y="-514275"/>
            <a:ext cx="2521587" cy="900863"/>
            <a:chOff x="2442343" y="2553269"/>
            <a:chExt cx="9228545" cy="3296992"/>
          </a:xfrm>
        </p:grpSpPr>
        <p:grpSp>
          <p:nvGrpSpPr>
            <p:cNvPr id="46" name="组合 45"/>
            <p:cNvGrpSpPr/>
            <p:nvPr/>
          </p:nvGrpSpPr>
          <p:grpSpPr>
            <a:xfrm>
              <a:off x="2442343" y="2553269"/>
              <a:ext cx="9228545" cy="3296992"/>
              <a:chOff x="-2100798" y="-412124"/>
              <a:chExt cx="9228545" cy="3296992"/>
            </a:xfrm>
          </p:grpSpPr>
          <p:sp>
            <p:nvSpPr>
              <p:cNvPr id="48" name="矩形: 圆角 47"/>
              <p:cNvSpPr/>
              <p:nvPr/>
            </p:nvSpPr>
            <p:spPr>
              <a:xfrm>
                <a:off x="-2100798" y="-412124"/>
                <a:ext cx="9228545" cy="3296992"/>
              </a:xfrm>
              <a:prstGeom prst="roundRect">
                <a:avLst>
                  <a:gd name="adj" fmla="val 50000"/>
                </a:avLst>
              </a:prstGeom>
              <a:solidFill>
                <a:srgbClr val="E9D0D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sp>
            <p:nvSpPr>
              <p:cNvPr id="49" name="矩形: 圆角 48"/>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grpSp>
        <p:sp>
          <p:nvSpPr>
            <p:cNvPr id="47" name="椭圆 46"/>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solidFill>
                  <a:schemeClr val="tx1"/>
                </a:solidFill>
                <a:ea typeface="+mn-lt"/>
              </a:endParaRPr>
            </a:p>
          </p:txBody>
        </p:sp>
      </p:grpSp>
      <p:sp>
        <p:nvSpPr>
          <p:cNvPr id="50" name="TextBox 14_1_2"/>
          <p:cNvSpPr txBox="1"/>
          <p:nvPr/>
        </p:nvSpPr>
        <p:spPr>
          <a:xfrm>
            <a:off x="319159" y="479346"/>
            <a:ext cx="538480" cy="521970"/>
          </a:xfrm>
          <a:prstGeom prst="rect">
            <a:avLst/>
          </a:prstGeom>
          <a:noFill/>
        </p:spPr>
        <p:txBody>
          <a:bodyPr wrap="none" rtlCol="0">
            <a:spAutoFit/>
          </a:bodyPr>
          <a:p>
            <a:r>
              <a:rPr lang="en-US" altLang="zh-CN" sz="2800" dirty="0">
                <a:ea typeface="+mn-lt"/>
                <a:sym typeface="字魂59号-创粗黑" panose="00000500000000000000" pitchFamily="2" charset="-122"/>
              </a:rPr>
              <a:t>02</a:t>
            </a:r>
            <a:endParaRPr lang="en-US" altLang="zh-CN" sz="2800" dirty="0">
              <a:ea typeface="+mn-lt"/>
              <a:sym typeface="字魂59号-创粗黑" panose="00000500000000000000" pitchFamily="2" charset="-122"/>
            </a:endParaRPr>
          </a:p>
        </p:txBody>
      </p:sp>
      <p:sp>
        <p:nvSpPr>
          <p:cNvPr id="2" name="文本框 1"/>
          <p:cNvSpPr txBox="1"/>
          <p:nvPr/>
        </p:nvSpPr>
        <p:spPr>
          <a:xfrm>
            <a:off x="1194435" y="421640"/>
            <a:ext cx="4645660" cy="521970"/>
          </a:xfrm>
          <a:prstGeom prst="rect">
            <a:avLst/>
          </a:prstGeom>
          <a:noFill/>
        </p:spPr>
        <p:txBody>
          <a:bodyPr wrap="square" rtlCol="0">
            <a:spAutoFit/>
          </a:bodyPr>
          <a:p>
            <a:r>
              <a:rPr lang="zh-CN" altLang="en-US" sz="2800"/>
              <a:t>互联网医院与医患生态圈</a:t>
            </a:r>
            <a:endParaRPr lang="zh-CN" altLang="en-US" sz="2800"/>
          </a:p>
        </p:txBody>
      </p:sp>
      <p:pic>
        <p:nvPicPr>
          <p:cNvPr id="9"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579880" y="943610"/>
            <a:ext cx="8671560" cy="562102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5c124d-4997-4ac6-9a37-ce881426121c"/>
          <p:cNvGrpSpPr>
            <a:grpSpLocks noChangeAspect="1"/>
          </p:cNvGrpSpPr>
          <p:nvPr/>
        </p:nvGrpSpPr>
        <p:grpSpPr>
          <a:xfrm>
            <a:off x="1027916" y="1171332"/>
            <a:ext cx="10135944" cy="4996510"/>
            <a:chOff x="1053443" y="1677808"/>
            <a:chExt cx="10135944" cy="4996510"/>
          </a:xfrm>
        </p:grpSpPr>
        <p:sp>
          <p:nvSpPr>
            <p:cNvPr id="11" name="Freeform: Shape 6"/>
            <p:cNvSpPr/>
            <p:nvPr/>
          </p:nvSpPr>
          <p:spPr>
            <a:xfrm>
              <a:off x="7127966" y="3813754"/>
              <a:ext cx="3754342" cy="693574"/>
            </a:xfrm>
            <a:custGeom>
              <a:avLst/>
              <a:gdLst/>
              <a:ahLst/>
              <a:cxnLst>
                <a:cxn ang="0">
                  <a:pos x="wd2" y="hd2"/>
                </a:cxn>
                <a:cxn ang="5400000">
                  <a:pos x="wd2" y="hd2"/>
                </a:cxn>
                <a:cxn ang="10800000">
                  <a:pos x="wd2" y="hd2"/>
                </a:cxn>
                <a:cxn ang="16200000">
                  <a:pos x="wd2" y="hd2"/>
                </a:cxn>
              </a:cxnLst>
              <a:rect l="0" t="0" r="r" b="b"/>
              <a:pathLst>
                <a:path w="21600" h="21600" extrusionOk="0">
                  <a:moveTo>
                    <a:pt x="2117" y="0"/>
                  </a:moveTo>
                  <a:lnTo>
                    <a:pt x="2117" y="95"/>
                  </a:lnTo>
                  <a:lnTo>
                    <a:pt x="0" y="9338"/>
                  </a:lnTo>
                  <a:lnTo>
                    <a:pt x="0" y="13487"/>
                  </a:lnTo>
                  <a:lnTo>
                    <a:pt x="2117" y="21518"/>
                  </a:lnTo>
                  <a:lnTo>
                    <a:pt x="2117" y="21600"/>
                  </a:lnTo>
                  <a:lnTo>
                    <a:pt x="2138" y="21600"/>
                  </a:lnTo>
                  <a:lnTo>
                    <a:pt x="21600" y="21600"/>
                  </a:lnTo>
                  <a:lnTo>
                    <a:pt x="21600" y="0"/>
                  </a:lnTo>
                  <a:cubicBezTo>
                    <a:pt x="21600" y="0"/>
                    <a:pt x="2180" y="0"/>
                    <a:pt x="2138" y="0"/>
                  </a:cubicBezTo>
                  <a:cubicBezTo>
                    <a:pt x="2138" y="0"/>
                    <a:pt x="2117" y="0"/>
                    <a:pt x="2117" y="0"/>
                  </a:cubicBezTo>
                  <a:close/>
                </a:path>
              </a:pathLst>
            </a:custGeom>
            <a:ln w="9525">
              <a:solidFill>
                <a:schemeClr val="bg1">
                  <a:lumMod val="75000"/>
                </a:schemeClr>
              </a:solidFill>
              <a:prstDash val="sysDash"/>
              <a:miter lim="400000"/>
            </a:ln>
          </p:spPr>
          <p:txBody>
            <a:bodyPr anchor="ctr"/>
            <a:lstStyle/>
            <a:p>
              <a:pPr algn="ctr"/>
              <a:endParaRPr>
                <a:ea typeface="+mn-lt"/>
                <a:cs typeface="+mn-ea"/>
                <a:sym typeface="字魂59号-创粗黑" panose="00000500000000000000" pitchFamily="2" charset="-122"/>
              </a:endParaRPr>
            </a:p>
          </p:txBody>
        </p:sp>
        <p:sp>
          <p:nvSpPr>
            <p:cNvPr id="12" name="Freeform: Shape 7"/>
            <p:cNvSpPr/>
            <p:nvPr/>
          </p:nvSpPr>
          <p:spPr>
            <a:xfrm>
              <a:off x="1217212" y="3120125"/>
              <a:ext cx="3760829" cy="6935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466" y="21600"/>
                  </a:lnTo>
                  <a:lnTo>
                    <a:pt x="19484" y="21600"/>
                  </a:lnTo>
                  <a:lnTo>
                    <a:pt x="19484" y="21531"/>
                  </a:lnTo>
                  <a:lnTo>
                    <a:pt x="21600" y="13487"/>
                  </a:lnTo>
                  <a:lnTo>
                    <a:pt x="21600" y="9338"/>
                  </a:lnTo>
                  <a:lnTo>
                    <a:pt x="19484" y="82"/>
                  </a:lnTo>
                  <a:lnTo>
                    <a:pt x="19484" y="0"/>
                  </a:lnTo>
                  <a:cubicBezTo>
                    <a:pt x="19484" y="0"/>
                    <a:pt x="19466" y="0"/>
                    <a:pt x="19466" y="0"/>
                  </a:cubicBezTo>
                  <a:cubicBezTo>
                    <a:pt x="19428" y="0"/>
                    <a:pt x="0" y="0"/>
                    <a:pt x="0" y="0"/>
                  </a:cubicBezTo>
                  <a:close/>
                </a:path>
              </a:pathLst>
            </a:custGeom>
            <a:ln w="9525">
              <a:solidFill>
                <a:schemeClr val="bg1">
                  <a:lumMod val="75000"/>
                </a:schemeClr>
              </a:solidFill>
              <a:prstDash val="sysDash"/>
              <a:miter lim="400000"/>
            </a:ln>
          </p:spPr>
          <p:txBody>
            <a:bodyPr anchor="ctr"/>
            <a:lstStyle/>
            <a:p>
              <a:pPr algn="ctr"/>
              <a:endParaRPr>
                <a:ea typeface="+mn-lt"/>
                <a:cs typeface="+mn-ea"/>
                <a:sym typeface="字魂59号-创粗黑" panose="00000500000000000000" pitchFamily="2" charset="-122"/>
              </a:endParaRPr>
            </a:p>
          </p:txBody>
        </p:sp>
        <p:sp>
          <p:nvSpPr>
            <p:cNvPr id="13" name="Freeform: Shape 8"/>
            <p:cNvSpPr/>
            <p:nvPr/>
          </p:nvSpPr>
          <p:spPr>
            <a:xfrm>
              <a:off x="6857354" y="2194113"/>
              <a:ext cx="4130222" cy="925914"/>
            </a:xfrm>
            <a:custGeom>
              <a:avLst/>
              <a:gdLst/>
              <a:ahLst/>
              <a:cxnLst>
                <a:cxn ang="0">
                  <a:pos x="wd2" y="hd2"/>
                </a:cxn>
                <a:cxn ang="5400000">
                  <a:pos x="wd2" y="hd2"/>
                </a:cxn>
                <a:cxn ang="10800000">
                  <a:pos x="wd2" y="hd2"/>
                </a:cxn>
                <a:cxn ang="16200000">
                  <a:pos x="wd2" y="hd2"/>
                </a:cxn>
              </a:cxnLst>
              <a:rect l="0" t="0" r="r" b="b"/>
              <a:pathLst>
                <a:path w="21600" h="21600" extrusionOk="0">
                  <a:moveTo>
                    <a:pt x="2886" y="0"/>
                  </a:moveTo>
                  <a:lnTo>
                    <a:pt x="2886" y="137"/>
                  </a:lnTo>
                  <a:lnTo>
                    <a:pt x="0" y="20001"/>
                  </a:lnTo>
                  <a:lnTo>
                    <a:pt x="375" y="21600"/>
                  </a:lnTo>
                  <a:lnTo>
                    <a:pt x="2906" y="16185"/>
                  </a:lnTo>
                  <a:lnTo>
                    <a:pt x="21600" y="16185"/>
                  </a:lnTo>
                  <a:lnTo>
                    <a:pt x="21600" y="0"/>
                  </a:lnTo>
                  <a:cubicBezTo>
                    <a:pt x="21600" y="0"/>
                    <a:pt x="2946" y="0"/>
                    <a:pt x="2906" y="0"/>
                  </a:cubicBezTo>
                  <a:cubicBezTo>
                    <a:pt x="2906" y="0"/>
                    <a:pt x="2886" y="0"/>
                    <a:pt x="2886" y="0"/>
                  </a:cubicBezTo>
                  <a:close/>
                </a:path>
              </a:pathLst>
            </a:custGeom>
            <a:ln w="9525">
              <a:solidFill>
                <a:schemeClr val="bg1">
                  <a:lumMod val="75000"/>
                </a:schemeClr>
              </a:solidFill>
              <a:prstDash val="sysDash"/>
              <a:miter lim="400000"/>
            </a:ln>
          </p:spPr>
          <p:txBody>
            <a:bodyPr anchor="ctr"/>
            <a:lstStyle/>
            <a:p>
              <a:pPr algn="ctr"/>
              <a:endParaRPr>
                <a:ea typeface="+mn-lt"/>
                <a:cs typeface="+mn-ea"/>
                <a:sym typeface="字魂59号-创粗黑" panose="00000500000000000000" pitchFamily="2" charset="-122"/>
              </a:endParaRPr>
            </a:p>
          </p:txBody>
        </p:sp>
        <p:sp>
          <p:nvSpPr>
            <p:cNvPr id="29" name="Freeform: Shape 9"/>
            <p:cNvSpPr/>
            <p:nvPr/>
          </p:nvSpPr>
          <p:spPr>
            <a:xfrm>
              <a:off x="1233494" y="1829501"/>
              <a:ext cx="4152726" cy="925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185"/>
                  </a:lnTo>
                  <a:lnTo>
                    <a:pt x="18710" y="16185"/>
                  </a:lnTo>
                  <a:lnTo>
                    <a:pt x="21227" y="21600"/>
                  </a:lnTo>
                  <a:lnTo>
                    <a:pt x="21600" y="20001"/>
                  </a:lnTo>
                  <a:lnTo>
                    <a:pt x="18727" y="123"/>
                  </a:lnTo>
                  <a:lnTo>
                    <a:pt x="18727" y="0"/>
                  </a:lnTo>
                  <a:cubicBezTo>
                    <a:pt x="18727" y="0"/>
                    <a:pt x="18710" y="0"/>
                    <a:pt x="18710" y="0"/>
                  </a:cubicBezTo>
                  <a:cubicBezTo>
                    <a:pt x="18674" y="0"/>
                    <a:pt x="0" y="0"/>
                    <a:pt x="0" y="0"/>
                  </a:cubicBezTo>
                  <a:close/>
                </a:path>
              </a:pathLst>
            </a:custGeom>
            <a:ln w="9525">
              <a:solidFill>
                <a:schemeClr val="bg1">
                  <a:lumMod val="75000"/>
                </a:schemeClr>
              </a:solidFill>
              <a:prstDash val="sysDash"/>
              <a:miter lim="400000"/>
            </a:ln>
          </p:spPr>
          <p:txBody>
            <a:bodyPr anchor="ctr"/>
            <a:lstStyle/>
            <a:p>
              <a:pPr algn="ctr"/>
              <a:endParaRPr>
                <a:ea typeface="+mn-lt"/>
                <a:cs typeface="+mn-ea"/>
                <a:sym typeface="字魂59号-创粗黑" panose="00000500000000000000" pitchFamily="2" charset="-122"/>
              </a:endParaRPr>
            </a:p>
          </p:txBody>
        </p:sp>
        <p:sp>
          <p:nvSpPr>
            <p:cNvPr id="30" name="Freeform: Shape 10"/>
            <p:cNvSpPr/>
            <p:nvPr/>
          </p:nvSpPr>
          <p:spPr>
            <a:xfrm>
              <a:off x="6829414" y="5124905"/>
              <a:ext cx="4162255" cy="925914"/>
            </a:xfrm>
            <a:custGeom>
              <a:avLst/>
              <a:gdLst/>
              <a:ahLst/>
              <a:cxnLst>
                <a:cxn ang="0">
                  <a:pos x="wd2" y="hd2"/>
                </a:cxn>
                <a:cxn ang="5400000">
                  <a:pos x="wd2" y="hd2"/>
                </a:cxn>
                <a:cxn ang="10800000">
                  <a:pos x="wd2" y="hd2"/>
                </a:cxn>
                <a:cxn ang="16200000">
                  <a:pos x="wd2" y="hd2"/>
                </a:cxn>
              </a:cxnLst>
              <a:rect l="0" t="0" r="r" b="b"/>
              <a:pathLst>
                <a:path w="21600" h="21600" extrusionOk="0">
                  <a:moveTo>
                    <a:pt x="372" y="0"/>
                  </a:moveTo>
                  <a:lnTo>
                    <a:pt x="0" y="1599"/>
                  </a:lnTo>
                  <a:lnTo>
                    <a:pt x="2864" y="21463"/>
                  </a:lnTo>
                  <a:lnTo>
                    <a:pt x="2864" y="21591"/>
                  </a:lnTo>
                  <a:cubicBezTo>
                    <a:pt x="2864" y="21591"/>
                    <a:pt x="2883" y="21591"/>
                    <a:pt x="2883" y="21591"/>
                  </a:cubicBezTo>
                  <a:lnTo>
                    <a:pt x="2884" y="21600"/>
                  </a:lnTo>
                  <a:cubicBezTo>
                    <a:pt x="2884" y="21600"/>
                    <a:pt x="2884" y="21591"/>
                    <a:pt x="2884" y="21591"/>
                  </a:cubicBezTo>
                  <a:cubicBezTo>
                    <a:pt x="2924" y="21591"/>
                    <a:pt x="21600" y="21591"/>
                    <a:pt x="21600" y="21591"/>
                  </a:cubicBezTo>
                  <a:lnTo>
                    <a:pt x="21600" y="5411"/>
                  </a:lnTo>
                  <a:lnTo>
                    <a:pt x="2882" y="5411"/>
                  </a:lnTo>
                  <a:lnTo>
                    <a:pt x="372" y="0"/>
                  </a:lnTo>
                  <a:close/>
                </a:path>
              </a:pathLst>
            </a:custGeom>
            <a:ln w="9525">
              <a:solidFill>
                <a:schemeClr val="bg1">
                  <a:lumMod val="75000"/>
                </a:schemeClr>
              </a:solidFill>
              <a:prstDash val="sysDash"/>
              <a:miter lim="400000"/>
            </a:ln>
          </p:spPr>
          <p:txBody>
            <a:bodyPr anchor="ctr"/>
            <a:lstStyle/>
            <a:p>
              <a:pPr algn="ctr"/>
              <a:endParaRPr>
                <a:ea typeface="+mn-lt"/>
                <a:cs typeface="+mn-ea"/>
                <a:sym typeface="字魂59号-创粗黑" panose="00000500000000000000" pitchFamily="2" charset="-122"/>
              </a:endParaRPr>
            </a:p>
          </p:txBody>
        </p:sp>
        <p:sp>
          <p:nvSpPr>
            <p:cNvPr id="31" name="Freeform: Shape 11"/>
            <p:cNvSpPr/>
            <p:nvPr/>
          </p:nvSpPr>
          <p:spPr>
            <a:xfrm>
              <a:off x="1233148" y="5582423"/>
              <a:ext cx="3901440" cy="925830"/>
            </a:xfrm>
            <a:custGeom>
              <a:avLst/>
              <a:gdLst/>
              <a:ahLst/>
              <a:cxnLst>
                <a:cxn ang="0">
                  <a:pos x="wd2" y="hd2"/>
                </a:cxn>
                <a:cxn ang="5400000">
                  <a:pos x="wd2" y="hd2"/>
                </a:cxn>
                <a:cxn ang="10800000">
                  <a:pos x="wd2" y="hd2"/>
                </a:cxn>
                <a:cxn ang="16200000">
                  <a:pos x="wd2" y="hd2"/>
                </a:cxn>
              </a:cxnLst>
              <a:rect l="0" t="0" r="r" b="b"/>
              <a:pathLst>
                <a:path w="21600" h="21600" extrusionOk="0">
                  <a:moveTo>
                    <a:pt x="21226" y="0"/>
                  </a:moveTo>
                  <a:lnTo>
                    <a:pt x="18706" y="5411"/>
                  </a:lnTo>
                  <a:lnTo>
                    <a:pt x="0" y="5411"/>
                  </a:lnTo>
                  <a:lnTo>
                    <a:pt x="0" y="21591"/>
                  </a:lnTo>
                  <a:cubicBezTo>
                    <a:pt x="0" y="21591"/>
                    <a:pt x="18668" y="21591"/>
                    <a:pt x="18704" y="21591"/>
                  </a:cubicBezTo>
                  <a:cubicBezTo>
                    <a:pt x="18704" y="21591"/>
                    <a:pt x="18704" y="21600"/>
                    <a:pt x="18704" y="21600"/>
                  </a:cubicBezTo>
                  <a:lnTo>
                    <a:pt x="18705" y="21591"/>
                  </a:lnTo>
                  <a:cubicBezTo>
                    <a:pt x="18705" y="21591"/>
                    <a:pt x="18722" y="21591"/>
                    <a:pt x="18722" y="21591"/>
                  </a:cubicBezTo>
                  <a:lnTo>
                    <a:pt x="18722" y="21477"/>
                  </a:lnTo>
                  <a:lnTo>
                    <a:pt x="21600" y="1599"/>
                  </a:lnTo>
                  <a:lnTo>
                    <a:pt x="21226" y="0"/>
                  </a:lnTo>
                  <a:close/>
                </a:path>
              </a:pathLst>
            </a:custGeom>
            <a:ln w="9525">
              <a:solidFill>
                <a:schemeClr val="bg1">
                  <a:lumMod val="75000"/>
                </a:schemeClr>
              </a:solidFill>
              <a:prstDash val="sysDash"/>
              <a:miter lim="400000"/>
            </a:ln>
          </p:spPr>
          <p:txBody>
            <a:bodyPr anchor="ctr"/>
            <a:lstStyle/>
            <a:p>
              <a:pPr algn="ctr"/>
              <a:endParaRPr>
                <a:ea typeface="+mn-lt"/>
                <a:cs typeface="+mn-ea"/>
                <a:sym typeface="字魂59号-创粗黑" panose="00000500000000000000" pitchFamily="2" charset="-122"/>
              </a:endParaRPr>
            </a:p>
          </p:txBody>
        </p:sp>
        <p:sp>
          <p:nvSpPr>
            <p:cNvPr id="47" name="Freeform: Shape 13"/>
            <p:cNvSpPr/>
            <p:nvPr/>
          </p:nvSpPr>
          <p:spPr>
            <a:xfrm>
              <a:off x="1053523" y="1677808"/>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9D0D3"/>
            </a:solidFill>
            <a:ln w="12700">
              <a:miter lim="400000"/>
            </a:ln>
          </p:spPr>
          <p:txBody>
            <a:bodyPr anchor="ctr"/>
            <a:lstStyle/>
            <a:p>
              <a:pPr algn="ctr"/>
              <a:endParaRPr dirty="0">
                <a:ea typeface="+mn-lt"/>
                <a:cs typeface="+mn-ea"/>
                <a:sym typeface="字魂59号-创粗黑" panose="00000500000000000000" pitchFamily="2" charset="-122"/>
              </a:endParaRPr>
            </a:p>
          </p:txBody>
        </p:sp>
        <p:sp>
          <p:nvSpPr>
            <p:cNvPr id="48" name="Freeform: Shape 14"/>
            <p:cNvSpPr/>
            <p:nvPr/>
          </p:nvSpPr>
          <p:spPr>
            <a:xfrm>
              <a:off x="1360692" y="2036412"/>
              <a:ext cx="377141" cy="274271"/>
            </a:xfrm>
            <a:custGeom>
              <a:avLst/>
              <a:gdLst/>
              <a:ahLst/>
              <a:cxnLst>
                <a:cxn ang="0">
                  <a:pos x="wd2" y="hd2"/>
                </a:cxn>
                <a:cxn ang="5400000">
                  <a:pos x="wd2" y="hd2"/>
                </a:cxn>
                <a:cxn ang="10800000">
                  <a:pos x="wd2" y="hd2"/>
                </a:cxn>
                <a:cxn ang="16200000">
                  <a:pos x="wd2" y="hd2"/>
                </a:cxn>
              </a:cxnLst>
              <a:rect l="0" t="0" r="r" b="b"/>
              <a:pathLst>
                <a:path w="21600" h="21600" extrusionOk="0">
                  <a:moveTo>
                    <a:pt x="19925" y="4046"/>
                  </a:moveTo>
                  <a:lnTo>
                    <a:pt x="18796" y="5599"/>
                  </a:lnTo>
                  <a:cubicBezTo>
                    <a:pt x="18709" y="5715"/>
                    <a:pt x="18654" y="5887"/>
                    <a:pt x="18654" y="6073"/>
                  </a:cubicBezTo>
                  <a:cubicBezTo>
                    <a:pt x="18654" y="6444"/>
                    <a:pt x="18874" y="6748"/>
                    <a:pt x="19144" y="6748"/>
                  </a:cubicBezTo>
                  <a:cubicBezTo>
                    <a:pt x="19279" y="6748"/>
                    <a:pt x="19404" y="6670"/>
                    <a:pt x="19493" y="6551"/>
                  </a:cubicBezTo>
                  <a:lnTo>
                    <a:pt x="21455" y="3849"/>
                  </a:lnTo>
                  <a:cubicBezTo>
                    <a:pt x="21543" y="3726"/>
                    <a:pt x="21600" y="3561"/>
                    <a:pt x="21600" y="3371"/>
                  </a:cubicBezTo>
                  <a:cubicBezTo>
                    <a:pt x="21600" y="3185"/>
                    <a:pt x="21543" y="3020"/>
                    <a:pt x="21455" y="2897"/>
                  </a:cubicBezTo>
                  <a:lnTo>
                    <a:pt x="19492" y="195"/>
                  </a:lnTo>
                  <a:cubicBezTo>
                    <a:pt x="19404" y="71"/>
                    <a:pt x="19279" y="0"/>
                    <a:pt x="19144" y="0"/>
                  </a:cubicBezTo>
                  <a:cubicBezTo>
                    <a:pt x="18874" y="0"/>
                    <a:pt x="18654" y="298"/>
                    <a:pt x="18654" y="669"/>
                  </a:cubicBezTo>
                  <a:cubicBezTo>
                    <a:pt x="18654" y="861"/>
                    <a:pt x="18709" y="1026"/>
                    <a:pt x="18796" y="1149"/>
                  </a:cubicBezTo>
                  <a:lnTo>
                    <a:pt x="19925" y="2695"/>
                  </a:lnTo>
                  <a:lnTo>
                    <a:pt x="15217" y="2695"/>
                  </a:lnTo>
                  <a:cubicBezTo>
                    <a:pt x="15064" y="2695"/>
                    <a:pt x="14932" y="2798"/>
                    <a:pt x="14842" y="2954"/>
                  </a:cubicBezTo>
                  <a:lnTo>
                    <a:pt x="14837" y="2942"/>
                  </a:lnTo>
                  <a:lnTo>
                    <a:pt x="6148" y="17552"/>
                  </a:lnTo>
                  <a:lnTo>
                    <a:pt x="491" y="17552"/>
                  </a:lnTo>
                  <a:cubicBezTo>
                    <a:pt x="220" y="17552"/>
                    <a:pt x="0" y="17852"/>
                    <a:pt x="0" y="18222"/>
                  </a:cubicBezTo>
                  <a:cubicBezTo>
                    <a:pt x="0" y="18598"/>
                    <a:pt x="220" y="18898"/>
                    <a:pt x="491" y="18898"/>
                  </a:cubicBezTo>
                  <a:lnTo>
                    <a:pt x="6381" y="18898"/>
                  </a:lnTo>
                  <a:cubicBezTo>
                    <a:pt x="6534" y="18898"/>
                    <a:pt x="6666" y="18800"/>
                    <a:pt x="6756" y="18646"/>
                  </a:cubicBezTo>
                  <a:lnTo>
                    <a:pt x="6759" y="18651"/>
                  </a:lnTo>
                  <a:lnTo>
                    <a:pt x="15452" y="4046"/>
                  </a:lnTo>
                  <a:cubicBezTo>
                    <a:pt x="15452" y="4046"/>
                    <a:pt x="19925" y="4046"/>
                    <a:pt x="19925" y="4046"/>
                  </a:cubicBezTo>
                  <a:close/>
                  <a:moveTo>
                    <a:pt x="19492" y="15046"/>
                  </a:moveTo>
                  <a:cubicBezTo>
                    <a:pt x="19404" y="14923"/>
                    <a:pt x="19279" y="14852"/>
                    <a:pt x="19144" y="14852"/>
                  </a:cubicBezTo>
                  <a:cubicBezTo>
                    <a:pt x="18874" y="14852"/>
                    <a:pt x="18654" y="15150"/>
                    <a:pt x="18654" y="15520"/>
                  </a:cubicBezTo>
                  <a:cubicBezTo>
                    <a:pt x="18654" y="15713"/>
                    <a:pt x="18709" y="15878"/>
                    <a:pt x="18796" y="16001"/>
                  </a:cubicBezTo>
                  <a:lnTo>
                    <a:pt x="19925" y="17552"/>
                  </a:lnTo>
                  <a:lnTo>
                    <a:pt x="15449" y="17552"/>
                  </a:lnTo>
                  <a:lnTo>
                    <a:pt x="12384" y="12397"/>
                  </a:lnTo>
                  <a:lnTo>
                    <a:pt x="11748" y="13464"/>
                  </a:lnTo>
                  <a:lnTo>
                    <a:pt x="14837" y="18651"/>
                  </a:lnTo>
                  <a:lnTo>
                    <a:pt x="14842" y="18646"/>
                  </a:lnTo>
                  <a:cubicBezTo>
                    <a:pt x="14932" y="18800"/>
                    <a:pt x="15064" y="18898"/>
                    <a:pt x="15217" y="18898"/>
                  </a:cubicBezTo>
                  <a:lnTo>
                    <a:pt x="19925" y="18898"/>
                  </a:lnTo>
                  <a:lnTo>
                    <a:pt x="18796" y="20451"/>
                  </a:lnTo>
                  <a:cubicBezTo>
                    <a:pt x="18709" y="20567"/>
                    <a:pt x="18654" y="20739"/>
                    <a:pt x="18654" y="20924"/>
                  </a:cubicBezTo>
                  <a:cubicBezTo>
                    <a:pt x="18654" y="21295"/>
                    <a:pt x="18874" y="21600"/>
                    <a:pt x="19144" y="21600"/>
                  </a:cubicBezTo>
                  <a:cubicBezTo>
                    <a:pt x="19279" y="21600"/>
                    <a:pt x="19404" y="21522"/>
                    <a:pt x="19492" y="21403"/>
                  </a:cubicBezTo>
                  <a:lnTo>
                    <a:pt x="21455" y="18701"/>
                  </a:lnTo>
                  <a:cubicBezTo>
                    <a:pt x="21543" y="18577"/>
                    <a:pt x="21600" y="18413"/>
                    <a:pt x="21600" y="18222"/>
                  </a:cubicBezTo>
                  <a:cubicBezTo>
                    <a:pt x="21600" y="18037"/>
                    <a:pt x="21543" y="17872"/>
                    <a:pt x="21455" y="17748"/>
                  </a:cubicBezTo>
                  <a:cubicBezTo>
                    <a:pt x="21455" y="17748"/>
                    <a:pt x="19492" y="15046"/>
                    <a:pt x="19492" y="15046"/>
                  </a:cubicBezTo>
                  <a:close/>
                  <a:moveTo>
                    <a:pt x="491" y="4046"/>
                  </a:moveTo>
                  <a:lnTo>
                    <a:pt x="6148" y="4046"/>
                  </a:lnTo>
                  <a:lnTo>
                    <a:pt x="9214" y="9201"/>
                  </a:lnTo>
                  <a:lnTo>
                    <a:pt x="9847" y="8133"/>
                  </a:lnTo>
                  <a:lnTo>
                    <a:pt x="6759" y="2942"/>
                  </a:lnTo>
                  <a:lnTo>
                    <a:pt x="6756" y="2954"/>
                  </a:lnTo>
                  <a:cubicBezTo>
                    <a:pt x="6666" y="2798"/>
                    <a:pt x="6534" y="2695"/>
                    <a:pt x="6381" y="2695"/>
                  </a:cubicBezTo>
                  <a:lnTo>
                    <a:pt x="491" y="2695"/>
                  </a:lnTo>
                  <a:cubicBezTo>
                    <a:pt x="220" y="2695"/>
                    <a:pt x="0" y="3000"/>
                    <a:pt x="0" y="3371"/>
                  </a:cubicBezTo>
                  <a:cubicBezTo>
                    <a:pt x="0" y="3746"/>
                    <a:pt x="220" y="4046"/>
                    <a:pt x="491" y="4046"/>
                  </a:cubicBezTo>
                </a:path>
              </a:pathLst>
            </a:custGeom>
            <a:solidFill>
              <a:srgbClr val="FFFFFF"/>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49" name="Freeform: Shape 16"/>
            <p:cNvSpPr/>
            <p:nvPr/>
          </p:nvSpPr>
          <p:spPr>
            <a:xfrm>
              <a:off x="1053522" y="2966379"/>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A5250"/>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65" name="Freeform: Shape 17"/>
            <p:cNvSpPr/>
            <p:nvPr/>
          </p:nvSpPr>
          <p:spPr>
            <a:xfrm>
              <a:off x="1381643" y="3324967"/>
              <a:ext cx="335236" cy="274270"/>
            </a:xfrm>
            <a:custGeom>
              <a:avLst/>
              <a:gdLst/>
              <a:ahLst/>
              <a:cxnLst>
                <a:cxn ang="0">
                  <a:pos x="wd2" y="hd2"/>
                </a:cxn>
                <a:cxn ang="5400000">
                  <a:pos x="wd2" y="hd2"/>
                </a:cxn>
                <a:cxn ang="10800000">
                  <a:pos x="wd2" y="hd2"/>
                </a:cxn>
                <a:cxn ang="16200000">
                  <a:pos x="wd2" y="hd2"/>
                </a:cxn>
              </a:cxnLst>
              <a:rect l="0" t="0" r="r" b="b"/>
              <a:pathLst>
                <a:path w="21600" h="21600" extrusionOk="0">
                  <a:moveTo>
                    <a:pt x="19637" y="20402"/>
                  </a:moveTo>
                  <a:lnTo>
                    <a:pt x="1964" y="20402"/>
                  </a:lnTo>
                  <a:cubicBezTo>
                    <a:pt x="1421" y="20402"/>
                    <a:pt x="982" y="19864"/>
                    <a:pt x="982" y="19201"/>
                  </a:cubicBezTo>
                  <a:cubicBezTo>
                    <a:pt x="982" y="18540"/>
                    <a:pt x="1421" y="18002"/>
                    <a:pt x="1964" y="18002"/>
                  </a:cubicBezTo>
                  <a:lnTo>
                    <a:pt x="19637" y="18002"/>
                  </a:lnTo>
                  <a:cubicBezTo>
                    <a:pt x="20180" y="18002"/>
                    <a:pt x="20619" y="18540"/>
                    <a:pt x="20619" y="19201"/>
                  </a:cubicBezTo>
                  <a:cubicBezTo>
                    <a:pt x="20619" y="19864"/>
                    <a:pt x="20180" y="20402"/>
                    <a:pt x="19637" y="20402"/>
                  </a:cubicBezTo>
                  <a:moveTo>
                    <a:pt x="19637" y="16801"/>
                  </a:moveTo>
                  <a:lnTo>
                    <a:pt x="1964" y="16801"/>
                  </a:lnTo>
                  <a:cubicBezTo>
                    <a:pt x="879" y="16801"/>
                    <a:pt x="0" y="17877"/>
                    <a:pt x="0" y="19201"/>
                  </a:cubicBezTo>
                  <a:cubicBezTo>
                    <a:pt x="0" y="20528"/>
                    <a:pt x="879" y="21600"/>
                    <a:pt x="1964" y="21600"/>
                  </a:cubicBezTo>
                  <a:lnTo>
                    <a:pt x="19637" y="21600"/>
                  </a:lnTo>
                  <a:cubicBezTo>
                    <a:pt x="20722" y="21600"/>
                    <a:pt x="21600" y="20528"/>
                    <a:pt x="21600" y="19201"/>
                  </a:cubicBezTo>
                  <a:cubicBezTo>
                    <a:pt x="21600" y="17877"/>
                    <a:pt x="20722" y="16801"/>
                    <a:pt x="19637" y="16801"/>
                  </a:cubicBezTo>
                  <a:moveTo>
                    <a:pt x="1964" y="1201"/>
                  </a:moveTo>
                  <a:lnTo>
                    <a:pt x="19637" y="1201"/>
                  </a:lnTo>
                  <a:cubicBezTo>
                    <a:pt x="20180" y="1201"/>
                    <a:pt x="20619" y="1736"/>
                    <a:pt x="20619" y="2399"/>
                  </a:cubicBezTo>
                  <a:cubicBezTo>
                    <a:pt x="20619" y="3063"/>
                    <a:pt x="20180" y="3599"/>
                    <a:pt x="19637" y="3599"/>
                  </a:cubicBezTo>
                  <a:lnTo>
                    <a:pt x="1964" y="3599"/>
                  </a:lnTo>
                  <a:cubicBezTo>
                    <a:pt x="1421" y="3599"/>
                    <a:pt x="982" y="3063"/>
                    <a:pt x="982" y="2399"/>
                  </a:cubicBezTo>
                  <a:cubicBezTo>
                    <a:pt x="982" y="1736"/>
                    <a:pt x="1421" y="1201"/>
                    <a:pt x="1964" y="1201"/>
                  </a:cubicBezTo>
                  <a:moveTo>
                    <a:pt x="1964" y="4799"/>
                  </a:moveTo>
                  <a:lnTo>
                    <a:pt x="19637" y="4799"/>
                  </a:lnTo>
                  <a:cubicBezTo>
                    <a:pt x="20722" y="4799"/>
                    <a:pt x="21600" y="3726"/>
                    <a:pt x="21600" y="2399"/>
                  </a:cubicBezTo>
                  <a:cubicBezTo>
                    <a:pt x="21600" y="1075"/>
                    <a:pt x="20722" y="0"/>
                    <a:pt x="19637" y="0"/>
                  </a:cubicBezTo>
                  <a:lnTo>
                    <a:pt x="1964" y="0"/>
                  </a:lnTo>
                  <a:cubicBezTo>
                    <a:pt x="879" y="0"/>
                    <a:pt x="0" y="1075"/>
                    <a:pt x="0" y="2399"/>
                  </a:cubicBezTo>
                  <a:cubicBezTo>
                    <a:pt x="0" y="3726"/>
                    <a:pt x="879" y="4799"/>
                    <a:pt x="1964" y="4799"/>
                  </a:cubicBezTo>
                  <a:moveTo>
                    <a:pt x="19637" y="12000"/>
                  </a:moveTo>
                  <a:lnTo>
                    <a:pt x="1964" y="12000"/>
                  </a:lnTo>
                  <a:cubicBezTo>
                    <a:pt x="1421" y="12000"/>
                    <a:pt x="982" y="11465"/>
                    <a:pt x="982" y="10803"/>
                  </a:cubicBezTo>
                  <a:cubicBezTo>
                    <a:pt x="982" y="10138"/>
                    <a:pt x="1421" y="9600"/>
                    <a:pt x="1964" y="9600"/>
                  </a:cubicBezTo>
                  <a:lnTo>
                    <a:pt x="19637" y="9600"/>
                  </a:lnTo>
                  <a:cubicBezTo>
                    <a:pt x="20180" y="9600"/>
                    <a:pt x="20619" y="10138"/>
                    <a:pt x="20619" y="10803"/>
                  </a:cubicBezTo>
                  <a:cubicBezTo>
                    <a:pt x="20619" y="11465"/>
                    <a:pt x="20180" y="12000"/>
                    <a:pt x="19637" y="12000"/>
                  </a:cubicBezTo>
                  <a:moveTo>
                    <a:pt x="19637" y="8401"/>
                  </a:moveTo>
                  <a:lnTo>
                    <a:pt x="1964" y="8401"/>
                  </a:lnTo>
                  <a:cubicBezTo>
                    <a:pt x="879" y="8401"/>
                    <a:pt x="0" y="9476"/>
                    <a:pt x="0" y="10803"/>
                  </a:cubicBezTo>
                  <a:cubicBezTo>
                    <a:pt x="0" y="12127"/>
                    <a:pt x="879" y="13201"/>
                    <a:pt x="1964" y="13201"/>
                  </a:cubicBezTo>
                  <a:lnTo>
                    <a:pt x="19637" y="13201"/>
                  </a:lnTo>
                  <a:cubicBezTo>
                    <a:pt x="20722" y="13201"/>
                    <a:pt x="21600" y="12127"/>
                    <a:pt x="21600" y="10803"/>
                  </a:cubicBezTo>
                  <a:cubicBezTo>
                    <a:pt x="21600" y="9476"/>
                    <a:pt x="20722" y="8401"/>
                    <a:pt x="19637" y="8401"/>
                  </a:cubicBezTo>
                </a:path>
              </a:pathLst>
            </a:custGeom>
            <a:solidFill>
              <a:srgbClr val="FFFFFF"/>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66" name="Freeform: Shape 19"/>
            <p:cNvSpPr/>
            <p:nvPr/>
          </p:nvSpPr>
          <p:spPr>
            <a:xfrm>
              <a:off x="1053443" y="5682839"/>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7EAD7"/>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67" name="Freeform: Shape 20"/>
            <p:cNvSpPr/>
            <p:nvPr/>
          </p:nvSpPr>
          <p:spPr>
            <a:xfrm>
              <a:off x="1382202" y="5989614"/>
              <a:ext cx="377141" cy="377140"/>
            </a:xfrm>
            <a:custGeom>
              <a:avLst/>
              <a:gdLst/>
              <a:ahLst/>
              <a:cxnLst>
                <a:cxn ang="0">
                  <a:pos x="wd2" y="hd2"/>
                </a:cxn>
                <a:cxn ang="5400000">
                  <a:pos x="wd2" y="hd2"/>
                </a:cxn>
                <a:cxn ang="10800000">
                  <a:pos x="wd2" y="hd2"/>
                </a:cxn>
                <a:cxn ang="16200000">
                  <a:pos x="wd2" y="hd2"/>
                </a:cxn>
              </a:cxnLst>
              <a:rect l="0" t="0" r="r" b="b"/>
              <a:pathLst>
                <a:path w="21600" h="21600" extrusionOk="0">
                  <a:moveTo>
                    <a:pt x="17658" y="8341"/>
                  </a:moveTo>
                  <a:cubicBezTo>
                    <a:pt x="17614" y="6914"/>
                    <a:pt x="17383" y="5575"/>
                    <a:pt x="17008" y="4409"/>
                  </a:cubicBezTo>
                  <a:cubicBezTo>
                    <a:pt x="17544" y="4131"/>
                    <a:pt x="18018" y="3798"/>
                    <a:pt x="18435" y="3427"/>
                  </a:cubicBezTo>
                  <a:cubicBezTo>
                    <a:pt x="19673" y="4724"/>
                    <a:pt x="20474" y="6437"/>
                    <a:pt x="20593" y="8341"/>
                  </a:cubicBezTo>
                  <a:cubicBezTo>
                    <a:pt x="20593" y="8341"/>
                    <a:pt x="17658" y="8341"/>
                    <a:pt x="17658" y="8341"/>
                  </a:cubicBezTo>
                  <a:close/>
                  <a:moveTo>
                    <a:pt x="15485" y="1480"/>
                  </a:moveTo>
                  <a:cubicBezTo>
                    <a:pt x="16306" y="1785"/>
                    <a:pt x="17058" y="2226"/>
                    <a:pt x="17724" y="2771"/>
                  </a:cubicBezTo>
                  <a:cubicBezTo>
                    <a:pt x="17412" y="3037"/>
                    <a:pt x="17057" y="3277"/>
                    <a:pt x="16665" y="3487"/>
                  </a:cubicBezTo>
                  <a:cubicBezTo>
                    <a:pt x="16337" y="2707"/>
                    <a:pt x="15939" y="2028"/>
                    <a:pt x="15485" y="1480"/>
                  </a:cubicBezTo>
                  <a:moveTo>
                    <a:pt x="12764" y="0"/>
                  </a:moveTo>
                  <a:cubicBezTo>
                    <a:pt x="9920" y="0"/>
                    <a:pt x="7396" y="1350"/>
                    <a:pt x="5780" y="3438"/>
                  </a:cubicBezTo>
                  <a:cubicBezTo>
                    <a:pt x="6514" y="3199"/>
                    <a:pt x="7287" y="3044"/>
                    <a:pt x="8086" y="2984"/>
                  </a:cubicBezTo>
                  <a:cubicBezTo>
                    <a:pt x="7991" y="2912"/>
                    <a:pt x="7892" y="2846"/>
                    <a:pt x="7804" y="2771"/>
                  </a:cubicBezTo>
                  <a:cubicBezTo>
                    <a:pt x="8469" y="2226"/>
                    <a:pt x="9221" y="1785"/>
                    <a:pt x="10042" y="1480"/>
                  </a:cubicBezTo>
                  <a:cubicBezTo>
                    <a:pt x="9694" y="1902"/>
                    <a:pt x="9380" y="2399"/>
                    <a:pt x="9104" y="2957"/>
                  </a:cubicBezTo>
                  <a:cubicBezTo>
                    <a:pt x="9451" y="2969"/>
                    <a:pt x="9793" y="2996"/>
                    <a:pt x="10131" y="3041"/>
                  </a:cubicBezTo>
                  <a:cubicBezTo>
                    <a:pt x="10712" y="1983"/>
                    <a:pt x="11449" y="1264"/>
                    <a:pt x="12269" y="1057"/>
                  </a:cubicBezTo>
                  <a:lnTo>
                    <a:pt x="12269" y="3573"/>
                  </a:lnTo>
                  <a:cubicBezTo>
                    <a:pt x="12607" y="3700"/>
                    <a:pt x="12937" y="3846"/>
                    <a:pt x="13258" y="4005"/>
                  </a:cubicBezTo>
                  <a:lnTo>
                    <a:pt x="13258" y="1057"/>
                  </a:lnTo>
                  <a:cubicBezTo>
                    <a:pt x="14283" y="1315"/>
                    <a:pt x="15181" y="2361"/>
                    <a:pt x="15801" y="3885"/>
                  </a:cubicBezTo>
                  <a:cubicBezTo>
                    <a:pt x="15208" y="4105"/>
                    <a:pt x="14555" y="4259"/>
                    <a:pt x="13865" y="4344"/>
                  </a:cubicBezTo>
                  <a:cubicBezTo>
                    <a:pt x="14263" y="4581"/>
                    <a:pt x="14647" y="4841"/>
                    <a:pt x="15006" y="5129"/>
                  </a:cubicBezTo>
                  <a:cubicBezTo>
                    <a:pt x="15391" y="5042"/>
                    <a:pt x="15767" y="4934"/>
                    <a:pt x="16122" y="4802"/>
                  </a:cubicBezTo>
                  <a:cubicBezTo>
                    <a:pt x="16297" y="5380"/>
                    <a:pt x="16431" y="6009"/>
                    <a:pt x="16527" y="6669"/>
                  </a:cubicBezTo>
                  <a:cubicBezTo>
                    <a:pt x="17157" y="7465"/>
                    <a:pt x="17663" y="8364"/>
                    <a:pt x="18026" y="9331"/>
                  </a:cubicBezTo>
                  <a:lnTo>
                    <a:pt x="20593" y="9331"/>
                  </a:lnTo>
                  <a:cubicBezTo>
                    <a:pt x="20478" y="11171"/>
                    <a:pt x="19721" y="12836"/>
                    <a:pt x="18551" y="14114"/>
                  </a:cubicBezTo>
                  <a:cubicBezTo>
                    <a:pt x="18470" y="14700"/>
                    <a:pt x="18342" y="15273"/>
                    <a:pt x="18162" y="15820"/>
                  </a:cubicBezTo>
                  <a:cubicBezTo>
                    <a:pt x="20250" y="14204"/>
                    <a:pt x="21600" y="11681"/>
                    <a:pt x="21600" y="8835"/>
                  </a:cubicBezTo>
                  <a:cubicBezTo>
                    <a:pt x="21600" y="3955"/>
                    <a:pt x="17644" y="0"/>
                    <a:pt x="12764" y="0"/>
                  </a:cubicBezTo>
                  <a:moveTo>
                    <a:pt x="13731" y="12270"/>
                  </a:moveTo>
                  <a:cubicBezTo>
                    <a:pt x="13687" y="10842"/>
                    <a:pt x="13456" y="9503"/>
                    <a:pt x="13081" y="8334"/>
                  </a:cubicBezTo>
                  <a:cubicBezTo>
                    <a:pt x="13616" y="8056"/>
                    <a:pt x="14091" y="7726"/>
                    <a:pt x="14507" y="7355"/>
                  </a:cubicBezTo>
                  <a:cubicBezTo>
                    <a:pt x="15745" y="8649"/>
                    <a:pt x="16547" y="10365"/>
                    <a:pt x="16665" y="12270"/>
                  </a:cubicBezTo>
                  <a:cubicBezTo>
                    <a:pt x="16665" y="12270"/>
                    <a:pt x="13731" y="12270"/>
                    <a:pt x="13731" y="12270"/>
                  </a:cubicBezTo>
                  <a:close/>
                  <a:moveTo>
                    <a:pt x="14507" y="18175"/>
                  </a:moveTo>
                  <a:cubicBezTo>
                    <a:pt x="14091" y="17804"/>
                    <a:pt x="13616" y="17469"/>
                    <a:pt x="13081" y="17192"/>
                  </a:cubicBezTo>
                  <a:cubicBezTo>
                    <a:pt x="13456" y="16027"/>
                    <a:pt x="13687" y="14688"/>
                    <a:pt x="13731" y="13259"/>
                  </a:cubicBezTo>
                  <a:lnTo>
                    <a:pt x="16665" y="13259"/>
                  </a:lnTo>
                  <a:cubicBezTo>
                    <a:pt x="16547" y="15164"/>
                    <a:pt x="15745" y="16878"/>
                    <a:pt x="14507" y="18175"/>
                  </a:cubicBezTo>
                  <a:moveTo>
                    <a:pt x="11558" y="20116"/>
                  </a:moveTo>
                  <a:cubicBezTo>
                    <a:pt x="12011" y="19572"/>
                    <a:pt x="12409" y="18894"/>
                    <a:pt x="12738" y="18113"/>
                  </a:cubicBezTo>
                  <a:cubicBezTo>
                    <a:pt x="13130" y="18325"/>
                    <a:pt x="13485" y="18564"/>
                    <a:pt x="13796" y="18829"/>
                  </a:cubicBezTo>
                  <a:cubicBezTo>
                    <a:pt x="13130" y="19374"/>
                    <a:pt x="12379" y="19817"/>
                    <a:pt x="11558" y="20116"/>
                  </a:cubicBezTo>
                  <a:moveTo>
                    <a:pt x="9331" y="20543"/>
                  </a:moveTo>
                  <a:lnTo>
                    <a:pt x="9331" y="17202"/>
                  </a:lnTo>
                  <a:cubicBezTo>
                    <a:pt x="10246" y="17252"/>
                    <a:pt x="11108" y="17427"/>
                    <a:pt x="11874" y="17717"/>
                  </a:cubicBezTo>
                  <a:cubicBezTo>
                    <a:pt x="11255" y="19236"/>
                    <a:pt x="10355" y="20288"/>
                    <a:pt x="9331" y="20543"/>
                  </a:cubicBezTo>
                  <a:moveTo>
                    <a:pt x="9331" y="13259"/>
                  </a:moveTo>
                  <a:lnTo>
                    <a:pt x="12749" y="13259"/>
                  </a:lnTo>
                  <a:cubicBezTo>
                    <a:pt x="12709" y="14550"/>
                    <a:pt x="12510" y="15752"/>
                    <a:pt x="12195" y="16798"/>
                  </a:cubicBezTo>
                  <a:cubicBezTo>
                    <a:pt x="11326" y="16471"/>
                    <a:pt x="10357" y="16273"/>
                    <a:pt x="9331" y="16222"/>
                  </a:cubicBezTo>
                  <a:cubicBezTo>
                    <a:pt x="9331" y="16222"/>
                    <a:pt x="9331" y="13259"/>
                    <a:pt x="9331" y="13259"/>
                  </a:cubicBezTo>
                  <a:close/>
                  <a:moveTo>
                    <a:pt x="9331" y="9305"/>
                  </a:moveTo>
                  <a:cubicBezTo>
                    <a:pt x="10357" y="9256"/>
                    <a:pt x="11326" y="9057"/>
                    <a:pt x="12195" y="8727"/>
                  </a:cubicBezTo>
                  <a:cubicBezTo>
                    <a:pt x="12510" y="9778"/>
                    <a:pt x="12709" y="10977"/>
                    <a:pt x="12749" y="12270"/>
                  </a:cubicBezTo>
                  <a:lnTo>
                    <a:pt x="9331" y="12270"/>
                  </a:lnTo>
                  <a:cubicBezTo>
                    <a:pt x="9331" y="12270"/>
                    <a:pt x="9331" y="9305"/>
                    <a:pt x="9331" y="9305"/>
                  </a:cubicBezTo>
                  <a:close/>
                  <a:moveTo>
                    <a:pt x="9331" y="4982"/>
                  </a:moveTo>
                  <a:cubicBezTo>
                    <a:pt x="10355" y="5242"/>
                    <a:pt x="11255" y="6291"/>
                    <a:pt x="11874" y="7809"/>
                  </a:cubicBezTo>
                  <a:cubicBezTo>
                    <a:pt x="11108" y="8101"/>
                    <a:pt x="10246" y="8274"/>
                    <a:pt x="9331" y="8326"/>
                  </a:cubicBezTo>
                  <a:cubicBezTo>
                    <a:pt x="9331" y="8326"/>
                    <a:pt x="9331" y="4982"/>
                    <a:pt x="9331" y="4982"/>
                  </a:cubicBezTo>
                  <a:close/>
                  <a:moveTo>
                    <a:pt x="13796" y="6695"/>
                  </a:moveTo>
                  <a:cubicBezTo>
                    <a:pt x="13485" y="6965"/>
                    <a:pt x="13130" y="7202"/>
                    <a:pt x="12738" y="7411"/>
                  </a:cubicBezTo>
                  <a:cubicBezTo>
                    <a:pt x="12409" y="6636"/>
                    <a:pt x="12011" y="5953"/>
                    <a:pt x="11557" y="5410"/>
                  </a:cubicBezTo>
                  <a:cubicBezTo>
                    <a:pt x="12379" y="5713"/>
                    <a:pt x="13130" y="6153"/>
                    <a:pt x="13796" y="6695"/>
                  </a:cubicBezTo>
                  <a:moveTo>
                    <a:pt x="8342" y="8326"/>
                  </a:moveTo>
                  <a:cubicBezTo>
                    <a:pt x="7428" y="8274"/>
                    <a:pt x="6565" y="8101"/>
                    <a:pt x="5798" y="7809"/>
                  </a:cubicBezTo>
                  <a:cubicBezTo>
                    <a:pt x="6419" y="6291"/>
                    <a:pt x="7318" y="5242"/>
                    <a:pt x="8342" y="4982"/>
                  </a:cubicBezTo>
                  <a:cubicBezTo>
                    <a:pt x="8342" y="4982"/>
                    <a:pt x="8342" y="8326"/>
                    <a:pt x="8342" y="8326"/>
                  </a:cubicBezTo>
                  <a:close/>
                  <a:moveTo>
                    <a:pt x="8342" y="12270"/>
                  </a:moveTo>
                  <a:lnTo>
                    <a:pt x="4924" y="12270"/>
                  </a:lnTo>
                  <a:cubicBezTo>
                    <a:pt x="4964" y="10977"/>
                    <a:pt x="5163" y="9778"/>
                    <a:pt x="5478" y="8727"/>
                  </a:cubicBezTo>
                  <a:cubicBezTo>
                    <a:pt x="6347" y="9057"/>
                    <a:pt x="7317" y="9256"/>
                    <a:pt x="8342" y="9305"/>
                  </a:cubicBezTo>
                  <a:cubicBezTo>
                    <a:pt x="8342" y="9305"/>
                    <a:pt x="8342" y="12270"/>
                    <a:pt x="8342" y="12270"/>
                  </a:cubicBezTo>
                  <a:close/>
                  <a:moveTo>
                    <a:pt x="8342" y="16222"/>
                  </a:moveTo>
                  <a:cubicBezTo>
                    <a:pt x="7317" y="16273"/>
                    <a:pt x="6347" y="16471"/>
                    <a:pt x="5478" y="16798"/>
                  </a:cubicBezTo>
                  <a:cubicBezTo>
                    <a:pt x="5163" y="15752"/>
                    <a:pt x="4964" y="14550"/>
                    <a:pt x="4924" y="13259"/>
                  </a:cubicBezTo>
                  <a:lnTo>
                    <a:pt x="8342" y="13259"/>
                  </a:lnTo>
                  <a:cubicBezTo>
                    <a:pt x="8342" y="13259"/>
                    <a:pt x="8342" y="16222"/>
                    <a:pt x="8342" y="16222"/>
                  </a:cubicBezTo>
                  <a:close/>
                  <a:moveTo>
                    <a:pt x="8342" y="20543"/>
                  </a:moveTo>
                  <a:cubicBezTo>
                    <a:pt x="7318" y="20288"/>
                    <a:pt x="6419" y="19236"/>
                    <a:pt x="5798" y="17717"/>
                  </a:cubicBezTo>
                  <a:cubicBezTo>
                    <a:pt x="6565" y="17427"/>
                    <a:pt x="7428" y="17252"/>
                    <a:pt x="8342" y="17202"/>
                  </a:cubicBezTo>
                  <a:cubicBezTo>
                    <a:pt x="8342" y="17202"/>
                    <a:pt x="8342" y="20543"/>
                    <a:pt x="8342" y="20543"/>
                  </a:cubicBezTo>
                  <a:close/>
                  <a:moveTo>
                    <a:pt x="3877" y="18829"/>
                  </a:moveTo>
                  <a:cubicBezTo>
                    <a:pt x="4188" y="18564"/>
                    <a:pt x="4543" y="18325"/>
                    <a:pt x="4935" y="18113"/>
                  </a:cubicBezTo>
                  <a:cubicBezTo>
                    <a:pt x="5264" y="18894"/>
                    <a:pt x="5661" y="19572"/>
                    <a:pt x="6115" y="20116"/>
                  </a:cubicBezTo>
                  <a:cubicBezTo>
                    <a:pt x="5294" y="19817"/>
                    <a:pt x="4542" y="19374"/>
                    <a:pt x="3877" y="18829"/>
                  </a:cubicBezTo>
                  <a:moveTo>
                    <a:pt x="1007" y="13259"/>
                  </a:moveTo>
                  <a:lnTo>
                    <a:pt x="3942" y="13259"/>
                  </a:lnTo>
                  <a:cubicBezTo>
                    <a:pt x="3985" y="14688"/>
                    <a:pt x="4217" y="16027"/>
                    <a:pt x="4591" y="17192"/>
                  </a:cubicBezTo>
                  <a:cubicBezTo>
                    <a:pt x="4058" y="17469"/>
                    <a:pt x="3583" y="17804"/>
                    <a:pt x="3165" y="18175"/>
                  </a:cubicBezTo>
                  <a:cubicBezTo>
                    <a:pt x="1927" y="16878"/>
                    <a:pt x="1126" y="15164"/>
                    <a:pt x="1007" y="13259"/>
                  </a:cubicBezTo>
                  <a:moveTo>
                    <a:pt x="3165" y="7355"/>
                  </a:moveTo>
                  <a:cubicBezTo>
                    <a:pt x="3583" y="7726"/>
                    <a:pt x="4058" y="8056"/>
                    <a:pt x="4591" y="8334"/>
                  </a:cubicBezTo>
                  <a:cubicBezTo>
                    <a:pt x="4217" y="9503"/>
                    <a:pt x="3985" y="10842"/>
                    <a:pt x="3942" y="12270"/>
                  </a:cubicBezTo>
                  <a:lnTo>
                    <a:pt x="1007" y="12270"/>
                  </a:lnTo>
                  <a:cubicBezTo>
                    <a:pt x="1126" y="10365"/>
                    <a:pt x="1927" y="8649"/>
                    <a:pt x="3165" y="7355"/>
                  </a:cubicBezTo>
                  <a:moveTo>
                    <a:pt x="6115" y="5410"/>
                  </a:moveTo>
                  <a:cubicBezTo>
                    <a:pt x="5661" y="5953"/>
                    <a:pt x="5264" y="6636"/>
                    <a:pt x="4935" y="7411"/>
                  </a:cubicBezTo>
                  <a:cubicBezTo>
                    <a:pt x="4543" y="7202"/>
                    <a:pt x="4188" y="6965"/>
                    <a:pt x="3877" y="6695"/>
                  </a:cubicBezTo>
                  <a:cubicBezTo>
                    <a:pt x="4542" y="6153"/>
                    <a:pt x="5294" y="5713"/>
                    <a:pt x="6115" y="5410"/>
                  </a:cubicBezTo>
                  <a:moveTo>
                    <a:pt x="8836" y="3930"/>
                  </a:moveTo>
                  <a:cubicBezTo>
                    <a:pt x="3956" y="3930"/>
                    <a:pt x="0" y="7884"/>
                    <a:pt x="0" y="12765"/>
                  </a:cubicBezTo>
                  <a:cubicBezTo>
                    <a:pt x="0" y="17645"/>
                    <a:pt x="3956" y="21600"/>
                    <a:pt x="8836" y="21600"/>
                  </a:cubicBezTo>
                  <a:cubicBezTo>
                    <a:pt x="13716" y="21600"/>
                    <a:pt x="17673" y="17645"/>
                    <a:pt x="17673" y="12765"/>
                  </a:cubicBezTo>
                  <a:cubicBezTo>
                    <a:pt x="17673" y="7884"/>
                    <a:pt x="13716" y="3930"/>
                    <a:pt x="8836" y="3930"/>
                  </a:cubicBezTo>
                </a:path>
              </a:pathLst>
            </a:custGeom>
            <a:solidFill>
              <a:srgbClr val="FFFFFF"/>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88" name="Freeform: Shape 22"/>
            <p:cNvSpPr/>
            <p:nvPr/>
          </p:nvSpPr>
          <p:spPr>
            <a:xfrm>
              <a:off x="10197710" y="2036002"/>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9D0D3"/>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89" name="Freeform: Shape 23"/>
            <p:cNvSpPr/>
            <p:nvPr/>
          </p:nvSpPr>
          <p:spPr>
            <a:xfrm>
              <a:off x="10525831" y="2364766"/>
              <a:ext cx="335236" cy="304740"/>
            </a:xfrm>
            <a:custGeom>
              <a:avLst/>
              <a:gdLst/>
              <a:ahLst/>
              <a:cxnLst>
                <a:cxn ang="0">
                  <a:pos x="wd2" y="hd2"/>
                </a:cxn>
                <a:cxn ang="5400000">
                  <a:pos x="wd2" y="hd2"/>
                </a:cxn>
                <a:cxn ang="10800000">
                  <a:pos x="wd2" y="hd2"/>
                </a:cxn>
                <a:cxn ang="16200000">
                  <a:pos x="wd2" y="hd2"/>
                </a:cxn>
              </a:cxnLst>
              <a:rect l="0" t="0" r="r" b="b"/>
              <a:pathLst>
                <a:path w="21600" h="21600" extrusionOk="0">
                  <a:moveTo>
                    <a:pt x="20618" y="11881"/>
                  </a:moveTo>
                  <a:cubicBezTo>
                    <a:pt x="20618" y="12474"/>
                    <a:pt x="20178" y="12961"/>
                    <a:pt x="19636" y="12961"/>
                  </a:cubicBezTo>
                  <a:lnTo>
                    <a:pt x="19636" y="8639"/>
                  </a:lnTo>
                  <a:cubicBezTo>
                    <a:pt x="20178" y="8639"/>
                    <a:pt x="20618" y="9122"/>
                    <a:pt x="20618" y="9719"/>
                  </a:cubicBezTo>
                  <a:cubicBezTo>
                    <a:pt x="20618" y="9719"/>
                    <a:pt x="20618" y="11881"/>
                    <a:pt x="20618" y="11881"/>
                  </a:cubicBezTo>
                  <a:close/>
                  <a:moveTo>
                    <a:pt x="18654" y="19981"/>
                  </a:moveTo>
                  <a:cubicBezTo>
                    <a:pt x="18654" y="20277"/>
                    <a:pt x="18434" y="20521"/>
                    <a:pt x="18164" y="20521"/>
                  </a:cubicBezTo>
                  <a:cubicBezTo>
                    <a:pt x="17892" y="20521"/>
                    <a:pt x="17672" y="20277"/>
                    <a:pt x="17672" y="19981"/>
                  </a:cubicBezTo>
                  <a:lnTo>
                    <a:pt x="17672" y="1621"/>
                  </a:lnTo>
                  <a:cubicBezTo>
                    <a:pt x="17672" y="1319"/>
                    <a:pt x="17892" y="1081"/>
                    <a:pt x="18164" y="1081"/>
                  </a:cubicBezTo>
                  <a:cubicBezTo>
                    <a:pt x="18434" y="1081"/>
                    <a:pt x="18654" y="1319"/>
                    <a:pt x="18654" y="1621"/>
                  </a:cubicBezTo>
                  <a:cubicBezTo>
                    <a:pt x="18654" y="1621"/>
                    <a:pt x="18654" y="19981"/>
                    <a:pt x="18654" y="19981"/>
                  </a:cubicBezTo>
                  <a:close/>
                  <a:moveTo>
                    <a:pt x="16691" y="18405"/>
                  </a:moveTo>
                  <a:lnTo>
                    <a:pt x="2945" y="13509"/>
                  </a:lnTo>
                  <a:cubicBezTo>
                    <a:pt x="2945" y="13505"/>
                    <a:pt x="2945" y="13505"/>
                    <a:pt x="2945" y="13502"/>
                  </a:cubicBezTo>
                  <a:lnTo>
                    <a:pt x="2945" y="8100"/>
                  </a:lnTo>
                  <a:cubicBezTo>
                    <a:pt x="2945" y="8095"/>
                    <a:pt x="2945" y="8091"/>
                    <a:pt x="2945" y="8087"/>
                  </a:cubicBezTo>
                  <a:lnTo>
                    <a:pt x="16691" y="3196"/>
                  </a:lnTo>
                  <a:cubicBezTo>
                    <a:pt x="16691" y="3196"/>
                    <a:pt x="16691" y="18405"/>
                    <a:pt x="16691" y="18405"/>
                  </a:cubicBezTo>
                  <a:close/>
                  <a:moveTo>
                    <a:pt x="12480" y="18726"/>
                  </a:moveTo>
                  <a:cubicBezTo>
                    <a:pt x="12316" y="19292"/>
                    <a:pt x="11762" y="19609"/>
                    <a:pt x="11247" y="19428"/>
                  </a:cubicBezTo>
                  <a:lnTo>
                    <a:pt x="6101" y="17625"/>
                  </a:lnTo>
                  <a:cubicBezTo>
                    <a:pt x="5585" y="17444"/>
                    <a:pt x="5299" y="16837"/>
                    <a:pt x="5463" y="16268"/>
                  </a:cubicBezTo>
                  <a:lnTo>
                    <a:pt x="5654" y="15608"/>
                  </a:lnTo>
                  <a:lnTo>
                    <a:pt x="12661" y="18103"/>
                  </a:lnTo>
                  <a:cubicBezTo>
                    <a:pt x="12661" y="18103"/>
                    <a:pt x="12480" y="18726"/>
                    <a:pt x="12480" y="18726"/>
                  </a:cubicBezTo>
                  <a:close/>
                  <a:moveTo>
                    <a:pt x="1963" y="13502"/>
                  </a:moveTo>
                  <a:lnTo>
                    <a:pt x="982" y="13502"/>
                  </a:lnTo>
                  <a:lnTo>
                    <a:pt x="982" y="8100"/>
                  </a:lnTo>
                  <a:lnTo>
                    <a:pt x="1963" y="8100"/>
                  </a:lnTo>
                  <a:cubicBezTo>
                    <a:pt x="1963" y="8100"/>
                    <a:pt x="1963" y="13502"/>
                    <a:pt x="1963" y="13502"/>
                  </a:cubicBezTo>
                  <a:close/>
                  <a:moveTo>
                    <a:pt x="19636" y="7560"/>
                  </a:moveTo>
                  <a:lnTo>
                    <a:pt x="19636" y="1621"/>
                  </a:lnTo>
                  <a:cubicBezTo>
                    <a:pt x="19636" y="725"/>
                    <a:pt x="18977" y="0"/>
                    <a:pt x="18164" y="0"/>
                  </a:cubicBezTo>
                  <a:cubicBezTo>
                    <a:pt x="17351" y="0"/>
                    <a:pt x="16691" y="725"/>
                    <a:pt x="16691" y="1621"/>
                  </a:cubicBezTo>
                  <a:lnTo>
                    <a:pt x="16691" y="2063"/>
                  </a:lnTo>
                  <a:lnTo>
                    <a:pt x="2409" y="7142"/>
                  </a:lnTo>
                  <a:cubicBezTo>
                    <a:pt x="2275" y="7063"/>
                    <a:pt x="2126" y="7019"/>
                    <a:pt x="1963" y="7019"/>
                  </a:cubicBezTo>
                  <a:lnTo>
                    <a:pt x="982" y="7019"/>
                  </a:lnTo>
                  <a:cubicBezTo>
                    <a:pt x="439" y="7019"/>
                    <a:pt x="0" y="7505"/>
                    <a:pt x="0" y="8100"/>
                  </a:cubicBezTo>
                  <a:lnTo>
                    <a:pt x="0" y="13502"/>
                  </a:lnTo>
                  <a:cubicBezTo>
                    <a:pt x="0" y="14095"/>
                    <a:pt x="439" y="14583"/>
                    <a:pt x="982" y="14583"/>
                  </a:cubicBezTo>
                  <a:lnTo>
                    <a:pt x="1963" y="14583"/>
                  </a:lnTo>
                  <a:cubicBezTo>
                    <a:pt x="2126" y="14583"/>
                    <a:pt x="2275" y="14533"/>
                    <a:pt x="2409" y="14458"/>
                  </a:cubicBezTo>
                  <a:lnTo>
                    <a:pt x="4721" y="15279"/>
                  </a:lnTo>
                  <a:lnTo>
                    <a:pt x="4527" y="15938"/>
                  </a:lnTo>
                  <a:cubicBezTo>
                    <a:pt x="4199" y="17077"/>
                    <a:pt x="4771" y="18294"/>
                    <a:pt x="5803" y="18656"/>
                  </a:cubicBezTo>
                  <a:lnTo>
                    <a:pt x="10949" y="20453"/>
                  </a:lnTo>
                  <a:cubicBezTo>
                    <a:pt x="11983" y="20818"/>
                    <a:pt x="13087" y="20190"/>
                    <a:pt x="13415" y="19052"/>
                  </a:cubicBezTo>
                  <a:lnTo>
                    <a:pt x="13594" y="18438"/>
                  </a:lnTo>
                  <a:lnTo>
                    <a:pt x="16691" y="19539"/>
                  </a:lnTo>
                  <a:lnTo>
                    <a:pt x="16691" y="19981"/>
                  </a:lnTo>
                  <a:cubicBezTo>
                    <a:pt x="16691" y="20875"/>
                    <a:pt x="17351" y="21600"/>
                    <a:pt x="18164" y="21600"/>
                  </a:cubicBezTo>
                  <a:cubicBezTo>
                    <a:pt x="18977" y="21600"/>
                    <a:pt x="19636" y="20875"/>
                    <a:pt x="19636" y="19981"/>
                  </a:cubicBezTo>
                  <a:lnTo>
                    <a:pt x="19636" y="14042"/>
                  </a:lnTo>
                  <a:cubicBezTo>
                    <a:pt x="20721" y="14042"/>
                    <a:pt x="21600" y="13073"/>
                    <a:pt x="21600" y="11881"/>
                  </a:cubicBezTo>
                  <a:lnTo>
                    <a:pt x="21600" y="9719"/>
                  </a:lnTo>
                  <a:cubicBezTo>
                    <a:pt x="21600" y="8523"/>
                    <a:pt x="20721" y="7560"/>
                    <a:pt x="19636" y="7560"/>
                  </a:cubicBezTo>
                </a:path>
              </a:pathLst>
            </a:custGeom>
            <a:solidFill>
              <a:srgbClr val="FFFFFF"/>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93" name="Freeform: Shape 25"/>
            <p:cNvSpPr/>
            <p:nvPr/>
          </p:nvSpPr>
          <p:spPr>
            <a:xfrm>
              <a:off x="10197710" y="3599227"/>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A5250"/>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94" name="Freeform: Shape 26"/>
            <p:cNvSpPr/>
            <p:nvPr/>
          </p:nvSpPr>
          <p:spPr>
            <a:xfrm>
              <a:off x="10504857" y="3931904"/>
              <a:ext cx="377185" cy="326093"/>
            </a:xfrm>
            <a:custGeom>
              <a:avLst/>
              <a:gdLst/>
              <a:ahLst/>
              <a:cxnLst>
                <a:cxn ang="0">
                  <a:pos x="wd2" y="hd2"/>
                </a:cxn>
                <a:cxn ang="5400000">
                  <a:pos x="wd2" y="hd2"/>
                </a:cxn>
                <a:cxn ang="10800000">
                  <a:pos x="wd2" y="hd2"/>
                </a:cxn>
                <a:cxn ang="16200000">
                  <a:pos x="wd2" y="hd2"/>
                </a:cxn>
              </a:cxnLst>
              <a:rect l="0" t="0" r="r" b="b"/>
              <a:pathLst>
                <a:path w="21600" h="21583" extrusionOk="0">
                  <a:moveTo>
                    <a:pt x="13420" y="20466"/>
                  </a:moveTo>
                  <a:lnTo>
                    <a:pt x="12629" y="20222"/>
                  </a:lnTo>
                  <a:cubicBezTo>
                    <a:pt x="13304" y="19604"/>
                    <a:pt x="13743" y="18667"/>
                    <a:pt x="13743" y="17590"/>
                  </a:cubicBezTo>
                  <a:cubicBezTo>
                    <a:pt x="13743" y="16190"/>
                    <a:pt x="13011" y="14990"/>
                    <a:pt x="11965" y="14465"/>
                  </a:cubicBezTo>
                  <a:lnTo>
                    <a:pt x="11700" y="15586"/>
                  </a:lnTo>
                  <a:cubicBezTo>
                    <a:pt x="12330" y="15963"/>
                    <a:pt x="12764" y="16716"/>
                    <a:pt x="12764" y="17590"/>
                  </a:cubicBezTo>
                  <a:cubicBezTo>
                    <a:pt x="12764" y="18298"/>
                    <a:pt x="12474" y="18925"/>
                    <a:pt x="12033" y="19336"/>
                  </a:cubicBezTo>
                  <a:lnTo>
                    <a:pt x="12295" y="18214"/>
                  </a:lnTo>
                  <a:cubicBezTo>
                    <a:pt x="12325" y="18073"/>
                    <a:pt x="12315" y="17919"/>
                    <a:pt x="12245" y="17783"/>
                  </a:cubicBezTo>
                  <a:cubicBezTo>
                    <a:pt x="12110" y="17512"/>
                    <a:pt x="11808" y="17419"/>
                    <a:pt x="11575" y="17575"/>
                  </a:cubicBezTo>
                  <a:cubicBezTo>
                    <a:pt x="11455" y="17655"/>
                    <a:pt x="11377" y="17779"/>
                    <a:pt x="11345" y="17919"/>
                  </a:cubicBezTo>
                  <a:lnTo>
                    <a:pt x="10807" y="20244"/>
                  </a:lnTo>
                  <a:cubicBezTo>
                    <a:pt x="10773" y="20385"/>
                    <a:pt x="10788" y="20540"/>
                    <a:pt x="10856" y="20675"/>
                  </a:cubicBezTo>
                  <a:cubicBezTo>
                    <a:pt x="10919" y="20800"/>
                    <a:pt x="11021" y="20887"/>
                    <a:pt x="11131" y="20928"/>
                  </a:cubicBezTo>
                  <a:lnTo>
                    <a:pt x="11126" y="20956"/>
                  </a:lnTo>
                  <a:cubicBezTo>
                    <a:pt x="11141" y="20954"/>
                    <a:pt x="11156" y="20948"/>
                    <a:pt x="11171" y="20946"/>
                  </a:cubicBezTo>
                  <a:lnTo>
                    <a:pt x="13165" y="21563"/>
                  </a:lnTo>
                  <a:cubicBezTo>
                    <a:pt x="13287" y="21600"/>
                    <a:pt x="13420" y="21587"/>
                    <a:pt x="13540" y="21507"/>
                  </a:cubicBezTo>
                  <a:cubicBezTo>
                    <a:pt x="13772" y="21351"/>
                    <a:pt x="13853" y="21002"/>
                    <a:pt x="13718" y="20731"/>
                  </a:cubicBezTo>
                  <a:cubicBezTo>
                    <a:pt x="13648" y="20594"/>
                    <a:pt x="13542" y="20504"/>
                    <a:pt x="13420" y="20466"/>
                  </a:cubicBezTo>
                  <a:moveTo>
                    <a:pt x="18634" y="7273"/>
                  </a:moveTo>
                  <a:cubicBezTo>
                    <a:pt x="18643" y="7119"/>
                    <a:pt x="18654" y="6968"/>
                    <a:pt x="18654" y="6809"/>
                  </a:cubicBezTo>
                  <a:cubicBezTo>
                    <a:pt x="18654" y="3049"/>
                    <a:pt x="16016" y="0"/>
                    <a:pt x="12764" y="0"/>
                  </a:cubicBezTo>
                  <a:cubicBezTo>
                    <a:pt x="10496" y="0"/>
                    <a:pt x="8534" y="1478"/>
                    <a:pt x="7549" y="3644"/>
                  </a:cubicBezTo>
                  <a:cubicBezTo>
                    <a:pt x="7184" y="3490"/>
                    <a:pt x="6791" y="3404"/>
                    <a:pt x="6381" y="3404"/>
                  </a:cubicBezTo>
                  <a:cubicBezTo>
                    <a:pt x="4485" y="3404"/>
                    <a:pt x="2944" y="5185"/>
                    <a:pt x="2944" y="7377"/>
                  </a:cubicBezTo>
                  <a:cubicBezTo>
                    <a:pt x="2944" y="7663"/>
                    <a:pt x="2972" y="7940"/>
                    <a:pt x="3022" y="8207"/>
                  </a:cubicBezTo>
                  <a:cubicBezTo>
                    <a:pt x="1267" y="8883"/>
                    <a:pt x="0" y="10796"/>
                    <a:pt x="0" y="13051"/>
                  </a:cubicBezTo>
                  <a:cubicBezTo>
                    <a:pt x="0" y="15869"/>
                    <a:pt x="1978" y="18158"/>
                    <a:pt x="4418" y="18158"/>
                  </a:cubicBezTo>
                  <a:lnTo>
                    <a:pt x="6381" y="18158"/>
                  </a:lnTo>
                  <a:cubicBezTo>
                    <a:pt x="6653" y="18158"/>
                    <a:pt x="6871" y="17904"/>
                    <a:pt x="6871" y="17590"/>
                  </a:cubicBezTo>
                  <a:cubicBezTo>
                    <a:pt x="6871" y="17275"/>
                    <a:pt x="6653" y="17022"/>
                    <a:pt x="6381" y="17022"/>
                  </a:cubicBezTo>
                  <a:lnTo>
                    <a:pt x="4418" y="17022"/>
                  </a:lnTo>
                  <a:cubicBezTo>
                    <a:pt x="2523" y="17022"/>
                    <a:pt x="982" y="15239"/>
                    <a:pt x="982" y="13051"/>
                  </a:cubicBezTo>
                  <a:cubicBezTo>
                    <a:pt x="982" y="11340"/>
                    <a:pt x="1927" y="9827"/>
                    <a:pt x="3334" y="9285"/>
                  </a:cubicBezTo>
                  <a:lnTo>
                    <a:pt x="4165" y="8965"/>
                  </a:lnTo>
                  <a:lnTo>
                    <a:pt x="3982" y="7971"/>
                  </a:lnTo>
                  <a:cubicBezTo>
                    <a:pt x="3947" y="7772"/>
                    <a:pt x="3925" y="7572"/>
                    <a:pt x="3925" y="7377"/>
                  </a:cubicBezTo>
                  <a:cubicBezTo>
                    <a:pt x="3925" y="5813"/>
                    <a:pt x="5027" y="4539"/>
                    <a:pt x="6381" y="4539"/>
                  </a:cubicBezTo>
                  <a:cubicBezTo>
                    <a:pt x="6663" y="4539"/>
                    <a:pt x="6939" y="4598"/>
                    <a:pt x="7214" y="4712"/>
                  </a:cubicBezTo>
                  <a:lnTo>
                    <a:pt x="8018" y="5048"/>
                  </a:lnTo>
                  <a:lnTo>
                    <a:pt x="8415" y="4173"/>
                  </a:lnTo>
                  <a:cubicBezTo>
                    <a:pt x="9269" y="2299"/>
                    <a:pt x="10934" y="1134"/>
                    <a:pt x="12764" y="1134"/>
                  </a:cubicBezTo>
                  <a:cubicBezTo>
                    <a:pt x="15470" y="1134"/>
                    <a:pt x="17672" y="3681"/>
                    <a:pt x="17672" y="6809"/>
                  </a:cubicBezTo>
                  <a:cubicBezTo>
                    <a:pt x="17672" y="6907"/>
                    <a:pt x="17663" y="7005"/>
                    <a:pt x="17660" y="7104"/>
                  </a:cubicBezTo>
                  <a:lnTo>
                    <a:pt x="17652" y="7199"/>
                  </a:lnTo>
                  <a:lnTo>
                    <a:pt x="17607" y="7999"/>
                  </a:lnTo>
                  <a:lnTo>
                    <a:pt x="18245" y="8315"/>
                  </a:lnTo>
                  <a:cubicBezTo>
                    <a:pt x="19687" y="9034"/>
                    <a:pt x="20618" y="10670"/>
                    <a:pt x="20618" y="12483"/>
                  </a:cubicBezTo>
                  <a:cubicBezTo>
                    <a:pt x="20618" y="14986"/>
                    <a:pt x="18856" y="17022"/>
                    <a:pt x="16689" y="17022"/>
                  </a:cubicBezTo>
                  <a:lnTo>
                    <a:pt x="15217" y="17022"/>
                  </a:lnTo>
                  <a:cubicBezTo>
                    <a:pt x="14946" y="17022"/>
                    <a:pt x="14726" y="17275"/>
                    <a:pt x="14726" y="17590"/>
                  </a:cubicBezTo>
                  <a:cubicBezTo>
                    <a:pt x="14726" y="17904"/>
                    <a:pt x="14946" y="18158"/>
                    <a:pt x="15217" y="18158"/>
                  </a:cubicBezTo>
                  <a:lnTo>
                    <a:pt x="16689" y="18158"/>
                  </a:lnTo>
                  <a:cubicBezTo>
                    <a:pt x="19402" y="18158"/>
                    <a:pt x="21600" y="15618"/>
                    <a:pt x="21600" y="12483"/>
                  </a:cubicBezTo>
                  <a:cubicBezTo>
                    <a:pt x="21600" y="10148"/>
                    <a:pt x="20378" y="8144"/>
                    <a:pt x="18634" y="7273"/>
                  </a:cubicBezTo>
                  <a:moveTo>
                    <a:pt x="10771" y="14522"/>
                  </a:moveTo>
                  <a:cubicBezTo>
                    <a:pt x="10709" y="14396"/>
                    <a:pt x="10611" y="14318"/>
                    <a:pt x="10503" y="14275"/>
                  </a:cubicBezTo>
                  <a:lnTo>
                    <a:pt x="10516" y="14219"/>
                  </a:lnTo>
                  <a:cubicBezTo>
                    <a:pt x="10481" y="14221"/>
                    <a:pt x="10451" y="14232"/>
                    <a:pt x="10416" y="14240"/>
                  </a:cubicBezTo>
                  <a:lnTo>
                    <a:pt x="8461" y="13636"/>
                  </a:lnTo>
                  <a:lnTo>
                    <a:pt x="8461" y="13636"/>
                  </a:lnTo>
                  <a:cubicBezTo>
                    <a:pt x="8340" y="13599"/>
                    <a:pt x="8206" y="13612"/>
                    <a:pt x="8088" y="13693"/>
                  </a:cubicBezTo>
                  <a:cubicBezTo>
                    <a:pt x="7857" y="13849"/>
                    <a:pt x="7773" y="14195"/>
                    <a:pt x="7908" y="14468"/>
                  </a:cubicBezTo>
                  <a:cubicBezTo>
                    <a:pt x="7977" y="14602"/>
                    <a:pt x="8085" y="14694"/>
                    <a:pt x="8208" y="14732"/>
                  </a:cubicBezTo>
                  <a:lnTo>
                    <a:pt x="8962" y="14964"/>
                  </a:lnTo>
                  <a:cubicBezTo>
                    <a:pt x="8291" y="15582"/>
                    <a:pt x="7852" y="16520"/>
                    <a:pt x="7852" y="17590"/>
                  </a:cubicBezTo>
                  <a:cubicBezTo>
                    <a:pt x="7852" y="19009"/>
                    <a:pt x="8603" y="20220"/>
                    <a:pt x="9667" y="20733"/>
                  </a:cubicBezTo>
                  <a:lnTo>
                    <a:pt x="9932" y="19618"/>
                  </a:lnTo>
                  <a:cubicBezTo>
                    <a:pt x="9284" y="19247"/>
                    <a:pt x="8834" y="18482"/>
                    <a:pt x="8834" y="17590"/>
                  </a:cubicBezTo>
                  <a:cubicBezTo>
                    <a:pt x="8834" y="16858"/>
                    <a:pt x="9141" y="16216"/>
                    <a:pt x="9607" y="15802"/>
                  </a:cubicBezTo>
                  <a:lnTo>
                    <a:pt x="9334" y="16986"/>
                  </a:lnTo>
                  <a:cubicBezTo>
                    <a:pt x="9302" y="17126"/>
                    <a:pt x="9315" y="17280"/>
                    <a:pt x="9382" y="17417"/>
                  </a:cubicBezTo>
                  <a:cubicBezTo>
                    <a:pt x="9519" y="17685"/>
                    <a:pt x="9817" y="17779"/>
                    <a:pt x="10053" y="17625"/>
                  </a:cubicBezTo>
                  <a:cubicBezTo>
                    <a:pt x="10170" y="17544"/>
                    <a:pt x="10250" y="17419"/>
                    <a:pt x="10281" y="17280"/>
                  </a:cubicBezTo>
                  <a:lnTo>
                    <a:pt x="10822" y="14953"/>
                  </a:lnTo>
                  <a:cubicBezTo>
                    <a:pt x="10852" y="14815"/>
                    <a:pt x="10841" y="14659"/>
                    <a:pt x="10771" y="14522"/>
                  </a:cubicBezTo>
                </a:path>
              </a:pathLst>
            </a:custGeom>
            <a:solidFill>
              <a:srgbClr val="FFFFFF"/>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95" name="Freeform: Shape 28"/>
            <p:cNvSpPr/>
            <p:nvPr/>
          </p:nvSpPr>
          <p:spPr>
            <a:xfrm>
              <a:off x="10197908" y="5253900"/>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7EAD7"/>
            </a:solidFill>
            <a:ln w="12700">
              <a:miter lim="400000"/>
            </a:ln>
          </p:spPr>
          <p:txBody>
            <a:bodyPr anchor="ctr"/>
            <a:lstStyle/>
            <a:p>
              <a:pPr algn="ctr"/>
              <a:endParaRPr>
                <a:ea typeface="+mn-lt"/>
                <a:cs typeface="+mn-ea"/>
                <a:sym typeface="字魂59号-创粗黑" panose="00000500000000000000" pitchFamily="2" charset="-122"/>
              </a:endParaRPr>
            </a:p>
          </p:txBody>
        </p:sp>
        <p:sp>
          <p:nvSpPr>
            <p:cNvPr id="96" name="Freeform: Shape 29"/>
            <p:cNvSpPr/>
            <p:nvPr/>
          </p:nvSpPr>
          <p:spPr>
            <a:xfrm>
              <a:off x="10530627" y="5582783"/>
              <a:ext cx="326042" cy="326093"/>
            </a:xfrm>
            <a:custGeom>
              <a:avLst/>
              <a:gdLst/>
              <a:ahLst/>
              <a:cxnLst>
                <a:cxn ang="0">
                  <a:pos x="wd2" y="hd2"/>
                </a:cxn>
                <a:cxn ang="5400000">
                  <a:pos x="wd2" y="hd2"/>
                </a:cxn>
                <a:cxn ang="10800000">
                  <a:pos x="wd2" y="hd2"/>
                </a:cxn>
                <a:cxn ang="16200000">
                  <a:pos x="wd2" y="hd2"/>
                </a:cxn>
              </a:cxnLst>
              <a:rect l="0" t="0" r="r" b="b"/>
              <a:pathLst>
                <a:path w="21600" h="21600" extrusionOk="0">
                  <a:moveTo>
                    <a:pt x="10802" y="20619"/>
                  </a:moveTo>
                  <a:cubicBezTo>
                    <a:pt x="5378" y="20619"/>
                    <a:pt x="979" y="16222"/>
                    <a:pt x="979" y="10802"/>
                  </a:cubicBezTo>
                  <a:cubicBezTo>
                    <a:pt x="979" y="5379"/>
                    <a:pt x="5378" y="983"/>
                    <a:pt x="10802" y="983"/>
                  </a:cubicBezTo>
                  <a:cubicBezTo>
                    <a:pt x="16224" y="983"/>
                    <a:pt x="20622" y="5379"/>
                    <a:pt x="20622" y="10802"/>
                  </a:cubicBezTo>
                  <a:cubicBezTo>
                    <a:pt x="20622" y="16222"/>
                    <a:pt x="16224" y="20619"/>
                    <a:pt x="10802" y="20619"/>
                  </a:cubicBezTo>
                  <a:moveTo>
                    <a:pt x="18283" y="18580"/>
                  </a:moveTo>
                  <a:cubicBezTo>
                    <a:pt x="20326" y="16615"/>
                    <a:pt x="21600" y="13860"/>
                    <a:pt x="21600" y="10802"/>
                  </a:cubicBezTo>
                  <a:cubicBezTo>
                    <a:pt x="21600" y="4836"/>
                    <a:pt x="16767" y="0"/>
                    <a:pt x="10802" y="0"/>
                  </a:cubicBezTo>
                  <a:cubicBezTo>
                    <a:pt x="4838" y="0"/>
                    <a:pt x="0" y="4836"/>
                    <a:pt x="0" y="10802"/>
                  </a:cubicBezTo>
                  <a:cubicBezTo>
                    <a:pt x="0" y="13860"/>
                    <a:pt x="1276" y="16615"/>
                    <a:pt x="3319" y="18580"/>
                  </a:cubicBezTo>
                  <a:lnTo>
                    <a:pt x="2108" y="20764"/>
                  </a:lnTo>
                  <a:cubicBezTo>
                    <a:pt x="2018" y="20852"/>
                    <a:pt x="1962" y="20974"/>
                    <a:pt x="1962" y="21110"/>
                  </a:cubicBezTo>
                  <a:cubicBezTo>
                    <a:pt x="1962" y="21383"/>
                    <a:pt x="2183" y="21600"/>
                    <a:pt x="2453" y="21600"/>
                  </a:cubicBezTo>
                  <a:cubicBezTo>
                    <a:pt x="2588" y="21600"/>
                    <a:pt x="2711" y="21545"/>
                    <a:pt x="2801" y="21455"/>
                  </a:cubicBezTo>
                  <a:cubicBezTo>
                    <a:pt x="2858" y="21401"/>
                    <a:pt x="2891" y="21328"/>
                    <a:pt x="2918" y="21247"/>
                  </a:cubicBezTo>
                  <a:lnTo>
                    <a:pt x="4042" y="19221"/>
                  </a:lnTo>
                  <a:cubicBezTo>
                    <a:pt x="5894" y="20707"/>
                    <a:pt x="8242" y="21600"/>
                    <a:pt x="10802" y="21600"/>
                  </a:cubicBezTo>
                  <a:cubicBezTo>
                    <a:pt x="13360" y="21600"/>
                    <a:pt x="15706" y="20707"/>
                    <a:pt x="17558" y="19221"/>
                  </a:cubicBezTo>
                  <a:lnTo>
                    <a:pt x="18684" y="21247"/>
                  </a:lnTo>
                  <a:cubicBezTo>
                    <a:pt x="18747" y="21450"/>
                    <a:pt x="18927" y="21600"/>
                    <a:pt x="19149" y="21600"/>
                  </a:cubicBezTo>
                  <a:cubicBezTo>
                    <a:pt x="19418" y="21600"/>
                    <a:pt x="19640" y="21383"/>
                    <a:pt x="19640" y="21110"/>
                  </a:cubicBezTo>
                  <a:cubicBezTo>
                    <a:pt x="19640" y="20974"/>
                    <a:pt x="19583" y="20852"/>
                    <a:pt x="19493" y="20764"/>
                  </a:cubicBezTo>
                  <a:cubicBezTo>
                    <a:pt x="19493" y="20764"/>
                    <a:pt x="18283" y="18580"/>
                    <a:pt x="18283" y="18580"/>
                  </a:cubicBezTo>
                  <a:close/>
                  <a:moveTo>
                    <a:pt x="10802" y="16690"/>
                  </a:moveTo>
                  <a:cubicBezTo>
                    <a:pt x="7548" y="16690"/>
                    <a:pt x="4908" y="14054"/>
                    <a:pt x="4908" y="10802"/>
                  </a:cubicBezTo>
                  <a:cubicBezTo>
                    <a:pt x="4908" y="7548"/>
                    <a:pt x="7548" y="4909"/>
                    <a:pt x="10802" y="4909"/>
                  </a:cubicBezTo>
                  <a:cubicBezTo>
                    <a:pt x="14052" y="4909"/>
                    <a:pt x="16692" y="7548"/>
                    <a:pt x="16692" y="10802"/>
                  </a:cubicBezTo>
                  <a:cubicBezTo>
                    <a:pt x="16692" y="14054"/>
                    <a:pt x="14052" y="16690"/>
                    <a:pt x="10802" y="16690"/>
                  </a:cubicBezTo>
                  <a:moveTo>
                    <a:pt x="10802" y="3928"/>
                  </a:moveTo>
                  <a:cubicBezTo>
                    <a:pt x="7005" y="3928"/>
                    <a:pt x="3927" y="7004"/>
                    <a:pt x="3927" y="10802"/>
                  </a:cubicBezTo>
                  <a:cubicBezTo>
                    <a:pt x="3927" y="14597"/>
                    <a:pt x="7005" y="17673"/>
                    <a:pt x="10802" y="17673"/>
                  </a:cubicBezTo>
                  <a:cubicBezTo>
                    <a:pt x="14597" y="17673"/>
                    <a:pt x="17675" y="14597"/>
                    <a:pt x="17675" y="10802"/>
                  </a:cubicBezTo>
                  <a:cubicBezTo>
                    <a:pt x="17675" y="7004"/>
                    <a:pt x="14597" y="3928"/>
                    <a:pt x="10802" y="3928"/>
                  </a:cubicBezTo>
                  <a:moveTo>
                    <a:pt x="10802" y="12764"/>
                  </a:moveTo>
                  <a:cubicBezTo>
                    <a:pt x="9716" y="12764"/>
                    <a:pt x="8838" y="11885"/>
                    <a:pt x="8838" y="10802"/>
                  </a:cubicBezTo>
                  <a:cubicBezTo>
                    <a:pt x="8838" y="9716"/>
                    <a:pt x="9716" y="8838"/>
                    <a:pt x="10802" y="8838"/>
                  </a:cubicBezTo>
                  <a:cubicBezTo>
                    <a:pt x="11886" y="8838"/>
                    <a:pt x="12763" y="9716"/>
                    <a:pt x="12763" y="10802"/>
                  </a:cubicBezTo>
                  <a:cubicBezTo>
                    <a:pt x="12763" y="11885"/>
                    <a:pt x="11886" y="12764"/>
                    <a:pt x="10802" y="12764"/>
                  </a:cubicBezTo>
                  <a:moveTo>
                    <a:pt x="10802" y="7855"/>
                  </a:moveTo>
                  <a:cubicBezTo>
                    <a:pt x="9175" y="7855"/>
                    <a:pt x="7856" y="9175"/>
                    <a:pt x="7856" y="10802"/>
                  </a:cubicBezTo>
                  <a:cubicBezTo>
                    <a:pt x="7856" y="12427"/>
                    <a:pt x="9175" y="13746"/>
                    <a:pt x="10802" y="13746"/>
                  </a:cubicBezTo>
                  <a:cubicBezTo>
                    <a:pt x="12425" y="13746"/>
                    <a:pt x="13746" y="12427"/>
                    <a:pt x="13746" y="10802"/>
                  </a:cubicBezTo>
                  <a:cubicBezTo>
                    <a:pt x="13746" y="9175"/>
                    <a:pt x="12425" y="7855"/>
                    <a:pt x="10802" y="7855"/>
                  </a:cubicBezTo>
                </a:path>
              </a:pathLst>
            </a:custGeom>
            <a:solidFill>
              <a:srgbClr val="FFFFFF"/>
            </a:solidFill>
            <a:ln w="12700">
              <a:miter lim="400000"/>
            </a:ln>
          </p:spPr>
          <p:txBody>
            <a:bodyPr anchor="ctr"/>
            <a:lstStyle/>
            <a:p>
              <a:pPr algn="ctr"/>
              <a:endParaRPr>
                <a:ea typeface="+mn-lt"/>
                <a:cs typeface="+mn-ea"/>
                <a:sym typeface="字魂59号-创粗黑" panose="00000500000000000000" pitchFamily="2" charset="-122"/>
              </a:endParaRPr>
            </a:p>
          </p:txBody>
        </p:sp>
      </p:grpSp>
      <p:sp>
        <p:nvSpPr>
          <p:cNvPr id="98" name="矩形 97"/>
          <p:cNvSpPr/>
          <p:nvPr/>
        </p:nvSpPr>
        <p:spPr>
          <a:xfrm>
            <a:off x="7844037" y="1739700"/>
            <a:ext cx="2241974" cy="4603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店面的推广</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
        <p:nvSpPr>
          <p:cNvPr id="108" name="矩形 107"/>
          <p:cNvSpPr/>
          <p:nvPr/>
        </p:nvSpPr>
        <p:spPr>
          <a:xfrm>
            <a:off x="7777362" y="3427456"/>
            <a:ext cx="2241974" cy="4603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大学生的推广平台</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
        <p:nvSpPr>
          <p:cNvPr id="109" name="矩形 108"/>
          <p:cNvSpPr/>
          <p:nvPr/>
        </p:nvSpPr>
        <p:spPr>
          <a:xfrm>
            <a:off x="7541895" y="5008880"/>
            <a:ext cx="2477135" cy="4603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顾客关系维护与管理</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
        <p:nvSpPr>
          <p:cNvPr id="110" name="矩形 109"/>
          <p:cNvSpPr/>
          <p:nvPr/>
        </p:nvSpPr>
        <p:spPr>
          <a:xfrm>
            <a:off x="2193722" y="1537770"/>
            <a:ext cx="2241974" cy="4603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花费</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
        <p:nvSpPr>
          <p:cNvPr id="111" name="矩形 110"/>
          <p:cNvSpPr/>
          <p:nvPr/>
        </p:nvSpPr>
        <p:spPr>
          <a:xfrm>
            <a:off x="2193722" y="2818491"/>
            <a:ext cx="2241974" cy="4603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店铺</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
        <p:nvSpPr>
          <p:cNvPr id="112" name="矩形 111"/>
          <p:cNvSpPr/>
          <p:nvPr/>
        </p:nvSpPr>
        <p:spPr>
          <a:xfrm>
            <a:off x="2193722" y="5541195"/>
            <a:ext cx="2241974" cy="4603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体验</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
        <p:nvSpPr>
          <p:cNvPr id="34" name="TextBox 14_1_1"/>
          <p:cNvSpPr txBox="1"/>
          <p:nvPr/>
        </p:nvSpPr>
        <p:spPr>
          <a:xfrm>
            <a:off x="1142839" y="436093"/>
            <a:ext cx="2011680" cy="645160"/>
          </a:xfrm>
          <a:prstGeom prst="rect">
            <a:avLst/>
          </a:prstGeom>
          <a:noFill/>
        </p:spPr>
        <p:txBody>
          <a:bodyPr wrap="none" rtlCol="0">
            <a:spAutoFit/>
          </a:bodyPr>
          <a:lstStyle/>
          <a:p>
            <a:r>
              <a:rPr lang="zh-CN" altLang="en-US" sz="3600" dirty="0">
                <a:ea typeface="+mn-lt"/>
                <a:sym typeface="字魂59号-创粗黑" panose="00000500000000000000" pitchFamily="2" charset="-122"/>
              </a:rPr>
              <a:t>营销策略</a:t>
            </a:r>
            <a:endParaRPr lang="zh-CN" altLang="en-US" sz="3600" dirty="0">
              <a:ea typeface="+mn-lt"/>
              <a:sym typeface="字魂59号-创粗黑" panose="00000500000000000000" pitchFamily="2" charset="-122"/>
            </a:endParaRPr>
          </a:p>
        </p:txBody>
      </p:sp>
      <p:grpSp>
        <p:nvGrpSpPr>
          <p:cNvPr id="33" name="Group 39_1"/>
          <p:cNvGrpSpPr/>
          <p:nvPr/>
        </p:nvGrpSpPr>
        <p:grpSpPr>
          <a:xfrm rot="5400000">
            <a:off x="-669860" y="-539675"/>
            <a:ext cx="2521587" cy="900863"/>
            <a:chOff x="2442343" y="2553269"/>
            <a:chExt cx="9228545" cy="3296992"/>
          </a:xfrm>
        </p:grpSpPr>
        <p:grpSp>
          <p:nvGrpSpPr>
            <p:cNvPr id="36" name="组合 35"/>
            <p:cNvGrpSpPr/>
            <p:nvPr/>
          </p:nvGrpSpPr>
          <p:grpSpPr>
            <a:xfrm>
              <a:off x="2442343" y="2553269"/>
              <a:ext cx="9228545" cy="3296992"/>
              <a:chOff x="-2100798" y="-412124"/>
              <a:chExt cx="9228545" cy="3296992"/>
            </a:xfrm>
          </p:grpSpPr>
          <p:sp>
            <p:nvSpPr>
              <p:cNvPr id="4" name="矩形: 圆角 37"/>
              <p:cNvSpPr/>
              <p:nvPr/>
            </p:nvSpPr>
            <p:spPr>
              <a:xfrm>
                <a:off x="-2100798" y="-412124"/>
                <a:ext cx="9228545" cy="3296992"/>
              </a:xfrm>
              <a:prstGeom prst="roundRect">
                <a:avLst>
                  <a:gd name="adj" fmla="val 50000"/>
                </a:avLst>
              </a:prstGeom>
              <a:solidFill>
                <a:srgbClr val="E9D0D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sp>
            <p:nvSpPr>
              <p:cNvPr id="5" name="矩形: 圆角 38"/>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grpSp>
        <p:sp>
          <p:nvSpPr>
            <p:cNvPr id="6" name="椭圆 5"/>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solidFill>
                  <a:schemeClr val="tx1"/>
                </a:solidFill>
                <a:ea typeface="+mn-lt"/>
              </a:endParaRPr>
            </a:p>
          </p:txBody>
        </p:sp>
      </p:grpSp>
      <p:sp>
        <p:nvSpPr>
          <p:cNvPr id="41" name="TextBox 14_1_2"/>
          <p:cNvSpPr txBox="1"/>
          <p:nvPr/>
        </p:nvSpPr>
        <p:spPr>
          <a:xfrm>
            <a:off x="319159" y="479346"/>
            <a:ext cx="557530" cy="521970"/>
          </a:xfrm>
          <a:prstGeom prst="rect">
            <a:avLst/>
          </a:prstGeom>
          <a:noFill/>
        </p:spPr>
        <p:txBody>
          <a:bodyPr wrap="none" rtlCol="0">
            <a:spAutoFit/>
          </a:bodyPr>
          <a:lstStyle/>
          <a:p>
            <a:r>
              <a:rPr lang="en-US" altLang="zh-CN" sz="2800" dirty="0">
                <a:ea typeface="+mn-lt"/>
                <a:sym typeface="字魂59号-创粗黑" panose="00000500000000000000" pitchFamily="2" charset="-122"/>
              </a:rPr>
              <a:t>02</a:t>
            </a:r>
            <a:endParaRPr lang="en-US" altLang="zh-CN" sz="2800" dirty="0">
              <a:ea typeface="+mn-lt"/>
              <a:sym typeface="字魂59号-创粗黑" panose="00000500000000000000" pitchFamily="2" charset="-122"/>
            </a:endParaRPr>
          </a:p>
        </p:txBody>
      </p:sp>
      <p:sp>
        <p:nvSpPr>
          <p:cNvPr id="7" name="椭圆 6"/>
          <p:cNvSpPr/>
          <p:nvPr/>
        </p:nvSpPr>
        <p:spPr>
          <a:xfrm>
            <a:off x="5053965" y="2817495"/>
            <a:ext cx="1898650" cy="1657985"/>
          </a:xfrm>
          <a:prstGeom prst="ellipse">
            <a:avLst/>
          </a:prstGeom>
          <a:gradFill>
            <a:gsLst>
              <a:gs pos="0">
                <a:srgbClr val="7B32B2"/>
              </a:gs>
              <a:gs pos="100000">
                <a:srgbClr val="401A5D"/>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188585" y="3351530"/>
            <a:ext cx="1628775" cy="521970"/>
          </a:xfrm>
          <a:prstGeom prst="rect">
            <a:avLst/>
          </a:prstGeom>
          <a:noFill/>
        </p:spPr>
        <p:txBody>
          <a:bodyPr wrap="square" rtlCol="0">
            <a:spAutoFit/>
          </a:bodyPr>
          <a:p>
            <a:r>
              <a:rPr lang="zh-CN" altLang="en-US" sz="2800" b="1">
                <a:solidFill>
                  <a:schemeClr val="bg1"/>
                </a:solidFill>
              </a:rPr>
              <a:t>营销策略</a:t>
            </a:r>
            <a:endParaRPr lang="zh-CN" altLang="en-US" sz="2800" b="1">
              <a:solidFill>
                <a:schemeClr val="bg1"/>
              </a:solidFill>
            </a:endParaRPr>
          </a:p>
        </p:txBody>
      </p:sp>
      <p:sp>
        <p:nvSpPr>
          <p:cNvPr id="9" name="Freeform: Shape 7"/>
          <p:cNvSpPr/>
          <p:nvPr/>
        </p:nvSpPr>
        <p:spPr>
          <a:xfrm>
            <a:off x="1356360" y="3924935"/>
            <a:ext cx="3481070" cy="6934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466" y="21600"/>
                </a:lnTo>
                <a:lnTo>
                  <a:pt x="19484" y="21600"/>
                </a:lnTo>
                <a:lnTo>
                  <a:pt x="19484" y="21531"/>
                </a:lnTo>
                <a:lnTo>
                  <a:pt x="21600" y="13487"/>
                </a:lnTo>
                <a:lnTo>
                  <a:pt x="21600" y="9338"/>
                </a:lnTo>
                <a:lnTo>
                  <a:pt x="19484" y="82"/>
                </a:lnTo>
                <a:lnTo>
                  <a:pt x="19484" y="0"/>
                </a:lnTo>
                <a:cubicBezTo>
                  <a:pt x="19484" y="0"/>
                  <a:pt x="19466" y="0"/>
                  <a:pt x="19466" y="0"/>
                </a:cubicBezTo>
                <a:cubicBezTo>
                  <a:pt x="19428" y="0"/>
                  <a:pt x="0" y="0"/>
                  <a:pt x="0" y="0"/>
                </a:cubicBezTo>
                <a:close/>
              </a:path>
            </a:pathLst>
          </a:custGeom>
          <a:ln w="9525">
            <a:solidFill>
              <a:schemeClr val="bg1">
                <a:lumMod val="75000"/>
              </a:schemeClr>
            </a:solidFill>
            <a:prstDash val="sysDash"/>
            <a:miter lim="400000"/>
          </a:ln>
        </p:spPr>
        <p:txBody>
          <a:bodyPr anchor="ctr"/>
          <a:p>
            <a:pPr algn="ctr"/>
            <a:endParaRPr>
              <a:ea typeface="+mn-lt"/>
              <a:cs typeface="+mn-ea"/>
              <a:sym typeface="字魂59号-创粗黑" panose="00000500000000000000" pitchFamily="2" charset="-122"/>
            </a:endParaRPr>
          </a:p>
        </p:txBody>
      </p:sp>
      <p:sp>
        <p:nvSpPr>
          <p:cNvPr id="10" name="Freeform: Shape 13"/>
          <p:cNvSpPr/>
          <p:nvPr/>
        </p:nvSpPr>
        <p:spPr>
          <a:xfrm>
            <a:off x="1027996" y="3776102"/>
            <a:ext cx="991479" cy="9914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9D0D3"/>
          </a:solidFill>
          <a:ln w="12700">
            <a:miter lim="400000"/>
          </a:ln>
        </p:spPr>
        <p:txBody>
          <a:bodyPr anchor="ctr"/>
          <a:p>
            <a:pPr algn="ctr"/>
            <a:endParaRPr dirty="0">
              <a:ea typeface="+mn-lt"/>
              <a:cs typeface="+mn-ea"/>
              <a:sym typeface="字魂59号-创粗黑" panose="00000500000000000000" pitchFamily="2" charset="-122"/>
            </a:endParaRPr>
          </a:p>
        </p:txBody>
      </p:sp>
      <p:sp>
        <p:nvSpPr>
          <p:cNvPr id="14" name="十字形 13"/>
          <p:cNvSpPr/>
          <p:nvPr/>
        </p:nvSpPr>
        <p:spPr>
          <a:xfrm>
            <a:off x="1302385" y="4084320"/>
            <a:ext cx="410210" cy="397510"/>
          </a:xfrm>
          <a:prstGeom prst="plus">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2193722" y="4021181"/>
            <a:ext cx="2241974" cy="460375"/>
          </a:xfrm>
          <a:prstGeom prst="rect">
            <a:avLst/>
          </a:prstGeom>
        </p:spPr>
        <p:txBody>
          <a:bodyPr wrap="square">
            <a:spAutoFit/>
            <a:scene3d>
              <a:camera prst="orthographicFront"/>
              <a:lightRig rig="threePt" dir="t"/>
            </a:scene3d>
            <a:sp3d contourW="12700"/>
          </a:bodyPr>
          <a:p>
            <a:pPr algn="ctr">
              <a:lnSpc>
                <a:spcPct val="120000"/>
              </a:lnSpc>
            </a:pPr>
            <a:r>
              <a:rPr lang="zh-CN" altLang="en-US" sz="2000" b="1" dirty="0">
                <a:solidFill>
                  <a:schemeClr val="tx1">
                    <a:lumMod val="65000"/>
                    <a:lumOff val="35000"/>
                  </a:schemeClr>
                </a:solidFill>
                <a:ea typeface="+mn-lt"/>
                <a:cs typeface="+mn-ea"/>
                <a:sym typeface="字魂59号-创粗黑" panose="00000500000000000000" pitchFamily="2" charset="-122"/>
              </a:rPr>
              <a:t>展现</a:t>
            </a:r>
            <a:endParaRPr lang="zh-CN" altLang="en-US" sz="2000" b="1" dirty="0">
              <a:solidFill>
                <a:schemeClr val="tx1">
                  <a:lumMod val="65000"/>
                  <a:lumOff val="35000"/>
                </a:schemeClr>
              </a:solidFill>
              <a:ea typeface="+mn-lt"/>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p:cTn id="11" dur="500" fill="hold"/>
                                        <p:tgtEl>
                                          <p:spTgt spid="110"/>
                                        </p:tgtEl>
                                        <p:attrNameLst>
                                          <p:attrName>ppt_w</p:attrName>
                                        </p:attrNameLst>
                                      </p:cBhvr>
                                      <p:tavLst>
                                        <p:tav tm="0">
                                          <p:val>
                                            <p:fltVal val="0"/>
                                          </p:val>
                                        </p:tav>
                                        <p:tav tm="100000">
                                          <p:val>
                                            <p:strVal val="#ppt_w"/>
                                          </p:val>
                                        </p:tav>
                                      </p:tavLst>
                                    </p:anim>
                                    <p:anim calcmode="lin" valueType="num">
                                      <p:cBhvr>
                                        <p:cTn id="12" dur="500" fill="hold"/>
                                        <p:tgtEl>
                                          <p:spTgt spid="110"/>
                                        </p:tgtEl>
                                        <p:attrNameLst>
                                          <p:attrName>ppt_h</p:attrName>
                                        </p:attrNameLst>
                                      </p:cBhvr>
                                      <p:tavLst>
                                        <p:tav tm="0">
                                          <p:val>
                                            <p:fltVal val="0"/>
                                          </p:val>
                                        </p:tav>
                                        <p:tav tm="100000">
                                          <p:val>
                                            <p:strVal val="#ppt_h"/>
                                          </p:val>
                                        </p:tav>
                                      </p:tavLst>
                                    </p:anim>
                                    <p:animEffect transition="in" filter="fade">
                                      <p:cBhvr>
                                        <p:cTn id="13" dur="500"/>
                                        <p:tgtEl>
                                          <p:spTgt spid="1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1"/>
                                        </p:tgtEl>
                                        <p:attrNameLst>
                                          <p:attrName>style.visibility</p:attrName>
                                        </p:attrNameLst>
                                      </p:cBhvr>
                                      <p:to>
                                        <p:strVal val="visible"/>
                                      </p:to>
                                    </p:set>
                                    <p:anim calcmode="lin" valueType="num">
                                      <p:cBhvr>
                                        <p:cTn id="16" dur="500" fill="hold"/>
                                        <p:tgtEl>
                                          <p:spTgt spid="111"/>
                                        </p:tgtEl>
                                        <p:attrNameLst>
                                          <p:attrName>ppt_w</p:attrName>
                                        </p:attrNameLst>
                                      </p:cBhvr>
                                      <p:tavLst>
                                        <p:tav tm="0">
                                          <p:val>
                                            <p:fltVal val="0"/>
                                          </p:val>
                                        </p:tav>
                                        <p:tav tm="100000">
                                          <p:val>
                                            <p:strVal val="#ppt_w"/>
                                          </p:val>
                                        </p:tav>
                                      </p:tavLst>
                                    </p:anim>
                                    <p:anim calcmode="lin" valueType="num">
                                      <p:cBhvr>
                                        <p:cTn id="17" dur="500" fill="hold"/>
                                        <p:tgtEl>
                                          <p:spTgt spid="111"/>
                                        </p:tgtEl>
                                        <p:attrNameLst>
                                          <p:attrName>ppt_h</p:attrName>
                                        </p:attrNameLst>
                                      </p:cBhvr>
                                      <p:tavLst>
                                        <p:tav tm="0">
                                          <p:val>
                                            <p:fltVal val="0"/>
                                          </p:val>
                                        </p:tav>
                                        <p:tav tm="100000">
                                          <p:val>
                                            <p:strVal val="#ppt_h"/>
                                          </p:val>
                                        </p:tav>
                                      </p:tavLst>
                                    </p:anim>
                                    <p:animEffect transition="in" filter="fade">
                                      <p:cBhvr>
                                        <p:cTn id="18" dur="500"/>
                                        <p:tgtEl>
                                          <p:spTgt spid="1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anim calcmode="lin" valueType="num">
                                      <p:cBhvr>
                                        <p:cTn id="21" dur="500" fill="hold"/>
                                        <p:tgtEl>
                                          <p:spTgt spid="112"/>
                                        </p:tgtEl>
                                        <p:attrNameLst>
                                          <p:attrName>ppt_w</p:attrName>
                                        </p:attrNameLst>
                                      </p:cBhvr>
                                      <p:tavLst>
                                        <p:tav tm="0">
                                          <p:val>
                                            <p:fltVal val="0"/>
                                          </p:val>
                                        </p:tav>
                                        <p:tav tm="100000">
                                          <p:val>
                                            <p:strVal val="#ppt_w"/>
                                          </p:val>
                                        </p:tav>
                                      </p:tavLst>
                                    </p:anim>
                                    <p:anim calcmode="lin" valueType="num">
                                      <p:cBhvr>
                                        <p:cTn id="22" dur="500" fill="hold"/>
                                        <p:tgtEl>
                                          <p:spTgt spid="112"/>
                                        </p:tgtEl>
                                        <p:attrNameLst>
                                          <p:attrName>ppt_h</p:attrName>
                                        </p:attrNameLst>
                                      </p:cBhvr>
                                      <p:tavLst>
                                        <p:tav tm="0">
                                          <p:val>
                                            <p:fltVal val="0"/>
                                          </p:val>
                                        </p:tav>
                                        <p:tav tm="100000">
                                          <p:val>
                                            <p:strVal val="#ppt_h"/>
                                          </p:val>
                                        </p:tav>
                                      </p:tavLst>
                                    </p:anim>
                                    <p:animEffect transition="in" filter="fade">
                                      <p:cBhvr>
                                        <p:cTn id="23" dur="500"/>
                                        <p:tgtEl>
                                          <p:spTgt spid="1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 calcmode="lin" valueType="num">
                                      <p:cBhvr>
                                        <p:cTn id="26" dur="500" fill="hold"/>
                                        <p:tgtEl>
                                          <p:spTgt spid="98"/>
                                        </p:tgtEl>
                                        <p:attrNameLst>
                                          <p:attrName>ppt_w</p:attrName>
                                        </p:attrNameLst>
                                      </p:cBhvr>
                                      <p:tavLst>
                                        <p:tav tm="0">
                                          <p:val>
                                            <p:fltVal val="0"/>
                                          </p:val>
                                        </p:tav>
                                        <p:tav tm="100000">
                                          <p:val>
                                            <p:strVal val="#ppt_w"/>
                                          </p:val>
                                        </p:tav>
                                      </p:tavLst>
                                    </p:anim>
                                    <p:anim calcmode="lin" valueType="num">
                                      <p:cBhvr>
                                        <p:cTn id="27" dur="500" fill="hold"/>
                                        <p:tgtEl>
                                          <p:spTgt spid="98"/>
                                        </p:tgtEl>
                                        <p:attrNameLst>
                                          <p:attrName>ppt_h</p:attrName>
                                        </p:attrNameLst>
                                      </p:cBhvr>
                                      <p:tavLst>
                                        <p:tav tm="0">
                                          <p:val>
                                            <p:fltVal val="0"/>
                                          </p:val>
                                        </p:tav>
                                        <p:tav tm="100000">
                                          <p:val>
                                            <p:strVal val="#ppt_h"/>
                                          </p:val>
                                        </p:tav>
                                      </p:tavLst>
                                    </p:anim>
                                    <p:animEffect transition="in" filter="fade">
                                      <p:cBhvr>
                                        <p:cTn id="28" dur="500"/>
                                        <p:tgtEl>
                                          <p:spTgt spid="9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09"/>
                                        </p:tgtEl>
                                        <p:attrNameLst>
                                          <p:attrName>style.visibility</p:attrName>
                                        </p:attrNameLst>
                                      </p:cBhvr>
                                      <p:to>
                                        <p:strVal val="visible"/>
                                      </p:to>
                                    </p:set>
                                    <p:anim calcmode="lin" valueType="num">
                                      <p:cBhvr>
                                        <p:cTn id="36" dur="500" fill="hold"/>
                                        <p:tgtEl>
                                          <p:spTgt spid="109"/>
                                        </p:tgtEl>
                                        <p:attrNameLst>
                                          <p:attrName>ppt_w</p:attrName>
                                        </p:attrNameLst>
                                      </p:cBhvr>
                                      <p:tavLst>
                                        <p:tav tm="0">
                                          <p:val>
                                            <p:fltVal val="0"/>
                                          </p:val>
                                        </p:tav>
                                        <p:tav tm="100000">
                                          <p:val>
                                            <p:strVal val="#ppt_w"/>
                                          </p:val>
                                        </p:tav>
                                      </p:tavLst>
                                    </p:anim>
                                    <p:anim calcmode="lin" valueType="num">
                                      <p:cBhvr>
                                        <p:cTn id="37" dur="500" fill="hold"/>
                                        <p:tgtEl>
                                          <p:spTgt spid="109"/>
                                        </p:tgtEl>
                                        <p:attrNameLst>
                                          <p:attrName>ppt_h</p:attrName>
                                        </p:attrNameLst>
                                      </p:cBhvr>
                                      <p:tavLst>
                                        <p:tav tm="0">
                                          <p:val>
                                            <p:fltVal val="0"/>
                                          </p:val>
                                        </p:tav>
                                        <p:tav tm="100000">
                                          <p:val>
                                            <p:strVal val="#ppt_h"/>
                                          </p:val>
                                        </p:tav>
                                      </p:tavLst>
                                    </p:anim>
                                    <p:animEffect transition="in" filter="fade">
                                      <p:cBhvr>
                                        <p:cTn id="38" dur="500"/>
                                        <p:tgtEl>
                                          <p:spTgt spid="10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108" grpId="0"/>
      <p:bldP spid="109" grpId="0"/>
      <p:bldP spid="110" grpId="0"/>
      <p:bldP spid="111" grpId="0"/>
      <p:bldP spid="1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EAD7"/>
        </a:solidFill>
        <a:effectLst/>
      </p:bgPr>
    </p:bg>
    <p:spTree>
      <p:nvGrpSpPr>
        <p:cNvPr id="1" name=""/>
        <p:cNvGrpSpPr/>
        <p:nvPr/>
      </p:nvGrpSpPr>
      <p:grpSpPr>
        <a:xfrm>
          <a:off x="0" y="0"/>
          <a:ext cx="0" cy="0"/>
          <a:chOff x="0" y="0"/>
          <a:chExt cx="0" cy="0"/>
        </a:xfrm>
      </p:grpSpPr>
      <p:sp>
        <p:nvSpPr>
          <p:cNvPr id="12" name="椭圆 11"/>
          <p:cNvSpPr/>
          <p:nvPr/>
        </p:nvSpPr>
        <p:spPr>
          <a:xfrm rot="5400000">
            <a:off x="5257800" y="1452245"/>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6" name="文本框 5"/>
          <p:cNvSpPr txBox="1"/>
          <p:nvPr/>
        </p:nvSpPr>
        <p:spPr>
          <a:xfrm>
            <a:off x="3587854" y="4033143"/>
            <a:ext cx="5016292" cy="2306955"/>
          </a:xfrm>
          <a:prstGeom prst="rect">
            <a:avLst/>
          </a:prstGeom>
          <a:noFill/>
        </p:spPr>
        <p:txBody>
          <a:bodyPr wrap="square" rtlCol="0">
            <a:spAutoFit/>
          </a:bodyPr>
          <a:lstStyle/>
          <a:p>
            <a:pPr algn="ctr"/>
            <a:r>
              <a:rPr lang="zh-CN" altLang="en-US" sz="6000" dirty="0">
                <a:solidFill>
                  <a:schemeClr val="accent2"/>
                </a:solidFill>
                <a:ea typeface="+mn-lt"/>
                <a:cs typeface="+mn-lt"/>
                <a:sym typeface="字魂59号-创粗黑" panose="00000500000000000000" pitchFamily="2" charset="-122"/>
              </a:rPr>
              <a:t>项目优势</a:t>
            </a:r>
            <a:endParaRPr lang="zh-CN" altLang="en-US" sz="6000" dirty="0">
              <a:solidFill>
                <a:schemeClr val="accent2">
                  <a:lumMod val="60000"/>
                  <a:lumOff val="40000"/>
                </a:schemeClr>
              </a:solidFill>
              <a:ea typeface="+mn-lt"/>
              <a:cs typeface="+mn-lt"/>
              <a:sym typeface="字魂59号-创粗黑" panose="00000500000000000000" pitchFamily="2" charset="-122"/>
            </a:endParaRPr>
          </a:p>
          <a:p>
            <a:pPr algn="ctr"/>
            <a:r>
              <a:rPr lang="en-US" altLang="zh-CN" sz="2400" dirty="0">
                <a:solidFill>
                  <a:schemeClr val="bg1"/>
                </a:solidFill>
                <a:ea typeface="+mn-lt"/>
                <a:cs typeface="+mn-lt"/>
                <a:sym typeface="字魂59号-创粗黑" panose="00000500000000000000" pitchFamily="2" charset="-122"/>
              </a:rPr>
              <a:t>Advantages of the project</a:t>
            </a:r>
            <a:endParaRPr lang="en-US" altLang="zh-CN" sz="2400" dirty="0">
              <a:solidFill>
                <a:schemeClr val="bg1"/>
              </a:solidFill>
              <a:ea typeface="+mn-lt"/>
              <a:cs typeface="+mn-lt"/>
              <a:sym typeface="字魂59号-创粗黑" panose="00000500000000000000" pitchFamily="2" charset="-122"/>
            </a:endParaRPr>
          </a:p>
          <a:p>
            <a:pPr algn="ctr"/>
            <a:endParaRPr lang="en-US" altLang="zh-CN" sz="6000" dirty="0">
              <a:solidFill>
                <a:schemeClr val="bg1"/>
              </a:solidFill>
              <a:ea typeface="+mn-lt"/>
              <a:cs typeface="+mn-lt"/>
              <a:sym typeface="字魂59号-创粗黑" panose="00000500000000000000" pitchFamily="2" charset="-122"/>
            </a:endParaRPr>
          </a:p>
        </p:txBody>
      </p:sp>
      <p:sp>
        <p:nvSpPr>
          <p:cNvPr id="9" name="文本框 8"/>
          <p:cNvSpPr txBox="1"/>
          <p:nvPr/>
        </p:nvSpPr>
        <p:spPr>
          <a:xfrm>
            <a:off x="5372769" y="1687273"/>
            <a:ext cx="1446461" cy="1323439"/>
          </a:xfrm>
          <a:prstGeom prst="rect">
            <a:avLst/>
          </a:prstGeom>
          <a:noFill/>
        </p:spPr>
        <p:txBody>
          <a:bodyPr wrap="square" rtlCol="0">
            <a:spAutoFit/>
          </a:bodyPr>
          <a:lstStyle/>
          <a:p>
            <a:pPr algn="ctr"/>
            <a:r>
              <a:rPr lang="en-US" altLang="zh-CN" sz="8000" dirty="0">
                <a:solidFill>
                  <a:srgbClr val="6A5250"/>
                </a:solidFill>
                <a:ea typeface="+mn-lt"/>
                <a:cs typeface="+mn-ea"/>
                <a:sym typeface="字魂59号-创粗黑" panose="00000500000000000000" pitchFamily="2" charset="-122"/>
              </a:rPr>
              <a:t>03</a:t>
            </a:r>
            <a:endParaRPr lang="en-US" altLang="zh-CN" sz="8000" dirty="0">
              <a:solidFill>
                <a:srgbClr val="6A5250"/>
              </a:solidFill>
              <a:ea typeface="+mn-lt"/>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ï$ľíḑe"/>
          <p:cNvSpPr/>
          <p:nvPr/>
        </p:nvSpPr>
        <p:spPr>
          <a:xfrm>
            <a:off x="1870192" y="4356317"/>
            <a:ext cx="692747" cy="692747"/>
          </a:xfrm>
          <a:prstGeom prst="ellipse">
            <a:avLst/>
          </a:prstGeom>
          <a:solidFill>
            <a:srgbClr val="F6C49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mn-lt"/>
              <a:cs typeface="+mn-ea"/>
              <a:sym typeface="字魂59号-创粗黑" panose="00000500000000000000" pitchFamily="2" charset="-122"/>
            </a:endParaRPr>
          </a:p>
        </p:txBody>
      </p:sp>
      <p:sp>
        <p:nvSpPr>
          <p:cNvPr id="27" name="i$ľiḑè"/>
          <p:cNvSpPr/>
          <p:nvPr/>
        </p:nvSpPr>
        <p:spPr bwMode="auto">
          <a:xfrm>
            <a:off x="2088672" y="4580691"/>
            <a:ext cx="254516" cy="2427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ea typeface="+mn-lt"/>
              <a:cs typeface="+mn-ea"/>
              <a:sym typeface="字魂59号-创粗黑" panose="00000500000000000000" pitchFamily="2" charset="-122"/>
            </a:endParaRPr>
          </a:p>
        </p:txBody>
      </p:sp>
      <p:sp>
        <p:nvSpPr>
          <p:cNvPr id="23" name="iṡḻîḋe"/>
          <p:cNvSpPr/>
          <p:nvPr/>
        </p:nvSpPr>
        <p:spPr>
          <a:xfrm>
            <a:off x="4456270" y="4356317"/>
            <a:ext cx="692747" cy="692747"/>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mn-lt"/>
              <a:cs typeface="+mn-ea"/>
              <a:sym typeface="字魂59号-创粗黑" panose="00000500000000000000" pitchFamily="2" charset="-122"/>
            </a:endParaRPr>
          </a:p>
        </p:txBody>
      </p:sp>
      <p:sp>
        <p:nvSpPr>
          <p:cNvPr id="34" name="îśľíḓè"/>
          <p:cNvSpPr/>
          <p:nvPr/>
        </p:nvSpPr>
        <p:spPr bwMode="auto">
          <a:xfrm>
            <a:off x="4675385" y="4591951"/>
            <a:ext cx="254516" cy="231637"/>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0" h="1750">
                <a:moveTo>
                  <a:pt x="1536" y="0"/>
                </a:moveTo>
                <a:cubicBezTo>
                  <a:pt x="1332" y="0"/>
                  <a:pt x="1165" y="161"/>
                  <a:pt x="1154" y="363"/>
                </a:cubicBezTo>
                <a:lnTo>
                  <a:pt x="766" y="363"/>
                </a:lnTo>
                <a:cubicBezTo>
                  <a:pt x="755" y="161"/>
                  <a:pt x="588" y="0"/>
                  <a:pt x="384" y="0"/>
                </a:cubicBezTo>
                <a:cubicBezTo>
                  <a:pt x="172" y="0"/>
                  <a:pt x="0" y="173"/>
                  <a:pt x="0" y="384"/>
                </a:cubicBezTo>
                <a:cubicBezTo>
                  <a:pt x="0" y="596"/>
                  <a:pt x="172" y="768"/>
                  <a:pt x="384" y="768"/>
                </a:cubicBezTo>
                <a:cubicBezTo>
                  <a:pt x="447" y="768"/>
                  <a:pt x="506" y="751"/>
                  <a:pt x="559" y="724"/>
                </a:cubicBezTo>
                <a:lnTo>
                  <a:pt x="748" y="1046"/>
                </a:lnTo>
                <a:cubicBezTo>
                  <a:pt x="644" y="1115"/>
                  <a:pt x="576" y="1232"/>
                  <a:pt x="576" y="1366"/>
                </a:cubicBezTo>
                <a:cubicBezTo>
                  <a:pt x="576" y="1577"/>
                  <a:pt x="748" y="1750"/>
                  <a:pt x="960" y="1750"/>
                </a:cubicBezTo>
                <a:cubicBezTo>
                  <a:pt x="1172" y="1750"/>
                  <a:pt x="1344" y="1577"/>
                  <a:pt x="1344" y="1366"/>
                </a:cubicBezTo>
                <a:cubicBezTo>
                  <a:pt x="1344" y="1233"/>
                  <a:pt x="1276" y="1115"/>
                  <a:pt x="1173" y="1046"/>
                </a:cubicBezTo>
                <a:lnTo>
                  <a:pt x="1362" y="724"/>
                </a:lnTo>
                <a:cubicBezTo>
                  <a:pt x="1414" y="752"/>
                  <a:pt x="1473" y="768"/>
                  <a:pt x="1536" y="768"/>
                </a:cubicBezTo>
                <a:cubicBezTo>
                  <a:pt x="1748" y="768"/>
                  <a:pt x="1920" y="596"/>
                  <a:pt x="1920" y="384"/>
                </a:cubicBezTo>
                <a:cubicBezTo>
                  <a:pt x="1920" y="173"/>
                  <a:pt x="1748" y="0"/>
                  <a:pt x="1536" y="0"/>
                </a:cubicBezTo>
                <a:close/>
                <a:moveTo>
                  <a:pt x="307" y="623"/>
                </a:moveTo>
                <a:cubicBezTo>
                  <a:pt x="307" y="623"/>
                  <a:pt x="358" y="597"/>
                  <a:pt x="337" y="548"/>
                </a:cubicBezTo>
                <a:cubicBezTo>
                  <a:pt x="327" y="550"/>
                  <a:pt x="301" y="555"/>
                  <a:pt x="280" y="557"/>
                </a:cubicBezTo>
                <a:cubicBezTo>
                  <a:pt x="259" y="560"/>
                  <a:pt x="241" y="548"/>
                  <a:pt x="237" y="537"/>
                </a:cubicBezTo>
                <a:cubicBezTo>
                  <a:pt x="233" y="527"/>
                  <a:pt x="244" y="508"/>
                  <a:pt x="240" y="502"/>
                </a:cubicBezTo>
                <a:cubicBezTo>
                  <a:pt x="235" y="496"/>
                  <a:pt x="219" y="479"/>
                  <a:pt x="225" y="464"/>
                </a:cubicBezTo>
                <a:cubicBezTo>
                  <a:pt x="230" y="449"/>
                  <a:pt x="228" y="442"/>
                  <a:pt x="228" y="442"/>
                </a:cubicBezTo>
                <a:cubicBezTo>
                  <a:pt x="228" y="442"/>
                  <a:pt x="197" y="436"/>
                  <a:pt x="195" y="425"/>
                </a:cubicBezTo>
                <a:cubicBezTo>
                  <a:pt x="192" y="414"/>
                  <a:pt x="236" y="346"/>
                  <a:pt x="236" y="346"/>
                </a:cubicBezTo>
                <a:cubicBezTo>
                  <a:pt x="236" y="346"/>
                  <a:pt x="227" y="330"/>
                  <a:pt x="224" y="321"/>
                </a:cubicBezTo>
                <a:cubicBezTo>
                  <a:pt x="222" y="312"/>
                  <a:pt x="224" y="265"/>
                  <a:pt x="253" y="211"/>
                </a:cubicBezTo>
                <a:cubicBezTo>
                  <a:pt x="281" y="157"/>
                  <a:pt x="347" y="138"/>
                  <a:pt x="434" y="149"/>
                </a:cubicBezTo>
                <a:cubicBezTo>
                  <a:pt x="521" y="160"/>
                  <a:pt x="573" y="248"/>
                  <a:pt x="573" y="301"/>
                </a:cubicBezTo>
                <a:cubicBezTo>
                  <a:pt x="573" y="406"/>
                  <a:pt x="499" y="455"/>
                  <a:pt x="498" y="493"/>
                </a:cubicBezTo>
                <a:cubicBezTo>
                  <a:pt x="496" y="561"/>
                  <a:pt x="573" y="623"/>
                  <a:pt x="573" y="623"/>
                </a:cubicBezTo>
                <a:lnTo>
                  <a:pt x="307" y="623"/>
                </a:lnTo>
                <a:close/>
                <a:moveTo>
                  <a:pt x="883" y="1604"/>
                </a:moveTo>
                <a:cubicBezTo>
                  <a:pt x="883" y="1604"/>
                  <a:pt x="934" y="1579"/>
                  <a:pt x="913" y="1529"/>
                </a:cubicBezTo>
                <a:cubicBezTo>
                  <a:pt x="904" y="1531"/>
                  <a:pt x="877" y="1536"/>
                  <a:pt x="856" y="1539"/>
                </a:cubicBezTo>
                <a:cubicBezTo>
                  <a:pt x="835" y="1541"/>
                  <a:pt x="817" y="1529"/>
                  <a:pt x="813" y="1518"/>
                </a:cubicBezTo>
                <a:cubicBezTo>
                  <a:pt x="809" y="1508"/>
                  <a:pt x="820" y="1489"/>
                  <a:pt x="816" y="1483"/>
                </a:cubicBezTo>
                <a:cubicBezTo>
                  <a:pt x="811" y="1477"/>
                  <a:pt x="795" y="1460"/>
                  <a:pt x="801" y="1445"/>
                </a:cubicBezTo>
                <a:cubicBezTo>
                  <a:pt x="806" y="1430"/>
                  <a:pt x="804" y="1423"/>
                  <a:pt x="804" y="1423"/>
                </a:cubicBezTo>
                <a:cubicBezTo>
                  <a:pt x="804" y="1423"/>
                  <a:pt x="773" y="1417"/>
                  <a:pt x="771" y="1406"/>
                </a:cubicBezTo>
                <a:cubicBezTo>
                  <a:pt x="768" y="1395"/>
                  <a:pt x="812" y="1327"/>
                  <a:pt x="812" y="1327"/>
                </a:cubicBezTo>
                <a:cubicBezTo>
                  <a:pt x="812" y="1327"/>
                  <a:pt x="803" y="1311"/>
                  <a:pt x="800" y="1302"/>
                </a:cubicBezTo>
                <a:cubicBezTo>
                  <a:pt x="798" y="1293"/>
                  <a:pt x="800" y="1246"/>
                  <a:pt x="829" y="1192"/>
                </a:cubicBezTo>
                <a:cubicBezTo>
                  <a:pt x="857" y="1139"/>
                  <a:pt x="923" y="1119"/>
                  <a:pt x="1010" y="1130"/>
                </a:cubicBezTo>
                <a:cubicBezTo>
                  <a:pt x="1097" y="1141"/>
                  <a:pt x="1149" y="1229"/>
                  <a:pt x="1149" y="1282"/>
                </a:cubicBezTo>
                <a:cubicBezTo>
                  <a:pt x="1149" y="1388"/>
                  <a:pt x="1075" y="1436"/>
                  <a:pt x="1074" y="1474"/>
                </a:cubicBezTo>
                <a:cubicBezTo>
                  <a:pt x="1072" y="1542"/>
                  <a:pt x="1149" y="1604"/>
                  <a:pt x="1149" y="1604"/>
                </a:cubicBezTo>
                <a:lnTo>
                  <a:pt x="883" y="1604"/>
                </a:lnTo>
                <a:close/>
                <a:moveTo>
                  <a:pt x="1135" y="1026"/>
                </a:moveTo>
                <a:cubicBezTo>
                  <a:pt x="1082" y="999"/>
                  <a:pt x="1023" y="982"/>
                  <a:pt x="960" y="982"/>
                </a:cubicBezTo>
                <a:cubicBezTo>
                  <a:pt x="897" y="982"/>
                  <a:pt x="838" y="998"/>
                  <a:pt x="785" y="1026"/>
                </a:cubicBezTo>
                <a:lnTo>
                  <a:pt x="596" y="704"/>
                </a:lnTo>
                <a:cubicBezTo>
                  <a:pt x="694" y="639"/>
                  <a:pt x="759" y="530"/>
                  <a:pt x="766" y="406"/>
                </a:cubicBezTo>
                <a:lnTo>
                  <a:pt x="1154" y="406"/>
                </a:lnTo>
                <a:cubicBezTo>
                  <a:pt x="1161" y="530"/>
                  <a:pt x="1226" y="639"/>
                  <a:pt x="1324" y="704"/>
                </a:cubicBezTo>
                <a:lnTo>
                  <a:pt x="1135" y="1026"/>
                </a:lnTo>
                <a:close/>
                <a:moveTo>
                  <a:pt x="1459" y="623"/>
                </a:moveTo>
                <a:cubicBezTo>
                  <a:pt x="1459" y="623"/>
                  <a:pt x="1510" y="597"/>
                  <a:pt x="1489" y="548"/>
                </a:cubicBezTo>
                <a:cubicBezTo>
                  <a:pt x="1479" y="550"/>
                  <a:pt x="1453" y="555"/>
                  <a:pt x="1432" y="557"/>
                </a:cubicBezTo>
                <a:cubicBezTo>
                  <a:pt x="1411" y="560"/>
                  <a:pt x="1393" y="548"/>
                  <a:pt x="1389" y="537"/>
                </a:cubicBezTo>
                <a:cubicBezTo>
                  <a:pt x="1385" y="527"/>
                  <a:pt x="1396" y="508"/>
                  <a:pt x="1392" y="502"/>
                </a:cubicBezTo>
                <a:cubicBezTo>
                  <a:pt x="1387" y="496"/>
                  <a:pt x="1371" y="479"/>
                  <a:pt x="1377" y="464"/>
                </a:cubicBezTo>
                <a:cubicBezTo>
                  <a:pt x="1382" y="449"/>
                  <a:pt x="1380" y="442"/>
                  <a:pt x="1380" y="442"/>
                </a:cubicBezTo>
                <a:cubicBezTo>
                  <a:pt x="1380" y="442"/>
                  <a:pt x="1350" y="436"/>
                  <a:pt x="1347" y="425"/>
                </a:cubicBezTo>
                <a:cubicBezTo>
                  <a:pt x="1344" y="414"/>
                  <a:pt x="1388" y="346"/>
                  <a:pt x="1388" y="346"/>
                </a:cubicBezTo>
                <a:cubicBezTo>
                  <a:pt x="1388" y="346"/>
                  <a:pt x="1379" y="330"/>
                  <a:pt x="1376" y="321"/>
                </a:cubicBezTo>
                <a:cubicBezTo>
                  <a:pt x="1374" y="312"/>
                  <a:pt x="1376" y="265"/>
                  <a:pt x="1405" y="211"/>
                </a:cubicBezTo>
                <a:cubicBezTo>
                  <a:pt x="1433" y="157"/>
                  <a:pt x="1499" y="138"/>
                  <a:pt x="1586" y="149"/>
                </a:cubicBezTo>
                <a:cubicBezTo>
                  <a:pt x="1673" y="160"/>
                  <a:pt x="1725" y="248"/>
                  <a:pt x="1725" y="301"/>
                </a:cubicBezTo>
                <a:cubicBezTo>
                  <a:pt x="1725" y="406"/>
                  <a:pt x="1651" y="455"/>
                  <a:pt x="1650" y="493"/>
                </a:cubicBezTo>
                <a:cubicBezTo>
                  <a:pt x="1648" y="561"/>
                  <a:pt x="1725" y="623"/>
                  <a:pt x="1725" y="623"/>
                </a:cubicBezTo>
                <a:lnTo>
                  <a:pt x="1459" y="623"/>
                </a:ln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ea typeface="+mn-lt"/>
              <a:cs typeface="+mn-ea"/>
              <a:sym typeface="字魂59号-创粗黑" panose="00000500000000000000" pitchFamily="2" charset="-122"/>
            </a:endParaRPr>
          </a:p>
        </p:txBody>
      </p:sp>
      <p:sp>
        <p:nvSpPr>
          <p:cNvPr id="24" name="ïşļïḓè"/>
          <p:cNvSpPr/>
          <p:nvPr/>
        </p:nvSpPr>
        <p:spPr>
          <a:xfrm>
            <a:off x="7042348" y="4355682"/>
            <a:ext cx="692747" cy="692747"/>
          </a:xfrm>
          <a:prstGeom prst="ellipse">
            <a:avLst/>
          </a:prstGeom>
          <a:solidFill>
            <a:srgbClr val="F6C49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mn-lt"/>
              <a:cs typeface="+mn-ea"/>
              <a:sym typeface="字魂59号-创粗黑" panose="00000500000000000000" pitchFamily="2" charset="-122"/>
            </a:endParaRPr>
          </a:p>
        </p:txBody>
      </p:sp>
      <p:sp>
        <p:nvSpPr>
          <p:cNvPr id="35" name="isḻïḋè"/>
          <p:cNvSpPr/>
          <p:nvPr/>
        </p:nvSpPr>
        <p:spPr bwMode="auto">
          <a:xfrm>
            <a:off x="7262100" y="4575626"/>
            <a:ext cx="254513" cy="254129"/>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rgbClr val="FFFFFF"/>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ea typeface="+mn-lt"/>
              <a:cs typeface="+mn-ea"/>
              <a:sym typeface="字魂59号-创粗黑" panose="00000500000000000000" pitchFamily="2" charset="-122"/>
            </a:endParaRPr>
          </a:p>
        </p:txBody>
      </p:sp>
      <p:sp>
        <p:nvSpPr>
          <p:cNvPr id="25" name="îṥļíḋê"/>
          <p:cNvSpPr/>
          <p:nvPr/>
        </p:nvSpPr>
        <p:spPr>
          <a:xfrm>
            <a:off x="9630330" y="4361397"/>
            <a:ext cx="692747" cy="692747"/>
          </a:xfrm>
          <a:prstGeom prst="ellipse">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ea typeface="+mn-lt"/>
              <a:cs typeface="+mn-ea"/>
              <a:sym typeface="字魂59号-创粗黑" panose="00000500000000000000" pitchFamily="2" charset="-122"/>
            </a:endParaRPr>
          </a:p>
        </p:txBody>
      </p:sp>
      <p:sp>
        <p:nvSpPr>
          <p:cNvPr id="28" name="î$liḓè"/>
          <p:cNvSpPr/>
          <p:nvPr/>
        </p:nvSpPr>
        <p:spPr bwMode="auto">
          <a:xfrm>
            <a:off x="9849446" y="4591520"/>
            <a:ext cx="254515" cy="254091"/>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rgbClr val="FFFFFF"/>
          </a:solidFill>
          <a:ln>
            <a:noFill/>
          </a:ln>
        </p:spPr>
        <p:txBody>
          <a:bodyPr anchor="ctr"/>
          <a:lstStyle/>
          <a:p>
            <a:pPr algn="ctr"/>
            <a:endParaRPr>
              <a:ea typeface="+mn-lt"/>
              <a:cs typeface="+mn-ea"/>
              <a:sym typeface="字魂59号-创粗黑" panose="00000500000000000000" pitchFamily="2" charset="-122"/>
            </a:endParaRPr>
          </a:p>
        </p:txBody>
      </p:sp>
      <p:sp>
        <p:nvSpPr>
          <p:cNvPr id="32" name="文本框 31"/>
          <p:cNvSpPr txBox="1"/>
          <p:nvPr/>
        </p:nvSpPr>
        <p:spPr>
          <a:xfrm>
            <a:off x="8909685" y="5340985"/>
            <a:ext cx="2133600"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ea typeface="+mn-lt"/>
                <a:cs typeface="+mn-ea"/>
                <a:sym typeface="字魂59号-创粗黑" panose="00000500000000000000" pitchFamily="2" charset="-122"/>
              </a:rPr>
              <a:t>个性化、人性化</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40" name="文本框 39"/>
          <p:cNvSpPr txBox="1"/>
          <p:nvPr/>
        </p:nvSpPr>
        <p:spPr>
          <a:xfrm>
            <a:off x="6322695" y="5340985"/>
            <a:ext cx="2133600"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ea typeface="+mn-lt"/>
                <a:cs typeface="+mn-ea"/>
                <a:sym typeface="字魂59号-创粗黑" panose="00000500000000000000" pitchFamily="2" charset="-122"/>
              </a:rPr>
              <a:t>实时便捷</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43" name="文本框 42"/>
          <p:cNvSpPr txBox="1"/>
          <p:nvPr/>
        </p:nvSpPr>
        <p:spPr>
          <a:xfrm>
            <a:off x="3735705" y="5340985"/>
            <a:ext cx="2133600"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ea typeface="+mn-lt"/>
                <a:cs typeface="+mn-ea"/>
                <a:sym typeface="字魂59号-创粗黑" panose="00000500000000000000" pitchFamily="2" charset="-122"/>
              </a:rPr>
              <a:t>高精准度</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46" name="文本框 45"/>
          <p:cNvSpPr txBox="1"/>
          <p:nvPr/>
        </p:nvSpPr>
        <p:spPr>
          <a:xfrm>
            <a:off x="1149350" y="5340985"/>
            <a:ext cx="2133600" cy="368300"/>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ea typeface="+mn-lt"/>
                <a:cs typeface="+mn-ea"/>
                <a:sym typeface="字魂59号-创粗黑" panose="00000500000000000000" pitchFamily="2" charset="-122"/>
              </a:rPr>
              <a:t>高效率</a:t>
            </a:r>
            <a:endParaRPr lang="zh-CN" altLang="en-US" b="1" dirty="0">
              <a:solidFill>
                <a:schemeClr val="tx1">
                  <a:lumMod val="75000"/>
                  <a:lumOff val="25000"/>
                </a:schemeClr>
              </a:solidFill>
              <a:ea typeface="+mn-lt"/>
              <a:cs typeface="+mn-ea"/>
              <a:sym typeface="字魂59号-创粗黑" panose="00000500000000000000" pitchFamily="2" charset="-122"/>
            </a:endParaRPr>
          </a:p>
        </p:txBody>
      </p:sp>
      <p:sp>
        <p:nvSpPr>
          <p:cNvPr id="30" name="TextBox 14_1_1"/>
          <p:cNvSpPr txBox="1"/>
          <p:nvPr/>
        </p:nvSpPr>
        <p:spPr>
          <a:xfrm>
            <a:off x="1142839" y="436093"/>
            <a:ext cx="2926080" cy="645160"/>
          </a:xfrm>
          <a:prstGeom prst="rect">
            <a:avLst/>
          </a:prstGeom>
          <a:noFill/>
        </p:spPr>
        <p:txBody>
          <a:bodyPr wrap="none" rtlCol="0">
            <a:spAutoFit/>
          </a:bodyPr>
          <a:lstStyle/>
          <a:p>
            <a:r>
              <a:rPr lang="zh-CN" altLang="en-US" sz="3600" dirty="0">
                <a:ea typeface="+mn-lt"/>
                <a:sym typeface="字魂59号-创粗黑" panose="00000500000000000000" pitchFamily="2" charset="-122"/>
              </a:rPr>
              <a:t>互联网的优势</a:t>
            </a:r>
            <a:endParaRPr lang="zh-CN" altLang="en-US" sz="3600" dirty="0">
              <a:ea typeface="+mn-lt"/>
              <a:sym typeface="字魂59号-创粗黑" panose="00000500000000000000" pitchFamily="2" charset="-122"/>
            </a:endParaRPr>
          </a:p>
        </p:txBody>
      </p:sp>
      <p:grpSp>
        <p:nvGrpSpPr>
          <p:cNvPr id="36" name="Group 39_1"/>
          <p:cNvGrpSpPr/>
          <p:nvPr/>
        </p:nvGrpSpPr>
        <p:grpSpPr>
          <a:xfrm rot="5400000">
            <a:off x="-641920" y="-514275"/>
            <a:ext cx="2521587" cy="900863"/>
            <a:chOff x="2442343" y="2553269"/>
            <a:chExt cx="9228545" cy="3296992"/>
          </a:xfrm>
        </p:grpSpPr>
        <p:grpSp>
          <p:nvGrpSpPr>
            <p:cNvPr id="51" name="组合 50"/>
            <p:cNvGrpSpPr/>
            <p:nvPr/>
          </p:nvGrpSpPr>
          <p:grpSpPr>
            <a:xfrm>
              <a:off x="2442343" y="2553269"/>
              <a:ext cx="9228545" cy="3296992"/>
              <a:chOff x="-2100798" y="-412124"/>
              <a:chExt cx="9228545" cy="3296992"/>
            </a:xfrm>
          </p:grpSpPr>
          <p:sp>
            <p:nvSpPr>
              <p:cNvPr id="53" name="矩形: 圆角 52"/>
              <p:cNvSpPr/>
              <p:nvPr/>
            </p:nvSpPr>
            <p:spPr>
              <a:xfrm>
                <a:off x="-2100798" y="-412124"/>
                <a:ext cx="9228545" cy="3296992"/>
              </a:xfrm>
              <a:prstGeom prst="roundRect">
                <a:avLst>
                  <a:gd name="adj" fmla="val 50000"/>
                </a:avLst>
              </a:prstGeom>
              <a:solidFill>
                <a:srgbClr val="F7EAD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54" name="矩形: 圆角 53"/>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grpSp>
        <p:sp>
          <p:nvSpPr>
            <p:cNvPr id="52" name="椭圆 51"/>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a typeface="+mn-lt"/>
              </a:endParaRPr>
            </a:p>
          </p:txBody>
        </p:sp>
      </p:grpSp>
      <p:sp>
        <p:nvSpPr>
          <p:cNvPr id="55" name="TextBox 14_1_2"/>
          <p:cNvSpPr txBox="1"/>
          <p:nvPr/>
        </p:nvSpPr>
        <p:spPr>
          <a:xfrm>
            <a:off x="319159" y="479346"/>
            <a:ext cx="557530" cy="521970"/>
          </a:xfrm>
          <a:prstGeom prst="rect">
            <a:avLst/>
          </a:prstGeom>
          <a:noFill/>
        </p:spPr>
        <p:txBody>
          <a:bodyPr wrap="none" rtlCol="0">
            <a:spAutoFit/>
          </a:bodyPr>
          <a:lstStyle/>
          <a:p>
            <a:r>
              <a:rPr lang="en-US" altLang="zh-CN" sz="2800" dirty="0">
                <a:ea typeface="+mn-lt"/>
                <a:sym typeface="字魂59号-创粗黑" panose="00000500000000000000" pitchFamily="2" charset="-122"/>
              </a:rPr>
              <a:t>03</a:t>
            </a:r>
            <a:endParaRPr lang="en-US" altLang="zh-CN" sz="2800" dirty="0">
              <a:ea typeface="+mn-lt"/>
              <a:sym typeface="字魂59号-创粗黑" panose="00000500000000000000" pitchFamily="2" charset="-122"/>
            </a:endParaRPr>
          </a:p>
        </p:txBody>
      </p:sp>
      <p:pic>
        <p:nvPicPr>
          <p:cNvPr id="2" name="图片 1" descr="timg"/>
          <p:cNvPicPr>
            <a:picLocks noChangeAspect="1"/>
          </p:cNvPicPr>
          <p:nvPr/>
        </p:nvPicPr>
        <p:blipFill>
          <a:blip r:embed="rId1"/>
          <a:stretch>
            <a:fillRect/>
          </a:stretch>
        </p:blipFill>
        <p:spPr>
          <a:xfrm>
            <a:off x="17780" y="1196340"/>
            <a:ext cx="12167870" cy="2620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animEffect transition="in" filter="fade">
                                      <p:cBhvr>
                                        <p:cTn id="34" dur="500"/>
                                        <p:tgtEl>
                                          <p:spTgt spid="3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3" grpId="0" bldLvl="0" animBg="1"/>
      <p:bldP spid="34" grpId="0" bldLvl="0" animBg="1"/>
      <p:bldP spid="24" grpId="0" bldLvl="0" animBg="1"/>
      <p:bldP spid="35" grpId="0" bldLvl="0" animBg="1"/>
      <p:bldP spid="25" grpId="0" bldLvl="0" animBg="1"/>
      <p:bldP spid="2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982872" y="1940537"/>
            <a:ext cx="502920" cy="503555"/>
            <a:chOff x="9783" y="4485"/>
            <a:chExt cx="3354" cy="3356"/>
          </a:xfrm>
          <a:solidFill>
            <a:srgbClr val="D83056"/>
          </a:solidFill>
        </p:grpSpPr>
        <p:sp>
          <p:nvSpPr>
            <p:cNvPr id="110"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tx1">
                <a:lumMod val="75000"/>
                <a:lumOff val="25000"/>
              </a:schemeClr>
            </a:solidFill>
            <a:ln w="127000">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ea typeface="+mn-lt"/>
                <a:cs typeface="+mn-ea"/>
                <a:sym typeface="字魂59号-创粗黑" panose="00000500000000000000" pitchFamily="2" charset="-122"/>
              </a:endParaRPr>
            </a:p>
          </p:txBody>
        </p:sp>
        <p:sp>
          <p:nvSpPr>
            <p:cNvPr id="111"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chemeClr val="bg1"/>
            </a:solidFill>
            <a:ln w="12700">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n-lt"/>
                <a:cs typeface="+mn-ea"/>
                <a:sym typeface="字魂59号-创粗黑" panose="00000500000000000000" pitchFamily="2" charset="-122"/>
              </a:endParaRPr>
            </a:p>
          </p:txBody>
        </p:sp>
      </p:grpSp>
      <p:sp>
        <p:nvSpPr>
          <p:cNvPr id="112" name="PA-文本框 6"/>
          <p:cNvSpPr txBox="1"/>
          <p:nvPr>
            <p:custDataLst>
              <p:tags r:id="rId1"/>
            </p:custDataLst>
          </p:nvPr>
        </p:nvSpPr>
        <p:spPr>
          <a:xfrm>
            <a:off x="2030730" y="1940560"/>
            <a:ext cx="3746500" cy="1198880"/>
          </a:xfrm>
          <a:prstGeom prst="rect">
            <a:avLst/>
          </a:prstGeom>
          <a:noFill/>
        </p:spPr>
        <p:txBody>
          <a:bodyPr wrap="square" rtlCol="0">
            <a:spAutoFit/>
          </a:bodyPr>
          <a:lstStyle/>
          <a:p>
            <a:r>
              <a:rPr lang="zh-CN" altLang="en-US" sz="2400">
                <a:sym typeface="+mn-ea"/>
              </a:rPr>
              <a:t>包括负责人在内的所有学生成员均为</a:t>
            </a:r>
            <a:r>
              <a:rPr lang="en-US" altLang="zh-CN" sz="2400">
                <a:sym typeface="+mn-ea"/>
              </a:rPr>
              <a:t>18</a:t>
            </a:r>
            <a:r>
              <a:rPr lang="zh-CN" altLang="en-US" sz="2400">
                <a:sym typeface="+mn-ea"/>
              </a:rPr>
              <a:t>级临床医学专业。所有成员成绩优良。</a:t>
            </a:r>
            <a:endParaRPr lang="en-US" sz="2400" b="1" dirty="0">
              <a:solidFill>
                <a:schemeClr val="tx1">
                  <a:lumMod val="75000"/>
                  <a:lumOff val="25000"/>
                </a:schemeClr>
              </a:solidFill>
              <a:ea typeface="+mn-lt"/>
              <a:cs typeface="+mn-lt"/>
              <a:sym typeface="字魂59号-创粗黑" panose="00000500000000000000" pitchFamily="2" charset="-122"/>
            </a:endParaRPr>
          </a:p>
        </p:txBody>
      </p:sp>
      <p:grpSp>
        <p:nvGrpSpPr>
          <p:cNvPr id="114" name="组合 113"/>
          <p:cNvGrpSpPr/>
          <p:nvPr/>
        </p:nvGrpSpPr>
        <p:grpSpPr>
          <a:xfrm>
            <a:off x="1069288" y="4236515"/>
            <a:ext cx="502920" cy="503555"/>
            <a:chOff x="9783" y="4485"/>
            <a:chExt cx="3354" cy="3356"/>
          </a:xfrm>
          <a:solidFill>
            <a:srgbClr val="D83056"/>
          </a:solidFill>
        </p:grpSpPr>
        <p:sp>
          <p:nvSpPr>
            <p:cNvPr id="115"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6C495"/>
            </a:solidFill>
            <a:ln w="127000">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n-lt"/>
                <a:cs typeface="+mn-ea"/>
                <a:sym typeface="字魂59号-创粗黑" panose="00000500000000000000" pitchFamily="2" charset="-122"/>
              </a:endParaRPr>
            </a:p>
          </p:txBody>
        </p:sp>
        <p:sp>
          <p:nvSpPr>
            <p:cNvPr id="11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chemeClr val="bg1"/>
            </a:solidFill>
            <a:ln w="12700">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ea typeface="+mn-lt"/>
                <a:cs typeface="+mn-ea"/>
                <a:sym typeface="字魂59号-创粗黑" panose="00000500000000000000" pitchFamily="2" charset="-122"/>
              </a:endParaRPr>
            </a:p>
          </p:txBody>
        </p:sp>
      </p:grpSp>
      <p:sp>
        <p:nvSpPr>
          <p:cNvPr id="117" name="PA-文本框 6"/>
          <p:cNvSpPr txBox="1"/>
          <p:nvPr>
            <p:custDataLst>
              <p:tags r:id="rId2"/>
            </p:custDataLst>
          </p:nvPr>
        </p:nvSpPr>
        <p:spPr>
          <a:xfrm>
            <a:off x="2155190" y="4258310"/>
            <a:ext cx="2808605" cy="460375"/>
          </a:xfrm>
          <a:prstGeom prst="rect">
            <a:avLst/>
          </a:prstGeom>
          <a:noFill/>
        </p:spPr>
        <p:txBody>
          <a:bodyPr wrap="square" rtlCol="0">
            <a:spAutoFit/>
          </a:bodyPr>
          <a:lstStyle/>
          <a:p>
            <a:r>
              <a:rPr lang="zh-CN" altLang="en-US" sz="2400" b="1" dirty="0">
                <a:solidFill>
                  <a:schemeClr val="tx1">
                    <a:lumMod val="75000"/>
                    <a:lumOff val="25000"/>
                  </a:schemeClr>
                </a:solidFill>
                <a:ea typeface="+mn-lt"/>
                <a:cs typeface="+mn-lt"/>
                <a:sym typeface="字魂59号-创粗黑" panose="00000500000000000000" pitchFamily="2" charset="-122"/>
              </a:rPr>
              <a:t>校外高级技术人员。</a:t>
            </a:r>
            <a:endParaRPr lang="zh-CN" altLang="en-US" sz="2400" b="1" dirty="0">
              <a:solidFill>
                <a:schemeClr val="tx1">
                  <a:lumMod val="75000"/>
                  <a:lumOff val="25000"/>
                </a:schemeClr>
              </a:solidFill>
              <a:ea typeface="+mn-lt"/>
              <a:cs typeface="+mn-lt"/>
              <a:sym typeface="字魂59号-创粗黑" panose="00000500000000000000" pitchFamily="2" charset="-122"/>
            </a:endParaRPr>
          </a:p>
        </p:txBody>
      </p:sp>
      <p:sp>
        <p:nvSpPr>
          <p:cNvPr id="19" name="TextBox 14_1_1"/>
          <p:cNvSpPr txBox="1"/>
          <p:nvPr/>
        </p:nvSpPr>
        <p:spPr>
          <a:xfrm>
            <a:off x="1142839" y="436093"/>
            <a:ext cx="2011680" cy="645160"/>
          </a:xfrm>
          <a:prstGeom prst="rect">
            <a:avLst/>
          </a:prstGeom>
          <a:noFill/>
        </p:spPr>
        <p:txBody>
          <a:bodyPr wrap="none" rtlCol="0">
            <a:spAutoFit/>
          </a:bodyPr>
          <a:lstStyle/>
          <a:p>
            <a:r>
              <a:rPr lang="zh-CN" altLang="en-US" sz="3600" dirty="0">
                <a:ea typeface="+mn-lt"/>
                <a:sym typeface="字魂59号-创粗黑" panose="00000500000000000000" pitchFamily="2" charset="-122"/>
              </a:rPr>
              <a:t>人员优势</a:t>
            </a:r>
            <a:endParaRPr lang="zh-CN" altLang="en-US" sz="3600" dirty="0">
              <a:ea typeface="+mn-lt"/>
              <a:sym typeface="字魂59号-创粗黑" panose="00000500000000000000" pitchFamily="2" charset="-122"/>
            </a:endParaRPr>
          </a:p>
        </p:txBody>
      </p:sp>
      <p:grpSp>
        <p:nvGrpSpPr>
          <p:cNvPr id="20" name="Group 39_1"/>
          <p:cNvGrpSpPr/>
          <p:nvPr/>
        </p:nvGrpSpPr>
        <p:grpSpPr>
          <a:xfrm rot="5400000">
            <a:off x="-641920" y="-514275"/>
            <a:ext cx="2521587" cy="900863"/>
            <a:chOff x="2442343" y="2553269"/>
            <a:chExt cx="9228545" cy="3296992"/>
          </a:xfrm>
        </p:grpSpPr>
        <p:grpSp>
          <p:nvGrpSpPr>
            <p:cNvPr id="21" name="组合 20"/>
            <p:cNvGrpSpPr/>
            <p:nvPr/>
          </p:nvGrpSpPr>
          <p:grpSpPr>
            <a:xfrm>
              <a:off x="2442343" y="2553269"/>
              <a:ext cx="9228545" cy="3296992"/>
              <a:chOff x="-2100798" y="-412124"/>
              <a:chExt cx="9228545" cy="3296992"/>
            </a:xfrm>
          </p:grpSpPr>
          <p:sp>
            <p:nvSpPr>
              <p:cNvPr id="23" name="矩形: 圆角 22"/>
              <p:cNvSpPr/>
              <p:nvPr/>
            </p:nvSpPr>
            <p:spPr>
              <a:xfrm>
                <a:off x="-2100798" y="-412124"/>
                <a:ext cx="9228545" cy="3296992"/>
              </a:xfrm>
              <a:prstGeom prst="roundRect">
                <a:avLst>
                  <a:gd name="adj" fmla="val 50000"/>
                </a:avLst>
              </a:prstGeom>
              <a:solidFill>
                <a:srgbClr val="F7EAD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24" name="矩形: 圆角 23"/>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grpSp>
        <p:sp>
          <p:nvSpPr>
            <p:cNvPr id="22" name="椭圆 21"/>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a typeface="+mn-lt"/>
              </a:endParaRPr>
            </a:p>
          </p:txBody>
        </p:sp>
      </p:grpSp>
      <p:sp>
        <p:nvSpPr>
          <p:cNvPr id="25" name="TextBox 14_1_2"/>
          <p:cNvSpPr txBox="1"/>
          <p:nvPr/>
        </p:nvSpPr>
        <p:spPr>
          <a:xfrm>
            <a:off x="319159" y="479346"/>
            <a:ext cx="538480" cy="521970"/>
          </a:xfrm>
          <a:prstGeom prst="rect">
            <a:avLst/>
          </a:prstGeom>
          <a:noFill/>
        </p:spPr>
        <p:txBody>
          <a:bodyPr wrap="none" rtlCol="0">
            <a:spAutoFit/>
          </a:bodyPr>
          <a:lstStyle/>
          <a:p>
            <a:r>
              <a:rPr lang="en-US" altLang="zh-CN" sz="2800" dirty="0">
                <a:ea typeface="+mn-lt"/>
                <a:sym typeface="字魂59号-创粗黑" panose="00000500000000000000" pitchFamily="2" charset="-122"/>
              </a:rPr>
              <a:t>03</a:t>
            </a:r>
            <a:endParaRPr lang="en-US" altLang="zh-CN" sz="2800" dirty="0">
              <a:ea typeface="+mn-lt"/>
              <a:sym typeface="字魂59号-创粗黑" panose="00000500000000000000" pitchFamily="2" charset="-122"/>
            </a:endParaRPr>
          </a:p>
        </p:txBody>
      </p:sp>
      <p:pic>
        <p:nvPicPr>
          <p:cNvPr id="9" name="图片 3"/>
          <p:cNvPicPr>
            <a:picLocks noChangeAspect="1"/>
          </p:cNvPicPr>
          <p:nvPr/>
        </p:nvPicPr>
        <p:blipFill>
          <a:blip r:embed="rId3"/>
          <a:stretch>
            <a:fillRect/>
          </a:stretch>
        </p:blipFill>
        <p:spPr>
          <a:xfrm>
            <a:off x="6808470" y="646748"/>
            <a:ext cx="4762500" cy="572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1C8D0"/>
        </a:solidFill>
        <a:effectLst/>
      </p:bgPr>
    </p:bg>
    <p:spTree>
      <p:nvGrpSpPr>
        <p:cNvPr id="1" name=""/>
        <p:cNvGrpSpPr/>
        <p:nvPr/>
      </p:nvGrpSpPr>
      <p:grpSpPr>
        <a:xfrm>
          <a:off x="0" y="0"/>
          <a:ext cx="0" cy="0"/>
          <a:chOff x="0" y="0"/>
          <a:chExt cx="0" cy="0"/>
        </a:xfrm>
      </p:grpSpPr>
      <p:sp>
        <p:nvSpPr>
          <p:cNvPr id="12" name="椭圆 11"/>
          <p:cNvSpPr/>
          <p:nvPr/>
        </p:nvSpPr>
        <p:spPr>
          <a:xfrm rot="5400000">
            <a:off x="5257800" y="1452245"/>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6" name="文本框 5"/>
          <p:cNvSpPr txBox="1"/>
          <p:nvPr/>
        </p:nvSpPr>
        <p:spPr>
          <a:xfrm>
            <a:off x="3587854" y="4020443"/>
            <a:ext cx="5016292" cy="2306955"/>
          </a:xfrm>
          <a:prstGeom prst="rect">
            <a:avLst/>
          </a:prstGeom>
          <a:noFill/>
        </p:spPr>
        <p:txBody>
          <a:bodyPr wrap="square" rtlCol="0">
            <a:spAutoFit/>
          </a:bodyPr>
          <a:lstStyle/>
          <a:p>
            <a:pPr algn="ctr"/>
            <a:r>
              <a:rPr lang="zh-CN" altLang="en-US" sz="6000" dirty="0">
                <a:solidFill>
                  <a:schemeClr val="bg1"/>
                </a:solidFill>
                <a:ea typeface="+mn-lt"/>
                <a:cs typeface="+mn-lt"/>
                <a:sym typeface="字魂59号-创粗黑" panose="00000500000000000000" pitchFamily="2" charset="-122"/>
              </a:rPr>
              <a:t>发展与规划</a:t>
            </a:r>
            <a:endParaRPr lang="zh-CN" altLang="en-US" sz="6000" dirty="0">
              <a:solidFill>
                <a:schemeClr val="bg1"/>
              </a:solidFill>
              <a:ea typeface="+mn-lt"/>
              <a:cs typeface="+mn-lt"/>
              <a:sym typeface="字魂59号-创粗黑" panose="00000500000000000000" pitchFamily="2" charset="-122"/>
            </a:endParaRPr>
          </a:p>
          <a:p>
            <a:pPr algn="ctr"/>
            <a:r>
              <a:rPr lang="en-US" altLang="zh-CN" sz="2400" dirty="0">
                <a:solidFill>
                  <a:schemeClr val="bg1"/>
                </a:solidFill>
                <a:ea typeface="+mn-lt"/>
                <a:cs typeface="+mn-lt"/>
                <a:sym typeface="字魂59号-创粗黑" panose="00000500000000000000" pitchFamily="2" charset="-122"/>
              </a:rPr>
              <a:t>Development and planning</a:t>
            </a:r>
            <a:endParaRPr lang="en-US" altLang="zh-CN" sz="2400" dirty="0">
              <a:solidFill>
                <a:schemeClr val="bg1"/>
              </a:solidFill>
              <a:ea typeface="+mn-lt"/>
              <a:cs typeface="+mn-lt"/>
              <a:sym typeface="字魂59号-创粗黑" panose="00000500000000000000" pitchFamily="2" charset="-122"/>
            </a:endParaRPr>
          </a:p>
          <a:p>
            <a:pPr algn="ctr"/>
            <a:endParaRPr lang="en-US" altLang="zh-CN" sz="6000" dirty="0">
              <a:solidFill>
                <a:schemeClr val="bg1"/>
              </a:solidFill>
              <a:ea typeface="+mn-lt"/>
              <a:cs typeface="+mn-lt"/>
              <a:sym typeface="字魂59号-创粗黑" panose="00000500000000000000" pitchFamily="2" charset="-122"/>
            </a:endParaRPr>
          </a:p>
        </p:txBody>
      </p:sp>
      <p:sp>
        <p:nvSpPr>
          <p:cNvPr id="9" name="文本框 8"/>
          <p:cNvSpPr txBox="1"/>
          <p:nvPr/>
        </p:nvSpPr>
        <p:spPr>
          <a:xfrm>
            <a:off x="5372769" y="1687273"/>
            <a:ext cx="1446461" cy="1323439"/>
          </a:xfrm>
          <a:prstGeom prst="rect">
            <a:avLst/>
          </a:prstGeom>
          <a:noFill/>
        </p:spPr>
        <p:txBody>
          <a:bodyPr wrap="square" rtlCol="0">
            <a:spAutoFit/>
          </a:bodyPr>
          <a:lstStyle/>
          <a:p>
            <a:pPr algn="ctr"/>
            <a:r>
              <a:rPr lang="en-US" altLang="zh-CN" sz="8000" dirty="0">
                <a:ea typeface="+mn-lt"/>
                <a:cs typeface="+mn-ea"/>
                <a:sym typeface="字魂59号-创粗黑" panose="00000500000000000000" pitchFamily="2" charset="-122"/>
              </a:rPr>
              <a:t>04</a:t>
            </a:r>
            <a:endParaRPr lang="en-US" altLang="zh-CN" sz="8000" dirty="0">
              <a:ea typeface="+mn-lt"/>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3"/>
          <p:cNvGrpSpPr/>
          <p:nvPr/>
        </p:nvGrpSpPr>
        <p:grpSpPr>
          <a:xfrm>
            <a:off x="7057392" y="2137728"/>
            <a:ext cx="838200" cy="838200"/>
            <a:chOff x="2368550" y="655638"/>
            <a:chExt cx="1333500" cy="1333500"/>
          </a:xfrm>
        </p:grpSpPr>
        <p:sp>
          <p:nvSpPr>
            <p:cNvPr id="12" name="矩形 11"/>
            <p:cNvSpPr/>
            <p:nvPr/>
          </p:nvSpPr>
          <p:spPr>
            <a:xfrm>
              <a:off x="2368550" y="655638"/>
              <a:ext cx="1333500" cy="133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ea typeface="+mn-lt"/>
                <a:cs typeface="+mn-ea"/>
                <a:sym typeface="字魂59号-创粗黑" panose="00000500000000000000" pitchFamily="2" charset="-122"/>
              </a:endParaRPr>
            </a:p>
          </p:txBody>
        </p:sp>
        <p:sp>
          <p:nvSpPr>
            <p:cNvPr id="13" name="Oval 21"/>
            <p:cNvSpPr/>
            <p:nvPr/>
          </p:nvSpPr>
          <p:spPr>
            <a:xfrm>
              <a:off x="2644873" y="932597"/>
              <a:ext cx="780854" cy="779580"/>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ea typeface="+mn-lt"/>
                <a:cs typeface="+mn-ea"/>
                <a:sym typeface="字魂59号-创粗黑" panose="00000500000000000000" pitchFamily="2" charset="-122"/>
              </a:endParaRPr>
            </a:p>
          </p:txBody>
        </p:sp>
      </p:grpSp>
      <p:grpSp>
        <p:nvGrpSpPr>
          <p:cNvPr id="23" name="组合 22"/>
          <p:cNvGrpSpPr/>
          <p:nvPr/>
        </p:nvGrpSpPr>
        <p:grpSpPr>
          <a:xfrm>
            <a:off x="7580630" y="2312035"/>
            <a:ext cx="4527550" cy="2420726"/>
            <a:chOff x="7412677" y="2384337"/>
            <a:chExt cx="2087026" cy="814493"/>
          </a:xfrm>
        </p:grpSpPr>
        <p:sp>
          <p:nvSpPr>
            <p:cNvPr id="24" name="矩形 23"/>
            <p:cNvSpPr/>
            <p:nvPr/>
          </p:nvSpPr>
          <p:spPr bwMode="auto">
            <a:xfrm>
              <a:off x="7412677" y="2743529"/>
              <a:ext cx="2013884" cy="455301"/>
            </a:xfrm>
            <a:prstGeom prst="rect">
              <a:avLst/>
            </a:prstGeom>
          </p:spPr>
          <p:txBody>
            <a:bodyPr wrap="square">
              <a:spAutoFit/>
              <a:scene3d>
                <a:camera prst="orthographicFront"/>
                <a:lightRig rig="threePt" dir="t"/>
              </a:scene3d>
              <a:sp3d contourW="12700"/>
            </a:bodyPr>
            <a:lstStyle/>
            <a:p>
              <a:pPr>
                <a:lnSpc>
                  <a:spcPct val="114000"/>
                </a:lnSpc>
                <a:defRPr/>
              </a:pPr>
              <a:r>
                <a:rPr lang="en-US" altLang="zh-CN">
                  <a:solidFill>
                    <a:schemeClr val="tx1"/>
                  </a:solidFill>
                  <a:ea typeface="+mn-lt"/>
                  <a:cs typeface="+mn-ea"/>
                  <a:sym typeface="字魂59号-创粗黑" panose="00000500000000000000" pitchFamily="2" charset="-122"/>
                </a:rPr>
                <a:t>    2019</a:t>
              </a:r>
              <a:r>
                <a:rPr lang="zh-CN" altLang="en-US">
                  <a:solidFill>
                    <a:schemeClr val="tx1"/>
                  </a:solidFill>
                  <a:ea typeface="+mn-lt"/>
                  <a:cs typeface="+mn-ea"/>
                  <a:sym typeface="字魂59号-创粗黑" panose="00000500000000000000" pitchFamily="2" charset="-122"/>
                </a:rPr>
                <a:t>年</a:t>
              </a:r>
              <a:r>
                <a:rPr lang="en-US" altLang="zh-CN">
                  <a:solidFill>
                    <a:schemeClr val="tx1"/>
                  </a:solidFill>
                  <a:ea typeface="+mn-lt"/>
                  <a:cs typeface="+mn-ea"/>
                  <a:sym typeface="字魂59号-创粗黑" panose="00000500000000000000" pitchFamily="2" charset="-122"/>
                </a:rPr>
                <a:t>3月16日上午，全国首例基于5G的远程人体手术——帕金森病“脑起搏器”植入手术在中国人民解放军总医院海南医院成功完成。</a:t>
              </a:r>
              <a:endParaRPr lang="en-US" altLang="zh-CN">
                <a:solidFill>
                  <a:schemeClr val="tx1"/>
                </a:solidFill>
                <a:ea typeface="+mn-lt"/>
                <a:cs typeface="+mn-ea"/>
                <a:sym typeface="字魂59号-创粗黑" panose="00000500000000000000" pitchFamily="2" charset="-122"/>
              </a:endParaRPr>
            </a:p>
          </p:txBody>
        </p:sp>
        <p:sp>
          <p:nvSpPr>
            <p:cNvPr id="25" name="文本框 24"/>
            <p:cNvSpPr txBox="1"/>
            <p:nvPr/>
          </p:nvSpPr>
          <p:spPr>
            <a:xfrm>
              <a:off x="7557862" y="2384337"/>
              <a:ext cx="1941841" cy="154901"/>
            </a:xfrm>
            <a:prstGeom prst="rect">
              <a:avLst/>
            </a:prstGeom>
            <a:noFill/>
          </p:spPr>
          <p:txBody>
            <a:bodyPr wrap="square" rtlCol="0">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panose="020B0503020204020204" charset="-122"/>
                  <a:ea typeface="微软雅黑" panose="020B0503020204020204" charset="-122"/>
                  <a:cs typeface="Segoe UI Light" panose="020B0502040204020203" pitchFamily="34" charset="0"/>
                </a:defRPr>
              </a:lvl1pPr>
            </a:lstStyle>
            <a:p>
              <a:r>
                <a:rPr lang="zh-CN" altLang="en-US" sz="2400" dirty="0">
                  <a:latin typeface="+mn-lt"/>
                  <a:ea typeface="+mn-lt"/>
                  <a:cs typeface="+mn-ea"/>
                  <a:sym typeface="字魂59号-创粗黑" panose="00000500000000000000" pitchFamily="2" charset="-122"/>
                </a:rPr>
                <a:t>中国首例</a:t>
              </a:r>
              <a:r>
                <a:rPr lang="en-US" altLang="zh-CN" sz="2400" dirty="0">
                  <a:latin typeface="+mn-lt"/>
                  <a:ea typeface="+mn-lt"/>
                  <a:cs typeface="+mn-ea"/>
                  <a:sym typeface="字魂59号-创粗黑" panose="00000500000000000000" pitchFamily="2" charset="-122"/>
                </a:rPr>
                <a:t>5G</a:t>
              </a:r>
              <a:r>
                <a:rPr lang="zh-CN" altLang="en-US" sz="2400" dirty="0">
                  <a:latin typeface="+mn-lt"/>
                  <a:ea typeface="+mn-lt"/>
                  <a:cs typeface="+mn-ea"/>
                  <a:sym typeface="字魂59号-创粗黑" panose="00000500000000000000" pitchFamily="2" charset="-122"/>
                </a:rPr>
                <a:t>远程手术成功。</a:t>
              </a:r>
              <a:endParaRPr lang="zh-CN" altLang="en-US" sz="2400" dirty="0">
                <a:latin typeface="+mn-lt"/>
                <a:ea typeface="+mn-lt"/>
                <a:cs typeface="+mn-ea"/>
                <a:sym typeface="字魂59号-创粗黑" panose="00000500000000000000" pitchFamily="2" charset="-122"/>
              </a:endParaRPr>
            </a:p>
          </p:txBody>
        </p:sp>
      </p:grpSp>
      <p:sp>
        <p:nvSpPr>
          <p:cNvPr id="32" name="TextBox 14_1_1"/>
          <p:cNvSpPr txBox="1"/>
          <p:nvPr/>
        </p:nvSpPr>
        <p:spPr>
          <a:xfrm>
            <a:off x="1142839" y="436093"/>
            <a:ext cx="2969895" cy="645160"/>
          </a:xfrm>
          <a:prstGeom prst="rect">
            <a:avLst/>
          </a:prstGeom>
          <a:noFill/>
        </p:spPr>
        <p:txBody>
          <a:bodyPr wrap="none" rtlCol="0">
            <a:spAutoFit/>
          </a:bodyPr>
          <a:lstStyle/>
          <a:p>
            <a:r>
              <a:rPr lang="en-US" altLang="zh-CN" sz="3600" dirty="0">
                <a:ea typeface="+mn-lt"/>
                <a:sym typeface="字魂59号-创粗黑" panose="00000500000000000000" pitchFamily="2" charset="-122"/>
              </a:rPr>
              <a:t>5G</a:t>
            </a:r>
            <a:r>
              <a:rPr lang="zh-CN" altLang="en-US" sz="3600" dirty="0">
                <a:ea typeface="+mn-lt"/>
                <a:sym typeface="字魂59号-创粗黑" panose="00000500000000000000" pitchFamily="2" charset="-122"/>
              </a:rPr>
              <a:t>互联网系统</a:t>
            </a:r>
            <a:endParaRPr lang="zh-CN" altLang="en-US" sz="3600" dirty="0">
              <a:ea typeface="+mn-lt"/>
              <a:sym typeface="字魂59号-创粗黑" panose="00000500000000000000" pitchFamily="2" charset="-122"/>
            </a:endParaRPr>
          </a:p>
        </p:txBody>
      </p:sp>
      <p:grpSp>
        <p:nvGrpSpPr>
          <p:cNvPr id="33" name="Group 39_1"/>
          <p:cNvGrpSpPr/>
          <p:nvPr/>
        </p:nvGrpSpPr>
        <p:grpSpPr>
          <a:xfrm rot="5400000">
            <a:off x="-641920" y="-514275"/>
            <a:ext cx="2521587" cy="900863"/>
            <a:chOff x="2442343" y="2553269"/>
            <a:chExt cx="9228545" cy="3296992"/>
          </a:xfrm>
        </p:grpSpPr>
        <p:grpSp>
          <p:nvGrpSpPr>
            <p:cNvPr id="34" name="组合 33"/>
            <p:cNvGrpSpPr/>
            <p:nvPr/>
          </p:nvGrpSpPr>
          <p:grpSpPr>
            <a:xfrm>
              <a:off x="2442343" y="2553269"/>
              <a:ext cx="9228545" cy="3296992"/>
              <a:chOff x="-2100798" y="-412124"/>
              <a:chExt cx="9228545" cy="3296992"/>
            </a:xfrm>
          </p:grpSpPr>
          <p:sp>
            <p:nvSpPr>
              <p:cNvPr id="36" name="矩形: 圆角 35"/>
              <p:cNvSpPr/>
              <p:nvPr/>
            </p:nvSpPr>
            <p:spPr>
              <a:xfrm>
                <a:off x="-2100798" y="-412124"/>
                <a:ext cx="9228545" cy="3296992"/>
              </a:xfrm>
              <a:prstGeom prst="roundRect">
                <a:avLst>
                  <a:gd name="adj" fmla="val 50000"/>
                </a:avLst>
              </a:prstGeom>
              <a:solidFill>
                <a:srgbClr val="C1C8D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37" name="矩形: 圆角 36"/>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grpSp>
        <p:sp>
          <p:nvSpPr>
            <p:cNvPr id="35" name="椭圆 34"/>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a typeface="+mn-lt"/>
              </a:endParaRPr>
            </a:p>
          </p:txBody>
        </p:sp>
      </p:grpSp>
      <p:sp>
        <p:nvSpPr>
          <p:cNvPr id="38" name="TextBox 14_1_2"/>
          <p:cNvSpPr txBox="1"/>
          <p:nvPr/>
        </p:nvSpPr>
        <p:spPr>
          <a:xfrm>
            <a:off x="319159" y="479346"/>
            <a:ext cx="538480" cy="521970"/>
          </a:xfrm>
          <a:prstGeom prst="rect">
            <a:avLst/>
          </a:prstGeom>
          <a:noFill/>
        </p:spPr>
        <p:txBody>
          <a:bodyPr wrap="none" rtlCol="0">
            <a:spAutoFit/>
          </a:bodyPr>
          <a:lstStyle/>
          <a:p>
            <a:r>
              <a:rPr lang="en-US" altLang="zh-CN" sz="2800" dirty="0">
                <a:ea typeface="+mn-lt"/>
                <a:sym typeface="字魂59号-创粗黑" panose="00000500000000000000" pitchFamily="2" charset="-122"/>
              </a:rPr>
              <a:t>04</a:t>
            </a:r>
            <a:endParaRPr lang="en-US" altLang="zh-CN" sz="2800" dirty="0">
              <a:ea typeface="+mn-lt"/>
              <a:sym typeface="字魂59号-创粗黑" panose="00000500000000000000" pitchFamily="2" charset="-122"/>
            </a:endParaRPr>
          </a:p>
        </p:txBody>
      </p:sp>
      <p:pic>
        <p:nvPicPr>
          <p:cNvPr id="2" name="图片 1" descr="远程"/>
          <p:cNvPicPr>
            <a:picLocks noChangeAspect="1"/>
          </p:cNvPicPr>
          <p:nvPr/>
        </p:nvPicPr>
        <p:blipFill>
          <a:blip r:embed="rId1"/>
          <a:stretch>
            <a:fillRect/>
          </a:stretch>
        </p:blipFill>
        <p:spPr>
          <a:xfrm>
            <a:off x="319405" y="1429385"/>
            <a:ext cx="6542405" cy="4678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12" presetClass="entr" presetSubtype="8"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14_1_1"/>
          <p:cNvSpPr txBox="1"/>
          <p:nvPr/>
        </p:nvSpPr>
        <p:spPr>
          <a:xfrm>
            <a:off x="1142839" y="436093"/>
            <a:ext cx="2969895" cy="645160"/>
          </a:xfrm>
          <a:prstGeom prst="rect">
            <a:avLst/>
          </a:prstGeom>
          <a:noFill/>
        </p:spPr>
        <p:txBody>
          <a:bodyPr wrap="none" rtlCol="0">
            <a:spAutoFit/>
          </a:bodyPr>
          <a:lstStyle/>
          <a:p>
            <a:r>
              <a:rPr lang="en-US" altLang="zh-CN" sz="3600" dirty="0">
                <a:ea typeface="+mn-lt"/>
                <a:sym typeface="字魂59号-创粗黑" panose="00000500000000000000" pitchFamily="2" charset="-122"/>
              </a:rPr>
              <a:t>5G</a:t>
            </a:r>
            <a:r>
              <a:rPr lang="zh-CN" altLang="en-US" sz="3600" dirty="0">
                <a:ea typeface="+mn-lt"/>
                <a:sym typeface="字魂59号-创粗黑" panose="00000500000000000000" pitchFamily="2" charset="-122"/>
              </a:rPr>
              <a:t>互联网系统</a:t>
            </a:r>
            <a:endParaRPr lang="zh-CN" altLang="en-US" sz="3600" dirty="0">
              <a:ea typeface="+mn-lt"/>
              <a:sym typeface="字魂59号-创粗黑" panose="00000500000000000000" pitchFamily="2" charset="-122"/>
            </a:endParaRPr>
          </a:p>
        </p:txBody>
      </p:sp>
      <p:grpSp>
        <p:nvGrpSpPr>
          <p:cNvPr id="43" name="Group 39_1"/>
          <p:cNvGrpSpPr/>
          <p:nvPr/>
        </p:nvGrpSpPr>
        <p:grpSpPr>
          <a:xfrm rot="5400000">
            <a:off x="-641920" y="-514275"/>
            <a:ext cx="2521587" cy="900863"/>
            <a:chOff x="2442343" y="2553269"/>
            <a:chExt cx="9228545" cy="3296992"/>
          </a:xfrm>
        </p:grpSpPr>
        <p:grpSp>
          <p:nvGrpSpPr>
            <p:cNvPr id="44" name="组合 43"/>
            <p:cNvGrpSpPr/>
            <p:nvPr/>
          </p:nvGrpSpPr>
          <p:grpSpPr>
            <a:xfrm>
              <a:off x="2442343" y="2553269"/>
              <a:ext cx="9228545" cy="3296992"/>
              <a:chOff x="-2100798" y="-412124"/>
              <a:chExt cx="9228545" cy="3296992"/>
            </a:xfrm>
          </p:grpSpPr>
          <p:sp>
            <p:nvSpPr>
              <p:cNvPr id="46" name="矩形: 圆角 45"/>
              <p:cNvSpPr/>
              <p:nvPr/>
            </p:nvSpPr>
            <p:spPr>
              <a:xfrm>
                <a:off x="-2100798" y="-412124"/>
                <a:ext cx="9228545" cy="3296992"/>
              </a:xfrm>
              <a:prstGeom prst="roundRect">
                <a:avLst>
                  <a:gd name="adj" fmla="val 50000"/>
                </a:avLst>
              </a:prstGeom>
              <a:solidFill>
                <a:srgbClr val="C1C8D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63" name="矩形: 圆角 62"/>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grpSp>
        <p:sp>
          <p:nvSpPr>
            <p:cNvPr id="45" name="椭圆 44"/>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a typeface="+mn-lt"/>
              </a:endParaRPr>
            </a:p>
          </p:txBody>
        </p:sp>
      </p:grpSp>
      <p:sp>
        <p:nvSpPr>
          <p:cNvPr id="64" name="TextBox 14_1_2"/>
          <p:cNvSpPr txBox="1"/>
          <p:nvPr/>
        </p:nvSpPr>
        <p:spPr>
          <a:xfrm>
            <a:off x="319159" y="479346"/>
            <a:ext cx="557530" cy="521970"/>
          </a:xfrm>
          <a:prstGeom prst="rect">
            <a:avLst/>
          </a:prstGeom>
          <a:noFill/>
        </p:spPr>
        <p:txBody>
          <a:bodyPr wrap="none" rtlCol="0">
            <a:spAutoFit/>
          </a:bodyPr>
          <a:lstStyle/>
          <a:p>
            <a:r>
              <a:rPr lang="en-US" altLang="zh-CN" sz="2800" dirty="0">
                <a:ea typeface="+mn-lt"/>
                <a:sym typeface="字魂59号-创粗黑" panose="00000500000000000000" pitchFamily="2" charset="-122"/>
              </a:rPr>
              <a:t>04</a:t>
            </a:r>
            <a:endParaRPr lang="en-US" altLang="zh-CN" sz="2800" dirty="0">
              <a:ea typeface="+mn-lt"/>
              <a:sym typeface="字魂59号-创粗黑" panose="00000500000000000000" pitchFamily="2" charset="-122"/>
            </a:endParaRPr>
          </a:p>
        </p:txBody>
      </p:sp>
      <p:sp>
        <p:nvSpPr>
          <p:cNvPr id="3" name="矩形 2"/>
          <p:cNvSpPr/>
          <p:nvPr>
            <p:custDataLst>
              <p:tags r:id="rId1"/>
            </p:custDataLst>
          </p:nvPr>
        </p:nvSpPr>
        <p:spPr>
          <a:xfrm>
            <a:off x="4973352" y="5710221"/>
            <a:ext cx="2029427" cy="411392"/>
          </a:xfrm>
          <a:prstGeom prst="rect">
            <a:avLst/>
          </a:prstGeom>
        </p:spPr>
        <p:txBody>
          <a:bodyPr wrap="square">
            <a:normAutofit fontScale="92500" lnSpcReduction="10000"/>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b="1" i="0" u="none" strike="noStrike" kern="1200" cap="none" spc="300" normalizeH="0" noProof="0" dirty="0">
                <a:ln>
                  <a:noFill/>
                </a:ln>
                <a:solidFill>
                  <a:srgbClr val="000000">
                    <a:lumMod val="50000"/>
                    <a:lumOff val="50000"/>
                  </a:srgbClr>
                </a:solidFill>
                <a:effectLst/>
                <a:uLnTx/>
                <a:uFillTx/>
                <a:latin typeface="微软雅黑" panose="020B0503020204020204" charset="-122"/>
                <a:ea typeface="微软雅黑" panose="020B0503020204020204" charset="-122"/>
              </a:rPr>
              <a:t>互联网系统</a:t>
            </a:r>
            <a:endParaRPr kumimoji="0" lang="zh-CN" altLang="en-US" b="1" i="0" u="none" strike="noStrike" kern="1200" cap="none" spc="300" normalizeH="0" noProof="0" dirty="0">
              <a:ln>
                <a:noFill/>
              </a:ln>
              <a:solidFill>
                <a:srgbClr val="000000">
                  <a:lumMod val="50000"/>
                  <a:lumOff val="50000"/>
                </a:srgbClr>
              </a:solidFill>
              <a:effectLst/>
              <a:uLnTx/>
              <a:uFillTx/>
              <a:latin typeface="微软雅黑" panose="020B0503020204020204" charset="-122"/>
              <a:ea typeface="微软雅黑" panose="020B0503020204020204" charset="-122"/>
            </a:endParaRPr>
          </a:p>
        </p:txBody>
      </p:sp>
      <p:grpSp>
        <p:nvGrpSpPr>
          <p:cNvPr id="5" name="组合 4"/>
          <p:cNvGrpSpPr/>
          <p:nvPr>
            <p:custDataLst>
              <p:tags r:id="rId2"/>
            </p:custDataLst>
          </p:nvPr>
        </p:nvGrpSpPr>
        <p:grpSpPr>
          <a:xfrm>
            <a:off x="5884173" y="6254759"/>
            <a:ext cx="207784" cy="47036"/>
            <a:chOff x="8106953" y="5518095"/>
            <a:chExt cx="207784" cy="47036"/>
          </a:xfrm>
          <a:solidFill>
            <a:sysClr val="window" lastClr="FFFFFF">
              <a:lumMod val="75000"/>
            </a:sysClr>
          </a:solidFill>
        </p:grpSpPr>
        <p:sp>
          <p:nvSpPr>
            <p:cNvPr id="4" name="椭圆 3"/>
            <p:cNvSpPr/>
            <p:nvPr>
              <p:custDataLst>
                <p:tags r:id="rId3"/>
              </p:custDataLst>
            </p:nvPr>
          </p:nvSpPr>
          <p:spPr>
            <a:xfrm>
              <a:off x="8267701" y="5518095"/>
              <a:ext cx="47036" cy="47036"/>
            </a:xfrm>
            <a:prstGeom prst="ellipse">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20" name="椭圆 19"/>
            <p:cNvSpPr/>
            <p:nvPr>
              <p:custDataLst>
                <p:tags r:id="rId4"/>
              </p:custDataLst>
            </p:nvPr>
          </p:nvSpPr>
          <p:spPr>
            <a:xfrm>
              <a:off x="8187327" y="5518095"/>
              <a:ext cx="47036" cy="47036"/>
            </a:xfrm>
            <a:prstGeom prst="ellipse">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21" name="椭圆 20"/>
            <p:cNvSpPr/>
            <p:nvPr>
              <p:custDataLst>
                <p:tags r:id="rId5"/>
              </p:custDataLst>
            </p:nvPr>
          </p:nvSpPr>
          <p:spPr>
            <a:xfrm>
              <a:off x="8106953" y="5518095"/>
              <a:ext cx="47036" cy="47036"/>
            </a:xfrm>
            <a:prstGeom prst="ellipse">
              <a:avLst/>
            </a:prstGeom>
            <a:grp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sp>
        <p:nvSpPr>
          <p:cNvPr id="2" name="Freeform 134"/>
          <p:cNvSpPr/>
          <p:nvPr>
            <p:custDataLst>
              <p:tags r:id="rId6"/>
            </p:custDataLst>
          </p:nvPr>
        </p:nvSpPr>
        <p:spPr bwMode="auto">
          <a:xfrm>
            <a:off x="3936773" y="1546513"/>
            <a:ext cx="2485079" cy="2986328"/>
          </a:xfrm>
          <a:custGeom>
            <a:avLst/>
            <a:gdLst>
              <a:gd name="T0" fmla="*/ 1201 w 1217"/>
              <a:gd name="T1" fmla="*/ 260 h 1474"/>
              <a:gd name="T2" fmla="*/ 912 w 1217"/>
              <a:gd name="T3" fmla="*/ 1 h 1474"/>
              <a:gd name="T4" fmla="*/ 691 w 1217"/>
              <a:gd name="T5" fmla="*/ 47 h 1474"/>
              <a:gd name="T6" fmla="*/ 521 w 1217"/>
              <a:gd name="T7" fmla="*/ 123 h 1474"/>
              <a:gd name="T8" fmla="*/ 354 w 1217"/>
              <a:gd name="T9" fmla="*/ 242 h 1474"/>
              <a:gd name="T10" fmla="*/ 271 w 1217"/>
              <a:gd name="T11" fmla="*/ 324 h 1474"/>
              <a:gd name="T12" fmla="*/ 198 w 1217"/>
              <a:gd name="T13" fmla="*/ 414 h 1474"/>
              <a:gd name="T14" fmla="*/ 59 w 1217"/>
              <a:gd name="T15" fmla="*/ 681 h 1474"/>
              <a:gd name="T16" fmla="*/ 13 w 1217"/>
              <a:gd name="T17" fmla="*/ 867 h 1474"/>
              <a:gd name="T18" fmla="*/ 11 w 1217"/>
              <a:gd name="T19" fmla="*/ 1137 h 1474"/>
              <a:gd name="T20" fmla="*/ 109 w 1217"/>
              <a:gd name="T21" fmla="*/ 1469 h 1474"/>
              <a:gd name="T22" fmla="*/ 114 w 1217"/>
              <a:gd name="T23" fmla="*/ 1473 h 1474"/>
              <a:gd name="T24" fmla="*/ 283 w 1217"/>
              <a:gd name="T25" fmla="*/ 1180 h 1474"/>
              <a:gd name="T26" fmla="*/ 622 w 1217"/>
              <a:gd name="T27" fmla="*/ 1159 h 1474"/>
              <a:gd name="T28" fmla="*/ 619 w 1217"/>
              <a:gd name="T29" fmla="*/ 1146 h 1474"/>
              <a:gd name="T30" fmla="*/ 604 w 1217"/>
              <a:gd name="T31" fmla="*/ 952 h 1474"/>
              <a:gd name="T32" fmla="*/ 950 w 1217"/>
              <a:gd name="T33" fmla="*/ 593 h 1474"/>
              <a:gd name="T34" fmla="*/ 1032 w 1217"/>
              <a:gd name="T35" fmla="*/ 568 h 1474"/>
              <a:gd name="T36" fmla="*/ 1201 w 1217"/>
              <a:gd name="T37" fmla="*/ 260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7" h="1474">
                <a:moveTo>
                  <a:pt x="1201" y="260"/>
                </a:moveTo>
                <a:cubicBezTo>
                  <a:pt x="1183" y="118"/>
                  <a:pt x="1063" y="3"/>
                  <a:pt x="912" y="1"/>
                </a:cubicBezTo>
                <a:cubicBezTo>
                  <a:pt x="835" y="0"/>
                  <a:pt x="763" y="23"/>
                  <a:pt x="691" y="47"/>
                </a:cubicBezTo>
                <a:cubicBezTo>
                  <a:pt x="632" y="66"/>
                  <a:pt x="576" y="92"/>
                  <a:pt x="521" y="123"/>
                </a:cubicBezTo>
                <a:cubicBezTo>
                  <a:pt x="461" y="156"/>
                  <a:pt x="406" y="197"/>
                  <a:pt x="354" y="242"/>
                </a:cubicBezTo>
                <a:cubicBezTo>
                  <a:pt x="324" y="267"/>
                  <a:pt x="296" y="295"/>
                  <a:pt x="271" y="324"/>
                </a:cubicBezTo>
                <a:cubicBezTo>
                  <a:pt x="245" y="354"/>
                  <a:pt x="220" y="383"/>
                  <a:pt x="198" y="414"/>
                </a:cubicBezTo>
                <a:cubicBezTo>
                  <a:pt x="138" y="496"/>
                  <a:pt x="91" y="585"/>
                  <a:pt x="59" y="681"/>
                </a:cubicBezTo>
                <a:cubicBezTo>
                  <a:pt x="38" y="742"/>
                  <a:pt x="22" y="803"/>
                  <a:pt x="13" y="867"/>
                </a:cubicBezTo>
                <a:cubicBezTo>
                  <a:pt x="2" y="957"/>
                  <a:pt x="0" y="1047"/>
                  <a:pt x="11" y="1137"/>
                </a:cubicBezTo>
                <a:cubicBezTo>
                  <a:pt x="25" y="1253"/>
                  <a:pt x="58" y="1364"/>
                  <a:pt x="109" y="1469"/>
                </a:cubicBezTo>
                <a:cubicBezTo>
                  <a:pt x="110" y="1471"/>
                  <a:pt x="110" y="1474"/>
                  <a:pt x="114" y="1473"/>
                </a:cubicBezTo>
                <a:cubicBezTo>
                  <a:pt x="121" y="1347"/>
                  <a:pt x="175" y="1247"/>
                  <a:pt x="283" y="1180"/>
                </a:cubicBezTo>
                <a:cubicBezTo>
                  <a:pt x="391" y="1113"/>
                  <a:pt x="506" y="1110"/>
                  <a:pt x="622" y="1159"/>
                </a:cubicBezTo>
                <a:cubicBezTo>
                  <a:pt x="623" y="1154"/>
                  <a:pt x="621" y="1150"/>
                  <a:pt x="619" y="1146"/>
                </a:cubicBezTo>
                <a:cubicBezTo>
                  <a:pt x="600" y="1082"/>
                  <a:pt x="594" y="1018"/>
                  <a:pt x="604" y="952"/>
                </a:cubicBezTo>
                <a:cubicBezTo>
                  <a:pt x="632" y="770"/>
                  <a:pt x="770" y="627"/>
                  <a:pt x="950" y="593"/>
                </a:cubicBezTo>
                <a:cubicBezTo>
                  <a:pt x="978" y="588"/>
                  <a:pt x="1006" y="581"/>
                  <a:pt x="1032" y="568"/>
                </a:cubicBezTo>
                <a:cubicBezTo>
                  <a:pt x="1151" y="511"/>
                  <a:pt x="1217" y="390"/>
                  <a:pt x="1201" y="260"/>
                </a:cubicBezTo>
                <a:close/>
              </a:path>
            </a:pathLst>
          </a:custGeom>
          <a:solidFill>
            <a:srgbClr val="1F74AD"/>
          </a:solidFill>
          <a:ln>
            <a:noFill/>
          </a:ln>
        </p:spPr>
        <p:txBody>
          <a:bodyPr vert="horz" wrap="square" lIns="91440" tIns="45720" rIns="91440" bIns="45720" numCol="1" anchor="t" anchorCtr="0" compatLnSpc="1"/>
          <a:lstStyle/>
          <a:p>
            <a:endParaRPr lang="ru-RU">
              <a:latin typeface="微软雅黑" panose="020B0503020204020204" charset="-122"/>
              <a:ea typeface="微软雅黑" panose="020B0503020204020204" charset="-122"/>
            </a:endParaRPr>
          </a:p>
        </p:txBody>
      </p:sp>
      <p:sp>
        <p:nvSpPr>
          <p:cNvPr id="6" name="Freeform 135"/>
          <p:cNvSpPr/>
          <p:nvPr>
            <p:custDataLst>
              <p:tags r:id="rId7"/>
            </p:custDataLst>
          </p:nvPr>
        </p:nvSpPr>
        <p:spPr bwMode="auto">
          <a:xfrm>
            <a:off x="4186666" y="3879152"/>
            <a:ext cx="3567963" cy="1782164"/>
          </a:xfrm>
          <a:custGeom>
            <a:avLst/>
            <a:gdLst>
              <a:gd name="T0" fmla="*/ 154 w 1751"/>
              <a:gd name="T1" fmla="*/ 82 h 884"/>
              <a:gd name="T2" fmla="*/ 74 w 1751"/>
              <a:gd name="T3" fmla="*/ 462 h 884"/>
              <a:gd name="T4" fmla="*/ 224 w 1751"/>
              <a:gd name="T5" fmla="*/ 630 h 884"/>
              <a:gd name="T6" fmla="*/ 375 w 1751"/>
              <a:gd name="T7" fmla="*/ 739 h 884"/>
              <a:gd name="T8" fmla="*/ 562 w 1751"/>
              <a:gd name="T9" fmla="*/ 825 h 884"/>
              <a:gd name="T10" fmla="*/ 675 w 1751"/>
              <a:gd name="T11" fmla="*/ 856 h 884"/>
              <a:gd name="T12" fmla="*/ 789 w 1751"/>
              <a:gd name="T13" fmla="*/ 874 h 884"/>
              <a:gd name="T14" fmla="*/ 1090 w 1751"/>
              <a:gd name="T15" fmla="*/ 861 h 884"/>
              <a:gd name="T16" fmla="*/ 1274 w 1751"/>
              <a:gd name="T17" fmla="*/ 807 h 884"/>
              <a:gd name="T18" fmla="*/ 1509 w 1751"/>
              <a:gd name="T19" fmla="*/ 674 h 884"/>
              <a:gd name="T20" fmla="*/ 1747 w 1751"/>
              <a:gd name="T21" fmla="*/ 423 h 884"/>
              <a:gd name="T22" fmla="*/ 1749 w 1751"/>
              <a:gd name="T23" fmla="*/ 417 h 884"/>
              <a:gd name="T24" fmla="*/ 1410 w 1751"/>
              <a:gd name="T25" fmla="*/ 417 h 884"/>
              <a:gd name="T26" fmla="*/ 1222 w 1751"/>
              <a:gd name="T27" fmla="*/ 134 h 884"/>
              <a:gd name="T28" fmla="*/ 1212 w 1751"/>
              <a:gd name="T29" fmla="*/ 143 h 884"/>
              <a:gd name="T30" fmla="*/ 1052 w 1751"/>
              <a:gd name="T31" fmla="*/ 253 h 884"/>
              <a:gd name="T32" fmla="*/ 568 w 1751"/>
              <a:gd name="T33" fmla="*/ 133 h 884"/>
              <a:gd name="T34" fmla="*/ 505 w 1751"/>
              <a:gd name="T35" fmla="*/ 74 h 884"/>
              <a:gd name="T36" fmla="*/ 154 w 1751"/>
              <a:gd name="T37" fmla="*/ 8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1" h="884">
                <a:moveTo>
                  <a:pt x="154" y="82"/>
                </a:moveTo>
                <a:cubicBezTo>
                  <a:pt x="39" y="169"/>
                  <a:pt x="0" y="330"/>
                  <a:pt x="74" y="462"/>
                </a:cubicBezTo>
                <a:cubicBezTo>
                  <a:pt x="112" y="529"/>
                  <a:pt x="168" y="580"/>
                  <a:pt x="224" y="630"/>
                </a:cubicBezTo>
                <a:cubicBezTo>
                  <a:pt x="271" y="672"/>
                  <a:pt x="321" y="707"/>
                  <a:pt x="375" y="739"/>
                </a:cubicBezTo>
                <a:cubicBezTo>
                  <a:pt x="434" y="775"/>
                  <a:pt x="497" y="802"/>
                  <a:pt x="562" y="825"/>
                </a:cubicBezTo>
                <a:cubicBezTo>
                  <a:pt x="599" y="837"/>
                  <a:pt x="636" y="848"/>
                  <a:pt x="675" y="856"/>
                </a:cubicBezTo>
                <a:cubicBezTo>
                  <a:pt x="713" y="863"/>
                  <a:pt x="751" y="870"/>
                  <a:pt x="789" y="874"/>
                </a:cubicBezTo>
                <a:cubicBezTo>
                  <a:pt x="890" y="884"/>
                  <a:pt x="990" y="880"/>
                  <a:pt x="1090" y="861"/>
                </a:cubicBezTo>
                <a:cubicBezTo>
                  <a:pt x="1153" y="848"/>
                  <a:pt x="1214" y="832"/>
                  <a:pt x="1274" y="807"/>
                </a:cubicBezTo>
                <a:cubicBezTo>
                  <a:pt x="1357" y="772"/>
                  <a:pt x="1436" y="729"/>
                  <a:pt x="1509" y="674"/>
                </a:cubicBezTo>
                <a:cubicBezTo>
                  <a:pt x="1602" y="604"/>
                  <a:pt x="1682" y="520"/>
                  <a:pt x="1747" y="423"/>
                </a:cubicBezTo>
                <a:cubicBezTo>
                  <a:pt x="1748" y="422"/>
                  <a:pt x="1751" y="420"/>
                  <a:pt x="1749" y="417"/>
                </a:cubicBezTo>
                <a:cubicBezTo>
                  <a:pt x="1635" y="474"/>
                  <a:pt x="1522" y="477"/>
                  <a:pt x="1410" y="417"/>
                </a:cubicBezTo>
                <a:cubicBezTo>
                  <a:pt x="1298" y="357"/>
                  <a:pt x="1238" y="259"/>
                  <a:pt x="1222" y="134"/>
                </a:cubicBezTo>
                <a:cubicBezTo>
                  <a:pt x="1217" y="135"/>
                  <a:pt x="1215" y="140"/>
                  <a:pt x="1212" y="143"/>
                </a:cubicBezTo>
                <a:cubicBezTo>
                  <a:pt x="1167" y="191"/>
                  <a:pt x="1114" y="229"/>
                  <a:pt x="1052" y="253"/>
                </a:cubicBezTo>
                <a:cubicBezTo>
                  <a:pt x="880" y="320"/>
                  <a:pt x="688" y="272"/>
                  <a:pt x="568" y="133"/>
                </a:cubicBezTo>
                <a:cubicBezTo>
                  <a:pt x="549" y="111"/>
                  <a:pt x="529" y="90"/>
                  <a:pt x="505" y="74"/>
                </a:cubicBezTo>
                <a:cubicBezTo>
                  <a:pt x="396" y="0"/>
                  <a:pt x="259" y="3"/>
                  <a:pt x="154" y="82"/>
                </a:cubicBezTo>
                <a:close/>
              </a:path>
            </a:pathLst>
          </a:custGeom>
          <a:solidFill>
            <a:srgbClr val="1AA3AA"/>
          </a:solidFill>
          <a:ln>
            <a:noFill/>
          </a:ln>
        </p:spPr>
        <p:txBody>
          <a:bodyPr vert="horz" wrap="square" lIns="91440" tIns="45720" rIns="91440" bIns="45720" numCol="1" anchor="t" anchorCtr="0" compatLnSpc="1"/>
          <a:lstStyle/>
          <a:p>
            <a:endParaRPr lang="ru-RU">
              <a:latin typeface="微软雅黑" panose="020B0503020204020204" charset="-122"/>
              <a:ea typeface="微软雅黑" panose="020B0503020204020204" charset="-122"/>
            </a:endParaRPr>
          </a:p>
        </p:txBody>
      </p:sp>
      <p:sp>
        <p:nvSpPr>
          <p:cNvPr id="7" name="Freeform 136"/>
          <p:cNvSpPr/>
          <p:nvPr>
            <p:custDataLst>
              <p:tags r:id="rId8"/>
            </p:custDataLst>
          </p:nvPr>
        </p:nvSpPr>
        <p:spPr bwMode="auto">
          <a:xfrm>
            <a:off x="6123365" y="1546515"/>
            <a:ext cx="1971405" cy="3254686"/>
          </a:xfrm>
          <a:custGeom>
            <a:avLst/>
            <a:gdLst>
              <a:gd name="T0" fmla="*/ 508 w 967"/>
              <a:gd name="T1" fmla="*/ 1552 h 1607"/>
              <a:gd name="T2" fmla="*/ 877 w 967"/>
              <a:gd name="T3" fmla="*/ 1431 h 1607"/>
              <a:gd name="T4" fmla="*/ 947 w 967"/>
              <a:gd name="T5" fmla="*/ 1216 h 1607"/>
              <a:gd name="T6" fmla="*/ 966 w 967"/>
              <a:gd name="T7" fmla="*/ 1032 h 1607"/>
              <a:gd name="T8" fmla="*/ 947 w 967"/>
              <a:gd name="T9" fmla="*/ 827 h 1607"/>
              <a:gd name="T10" fmla="*/ 917 w 967"/>
              <a:gd name="T11" fmla="*/ 714 h 1607"/>
              <a:gd name="T12" fmla="*/ 876 w 967"/>
              <a:gd name="T13" fmla="*/ 605 h 1607"/>
              <a:gd name="T14" fmla="*/ 714 w 967"/>
              <a:gd name="T15" fmla="*/ 352 h 1607"/>
              <a:gd name="T16" fmla="*/ 575 w 967"/>
              <a:gd name="T17" fmla="*/ 219 h 1607"/>
              <a:gd name="T18" fmla="*/ 343 w 967"/>
              <a:gd name="T19" fmla="*/ 82 h 1607"/>
              <a:gd name="T20" fmla="*/ 7 w 967"/>
              <a:gd name="T21" fmla="*/ 1 h 1607"/>
              <a:gd name="T22" fmla="*/ 0 w 967"/>
              <a:gd name="T23" fmla="*/ 3 h 1607"/>
              <a:gd name="T24" fmla="*/ 170 w 967"/>
              <a:gd name="T25" fmla="*/ 297 h 1607"/>
              <a:gd name="T26" fmla="*/ 18 w 967"/>
              <a:gd name="T27" fmla="*/ 601 h 1607"/>
              <a:gd name="T28" fmla="*/ 31 w 967"/>
              <a:gd name="T29" fmla="*/ 605 h 1607"/>
              <a:gd name="T30" fmla="*/ 207 w 967"/>
              <a:gd name="T31" fmla="*/ 689 h 1607"/>
              <a:gd name="T32" fmla="*/ 344 w 967"/>
              <a:gd name="T33" fmla="*/ 1167 h 1607"/>
              <a:gd name="T34" fmla="*/ 325 w 967"/>
              <a:gd name="T35" fmla="*/ 1252 h 1607"/>
              <a:gd name="T36" fmla="*/ 508 w 967"/>
              <a:gd name="T37" fmla="*/ 155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7" h="1607">
                <a:moveTo>
                  <a:pt x="508" y="1552"/>
                </a:moveTo>
                <a:cubicBezTo>
                  <a:pt x="640" y="1607"/>
                  <a:pt x="799" y="1561"/>
                  <a:pt x="877" y="1431"/>
                </a:cubicBezTo>
                <a:cubicBezTo>
                  <a:pt x="916" y="1365"/>
                  <a:pt x="932" y="1290"/>
                  <a:pt x="947" y="1216"/>
                </a:cubicBezTo>
                <a:cubicBezTo>
                  <a:pt x="960" y="1156"/>
                  <a:pt x="965" y="1094"/>
                  <a:pt x="966" y="1032"/>
                </a:cubicBezTo>
                <a:cubicBezTo>
                  <a:pt x="967" y="963"/>
                  <a:pt x="960" y="894"/>
                  <a:pt x="947" y="827"/>
                </a:cubicBezTo>
                <a:cubicBezTo>
                  <a:pt x="939" y="789"/>
                  <a:pt x="930" y="751"/>
                  <a:pt x="917" y="714"/>
                </a:cubicBezTo>
                <a:cubicBezTo>
                  <a:pt x="904" y="677"/>
                  <a:pt x="891" y="641"/>
                  <a:pt x="876" y="605"/>
                </a:cubicBezTo>
                <a:cubicBezTo>
                  <a:pt x="834" y="513"/>
                  <a:pt x="781" y="428"/>
                  <a:pt x="714" y="352"/>
                </a:cubicBezTo>
                <a:cubicBezTo>
                  <a:pt x="672" y="304"/>
                  <a:pt x="627" y="259"/>
                  <a:pt x="575" y="219"/>
                </a:cubicBezTo>
                <a:cubicBezTo>
                  <a:pt x="503" y="165"/>
                  <a:pt x="427" y="118"/>
                  <a:pt x="343" y="82"/>
                </a:cubicBezTo>
                <a:cubicBezTo>
                  <a:pt x="235" y="36"/>
                  <a:pt x="123" y="9"/>
                  <a:pt x="7" y="1"/>
                </a:cubicBezTo>
                <a:cubicBezTo>
                  <a:pt x="5" y="1"/>
                  <a:pt x="1" y="0"/>
                  <a:pt x="0" y="3"/>
                </a:cubicBezTo>
                <a:cubicBezTo>
                  <a:pt x="106" y="73"/>
                  <a:pt x="166" y="170"/>
                  <a:pt x="170" y="297"/>
                </a:cubicBezTo>
                <a:cubicBezTo>
                  <a:pt x="174" y="424"/>
                  <a:pt x="119" y="524"/>
                  <a:pt x="18" y="601"/>
                </a:cubicBezTo>
                <a:cubicBezTo>
                  <a:pt x="22" y="605"/>
                  <a:pt x="27" y="604"/>
                  <a:pt x="31" y="605"/>
                </a:cubicBezTo>
                <a:cubicBezTo>
                  <a:pt x="96" y="620"/>
                  <a:pt x="155" y="647"/>
                  <a:pt x="207" y="689"/>
                </a:cubicBezTo>
                <a:cubicBezTo>
                  <a:pt x="350" y="804"/>
                  <a:pt x="405" y="994"/>
                  <a:pt x="344" y="1167"/>
                </a:cubicBezTo>
                <a:cubicBezTo>
                  <a:pt x="335" y="1195"/>
                  <a:pt x="327" y="1223"/>
                  <a:pt x="325" y="1252"/>
                </a:cubicBezTo>
                <a:cubicBezTo>
                  <a:pt x="315" y="1383"/>
                  <a:pt x="387" y="1500"/>
                  <a:pt x="508" y="1552"/>
                </a:cubicBezTo>
                <a:close/>
              </a:path>
            </a:pathLst>
          </a:custGeom>
          <a:solidFill>
            <a:srgbClr val="3498DB"/>
          </a:solidFill>
          <a:ln>
            <a:noFill/>
          </a:ln>
        </p:spPr>
        <p:txBody>
          <a:bodyPr vert="horz" wrap="square" lIns="91440" tIns="45720" rIns="91440" bIns="45720" numCol="1" anchor="t" anchorCtr="0" compatLnSpc="1"/>
          <a:lstStyle/>
          <a:p>
            <a:endParaRPr lang="ru-RU">
              <a:latin typeface="微软雅黑" panose="020B0503020204020204" charset="-122"/>
              <a:ea typeface="微软雅黑" panose="020B0503020204020204" charset="-122"/>
            </a:endParaRPr>
          </a:p>
        </p:txBody>
      </p:sp>
      <p:sp>
        <p:nvSpPr>
          <p:cNvPr id="9" name="Текст 12"/>
          <p:cNvSpPr txBox="1"/>
          <p:nvPr>
            <p:custDataLst>
              <p:tags r:id="rId9"/>
            </p:custDataLst>
          </p:nvPr>
        </p:nvSpPr>
        <p:spPr>
          <a:xfrm>
            <a:off x="5515003" y="4700432"/>
            <a:ext cx="911288" cy="701442"/>
          </a:xfrm>
          <a:prstGeom prst="rect">
            <a:avLst/>
          </a:prstGeom>
        </p:spPr>
        <p:txBody>
          <a:bodyPr anchor="ctr">
            <a:normAutofit lnSpcReduction="10000"/>
          </a:bodyPr>
          <a:lstStyle>
            <a:lvl1pPr marL="0" indent="0" algn="l" defTabSz="2438400" rtl="0" eaLnBrk="1" latinLnBrk="0" hangingPunct="1">
              <a:lnSpc>
                <a:spcPct val="150000"/>
              </a:lnSpc>
              <a:spcBef>
                <a:spcPct val="20000"/>
              </a:spcBef>
              <a:buFont typeface="Arial" panose="020B0604020202090204" pitchFamily="34" charset="0"/>
              <a:buNone/>
              <a:defRPr sz="2000" kern="1200" baseline="0">
                <a:solidFill>
                  <a:srgbClr val="4D576B"/>
                </a:solidFill>
                <a:latin typeface="Aller Light" panose="02000503000000020004" pitchFamily="2" charset="0"/>
                <a:ea typeface="微软雅黑" panose="020B0503020204020204" charset="-122"/>
                <a:cs typeface="+mn-ea"/>
              </a:defRPr>
            </a:lvl1pPr>
            <a:lvl2pPr marL="1981200" indent="-7620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2pPr>
            <a:lvl3pPr marL="30480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3pPr>
            <a:lvl4pPr marL="42672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4pPr>
            <a:lvl5pPr marL="54864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5pPr>
            <a:lvl6pPr marL="67062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1800" b="1" spc="300" dirty="0">
                <a:solidFill>
                  <a:sysClr val="window" lastClr="FFFFFF"/>
                </a:solidFill>
                <a:latin typeface="微软雅黑" panose="020B0503020204020204" charset="-122"/>
                <a:ea typeface="微软雅黑" panose="020B0503020204020204" charset="-122"/>
                <a:cs typeface="Roboto Medium" charset="0"/>
              </a:rPr>
              <a:t>患者</a:t>
            </a:r>
            <a:endParaRPr lang="zh-CN" altLang="en-US" sz="1800" b="1" spc="300" dirty="0">
              <a:solidFill>
                <a:sysClr val="window" lastClr="FFFFFF"/>
              </a:solidFill>
              <a:latin typeface="微软雅黑" panose="020B0503020204020204" charset="-122"/>
              <a:ea typeface="微软雅黑" panose="020B0503020204020204" charset="-122"/>
              <a:cs typeface="Roboto Medium" charset="0"/>
            </a:endParaRPr>
          </a:p>
        </p:txBody>
      </p:sp>
      <p:sp>
        <p:nvSpPr>
          <p:cNvPr id="10" name="Текст 12"/>
          <p:cNvSpPr txBox="1"/>
          <p:nvPr>
            <p:custDataLst>
              <p:tags r:id="rId10"/>
            </p:custDataLst>
          </p:nvPr>
        </p:nvSpPr>
        <p:spPr>
          <a:xfrm>
            <a:off x="4199960" y="2568606"/>
            <a:ext cx="951481" cy="780118"/>
          </a:xfrm>
          <a:prstGeom prst="rect">
            <a:avLst/>
          </a:prstGeom>
        </p:spPr>
        <p:txBody>
          <a:bodyPr anchor="ctr">
            <a:normAutofit/>
          </a:bodyPr>
          <a:lstStyle>
            <a:lvl1pPr marL="0" indent="0" algn="l" defTabSz="2438400" rtl="0" eaLnBrk="1" latinLnBrk="0" hangingPunct="1">
              <a:lnSpc>
                <a:spcPct val="150000"/>
              </a:lnSpc>
              <a:spcBef>
                <a:spcPct val="20000"/>
              </a:spcBef>
              <a:buFont typeface="Arial" panose="020B0604020202090204" pitchFamily="34" charset="0"/>
              <a:buNone/>
              <a:defRPr sz="2000" kern="1200" baseline="0">
                <a:solidFill>
                  <a:srgbClr val="4D576B"/>
                </a:solidFill>
                <a:latin typeface="Aller Light" panose="02000503000000020004" pitchFamily="2" charset="0"/>
                <a:ea typeface="微软雅黑" panose="020B0503020204020204" charset="-122"/>
                <a:cs typeface="+mn-ea"/>
              </a:defRPr>
            </a:lvl1pPr>
            <a:lvl2pPr marL="1981200" indent="-7620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2pPr>
            <a:lvl3pPr marL="30480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3pPr>
            <a:lvl4pPr marL="42672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4pPr>
            <a:lvl5pPr marL="54864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5pPr>
            <a:lvl6pPr marL="67062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1800" b="1" spc="300" dirty="0">
                <a:solidFill>
                  <a:sysClr val="window" lastClr="FFFFFF"/>
                </a:solidFill>
                <a:latin typeface="微软雅黑" panose="020B0503020204020204" charset="-122"/>
                <a:ea typeface="微软雅黑" panose="020B0503020204020204" charset="-122"/>
                <a:cs typeface="Roboto Medium" charset="0"/>
              </a:rPr>
              <a:t>医院</a:t>
            </a:r>
            <a:endParaRPr lang="zh-CN" altLang="en-US" sz="1800" b="1" spc="300" dirty="0">
              <a:solidFill>
                <a:sysClr val="window" lastClr="FFFFFF"/>
              </a:solidFill>
              <a:latin typeface="微软雅黑" panose="020B0503020204020204" charset="-122"/>
              <a:ea typeface="微软雅黑" panose="020B0503020204020204" charset="-122"/>
              <a:cs typeface="Roboto Medium" charset="0"/>
            </a:endParaRPr>
          </a:p>
        </p:txBody>
      </p:sp>
      <p:sp>
        <p:nvSpPr>
          <p:cNvPr id="11" name="Текст 12"/>
          <p:cNvSpPr txBox="1"/>
          <p:nvPr>
            <p:custDataLst>
              <p:tags r:id="rId11"/>
            </p:custDataLst>
          </p:nvPr>
        </p:nvSpPr>
        <p:spPr>
          <a:xfrm>
            <a:off x="6824964" y="2517800"/>
            <a:ext cx="969695" cy="881730"/>
          </a:xfrm>
          <a:prstGeom prst="rect">
            <a:avLst/>
          </a:prstGeom>
        </p:spPr>
        <p:txBody>
          <a:bodyPr anchor="ctr">
            <a:normAutofit/>
          </a:bodyPr>
          <a:lstStyle>
            <a:lvl1pPr marL="0" indent="0" algn="l" defTabSz="2438400" rtl="0" eaLnBrk="1" latinLnBrk="0" hangingPunct="1">
              <a:lnSpc>
                <a:spcPct val="150000"/>
              </a:lnSpc>
              <a:spcBef>
                <a:spcPct val="20000"/>
              </a:spcBef>
              <a:buFont typeface="Arial" panose="020B0604020202090204" pitchFamily="34" charset="0"/>
              <a:buNone/>
              <a:defRPr sz="2000" kern="1200" baseline="0">
                <a:solidFill>
                  <a:srgbClr val="4D576B"/>
                </a:solidFill>
                <a:latin typeface="Aller Light" panose="02000503000000020004" pitchFamily="2" charset="0"/>
                <a:ea typeface="微软雅黑" panose="020B0503020204020204" charset="-122"/>
                <a:cs typeface="+mn-ea"/>
              </a:defRPr>
            </a:lvl1pPr>
            <a:lvl2pPr marL="1981200" indent="-7620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2pPr>
            <a:lvl3pPr marL="30480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3pPr>
            <a:lvl4pPr marL="42672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4pPr>
            <a:lvl5pPr marL="5486400" indent="-609600" algn="l" defTabSz="2438400" rtl="0" eaLnBrk="1" latinLnBrk="0" hangingPunct="1">
              <a:spcBef>
                <a:spcPct val="20000"/>
              </a:spcBef>
              <a:buFont typeface="Arial" panose="020B0604020202090204" pitchFamily="34" charset="0"/>
              <a:buChar char="»"/>
              <a:defRPr sz="2400" kern="1200">
                <a:solidFill>
                  <a:srgbClr val="4D576B"/>
                </a:solidFill>
                <a:latin typeface="Aller Light" panose="02000503000000020004" pitchFamily="2" charset="0"/>
                <a:ea typeface="微软雅黑" panose="020B0503020204020204" charset="-122"/>
                <a:cs typeface="+mn-ea"/>
              </a:defRPr>
            </a:lvl5pPr>
            <a:lvl6pPr marL="67062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6pPr>
            <a:lvl7pPr marL="79254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7pPr>
            <a:lvl8pPr marL="91446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8pPr>
            <a:lvl9pPr marL="10363835" indent="-609600" algn="l" defTabSz="2438400" rtl="0" eaLnBrk="1" latinLnBrk="0" hangingPunct="1">
              <a:spcBef>
                <a:spcPct val="20000"/>
              </a:spcBef>
              <a:buFont typeface="Arial" panose="020B0604020202090204" pitchFamily="34" charset="0"/>
              <a:buChar char="•"/>
              <a:defRPr sz="5300" kern="1200">
                <a:solidFill>
                  <a:srgbClr val="000000"/>
                </a:solidFill>
                <a:latin typeface="Arial" panose="020B0604020202090204" pitchFamily="34" charset="0"/>
                <a:ea typeface="微软雅黑" panose="020B0503020204020204" charset="-122"/>
                <a:cs typeface="+mn-ea"/>
              </a:defRPr>
            </a:lvl9pPr>
          </a:lstStyle>
          <a:p>
            <a:pPr algn="ctr">
              <a:lnSpc>
                <a:spcPct val="120000"/>
              </a:lnSpc>
            </a:pPr>
            <a:r>
              <a:rPr lang="zh-CN" altLang="en-US" sz="1800" b="1" spc="300" dirty="0">
                <a:solidFill>
                  <a:sysClr val="window" lastClr="FFFFFF"/>
                </a:solidFill>
                <a:latin typeface="微软雅黑" panose="020B0503020204020204" charset="-122"/>
                <a:ea typeface="微软雅黑" panose="020B0503020204020204" charset="-122"/>
                <a:cs typeface="Roboto Medium" charset="0"/>
              </a:rPr>
              <a:t>药店</a:t>
            </a:r>
            <a:endParaRPr lang="zh-CN" altLang="en-US" sz="1800" b="1" spc="300" dirty="0">
              <a:solidFill>
                <a:sysClr val="window" lastClr="FFFFFF"/>
              </a:solidFill>
              <a:latin typeface="微软雅黑" panose="020B0503020204020204" charset="-122"/>
              <a:ea typeface="微软雅黑" panose="020B0503020204020204" charset="-122"/>
              <a:cs typeface="Roboto Medium" charset="0"/>
            </a:endParaRPr>
          </a:p>
        </p:txBody>
      </p:sp>
      <p:sp>
        <p:nvSpPr>
          <p:cNvPr id="39" name="Oval 5"/>
          <p:cNvSpPr/>
          <p:nvPr>
            <p:custDataLst>
              <p:tags r:id="rId12"/>
            </p:custDataLst>
          </p:nvPr>
        </p:nvSpPr>
        <p:spPr>
          <a:xfrm>
            <a:off x="5564604" y="1798834"/>
            <a:ext cx="637954" cy="637954"/>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rPr>
              <a:t>01</a:t>
            </a:r>
            <a:endParaRPr kumimoji="0" lang="en-US"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endParaRPr>
          </a:p>
        </p:txBody>
      </p:sp>
      <p:sp>
        <p:nvSpPr>
          <p:cNvPr id="13" name="Oval 5"/>
          <p:cNvSpPr/>
          <p:nvPr>
            <p:custDataLst>
              <p:tags r:id="rId13"/>
            </p:custDataLst>
          </p:nvPr>
        </p:nvSpPr>
        <p:spPr>
          <a:xfrm>
            <a:off x="7055666" y="3926619"/>
            <a:ext cx="637954" cy="637954"/>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rPr>
              <a:t>0</a:t>
            </a:r>
            <a:r>
              <a:rPr lang="en-US" altLang="zh-CN" sz="1600" b="1" dirty="0">
                <a:solidFill>
                  <a:prstClr val="white">
                    <a:lumMod val="75000"/>
                  </a:prstClr>
                </a:solidFill>
                <a:latin typeface="微软雅黑" panose="020B0503020204020204" charset="-122"/>
                <a:ea typeface="微软雅黑" panose="020B0503020204020204" charset="-122"/>
              </a:rPr>
              <a:t>2</a:t>
            </a:r>
            <a:endParaRPr kumimoji="0" lang="en-US"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endParaRPr>
          </a:p>
        </p:txBody>
      </p:sp>
      <p:sp>
        <p:nvSpPr>
          <p:cNvPr id="14" name="Oval 5"/>
          <p:cNvSpPr/>
          <p:nvPr>
            <p:custDataLst>
              <p:tags r:id="rId14"/>
            </p:custDataLst>
          </p:nvPr>
        </p:nvSpPr>
        <p:spPr>
          <a:xfrm>
            <a:off x="4486123" y="4173702"/>
            <a:ext cx="637954" cy="637954"/>
          </a:xfrm>
          <a:prstGeom prst="ellipse">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rPr>
              <a:t>0</a:t>
            </a:r>
            <a:r>
              <a:rPr kumimoji="0" lang="en-US" altLang="zh-CN"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rPr>
              <a:t>3</a:t>
            </a:r>
            <a:endParaRPr kumimoji="0" lang="en-US" sz="1600" b="1" i="0" u="none" strike="noStrike" kern="1200" cap="none" spc="0" normalizeH="0" baseline="0" noProof="0" dirty="0">
              <a:ln>
                <a:noFill/>
              </a:ln>
              <a:solidFill>
                <a:prstClr val="white">
                  <a:lumMod val="75000"/>
                </a:prstClr>
              </a:solidFill>
              <a:effectLst/>
              <a:uLnTx/>
              <a:uFillTx/>
              <a:latin typeface="微软雅黑" panose="020B0503020204020204" charset="-122"/>
              <a:ea typeface="微软雅黑" panose="020B0503020204020204" charset="-122"/>
            </a:endParaRPr>
          </a:p>
        </p:txBody>
      </p:sp>
      <p:pic>
        <p:nvPicPr>
          <p:cNvPr id="15" name="图片 14" descr="ok"/>
          <p:cNvPicPr>
            <a:picLocks noChangeAspect="1"/>
          </p:cNvPicPr>
          <p:nvPr/>
        </p:nvPicPr>
        <p:blipFill>
          <a:blip r:embed="rId15"/>
          <a:stretch>
            <a:fillRect/>
          </a:stretch>
        </p:blipFill>
        <p:spPr>
          <a:xfrm>
            <a:off x="319405" y="1439545"/>
            <a:ext cx="3360420" cy="2193290"/>
          </a:xfrm>
          <a:prstGeom prst="rect">
            <a:avLst/>
          </a:prstGeom>
        </p:spPr>
      </p:pic>
      <p:pic>
        <p:nvPicPr>
          <p:cNvPr id="16" name="图片 15" descr="55555555555"/>
          <p:cNvPicPr>
            <a:picLocks noChangeAspect="1"/>
          </p:cNvPicPr>
          <p:nvPr/>
        </p:nvPicPr>
        <p:blipFill>
          <a:blip r:embed="rId16"/>
          <a:stretch>
            <a:fillRect/>
          </a:stretch>
        </p:blipFill>
        <p:spPr>
          <a:xfrm>
            <a:off x="8428990" y="1359535"/>
            <a:ext cx="3451860" cy="2273935"/>
          </a:xfrm>
          <a:prstGeom prst="rect">
            <a:avLst/>
          </a:prstGeom>
        </p:spPr>
      </p:pic>
      <p:pic>
        <p:nvPicPr>
          <p:cNvPr id="17" name="图片 16" descr="智慧医疗"/>
          <p:cNvPicPr>
            <a:picLocks noChangeAspect="1"/>
          </p:cNvPicPr>
          <p:nvPr/>
        </p:nvPicPr>
        <p:blipFill>
          <a:blip r:embed="rId17"/>
          <a:stretch>
            <a:fillRect/>
          </a:stretch>
        </p:blipFill>
        <p:spPr>
          <a:xfrm>
            <a:off x="319405" y="4184650"/>
            <a:ext cx="3359785" cy="2297430"/>
          </a:xfrm>
          <a:prstGeom prst="rect">
            <a:avLst/>
          </a:prstGeom>
        </p:spPr>
      </p:pic>
      <p:pic>
        <p:nvPicPr>
          <p:cNvPr id="18" name="图片 17" descr="55555"/>
          <p:cNvPicPr>
            <a:picLocks noChangeAspect="1"/>
          </p:cNvPicPr>
          <p:nvPr/>
        </p:nvPicPr>
        <p:blipFill>
          <a:blip r:embed="rId18"/>
          <a:stretch>
            <a:fillRect/>
          </a:stretch>
        </p:blipFill>
        <p:spPr>
          <a:xfrm>
            <a:off x="8429625" y="4217035"/>
            <a:ext cx="3451860" cy="2376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圆角 19"/>
          <p:cNvSpPr/>
          <p:nvPr/>
        </p:nvSpPr>
        <p:spPr>
          <a:xfrm rot="18612676">
            <a:off x="2737485" y="3931285"/>
            <a:ext cx="11609705" cy="3296920"/>
          </a:xfrm>
          <a:prstGeom prst="roundRect">
            <a:avLst>
              <a:gd name="adj" fmla="val 50000"/>
            </a:avLst>
          </a:prstGeom>
          <a:solidFill>
            <a:srgbClr val="C1C8D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383720" y="3907019"/>
            <a:ext cx="3348224" cy="1938020"/>
          </a:xfrm>
          <a:prstGeom prst="rect">
            <a:avLst/>
          </a:prstGeom>
          <a:noFill/>
        </p:spPr>
        <p:txBody>
          <a:bodyPr wrap="square" rtlCol="0">
            <a:spAutoFit/>
          </a:bodyPr>
          <a:lstStyle/>
          <a:p>
            <a:pPr algn="r"/>
            <a:r>
              <a:rPr lang="zh-CN" altLang="en-US" sz="4000" dirty="0">
                <a:solidFill>
                  <a:schemeClr val="bg1"/>
                </a:solidFill>
                <a:latin typeface="+mn-ea"/>
                <a:sym typeface="字魂59号-创粗黑" panose="00000500000000000000" pitchFamily="2" charset="-122"/>
              </a:rPr>
              <a:t>基于互联网</a:t>
            </a:r>
            <a:r>
              <a:rPr lang="en-US" altLang="zh-CN" sz="4000" dirty="0">
                <a:solidFill>
                  <a:schemeClr val="bg1"/>
                </a:solidFill>
                <a:latin typeface="+mn-ea"/>
                <a:sym typeface="字魂59号-创粗黑" panose="00000500000000000000" pitchFamily="2" charset="-122"/>
              </a:rPr>
              <a:t>+</a:t>
            </a:r>
            <a:r>
              <a:rPr lang="zh-CN" altLang="en-US" sz="4000" dirty="0">
                <a:solidFill>
                  <a:schemeClr val="bg1"/>
                </a:solidFill>
                <a:latin typeface="+mn-ea"/>
                <a:sym typeface="字魂59号-创粗黑" panose="00000500000000000000" pitchFamily="2" charset="-122"/>
              </a:rPr>
              <a:t>构建的在线医疗服务</a:t>
            </a:r>
            <a:endParaRPr lang="zh-CN" altLang="en-US" sz="4000" dirty="0">
              <a:solidFill>
                <a:schemeClr val="bg1"/>
              </a:solidFill>
              <a:latin typeface="+mn-ea"/>
              <a:sym typeface="字魂59号-创粗黑" panose="00000500000000000000" pitchFamily="2" charset="-122"/>
            </a:endParaRPr>
          </a:p>
        </p:txBody>
      </p:sp>
      <p:sp>
        <p:nvSpPr>
          <p:cNvPr id="36" name="文本框 35"/>
          <p:cNvSpPr txBox="1"/>
          <p:nvPr/>
        </p:nvSpPr>
        <p:spPr>
          <a:xfrm>
            <a:off x="9256122" y="2280417"/>
            <a:ext cx="2490552" cy="1322070"/>
          </a:xfrm>
          <a:prstGeom prst="rect">
            <a:avLst/>
          </a:prstGeom>
          <a:noFill/>
        </p:spPr>
        <p:txBody>
          <a:bodyPr wrap="square" rtlCol="0">
            <a:spAutoFit/>
          </a:bodyPr>
          <a:lstStyle/>
          <a:p>
            <a:pPr algn="r"/>
            <a:r>
              <a:rPr lang="en-US" altLang="zh-CN" sz="8000" dirty="0">
                <a:solidFill>
                  <a:schemeClr val="bg1"/>
                </a:solidFill>
                <a:ea typeface="+mn-lt"/>
                <a:sym typeface="字魂59号-创粗黑" panose="00000500000000000000" pitchFamily="2" charset="-122"/>
              </a:rPr>
              <a:t>2020</a:t>
            </a:r>
            <a:endParaRPr lang="zh-CN" altLang="en-US" sz="8000" dirty="0">
              <a:solidFill>
                <a:schemeClr val="bg1"/>
              </a:solidFill>
              <a:ea typeface="+mn-lt"/>
              <a:sym typeface="字魂59号-创粗黑" panose="00000500000000000000" pitchFamily="2" charset="-122"/>
            </a:endParaRPr>
          </a:p>
        </p:txBody>
      </p:sp>
      <p:sp>
        <p:nvSpPr>
          <p:cNvPr id="37" name="文本框 36"/>
          <p:cNvSpPr txBox="1"/>
          <p:nvPr/>
        </p:nvSpPr>
        <p:spPr>
          <a:xfrm>
            <a:off x="745490" y="1366520"/>
            <a:ext cx="7657465" cy="1322070"/>
          </a:xfrm>
          <a:prstGeom prst="rect">
            <a:avLst/>
          </a:prstGeom>
          <a:noFill/>
        </p:spPr>
        <p:txBody>
          <a:bodyPr wrap="square" rtlCol="0">
            <a:spAutoFit/>
          </a:bodyPr>
          <a:lstStyle/>
          <a:p>
            <a:r>
              <a:rPr lang="zh-CN" altLang="en-US" sz="8000" dirty="0">
                <a:solidFill>
                  <a:srgbClr val="C1C8D0"/>
                </a:solidFill>
                <a:latin typeface="思源黑体 CN Bold" panose="020B0800000000000000" charset="-122"/>
                <a:ea typeface="思源黑体 CN Bold" panose="020B0800000000000000" charset="-122"/>
                <a:sym typeface="字魂59号-创粗黑" panose="00000500000000000000" pitchFamily="2" charset="-122"/>
              </a:rPr>
              <a:t>感谢聆听和观看</a:t>
            </a:r>
            <a:endParaRPr lang="zh-CN" altLang="en-US" sz="8000" dirty="0">
              <a:solidFill>
                <a:srgbClr val="C1C8D0"/>
              </a:solidFill>
              <a:latin typeface="思源黑体 CN Bold" panose="020B0800000000000000" charset="-122"/>
              <a:ea typeface="思源黑体 CN Bold" panose="020B0800000000000000" charset="-122"/>
              <a:sym typeface="字魂59号-创粗黑" panose="00000500000000000000" pitchFamily="2" charset="-122"/>
            </a:endParaRPr>
          </a:p>
        </p:txBody>
      </p:sp>
      <p:sp>
        <p:nvSpPr>
          <p:cNvPr id="2" name="文本框 1"/>
          <p:cNvSpPr txBox="1"/>
          <p:nvPr/>
        </p:nvSpPr>
        <p:spPr>
          <a:xfrm>
            <a:off x="1214755" y="2936875"/>
            <a:ext cx="7188200" cy="983615"/>
          </a:xfrm>
          <a:prstGeom prst="rect">
            <a:avLst/>
          </a:prstGeom>
          <a:noFill/>
        </p:spPr>
        <p:txBody>
          <a:bodyPr wrap="square" rtlCol="0">
            <a:spAutoFit/>
          </a:bodyPr>
          <a:p>
            <a:r>
              <a:rPr lang="zh-CN" altLang="en-US" sz="4000" dirty="0">
                <a:solidFill>
                  <a:schemeClr val="bg2">
                    <a:lumMod val="50000"/>
                  </a:schemeClr>
                </a:solidFill>
                <a:latin typeface="Arial" panose="020B0604020202090204" pitchFamily="34" charset="0"/>
                <a:ea typeface="微软雅黑" panose="020B0503020204020204" charset="-122"/>
                <a:cs typeface="Arial" panose="020B0604020202090204" pitchFamily="34" charset="0"/>
                <a:sym typeface="+mn-ea"/>
              </a:rPr>
              <a:t>请各位评审老师批评指正！</a:t>
            </a:r>
            <a:endParaRPr lang="zh-CN" altLang="en-US" dirty="0">
              <a:solidFill>
                <a:schemeClr val="tx1"/>
              </a:solidFill>
              <a:latin typeface="Arial" panose="020B0604020202090204" pitchFamily="34" charset="0"/>
              <a:ea typeface="微软雅黑" panose="020B0503020204020204" charset="-122"/>
              <a:cs typeface="Arial" panose="020B0604020202090204" pitchFamily="34" charset="0"/>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37"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824623" y="3153939"/>
            <a:ext cx="6639060"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24694" y="1666666"/>
            <a:ext cx="3504092" cy="822573"/>
            <a:chOff x="4607337" y="1917467"/>
            <a:chExt cx="3504092" cy="822573"/>
          </a:xfrm>
        </p:grpSpPr>
        <p:sp>
          <p:nvSpPr>
            <p:cNvPr id="6" name="矩形 5"/>
            <p:cNvSpPr/>
            <p:nvPr/>
          </p:nvSpPr>
          <p:spPr>
            <a:xfrm>
              <a:off x="4607337" y="2036847"/>
              <a:ext cx="434509" cy="434566"/>
            </a:xfrm>
            <a:prstGeom prst="rect">
              <a:avLst/>
            </a:prstGeom>
            <a:solidFill>
              <a:srgbClr val="95A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TextBox 12"/>
            <p:cNvSpPr txBox="1"/>
            <p:nvPr/>
          </p:nvSpPr>
          <p:spPr>
            <a:xfrm>
              <a:off x="5407959" y="2348880"/>
              <a:ext cx="2703470" cy="391160"/>
            </a:xfrm>
            <a:prstGeom prst="rect">
              <a:avLst/>
            </a:prstGeom>
            <a:noFill/>
          </p:spPr>
          <p:txBody>
            <a:bodyPr wrap="square" rtlCol="0">
              <a:spAutoFit/>
            </a:bodyPr>
            <a:lstStyle/>
            <a:p>
              <a:pPr>
                <a:lnSpc>
                  <a:spcPct val="150000"/>
                </a:lnSpc>
              </a:pPr>
              <a:endParaRPr lang="zh-CN" altLang="en-US" sz="1300" dirty="0">
                <a:solidFill>
                  <a:schemeClr val="tx1">
                    <a:lumMod val="85000"/>
                    <a:lumOff val="15000"/>
                  </a:schemeClr>
                </a:solidFill>
                <a:ea typeface="+mn-lt"/>
                <a:cs typeface="+mn-ea"/>
                <a:sym typeface="字魂59号-创粗黑" panose="00000500000000000000" pitchFamily="2" charset="-122"/>
              </a:endParaRPr>
            </a:p>
          </p:txBody>
        </p:sp>
        <p:sp>
          <p:nvSpPr>
            <p:cNvPr id="8" name="TextBox 26"/>
            <p:cNvSpPr txBox="1"/>
            <p:nvPr/>
          </p:nvSpPr>
          <p:spPr>
            <a:xfrm>
              <a:off x="5167422" y="1917467"/>
              <a:ext cx="1992630" cy="673735"/>
            </a:xfrm>
            <a:prstGeom prst="rect">
              <a:avLst/>
            </a:prstGeom>
            <a:noFill/>
          </p:spPr>
          <p:txBody>
            <a:bodyPr wrap="none" lIns="182843" tIns="91422" rIns="182843" bIns="91422" rtlCol="0">
              <a:spAutoFit/>
            </a:bodyPr>
            <a:lstStyle/>
            <a:p>
              <a:pPr algn="ctr"/>
              <a:r>
                <a:rPr lang="zh-CN" altLang="en-US" sz="3200" b="1" dirty="0">
                  <a:solidFill>
                    <a:schemeClr val="tx1">
                      <a:lumMod val="85000"/>
                      <a:lumOff val="15000"/>
                    </a:schemeClr>
                  </a:solidFill>
                  <a:ea typeface="+mn-lt"/>
                  <a:cs typeface="+mn-ea"/>
                  <a:sym typeface="字魂59号-创粗黑" panose="00000500000000000000" pitchFamily="2" charset="-122"/>
                </a:rPr>
                <a:t>项目介绍</a:t>
              </a:r>
              <a:endParaRPr lang="zh-CN" altLang="en-US" sz="3200" b="1" dirty="0">
                <a:solidFill>
                  <a:schemeClr val="tx1">
                    <a:lumMod val="85000"/>
                    <a:lumOff val="15000"/>
                  </a:schemeClr>
                </a:solidFill>
                <a:ea typeface="+mn-lt"/>
                <a:cs typeface="+mn-ea"/>
                <a:sym typeface="字魂59号-创粗黑" panose="00000500000000000000" pitchFamily="2" charset="-122"/>
              </a:endParaRPr>
            </a:p>
          </p:txBody>
        </p:sp>
      </p:grpSp>
      <p:grpSp>
        <p:nvGrpSpPr>
          <p:cNvPr id="9" name="组合 8"/>
          <p:cNvGrpSpPr/>
          <p:nvPr/>
        </p:nvGrpSpPr>
        <p:grpSpPr>
          <a:xfrm>
            <a:off x="4688827" y="1666031"/>
            <a:ext cx="3168352" cy="829016"/>
            <a:chOff x="8471470" y="1916832"/>
            <a:chExt cx="3168352" cy="829016"/>
          </a:xfrm>
        </p:grpSpPr>
        <p:sp>
          <p:nvSpPr>
            <p:cNvPr id="10" name="矩形 9"/>
            <p:cNvSpPr/>
            <p:nvPr/>
          </p:nvSpPr>
          <p:spPr>
            <a:xfrm>
              <a:off x="8471470" y="2036847"/>
              <a:ext cx="434509" cy="434566"/>
            </a:xfrm>
            <a:prstGeom prst="rect">
              <a:avLst/>
            </a:prstGeom>
            <a:solidFill>
              <a:srgbClr val="E9D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02</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1" name="TextBox 15"/>
            <p:cNvSpPr txBox="1"/>
            <p:nvPr/>
          </p:nvSpPr>
          <p:spPr>
            <a:xfrm>
              <a:off x="8986342" y="2354688"/>
              <a:ext cx="2653480" cy="391160"/>
            </a:xfrm>
            <a:prstGeom prst="rect">
              <a:avLst/>
            </a:prstGeom>
            <a:noFill/>
          </p:spPr>
          <p:txBody>
            <a:bodyPr wrap="square" rtlCol="0">
              <a:spAutoFit/>
            </a:bodyPr>
            <a:lstStyle/>
            <a:p>
              <a:pPr>
                <a:lnSpc>
                  <a:spcPct val="150000"/>
                </a:lnSpc>
              </a:pPr>
              <a:endParaRPr lang="zh-CN" altLang="en-US" sz="1300" dirty="0">
                <a:solidFill>
                  <a:schemeClr val="tx1">
                    <a:lumMod val="85000"/>
                    <a:lumOff val="15000"/>
                  </a:schemeClr>
                </a:solidFill>
                <a:latin typeface="+mj-lt"/>
                <a:ea typeface="+mj-lt"/>
                <a:cs typeface="+mn-ea"/>
                <a:sym typeface="字魂59号-创粗黑" panose="00000500000000000000" pitchFamily="2" charset="-122"/>
              </a:endParaRPr>
            </a:p>
          </p:txBody>
        </p:sp>
        <p:sp>
          <p:nvSpPr>
            <p:cNvPr id="12" name="TextBox 27"/>
            <p:cNvSpPr txBox="1"/>
            <p:nvPr/>
          </p:nvSpPr>
          <p:spPr>
            <a:xfrm>
              <a:off x="8986569" y="1916832"/>
              <a:ext cx="2399665" cy="673735"/>
            </a:xfrm>
            <a:prstGeom prst="rect">
              <a:avLst/>
            </a:prstGeom>
            <a:noFill/>
          </p:spPr>
          <p:txBody>
            <a:bodyPr wrap="none" lIns="182843" tIns="91422" rIns="182843" bIns="91422" rtlCol="0">
              <a:spAutoFit/>
            </a:bodyPr>
            <a:lstStyle/>
            <a:p>
              <a:pPr algn="ctr"/>
              <a:r>
                <a:rPr lang="zh-CN" altLang="en-US" sz="3200" b="1" dirty="0">
                  <a:solidFill>
                    <a:schemeClr val="tx1">
                      <a:lumMod val="85000"/>
                      <a:lumOff val="15000"/>
                    </a:schemeClr>
                  </a:solidFill>
                  <a:ea typeface="+mn-lt"/>
                  <a:cs typeface="+mn-ea"/>
                  <a:sym typeface="字魂59号-创粗黑" panose="00000500000000000000" pitchFamily="2" charset="-122"/>
                </a:rPr>
                <a:t>市场与营销</a:t>
              </a:r>
              <a:endParaRPr lang="zh-CN" altLang="en-US" sz="3200" b="1" dirty="0">
                <a:solidFill>
                  <a:schemeClr val="tx1">
                    <a:lumMod val="85000"/>
                    <a:lumOff val="15000"/>
                  </a:schemeClr>
                </a:solidFill>
                <a:ea typeface="+mn-lt"/>
                <a:cs typeface="+mn-ea"/>
                <a:sym typeface="字魂59号-创粗黑" panose="00000500000000000000" pitchFamily="2" charset="-122"/>
              </a:endParaRPr>
            </a:p>
          </p:txBody>
        </p:sp>
      </p:grpSp>
      <p:grpSp>
        <p:nvGrpSpPr>
          <p:cNvPr id="13" name="组合 12"/>
          <p:cNvGrpSpPr/>
          <p:nvPr/>
        </p:nvGrpSpPr>
        <p:grpSpPr>
          <a:xfrm>
            <a:off x="824694" y="3967674"/>
            <a:ext cx="3504092" cy="757623"/>
            <a:chOff x="4607337" y="4214665"/>
            <a:chExt cx="3504092" cy="757623"/>
          </a:xfrm>
        </p:grpSpPr>
        <p:sp>
          <p:nvSpPr>
            <p:cNvPr id="14" name="矩形 13"/>
            <p:cNvSpPr/>
            <p:nvPr/>
          </p:nvSpPr>
          <p:spPr>
            <a:xfrm>
              <a:off x="4607337" y="4296040"/>
              <a:ext cx="434509" cy="434566"/>
            </a:xfrm>
            <a:prstGeom prst="rect">
              <a:avLst/>
            </a:prstGeom>
            <a:solidFill>
              <a:srgbClr val="F7E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03</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5" name="TextBox 19"/>
            <p:cNvSpPr txBox="1"/>
            <p:nvPr/>
          </p:nvSpPr>
          <p:spPr>
            <a:xfrm>
              <a:off x="5407959" y="4581128"/>
              <a:ext cx="2703470" cy="391160"/>
            </a:xfrm>
            <a:prstGeom prst="rect">
              <a:avLst/>
            </a:prstGeom>
            <a:noFill/>
          </p:spPr>
          <p:txBody>
            <a:bodyPr wrap="square" rtlCol="0">
              <a:spAutoFit/>
            </a:bodyPr>
            <a:lstStyle/>
            <a:p>
              <a:pPr>
                <a:lnSpc>
                  <a:spcPct val="150000"/>
                </a:lnSpc>
              </a:pPr>
              <a:endParaRPr lang="zh-CN" altLang="en-US" sz="1300" dirty="0">
                <a:solidFill>
                  <a:schemeClr val="tx1">
                    <a:lumMod val="85000"/>
                    <a:lumOff val="15000"/>
                  </a:schemeClr>
                </a:solidFill>
                <a:latin typeface="+mj-lt"/>
                <a:ea typeface="+mj-lt"/>
                <a:cs typeface="+mn-ea"/>
                <a:sym typeface="字魂59号-创粗黑" panose="00000500000000000000" pitchFamily="2" charset="-122"/>
              </a:endParaRPr>
            </a:p>
          </p:txBody>
        </p:sp>
        <p:sp>
          <p:nvSpPr>
            <p:cNvPr id="16" name="TextBox 28"/>
            <p:cNvSpPr txBox="1"/>
            <p:nvPr/>
          </p:nvSpPr>
          <p:spPr>
            <a:xfrm>
              <a:off x="5245472" y="4214665"/>
              <a:ext cx="2399665" cy="673735"/>
            </a:xfrm>
            <a:prstGeom prst="rect">
              <a:avLst/>
            </a:prstGeom>
            <a:noFill/>
          </p:spPr>
          <p:txBody>
            <a:bodyPr wrap="none" lIns="182843" tIns="91422" rIns="182843" bIns="91422" rtlCol="0">
              <a:spAutoFit/>
            </a:bodyPr>
            <a:lstStyle/>
            <a:p>
              <a:pPr algn="ctr"/>
              <a:r>
                <a:rPr lang="zh-CN" altLang="en-US" sz="3200" b="1" dirty="0">
                  <a:solidFill>
                    <a:schemeClr val="tx1">
                      <a:lumMod val="85000"/>
                      <a:lumOff val="15000"/>
                    </a:schemeClr>
                  </a:solidFill>
                  <a:ea typeface="+mn-lt"/>
                  <a:cs typeface="+mn-ea"/>
                  <a:sym typeface="字魂59号-创粗黑" panose="00000500000000000000" pitchFamily="2" charset="-122"/>
                </a:rPr>
                <a:t>发展与规划</a:t>
              </a:r>
              <a:endParaRPr lang="zh-CN" altLang="en-US" sz="3200" b="1" dirty="0">
                <a:solidFill>
                  <a:schemeClr val="tx1">
                    <a:lumMod val="85000"/>
                    <a:lumOff val="15000"/>
                  </a:schemeClr>
                </a:solidFill>
                <a:ea typeface="+mn-lt"/>
                <a:cs typeface="+mn-ea"/>
                <a:sym typeface="字魂59号-创粗黑" panose="00000500000000000000" pitchFamily="2" charset="-122"/>
              </a:endParaRPr>
            </a:p>
          </p:txBody>
        </p:sp>
      </p:grpSp>
      <p:grpSp>
        <p:nvGrpSpPr>
          <p:cNvPr id="17" name="组合 16"/>
          <p:cNvGrpSpPr/>
          <p:nvPr/>
        </p:nvGrpSpPr>
        <p:grpSpPr>
          <a:xfrm>
            <a:off x="4688827" y="3967674"/>
            <a:ext cx="3168352" cy="753813"/>
            <a:chOff x="8471470" y="4218475"/>
            <a:chExt cx="3168352" cy="753813"/>
          </a:xfrm>
        </p:grpSpPr>
        <p:sp>
          <p:nvSpPr>
            <p:cNvPr id="18" name="矩形 17"/>
            <p:cNvSpPr/>
            <p:nvPr/>
          </p:nvSpPr>
          <p:spPr>
            <a:xfrm>
              <a:off x="8471470" y="4299850"/>
              <a:ext cx="434509" cy="434566"/>
            </a:xfrm>
            <a:prstGeom prst="rect">
              <a:avLst/>
            </a:prstGeom>
            <a:solidFill>
              <a:srgbClr val="C1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04</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9" name="TextBox 17"/>
            <p:cNvSpPr txBox="1"/>
            <p:nvPr/>
          </p:nvSpPr>
          <p:spPr>
            <a:xfrm>
              <a:off x="8986342" y="4581128"/>
              <a:ext cx="2653480" cy="391160"/>
            </a:xfrm>
            <a:prstGeom prst="rect">
              <a:avLst/>
            </a:prstGeom>
            <a:noFill/>
          </p:spPr>
          <p:txBody>
            <a:bodyPr wrap="square" rtlCol="0">
              <a:spAutoFit/>
            </a:bodyPr>
            <a:lstStyle/>
            <a:p>
              <a:pPr>
                <a:lnSpc>
                  <a:spcPct val="150000"/>
                </a:lnSpc>
              </a:pPr>
              <a:endParaRPr lang="zh-CN" altLang="en-US" sz="1300" dirty="0">
                <a:solidFill>
                  <a:schemeClr val="tx1">
                    <a:lumMod val="85000"/>
                    <a:lumOff val="15000"/>
                  </a:schemeClr>
                </a:solidFill>
                <a:latin typeface="+mj-ea"/>
                <a:ea typeface="+mj-ea"/>
                <a:cs typeface="+mn-ea"/>
                <a:sym typeface="字魂59号-创粗黑" panose="00000500000000000000" pitchFamily="2" charset="-122"/>
              </a:endParaRPr>
            </a:p>
          </p:txBody>
        </p:sp>
        <p:sp>
          <p:nvSpPr>
            <p:cNvPr id="20" name="TextBox 29"/>
            <p:cNvSpPr txBox="1"/>
            <p:nvPr/>
          </p:nvSpPr>
          <p:spPr>
            <a:xfrm>
              <a:off x="9083683" y="4218475"/>
              <a:ext cx="1992630" cy="673735"/>
            </a:xfrm>
            <a:prstGeom prst="rect">
              <a:avLst/>
            </a:prstGeom>
            <a:noFill/>
          </p:spPr>
          <p:txBody>
            <a:bodyPr wrap="none" lIns="182843" tIns="91422" rIns="182843" bIns="91422" rtlCol="0">
              <a:spAutoFit/>
            </a:bodyPr>
            <a:lstStyle/>
            <a:p>
              <a:pPr algn="ctr"/>
              <a:r>
                <a:rPr lang="zh-CN" altLang="en-US" sz="3200" b="1" dirty="0">
                  <a:solidFill>
                    <a:schemeClr val="tx1">
                      <a:lumMod val="85000"/>
                      <a:lumOff val="15000"/>
                    </a:schemeClr>
                  </a:solidFill>
                  <a:ea typeface="+mn-lt"/>
                  <a:cs typeface="+mn-ea"/>
                  <a:sym typeface="字魂59号-创粗黑" panose="00000500000000000000" pitchFamily="2" charset="-122"/>
                </a:rPr>
                <a:t>项目优势</a:t>
              </a:r>
              <a:endParaRPr lang="zh-CN" altLang="en-US" sz="3200" b="1" dirty="0">
                <a:solidFill>
                  <a:schemeClr val="tx1">
                    <a:lumMod val="85000"/>
                    <a:lumOff val="15000"/>
                  </a:schemeClr>
                </a:solidFill>
                <a:ea typeface="+mn-lt"/>
                <a:cs typeface="+mn-ea"/>
                <a:sym typeface="字魂59号-创粗黑" panose="00000500000000000000" pitchFamily="2" charset="-122"/>
              </a:endParaRPr>
            </a:p>
          </p:txBody>
        </p:sp>
      </p:grpSp>
      <p:sp>
        <p:nvSpPr>
          <p:cNvPr id="21" name="文本框 20"/>
          <p:cNvSpPr txBox="1"/>
          <p:nvPr/>
        </p:nvSpPr>
        <p:spPr>
          <a:xfrm>
            <a:off x="8645533" y="1526712"/>
            <a:ext cx="2659118" cy="1322070"/>
          </a:xfrm>
          <a:prstGeom prst="rect">
            <a:avLst/>
          </a:prstGeom>
          <a:noFill/>
        </p:spPr>
        <p:txBody>
          <a:bodyPr wrap="square" rtlCol="0">
            <a:spAutoFit/>
          </a:bodyPr>
          <a:lstStyle/>
          <a:p>
            <a:pPr algn="ctr"/>
            <a:r>
              <a:rPr lang="zh-CN" altLang="en-US" sz="6600" spc="600" dirty="0">
                <a:solidFill>
                  <a:srgbClr val="95A38A"/>
                </a:solidFill>
                <a:ea typeface="+mn-lt"/>
                <a:cs typeface="+mn-lt"/>
                <a:sym typeface="字魂59号-创粗黑" panose="00000500000000000000" pitchFamily="2" charset="-122"/>
              </a:rPr>
              <a:t>目录</a:t>
            </a:r>
            <a:endParaRPr lang="en-US" altLang="zh-CN" sz="6600" spc="600" dirty="0">
              <a:solidFill>
                <a:srgbClr val="95A38A"/>
              </a:solidFill>
              <a:ea typeface="+mn-lt"/>
              <a:cs typeface="+mn-lt"/>
              <a:sym typeface="字魂59号-创粗黑" panose="00000500000000000000" pitchFamily="2" charset="-122"/>
            </a:endParaRPr>
          </a:p>
          <a:p>
            <a:pPr algn="ctr"/>
            <a:r>
              <a:rPr lang="en-US" altLang="zh-CN" sz="1400" spc="600" dirty="0">
                <a:solidFill>
                  <a:srgbClr val="95A38A"/>
                </a:solidFill>
                <a:ea typeface="+mn-lt"/>
                <a:cs typeface="+mn-lt"/>
                <a:sym typeface="字魂59号-创粗黑" panose="00000500000000000000" pitchFamily="2" charset="-122"/>
              </a:rPr>
              <a:t>CONTENTS</a:t>
            </a:r>
            <a:endParaRPr lang="en-US" altLang="zh-CN" sz="1400" spc="600" dirty="0">
              <a:solidFill>
                <a:srgbClr val="95A38A"/>
              </a:solidFill>
              <a:ea typeface="+mn-lt"/>
              <a:cs typeface="+mn-lt"/>
              <a:sym typeface="字魂59号-创粗黑" panose="00000500000000000000" pitchFamily="2" charset="-122"/>
            </a:endParaRPr>
          </a:p>
        </p:txBody>
      </p:sp>
      <p:sp>
        <p:nvSpPr>
          <p:cNvPr id="25" name="矩形: 圆角 24"/>
          <p:cNvSpPr/>
          <p:nvPr/>
        </p:nvSpPr>
        <p:spPr>
          <a:xfrm rot="18612676">
            <a:off x="4285615" y="5417185"/>
            <a:ext cx="9688830" cy="2751455"/>
          </a:xfrm>
          <a:prstGeom prst="roundRect">
            <a:avLst>
              <a:gd name="adj" fmla="val 50000"/>
            </a:avLst>
          </a:prstGeom>
          <a:solidFill>
            <a:srgbClr val="95A38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403080" y="4483735"/>
            <a:ext cx="2385695" cy="1383665"/>
          </a:xfrm>
          <a:prstGeom prst="rect">
            <a:avLst/>
          </a:prstGeom>
          <a:noFill/>
        </p:spPr>
        <p:txBody>
          <a:bodyPr wrap="square" rtlCol="0">
            <a:spAutoFit/>
          </a:bodyPr>
          <a:p>
            <a:r>
              <a:rPr lang="zh-CN" altLang="en-US" sz="2800">
                <a:solidFill>
                  <a:schemeClr val="bg1"/>
                </a:solidFill>
              </a:rPr>
              <a:t>基于互联网</a:t>
            </a:r>
            <a:r>
              <a:rPr lang="en-US" altLang="zh-CN" sz="2800">
                <a:solidFill>
                  <a:schemeClr val="bg1"/>
                </a:solidFill>
              </a:rPr>
              <a:t>+</a:t>
            </a:r>
            <a:r>
              <a:rPr lang="zh-CN" altLang="en-US" sz="2800">
                <a:solidFill>
                  <a:schemeClr val="bg1"/>
                </a:solidFill>
              </a:rPr>
              <a:t>构建的在线医疗服务</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5A38A"/>
        </a:solidFill>
        <a:effectLst/>
      </p:bgPr>
    </p:bg>
    <p:spTree>
      <p:nvGrpSpPr>
        <p:cNvPr id="1" name=""/>
        <p:cNvGrpSpPr/>
        <p:nvPr/>
      </p:nvGrpSpPr>
      <p:grpSpPr>
        <a:xfrm>
          <a:off x="0" y="0"/>
          <a:ext cx="0" cy="0"/>
          <a:chOff x="0" y="0"/>
          <a:chExt cx="0" cy="0"/>
        </a:xfrm>
      </p:grpSpPr>
      <p:sp>
        <p:nvSpPr>
          <p:cNvPr id="12" name="椭圆 11"/>
          <p:cNvSpPr/>
          <p:nvPr/>
        </p:nvSpPr>
        <p:spPr>
          <a:xfrm rot="5400000">
            <a:off x="5257800" y="1452245"/>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87854" y="4020443"/>
            <a:ext cx="5016292" cy="1383665"/>
          </a:xfrm>
          <a:prstGeom prst="rect">
            <a:avLst/>
          </a:prstGeom>
          <a:noFill/>
        </p:spPr>
        <p:txBody>
          <a:bodyPr wrap="square" rtlCol="0">
            <a:spAutoFit/>
          </a:bodyPr>
          <a:lstStyle/>
          <a:p>
            <a:pPr algn="ctr"/>
            <a:r>
              <a:rPr lang="zh-CN" altLang="en-US" sz="60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项目介绍</a:t>
            </a:r>
            <a:endParaRPr lang="zh-CN" altLang="en-US" sz="60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ct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Project Description</a:t>
            </a:r>
            <a:endPar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9" name="文本框 8"/>
          <p:cNvSpPr txBox="1"/>
          <p:nvPr/>
        </p:nvSpPr>
        <p:spPr>
          <a:xfrm>
            <a:off x="5372769" y="1628853"/>
            <a:ext cx="1446461" cy="1323439"/>
          </a:xfrm>
          <a:prstGeom prst="rect">
            <a:avLst/>
          </a:prstGeom>
          <a:noFill/>
        </p:spPr>
        <p:txBody>
          <a:bodyPr wrap="square" rtlCol="0">
            <a:spAutoFit/>
          </a:bodyPr>
          <a:lstStyle/>
          <a:p>
            <a:pPr algn="ctr"/>
            <a:r>
              <a:rPr lang="en-US" altLang="zh-CN" sz="8000" dirty="0">
                <a:solidFill>
                  <a:srgbClr val="6A525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lang="en-US" altLang="zh-CN" sz="8000" dirty="0">
              <a:solidFill>
                <a:srgbClr val="6A525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śḻîďé"/>
          <p:cNvSpPr/>
          <p:nvPr/>
        </p:nvSpPr>
        <p:spPr>
          <a:xfrm>
            <a:off x="534670" y="1320165"/>
            <a:ext cx="6772275" cy="5238750"/>
          </a:xfrm>
          <a:prstGeom prst="rect">
            <a:avLst/>
          </a:prstGeom>
          <a:solidFill>
            <a:srgbClr val="95A38A"/>
          </a:solidFill>
          <a:ln w="12700">
            <a:miter lim="400000"/>
          </a:ln>
        </p:spPr>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9" name="文本框 28"/>
          <p:cNvSpPr txBox="1"/>
          <p:nvPr/>
        </p:nvSpPr>
        <p:spPr>
          <a:xfrm>
            <a:off x="697230" y="1461135"/>
            <a:ext cx="6372225" cy="475742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400">
                <a:solidFill>
                  <a:schemeClr val="bg1"/>
                </a:solidFill>
                <a:ea typeface="+mn-lt"/>
                <a:cs typeface="+mn-ea"/>
                <a:sym typeface="字魂59号-创粗黑" panose="00000500000000000000" pitchFamily="2" charset="-122"/>
              </a:rPr>
              <a:t>   当前社会正处于信息飞速发展的时代，居民的生活方方面面都离不开信息。随着国民经济的发展，人们的健康意识有了极大的提升，对于身体健康状况、疾病预防和救治更加地重视，使得诊疗人数持续增长，对医疗资源的需求也不断增加，患者去医院时经常排队时间过长，看一次病，经常跑很多次医院，在医院方面，也面临着患者众多，医生经常忙不来的问题。尤其是新冠肺炎疫情发生以来，原有诊疗秩序被打破，不少医疗机构依靠互联网诊疗解决了诸多问诊患者挂号、诊断、治疗、取药等具体需求，一定程度上减少了不必要的就诊行为，缓解了临床收治压力，降低了医院内的聚集性感染风险。</a:t>
            </a:r>
            <a:endParaRPr lang="en-US" altLang="zh-CN" sz="1400">
              <a:solidFill>
                <a:schemeClr val="bg1"/>
              </a:solidFill>
              <a:ea typeface="+mn-lt"/>
              <a:cs typeface="+mn-ea"/>
              <a:sym typeface="字魂59号-创粗黑" panose="00000500000000000000" pitchFamily="2" charset="-122"/>
            </a:endParaRPr>
          </a:p>
          <a:p>
            <a:pPr>
              <a:lnSpc>
                <a:spcPct val="114000"/>
              </a:lnSpc>
            </a:pPr>
            <a:r>
              <a:rPr lang="en-US" altLang="zh-CN" sz="1400">
                <a:solidFill>
                  <a:schemeClr val="bg1"/>
                </a:solidFill>
                <a:ea typeface="+mn-lt"/>
                <a:cs typeface="+mn-ea"/>
                <a:sym typeface="字魂59号-创粗黑" panose="00000500000000000000" pitchFamily="2" charset="-122"/>
              </a:rPr>
              <a:t>   2018年4月28日，《国务院办公厅关于促进“互联网+医疗健康”发展的意见》出台后，国家卫生健康委一直对此高度重视，印发系列配套文件，推动互联网诊疗、互联网医院、远程医疗服务以及预约诊疗等互联网医疗服务，推动其快速健康发展。为进一步发挥互联网医疗服务在方便人民群众就医方面的积极作用，国家卫生健康委相继印发了《关于在疫情防控中做好互联网诊疗咨询服务工作的通知》、《关于在国家远程医疗与互联网医学中心开展新冠肺炎重症危重症患者国家级远程会诊工作的通知》以及《关于开展线上服务进一步加强湖北疫情防控工作的通知》等文件。</a:t>
            </a:r>
            <a:endParaRPr lang="en-US" altLang="zh-CN" sz="1400">
              <a:solidFill>
                <a:schemeClr val="bg1"/>
              </a:solidFill>
              <a:ea typeface="+mn-lt"/>
              <a:cs typeface="+mn-ea"/>
              <a:sym typeface="字魂59号-创粗黑" panose="00000500000000000000" pitchFamily="2" charset="-122"/>
            </a:endParaRPr>
          </a:p>
          <a:p>
            <a:pPr>
              <a:lnSpc>
                <a:spcPct val="114000"/>
              </a:lnSpc>
            </a:pPr>
            <a:r>
              <a:rPr lang="en-US" altLang="zh-CN" sz="1400">
                <a:solidFill>
                  <a:schemeClr val="bg1"/>
                </a:solidFill>
                <a:ea typeface="+mn-lt"/>
                <a:cs typeface="+mn-ea"/>
                <a:sym typeface="字魂59号-创粗黑" panose="00000500000000000000" pitchFamily="2" charset="-122"/>
              </a:rPr>
              <a:t>   因此，医疗共享平台在网络技术和社会医疗需求的共同作用下诞生，通过医疗共享平台，使患者享受到安全、便利、优质的医疗服务，促进医疗资源进一步均衡，让全国人民共享经济发展成果，促进医患关系和谐发展。</a:t>
            </a:r>
            <a:endParaRPr lang="en-US" altLang="zh-CN" sz="1400">
              <a:solidFill>
                <a:schemeClr val="bg1"/>
              </a:solidFill>
              <a:ea typeface="+mn-lt"/>
              <a:cs typeface="+mn-ea"/>
              <a:sym typeface="字魂59号-创粗黑" panose="00000500000000000000" pitchFamily="2" charset="-122"/>
            </a:endParaRPr>
          </a:p>
        </p:txBody>
      </p:sp>
      <p:sp>
        <p:nvSpPr>
          <p:cNvPr id="39" name="TextBox 14_1"/>
          <p:cNvSpPr txBox="1"/>
          <p:nvPr/>
        </p:nvSpPr>
        <p:spPr>
          <a:xfrm>
            <a:off x="1142839" y="436093"/>
            <a:ext cx="2011680" cy="645160"/>
          </a:xfrm>
          <a:prstGeom prst="rect">
            <a:avLst/>
          </a:prstGeom>
          <a:noFill/>
        </p:spPr>
        <p:txBody>
          <a:bodyPr wrap="none" rtlCol="0">
            <a:spAutoFit/>
          </a:bodyPr>
          <a:lstStyle/>
          <a:p>
            <a:r>
              <a:rPr lang="zh-CN" altLang="en-US" sz="3600" dirty="0">
                <a:ea typeface="+mn-lt"/>
                <a:sym typeface="字魂59号-创粗黑" panose="00000500000000000000" pitchFamily="2" charset="-122"/>
              </a:rPr>
              <a:t>项目背景</a:t>
            </a:r>
            <a:endParaRPr lang="zh-CN" altLang="en-US" sz="3600" dirty="0">
              <a:ea typeface="+mn-lt"/>
              <a:sym typeface="字魂59号-创粗黑" panose="00000500000000000000" pitchFamily="2" charset="-122"/>
            </a:endParaRPr>
          </a:p>
        </p:txBody>
      </p:sp>
      <p:grpSp>
        <p:nvGrpSpPr>
          <p:cNvPr id="40" name="组合 39"/>
          <p:cNvGrpSpPr/>
          <p:nvPr/>
        </p:nvGrpSpPr>
        <p:grpSpPr>
          <a:xfrm rot="5400000">
            <a:off x="-641920" y="-514275"/>
            <a:ext cx="2521587" cy="900863"/>
            <a:chOff x="2442343" y="2553269"/>
            <a:chExt cx="9228545" cy="3296992"/>
          </a:xfrm>
        </p:grpSpPr>
        <p:grpSp>
          <p:nvGrpSpPr>
            <p:cNvPr id="41" name="组合 40"/>
            <p:cNvGrpSpPr/>
            <p:nvPr/>
          </p:nvGrpSpPr>
          <p:grpSpPr>
            <a:xfrm>
              <a:off x="2442343" y="2553269"/>
              <a:ext cx="9228545" cy="3296992"/>
              <a:chOff x="-2100798" y="-412124"/>
              <a:chExt cx="9228545" cy="3296992"/>
            </a:xfrm>
          </p:grpSpPr>
          <p:sp>
            <p:nvSpPr>
              <p:cNvPr id="43" name="矩形: 圆角 42"/>
              <p:cNvSpPr/>
              <p:nvPr/>
            </p:nvSpPr>
            <p:spPr>
              <a:xfrm>
                <a:off x="-2100798" y="-412124"/>
                <a:ext cx="9228545" cy="3296992"/>
              </a:xfrm>
              <a:prstGeom prst="roundRect">
                <a:avLst>
                  <a:gd name="adj" fmla="val 50000"/>
                </a:avLst>
              </a:prstGeom>
              <a:solidFill>
                <a:srgbClr val="95A38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41"/>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字魂105号-简雅黑" panose="00000500000000000000" pitchFamily="2" charset="-122"/>
                <a:ea typeface="字魂105号-简雅黑" panose="00000500000000000000" pitchFamily="2" charset="-122"/>
              </a:endParaRPr>
            </a:p>
          </p:txBody>
        </p:sp>
      </p:grpSp>
      <p:sp>
        <p:nvSpPr>
          <p:cNvPr id="45" name="TextBox 14_1"/>
          <p:cNvSpPr txBox="1"/>
          <p:nvPr/>
        </p:nvSpPr>
        <p:spPr>
          <a:xfrm>
            <a:off x="319159" y="479346"/>
            <a:ext cx="538480" cy="521970"/>
          </a:xfrm>
          <a:prstGeom prst="rect">
            <a:avLst/>
          </a:prstGeom>
          <a:noFill/>
        </p:spPr>
        <p:txBody>
          <a:bodyPr wrap="none" rtlCol="0">
            <a:spAutoFit/>
          </a:bodyPr>
          <a:lstStyle/>
          <a:p>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13" name="图片 13" descr="https://timgsa.baidu.com/timg?image&amp;quality=80&amp;size=b9999_10000&amp;sec=1590858390987&amp;di=a1dc68cb505d05653fb4601bd3eaaed2&amp;imgtype=0&amp;src=http%3A%2F%2Fs7.rr.itc.cn%2Fs%2FwapChange%2F20151_8_10%2Fa7a12o33401517066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654925" y="2019935"/>
            <a:ext cx="4312285" cy="33261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íśḷíḑè"/>
          <p:cNvGrpSpPr/>
          <p:nvPr/>
        </p:nvGrpSpPr>
        <p:grpSpPr>
          <a:xfrm>
            <a:off x="893727" y="2271287"/>
            <a:ext cx="2996640" cy="3097112"/>
            <a:chOff x="849666" y="1269514"/>
            <a:chExt cx="4597624" cy="4751774"/>
          </a:xfrm>
        </p:grpSpPr>
        <p:sp>
          <p:nvSpPr>
            <p:cNvPr id="20" name="îṩḻîḍé"/>
            <p:cNvSpPr/>
            <p:nvPr/>
          </p:nvSpPr>
          <p:spPr>
            <a:xfrm>
              <a:off x="849666" y="1433424"/>
              <a:ext cx="4587864" cy="4587864"/>
            </a:xfrm>
            <a:prstGeom prst="arc">
              <a:avLst>
                <a:gd name="adj1" fmla="val 20230496"/>
                <a:gd name="adj2" fmla="val 21370915"/>
              </a:avLst>
            </a:prstGeom>
            <a:noFill/>
            <a:ln w="28575" cap="rnd">
              <a:solidFill>
                <a:srgbClr val="95A38A"/>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1" name="isľiḋé"/>
            <p:cNvSpPr/>
            <p:nvPr/>
          </p:nvSpPr>
          <p:spPr>
            <a:xfrm>
              <a:off x="859426" y="1433424"/>
              <a:ext cx="4587864" cy="4587864"/>
            </a:xfrm>
            <a:prstGeom prst="arc">
              <a:avLst>
                <a:gd name="adj1" fmla="val 43325"/>
                <a:gd name="adj2" fmla="val 3696807"/>
              </a:avLst>
            </a:prstGeom>
            <a:noFill/>
            <a:ln w="28575" cap="rnd">
              <a:solidFill>
                <a:srgbClr val="95A38A"/>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2" name="ï$ľîdè"/>
            <p:cNvSpPr/>
            <p:nvPr/>
          </p:nvSpPr>
          <p:spPr>
            <a:xfrm>
              <a:off x="1155689" y="1729688"/>
              <a:ext cx="3995334" cy="3995334"/>
            </a:xfrm>
            <a:prstGeom prst="ellipse">
              <a:avLst/>
            </a:prstGeom>
            <a:solidFill>
              <a:srgbClr val="95A3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 name="íSḻíḋê"/>
            <p:cNvSpPr/>
            <p:nvPr/>
          </p:nvSpPr>
          <p:spPr>
            <a:xfrm>
              <a:off x="1511761" y="2085760"/>
              <a:ext cx="3283189" cy="328318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24" name="ïŝḷíḋê"/>
            <p:cNvSpPr/>
            <p:nvPr/>
          </p:nvSpPr>
          <p:spPr>
            <a:xfrm>
              <a:off x="1871473" y="2445471"/>
              <a:ext cx="2563766" cy="2563767"/>
            </a:xfrm>
            <a:prstGeom prst="ellipse">
              <a:avLst/>
            </a:prstGeom>
            <a:solidFill>
              <a:srgbClr val="6A52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3" name="íšḻîďè"/>
            <p:cNvSpPr/>
            <p:nvPr/>
          </p:nvSpPr>
          <p:spPr>
            <a:xfrm>
              <a:off x="2172453" y="2759926"/>
              <a:ext cx="1934857" cy="193485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5" name="îṡḷiďe"/>
            <p:cNvSpPr/>
            <p:nvPr/>
          </p:nvSpPr>
          <p:spPr>
            <a:xfrm>
              <a:off x="2437092" y="3024566"/>
              <a:ext cx="1405578" cy="1405578"/>
            </a:xfrm>
            <a:prstGeom prst="ellipse">
              <a:avLst/>
            </a:prstGeom>
            <a:solidFill>
              <a:srgbClr val="95A3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î$1íḑè"/>
            <p:cNvSpPr/>
            <p:nvPr/>
          </p:nvSpPr>
          <p:spPr>
            <a:xfrm>
              <a:off x="2665468" y="3252941"/>
              <a:ext cx="948827" cy="948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8" name="ïṧ1îḓe"/>
            <p:cNvSpPr/>
            <p:nvPr/>
          </p:nvSpPr>
          <p:spPr>
            <a:xfrm>
              <a:off x="2899637" y="3487111"/>
              <a:ext cx="480488" cy="480488"/>
            </a:xfrm>
            <a:prstGeom prst="ellipse">
              <a:avLst/>
            </a:prstGeom>
            <a:solidFill>
              <a:srgbClr val="6A52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nvGrpSpPr>
            <p:cNvPr id="9" name="iS1íḑé"/>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10" name="i$lïḑê"/>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95A3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1" name="îšḷíḓè"/>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B7B3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2" name="îṡľidé"/>
              <p:cNvSpPr/>
              <p:nvPr/>
            </p:nvSpPr>
            <p:spPr>
              <a:xfrm rot="16200000" flipV="1">
                <a:off x="1159899" y="1993153"/>
                <a:ext cx="461872" cy="275207"/>
              </a:xfrm>
              <a:prstGeom prst="parallelogram">
                <a:avLst>
                  <a:gd name="adj" fmla="val 57754"/>
                </a:avLst>
              </a:prstGeom>
              <a:solidFill>
                <a:srgbClr val="95A3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3" name="îs1îḑe"/>
              <p:cNvSpPr/>
              <p:nvPr/>
            </p:nvSpPr>
            <p:spPr>
              <a:xfrm rot="5400000" flipH="1" flipV="1">
                <a:off x="834385" y="2009429"/>
                <a:ext cx="461872" cy="242655"/>
              </a:xfrm>
              <a:prstGeom prst="parallelogram">
                <a:avLst>
                  <a:gd name="adj" fmla="val 65071"/>
                </a:avLst>
              </a:prstGeom>
              <a:solidFill>
                <a:srgbClr val="6A52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sp>
          <p:nvSpPr>
            <p:cNvPr id="14" name="ïṣlíḍé"/>
            <p:cNvSpPr/>
            <p:nvPr/>
          </p:nvSpPr>
          <p:spPr>
            <a:xfrm>
              <a:off x="849666" y="1433424"/>
              <a:ext cx="4587864" cy="4587864"/>
            </a:xfrm>
            <a:prstGeom prst="arc">
              <a:avLst>
                <a:gd name="adj1" fmla="val 19067119"/>
                <a:gd name="adj2" fmla="val 19881577"/>
              </a:avLst>
            </a:prstGeom>
            <a:noFill/>
            <a:ln w="2857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grpSp>
      <p:sp>
        <p:nvSpPr>
          <p:cNvPr id="39" name="文本框 38"/>
          <p:cNvSpPr txBox="1"/>
          <p:nvPr/>
        </p:nvSpPr>
        <p:spPr>
          <a:xfrm>
            <a:off x="5140960" y="1973580"/>
            <a:ext cx="2468880" cy="829945"/>
          </a:xfrm>
          <a:prstGeom prst="rect">
            <a:avLst/>
          </a:prstGeom>
          <a:noFill/>
        </p:spPr>
        <p:txBody>
          <a:bodyPr wrap="square" rtlCol="0">
            <a:spAutoFit/>
            <a:scene3d>
              <a:camera prst="orthographicFront"/>
              <a:lightRig rig="threePt" dir="t"/>
            </a:scene3d>
            <a:sp3d contourW="12700"/>
          </a:bodyPr>
          <a:lstStyle/>
          <a:p>
            <a:pPr algn="ctr"/>
            <a:r>
              <a:rPr lang="en-US" altLang="zh-CN" sz="2400">
                <a:solidFill>
                  <a:schemeClr val="tx1"/>
                </a:solidFill>
                <a:latin typeface="+mj-ea"/>
                <a:ea typeface="+mj-ea"/>
                <a:cs typeface="+mn-ea"/>
                <a:sym typeface="字魂59号-创粗黑" panose="00000500000000000000" pitchFamily="2" charset="-122"/>
              </a:rPr>
              <a:t>让医疗服务可以</a:t>
            </a:r>
            <a:r>
              <a:rPr lang="zh-CN" altLang="en-US" sz="2400">
                <a:solidFill>
                  <a:schemeClr val="tx1"/>
                </a:solidFill>
                <a:latin typeface="+mj-ea"/>
                <a:ea typeface="+mj-ea"/>
                <a:cs typeface="+mn-ea"/>
                <a:sym typeface="字魂59号-创粗黑" panose="00000500000000000000" pitchFamily="2" charset="-122"/>
              </a:rPr>
              <a:t>在线</a:t>
            </a:r>
            <a:r>
              <a:rPr lang="en-US" altLang="zh-CN" sz="2400">
                <a:solidFill>
                  <a:schemeClr val="tx1"/>
                </a:solidFill>
                <a:latin typeface="+mj-ea"/>
                <a:ea typeface="+mj-ea"/>
                <a:cs typeface="+mn-ea"/>
                <a:sym typeface="字魂59号-创粗黑" panose="00000500000000000000" pitchFamily="2" charset="-122"/>
              </a:rPr>
              <a:t>“随手可得”</a:t>
            </a:r>
            <a:endParaRPr lang="en-US" altLang="zh-CN" sz="2400" b="1" dirty="0">
              <a:solidFill>
                <a:schemeClr val="tx1"/>
              </a:solidFill>
              <a:latin typeface="+mj-ea"/>
              <a:ea typeface="+mj-ea"/>
              <a:cs typeface="+mn-ea"/>
              <a:sym typeface="字魂59号-创粗黑" panose="00000500000000000000" pitchFamily="2" charset="-122"/>
            </a:endParaRPr>
          </a:p>
        </p:txBody>
      </p:sp>
      <p:sp>
        <p:nvSpPr>
          <p:cNvPr id="42" name="文本框 41"/>
          <p:cNvSpPr txBox="1"/>
          <p:nvPr/>
        </p:nvSpPr>
        <p:spPr>
          <a:xfrm>
            <a:off x="6672580" y="4504055"/>
            <a:ext cx="3065145" cy="829945"/>
          </a:xfrm>
          <a:prstGeom prst="rect">
            <a:avLst/>
          </a:prstGeom>
          <a:noFill/>
        </p:spPr>
        <p:txBody>
          <a:bodyPr wrap="square" rtlCol="0">
            <a:spAutoFit/>
            <a:scene3d>
              <a:camera prst="orthographicFront"/>
              <a:lightRig rig="threePt" dir="t"/>
            </a:scene3d>
            <a:sp3d contourW="12700"/>
          </a:bodyPr>
          <a:lstStyle/>
          <a:p>
            <a:pPr algn="ctr"/>
            <a:r>
              <a:rPr lang="en-US" altLang="zh-CN" sz="2400">
                <a:solidFill>
                  <a:schemeClr val="tx1"/>
                </a:solidFill>
                <a:latin typeface="+mj-ea"/>
                <a:ea typeface="+mj-ea"/>
                <a:cs typeface="+mn-ea"/>
                <a:sym typeface="字魂59号-创粗黑" panose="00000500000000000000" pitchFamily="2" charset="-122"/>
              </a:rPr>
              <a:t>移动医疗领域是一座待开发的“金矿”</a:t>
            </a:r>
            <a:endParaRPr lang="zh-CN" altLang="en-US" sz="2400" b="1" dirty="0">
              <a:solidFill>
                <a:schemeClr val="tx1"/>
              </a:solidFill>
              <a:latin typeface="+mj-ea"/>
              <a:ea typeface="+mj-ea"/>
              <a:cs typeface="+mn-ea"/>
              <a:sym typeface="字魂59号-创粗黑" panose="00000500000000000000" pitchFamily="2" charset="-122"/>
            </a:endParaRPr>
          </a:p>
        </p:txBody>
      </p:sp>
      <p:sp>
        <p:nvSpPr>
          <p:cNvPr id="16" name="文本框 15"/>
          <p:cNvSpPr txBox="1"/>
          <p:nvPr/>
        </p:nvSpPr>
        <p:spPr>
          <a:xfrm>
            <a:off x="8538845" y="1998345"/>
            <a:ext cx="2444750" cy="829945"/>
          </a:xfrm>
          <a:prstGeom prst="rect">
            <a:avLst/>
          </a:prstGeom>
          <a:noFill/>
        </p:spPr>
        <p:txBody>
          <a:bodyPr wrap="square" rtlCol="0">
            <a:spAutoFit/>
            <a:scene3d>
              <a:camera prst="orthographicFront"/>
              <a:lightRig rig="threePt" dir="t"/>
            </a:scene3d>
            <a:sp3d contourW="12700"/>
          </a:bodyPr>
          <a:lstStyle/>
          <a:p>
            <a:pPr algn="ctr"/>
            <a:r>
              <a:rPr lang="en-US" altLang="zh-CN" sz="2400">
                <a:solidFill>
                  <a:schemeClr val="tx1"/>
                </a:solidFill>
                <a:latin typeface="+mj-ea"/>
                <a:ea typeface="+mj-ea"/>
                <a:cs typeface="+mn-ea"/>
                <a:sym typeface="字魂59号-创粗黑" panose="00000500000000000000" pitchFamily="2" charset="-122"/>
              </a:rPr>
              <a:t>对医院网络</a:t>
            </a:r>
            <a:r>
              <a:rPr lang="zh-CN" altLang="en-US" sz="2400">
                <a:solidFill>
                  <a:schemeClr val="tx1"/>
                </a:solidFill>
                <a:latin typeface="+mj-ea"/>
                <a:ea typeface="+mj-ea"/>
                <a:cs typeface="+mn-ea"/>
                <a:sym typeface="字魂59号-创粗黑" panose="00000500000000000000" pitchFamily="2" charset="-122"/>
              </a:rPr>
              <a:t>进行正确可行的</a:t>
            </a:r>
            <a:r>
              <a:rPr lang="en-US" altLang="zh-CN" sz="2400">
                <a:solidFill>
                  <a:schemeClr val="tx1"/>
                </a:solidFill>
                <a:latin typeface="+mj-ea"/>
                <a:ea typeface="+mj-ea"/>
                <a:cs typeface="+mn-ea"/>
                <a:sym typeface="字魂59号-创粗黑" panose="00000500000000000000" pitchFamily="2" charset="-122"/>
              </a:rPr>
              <a:t>改革</a:t>
            </a:r>
            <a:endParaRPr lang="en-US" altLang="zh-CN" sz="2400" b="1" dirty="0">
              <a:solidFill>
                <a:schemeClr val="tx1"/>
              </a:solidFill>
              <a:latin typeface="+mj-ea"/>
              <a:ea typeface="+mj-ea"/>
              <a:cs typeface="+mn-ea"/>
              <a:sym typeface="字魂59号-创粗黑" panose="00000500000000000000" pitchFamily="2" charset="-122"/>
            </a:endParaRPr>
          </a:p>
        </p:txBody>
      </p:sp>
      <p:cxnSp>
        <p:nvCxnSpPr>
          <p:cNvPr id="51" name="直接连接符 50"/>
          <p:cNvCxnSpPr/>
          <p:nvPr/>
        </p:nvCxnSpPr>
        <p:spPr>
          <a:xfrm>
            <a:off x="5426710" y="3716708"/>
            <a:ext cx="555709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021320" y="1081405"/>
            <a:ext cx="13335" cy="266382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TextBox 14_1_1"/>
          <p:cNvSpPr txBox="1"/>
          <p:nvPr/>
        </p:nvSpPr>
        <p:spPr>
          <a:xfrm>
            <a:off x="1142839" y="436093"/>
            <a:ext cx="2011680" cy="645160"/>
          </a:xfrm>
          <a:prstGeom prst="rect">
            <a:avLst/>
          </a:prstGeom>
          <a:noFill/>
        </p:spPr>
        <p:txBody>
          <a:bodyPr wrap="none" rtlCol="0">
            <a:spAutoFit/>
          </a:bodyPr>
          <a:lstStyle/>
          <a:p>
            <a:r>
              <a:rPr lang="zh-CN" altLang="en-US" sz="3600" dirty="0">
                <a:latin typeface="字魂59号-创粗黑" panose="00000500000000000000" pitchFamily="2" charset="-122"/>
                <a:ea typeface="字魂59号-创粗黑" panose="00000500000000000000" pitchFamily="2" charset="-122"/>
                <a:sym typeface="字魂59号-创粗黑" panose="00000500000000000000" pitchFamily="2" charset="-122"/>
              </a:rPr>
              <a:t>项目意义</a:t>
            </a:r>
            <a:endParaRPr lang="zh-CN" altLang="en-US" sz="36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5" name="Group 39_1"/>
          <p:cNvGrpSpPr/>
          <p:nvPr/>
        </p:nvGrpSpPr>
        <p:grpSpPr>
          <a:xfrm rot="5400000">
            <a:off x="-641920" y="-514275"/>
            <a:ext cx="2521587" cy="900863"/>
            <a:chOff x="2442343" y="2553269"/>
            <a:chExt cx="9228545" cy="3296992"/>
          </a:xfrm>
        </p:grpSpPr>
        <p:grpSp>
          <p:nvGrpSpPr>
            <p:cNvPr id="54" name="组合 53"/>
            <p:cNvGrpSpPr/>
            <p:nvPr/>
          </p:nvGrpSpPr>
          <p:grpSpPr>
            <a:xfrm>
              <a:off x="2442343" y="2553269"/>
              <a:ext cx="9228545" cy="3296992"/>
              <a:chOff x="-2100798" y="-412124"/>
              <a:chExt cx="9228545" cy="3296992"/>
            </a:xfrm>
          </p:grpSpPr>
          <p:sp>
            <p:nvSpPr>
              <p:cNvPr id="56" name="矩形: 圆角 55"/>
              <p:cNvSpPr/>
              <p:nvPr/>
            </p:nvSpPr>
            <p:spPr>
              <a:xfrm>
                <a:off x="-2100798" y="-412124"/>
                <a:ext cx="9228545" cy="3296992"/>
              </a:xfrm>
              <a:prstGeom prst="roundRect">
                <a:avLst>
                  <a:gd name="adj" fmla="val 50000"/>
                </a:avLst>
              </a:prstGeom>
              <a:solidFill>
                <a:srgbClr val="95A38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椭圆 54"/>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latin typeface="字魂105号-简雅黑" panose="00000500000000000000" pitchFamily="2" charset="-122"/>
                <a:ea typeface="字魂105号-简雅黑" panose="00000500000000000000" pitchFamily="2" charset="-122"/>
              </a:endParaRPr>
            </a:p>
          </p:txBody>
        </p:sp>
      </p:grpSp>
      <p:sp>
        <p:nvSpPr>
          <p:cNvPr id="58" name="TextBox 14_1_2"/>
          <p:cNvSpPr txBox="1"/>
          <p:nvPr/>
        </p:nvSpPr>
        <p:spPr>
          <a:xfrm>
            <a:off x="319159" y="479346"/>
            <a:ext cx="538480" cy="521970"/>
          </a:xfrm>
          <a:prstGeom prst="rect">
            <a:avLst/>
          </a:prstGeom>
          <a:noFill/>
        </p:spPr>
        <p:txBody>
          <a:bodyPr wrap="none" rtlCol="0">
            <a:spAutoFit/>
          </a:bodyPr>
          <a:lstStyle/>
          <a:p>
            <a:r>
              <a:rPr lang="en-US" altLang="zh-CN" sz="2800" dirty="0">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28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p:cTn id="13" dur="500" fill="hold"/>
                                        <p:tgtEl>
                                          <p:spTgt spid="52"/>
                                        </p:tgtEl>
                                        <p:attrNameLst>
                                          <p:attrName>ppt_w</p:attrName>
                                        </p:attrNameLst>
                                      </p:cBhvr>
                                      <p:tavLst>
                                        <p:tav tm="0">
                                          <p:val>
                                            <p:fltVal val="0"/>
                                          </p:val>
                                        </p:tav>
                                        <p:tav tm="100000">
                                          <p:val>
                                            <p:strVal val="#ppt_w"/>
                                          </p:val>
                                        </p:tav>
                                      </p:tavLst>
                                    </p:anim>
                                    <p:anim calcmode="lin" valueType="num">
                                      <p:cBhvr>
                                        <p:cTn id="14" dur="500" fill="hold"/>
                                        <p:tgtEl>
                                          <p:spTgt spid="52"/>
                                        </p:tgtEl>
                                        <p:attrNameLst>
                                          <p:attrName>ppt_h</p:attrName>
                                        </p:attrNameLst>
                                      </p:cBhvr>
                                      <p:tavLst>
                                        <p:tav tm="0">
                                          <p:val>
                                            <p:fltVal val="0"/>
                                          </p:val>
                                        </p:tav>
                                        <p:tav tm="100000">
                                          <p:val>
                                            <p:strVal val="#ppt_h"/>
                                          </p:val>
                                        </p:tav>
                                      </p:tavLst>
                                    </p:anim>
                                    <p:animEffect transition="in" filter="fade">
                                      <p:cBhvr>
                                        <p:cTn id="15" dur="500"/>
                                        <p:tgtEl>
                                          <p:spTgt spid="52"/>
                                        </p:tgtEl>
                                      </p:cBhvr>
                                    </p:animEffect>
                                  </p:childTnLst>
                                </p:cTn>
                              </p:par>
                              <p:par>
                                <p:cTn id="16" presetID="53" presetClass="entr" presetSubtype="16"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p:cTn id="18" dur="500" fill="hold"/>
                                        <p:tgtEl>
                                          <p:spTgt spid="51"/>
                                        </p:tgtEl>
                                        <p:attrNameLst>
                                          <p:attrName>ppt_w</p:attrName>
                                        </p:attrNameLst>
                                      </p:cBhvr>
                                      <p:tavLst>
                                        <p:tav tm="0">
                                          <p:val>
                                            <p:fltVal val="0"/>
                                          </p:val>
                                        </p:tav>
                                        <p:tav tm="100000">
                                          <p:val>
                                            <p:strVal val="#ppt_w"/>
                                          </p:val>
                                        </p:tav>
                                      </p:tavLst>
                                    </p:anim>
                                    <p:anim calcmode="lin" valueType="num">
                                      <p:cBhvr>
                                        <p:cTn id="19" dur="500" fill="hold"/>
                                        <p:tgtEl>
                                          <p:spTgt spid="51"/>
                                        </p:tgtEl>
                                        <p:attrNameLst>
                                          <p:attrName>ppt_h</p:attrName>
                                        </p:attrNameLst>
                                      </p:cBhvr>
                                      <p:tavLst>
                                        <p:tav tm="0">
                                          <p:val>
                                            <p:fltVal val="0"/>
                                          </p:val>
                                        </p:tav>
                                        <p:tav tm="100000">
                                          <p:val>
                                            <p:strVal val="#ppt_h"/>
                                          </p:val>
                                        </p:tav>
                                      </p:tavLst>
                                    </p:anim>
                                    <p:animEffect transition="in" filter="fade">
                                      <p:cBhvr>
                                        <p:cTn id="2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D0D3"/>
        </a:solidFill>
        <a:effectLst/>
      </p:bgPr>
    </p:bg>
    <p:spTree>
      <p:nvGrpSpPr>
        <p:cNvPr id="1" name=""/>
        <p:cNvGrpSpPr/>
        <p:nvPr/>
      </p:nvGrpSpPr>
      <p:grpSpPr>
        <a:xfrm>
          <a:off x="0" y="0"/>
          <a:ext cx="0" cy="0"/>
          <a:chOff x="0" y="0"/>
          <a:chExt cx="0" cy="0"/>
        </a:xfrm>
      </p:grpSpPr>
      <p:sp>
        <p:nvSpPr>
          <p:cNvPr id="12" name="椭圆 11"/>
          <p:cNvSpPr/>
          <p:nvPr/>
        </p:nvSpPr>
        <p:spPr>
          <a:xfrm rot="5400000">
            <a:off x="5257800" y="1452245"/>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87854" y="4020443"/>
            <a:ext cx="5016292" cy="2306955"/>
          </a:xfrm>
          <a:prstGeom prst="rect">
            <a:avLst/>
          </a:prstGeom>
          <a:noFill/>
        </p:spPr>
        <p:txBody>
          <a:bodyPr wrap="square" rtlCol="0">
            <a:spAutoFit/>
          </a:bodyPr>
          <a:lstStyle/>
          <a:p>
            <a:pPr algn="ctr"/>
            <a:r>
              <a:rPr lang="zh-CN" altLang="en-US" sz="60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市场与营销</a:t>
            </a: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Marketing and Marketing</a:t>
            </a:r>
            <a:endPar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ctr"/>
            <a:endParaRPr lang="en-US" altLang="zh-CN" sz="60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9" name="文本框 8"/>
          <p:cNvSpPr txBox="1"/>
          <p:nvPr/>
        </p:nvSpPr>
        <p:spPr>
          <a:xfrm>
            <a:off x="5372769" y="1687273"/>
            <a:ext cx="1446461" cy="1323439"/>
          </a:xfrm>
          <a:prstGeom prst="rect">
            <a:avLst/>
          </a:prstGeom>
          <a:noFill/>
        </p:spPr>
        <p:txBody>
          <a:bodyPr wrap="square" rtlCol="0">
            <a:spAutoFit/>
          </a:bodyPr>
          <a:lstStyle/>
          <a:p>
            <a:pPr algn="ctr"/>
            <a:r>
              <a:rPr lang="en-US" altLang="zh-CN" sz="8000" dirty="0">
                <a:solidFill>
                  <a:srgbClr val="6A525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02</a:t>
            </a:r>
            <a:endParaRPr lang="en-US" altLang="zh-CN" sz="8000" dirty="0">
              <a:solidFill>
                <a:srgbClr val="6A525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dc7aab9-3007-4def-8fe4-f3f94474478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484059" y="2159001"/>
            <a:ext cx="3220072" cy="3788882"/>
            <a:chOff x="4000376" y="1710845"/>
            <a:chExt cx="3744367" cy="4405793"/>
          </a:xfrm>
        </p:grpSpPr>
        <p:sp>
          <p:nvSpPr>
            <p:cNvPr id="4" name="ïSlïďe"/>
            <p:cNvSpPr/>
            <p:nvPr/>
          </p:nvSpPr>
          <p:spPr bwMode="auto">
            <a:xfrm>
              <a:off x="5240869" y="5763010"/>
              <a:ext cx="1373932" cy="353628"/>
            </a:xfrm>
            <a:custGeom>
              <a:avLst/>
              <a:gdLst>
                <a:gd name="T0" fmla="*/ 9838 w 19676"/>
                <a:gd name="T1" fmla="*/ 0 h 21600"/>
                <a:gd name="T2" fmla="*/ 16790 w 19676"/>
                <a:gd name="T3" fmla="*/ 3200 h 21600"/>
                <a:gd name="T4" fmla="*/ 16790 w 19676"/>
                <a:gd name="T5" fmla="*/ 18400 h 21600"/>
                <a:gd name="T6" fmla="*/ 9838 w 19676"/>
                <a:gd name="T7" fmla="*/ 21600 h 21600"/>
                <a:gd name="T8" fmla="*/ 2886 w 19676"/>
                <a:gd name="T9" fmla="*/ 18400 h 21600"/>
                <a:gd name="T10" fmla="*/ 2886 w 19676"/>
                <a:gd name="T11" fmla="*/ 3200 h 21600"/>
                <a:gd name="T12" fmla="*/ 9838 w 19676"/>
                <a:gd name="T13" fmla="*/ 0 h 21600"/>
                <a:gd name="T14" fmla="*/ 9838 w 19676"/>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76" h="21600">
                  <a:moveTo>
                    <a:pt x="9838" y="0"/>
                  </a:moveTo>
                  <a:cubicBezTo>
                    <a:pt x="12321" y="0"/>
                    <a:pt x="14866" y="1000"/>
                    <a:pt x="16790" y="3200"/>
                  </a:cubicBezTo>
                  <a:cubicBezTo>
                    <a:pt x="20638" y="7400"/>
                    <a:pt x="20638" y="14200"/>
                    <a:pt x="16790" y="18400"/>
                  </a:cubicBezTo>
                  <a:cubicBezTo>
                    <a:pt x="14866" y="20600"/>
                    <a:pt x="12321" y="21600"/>
                    <a:pt x="9838" y="21600"/>
                  </a:cubicBezTo>
                  <a:cubicBezTo>
                    <a:pt x="7355" y="21600"/>
                    <a:pt x="4810" y="20600"/>
                    <a:pt x="2886" y="18400"/>
                  </a:cubicBezTo>
                  <a:cubicBezTo>
                    <a:pt x="-962" y="14200"/>
                    <a:pt x="-962" y="7400"/>
                    <a:pt x="2886" y="3200"/>
                  </a:cubicBezTo>
                  <a:cubicBezTo>
                    <a:pt x="4810" y="1000"/>
                    <a:pt x="7355" y="0"/>
                    <a:pt x="9838" y="0"/>
                  </a:cubicBezTo>
                  <a:close/>
                  <a:moveTo>
                    <a:pt x="9838" y="0"/>
                  </a:moveTo>
                </a:path>
              </a:pathLst>
            </a:custGeom>
            <a:solidFill>
              <a:schemeClr val="bg1">
                <a:lumMod val="75000"/>
                <a:alpha val="20000"/>
              </a:schemeClr>
            </a:solidFill>
            <a:ln>
              <a:noFill/>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sp>
          <p:nvSpPr>
            <p:cNvPr id="5" name="ïṩ1îḋê"/>
            <p:cNvSpPr/>
            <p:nvPr/>
          </p:nvSpPr>
          <p:spPr bwMode="auto">
            <a:xfrm>
              <a:off x="4007768" y="3844445"/>
              <a:ext cx="3736975" cy="1867694"/>
            </a:xfrm>
            <a:custGeom>
              <a:avLst/>
              <a:gdLst>
                <a:gd name="T0" fmla="*/ 15555 w 21600"/>
                <a:gd name="T1" fmla="*/ 5328 h 21600"/>
                <a:gd name="T2" fmla="*/ 1073 w 21600"/>
                <a:gd name="T3" fmla="*/ 2519 h 21600"/>
                <a:gd name="T4" fmla="*/ 0 w 21600"/>
                <a:gd name="T5" fmla="*/ 0 h 21600"/>
                <a:gd name="T6" fmla="*/ 10810 w 21600"/>
                <a:gd name="T7" fmla="*/ 21600 h 21600"/>
                <a:gd name="T8" fmla="*/ 21600 w 21600"/>
                <a:gd name="T9" fmla="*/ 207 h 21600"/>
                <a:gd name="T10" fmla="*/ 15555 w 21600"/>
                <a:gd name="T11" fmla="*/ 5328 h 21600"/>
                <a:gd name="T12" fmla="*/ 15555 w 21600"/>
                <a:gd name="T13" fmla="*/ 5328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15555" y="5328"/>
                  </a:moveTo>
                  <a:cubicBezTo>
                    <a:pt x="10191" y="6773"/>
                    <a:pt x="3713" y="5493"/>
                    <a:pt x="1073" y="2519"/>
                  </a:cubicBezTo>
                  <a:cubicBezTo>
                    <a:pt x="474" y="1817"/>
                    <a:pt x="124" y="702"/>
                    <a:pt x="0" y="0"/>
                  </a:cubicBezTo>
                  <a:cubicBezTo>
                    <a:pt x="289" y="11812"/>
                    <a:pt x="5034" y="21600"/>
                    <a:pt x="10810" y="21600"/>
                  </a:cubicBezTo>
                  <a:cubicBezTo>
                    <a:pt x="16628" y="21600"/>
                    <a:pt x="21352" y="12101"/>
                    <a:pt x="21600" y="207"/>
                  </a:cubicBezTo>
                  <a:cubicBezTo>
                    <a:pt x="21435" y="2313"/>
                    <a:pt x="19248" y="4337"/>
                    <a:pt x="15555" y="5328"/>
                  </a:cubicBezTo>
                  <a:close/>
                  <a:moveTo>
                    <a:pt x="15555" y="5328"/>
                  </a:moveTo>
                </a:path>
              </a:pathLst>
            </a:custGeom>
            <a:solidFill>
              <a:srgbClr val="E9D0D3"/>
            </a:solidFill>
            <a:ln>
              <a:noFill/>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sp>
          <p:nvSpPr>
            <p:cNvPr id="6" name="íslíḓè"/>
            <p:cNvSpPr/>
            <p:nvPr/>
          </p:nvSpPr>
          <p:spPr bwMode="auto">
            <a:xfrm>
              <a:off x="4000376" y="3315808"/>
              <a:ext cx="3740150" cy="1041400"/>
            </a:xfrm>
            <a:custGeom>
              <a:avLst/>
              <a:gdLst>
                <a:gd name="T0" fmla="*/ 20487 w 21600"/>
                <a:gd name="T1" fmla="*/ 5346 h 18931"/>
                <a:gd name="T2" fmla="*/ 6018 w 21600"/>
                <a:gd name="T3" fmla="*/ 935 h 18931"/>
                <a:gd name="T4" fmla="*/ 0 w 21600"/>
                <a:gd name="T5" fmla="*/ 8719 h 18931"/>
                <a:gd name="T6" fmla="*/ 21 w 21600"/>
                <a:gd name="T7" fmla="*/ 10211 h 18931"/>
                <a:gd name="T8" fmla="*/ 1072 w 21600"/>
                <a:gd name="T9" fmla="*/ 13584 h 18931"/>
                <a:gd name="T10" fmla="*/ 15540 w 21600"/>
                <a:gd name="T11" fmla="*/ 17995 h 18931"/>
                <a:gd name="T12" fmla="*/ 21579 w 21600"/>
                <a:gd name="T13" fmla="*/ 9951 h 18931"/>
                <a:gd name="T14" fmla="*/ 21600 w 21600"/>
                <a:gd name="T15" fmla="*/ 9303 h 18931"/>
                <a:gd name="T16" fmla="*/ 20487 w 21600"/>
                <a:gd name="T17" fmla="*/ 5346 h 18931"/>
                <a:gd name="T18" fmla="*/ 20487 w 21600"/>
                <a:gd name="T19" fmla="*/ 5346 h 18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18931">
                  <a:moveTo>
                    <a:pt x="20487" y="5346"/>
                  </a:moveTo>
                  <a:cubicBezTo>
                    <a:pt x="17869" y="676"/>
                    <a:pt x="11377" y="-1335"/>
                    <a:pt x="6018" y="935"/>
                  </a:cubicBezTo>
                  <a:cubicBezTo>
                    <a:pt x="2432" y="2492"/>
                    <a:pt x="268" y="5476"/>
                    <a:pt x="0" y="8719"/>
                  </a:cubicBezTo>
                  <a:cubicBezTo>
                    <a:pt x="0" y="9238"/>
                    <a:pt x="0" y="9757"/>
                    <a:pt x="21" y="10211"/>
                  </a:cubicBezTo>
                  <a:cubicBezTo>
                    <a:pt x="124" y="11379"/>
                    <a:pt x="474" y="12481"/>
                    <a:pt x="1072" y="13584"/>
                  </a:cubicBezTo>
                  <a:cubicBezTo>
                    <a:pt x="3710" y="18254"/>
                    <a:pt x="10182" y="20265"/>
                    <a:pt x="15540" y="17995"/>
                  </a:cubicBezTo>
                  <a:cubicBezTo>
                    <a:pt x="19209" y="16438"/>
                    <a:pt x="21415" y="13260"/>
                    <a:pt x="21579" y="9951"/>
                  </a:cubicBezTo>
                  <a:cubicBezTo>
                    <a:pt x="21579" y="9692"/>
                    <a:pt x="21600" y="9497"/>
                    <a:pt x="21600" y="9303"/>
                  </a:cubicBezTo>
                  <a:cubicBezTo>
                    <a:pt x="21559" y="7941"/>
                    <a:pt x="21208" y="6643"/>
                    <a:pt x="20487" y="5346"/>
                  </a:cubicBezTo>
                  <a:close/>
                  <a:moveTo>
                    <a:pt x="20487" y="5346"/>
                  </a:moveTo>
                </a:path>
              </a:pathLst>
            </a:custGeom>
            <a:gradFill rotWithShape="0">
              <a:gsLst>
                <a:gs pos="0">
                  <a:srgbClr val="7F7F7E"/>
                </a:gs>
                <a:gs pos="100000">
                  <a:srgbClr val="8A8A8A"/>
                </a:gs>
              </a:gsLst>
              <a:lin ang="5400000" scaled="1"/>
            </a:gradFill>
            <a:ln>
              <a:noFill/>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sp>
          <p:nvSpPr>
            <p:cNvPr id="7" name="íšḻíḍé"/>
            <p:cNvSpPr/>
            <p:nvPr/>
          </p:nvSpPr>
          <p:spPr bwMode="auto">
            <a:xfrm>
              <a:off x="4008165" y="3300726"/>
              <a:ext cx="3736181" cy="1041400"/>
            </a:xfrm>
            <a:custGeom>
              <a:avLst/>
              <a:gdLst>
                <a:gd name="T0" fmla="*/ 20507 w 21600"/>
                <a:gd name="T1" fmla="*/ 5346 h 18931"/>
                <a:gd name="T2" fmla="*/ 6024 w 21600"/>
                <a:gd name="T3" fmla="*/ 935 h 18931"/>
                <a:gd name="T4" fmla="*/ 0 w 21600"/>
                <a:gd name="T5" fmla="*/ 8719 h 18931"/>
                <a:gd name="T6" fmla="*/ 0 w 21600"/>
                <a:gd name="T7" fmla="*/ 10211 h 18931"/>
                <a:gd name="T8" fmla="*/ 1073 w 21600"/>
                <a:gd name="T9" fmla="*/ 13584 h 18931"/>
                <a:gd name="T10" fmla="*/ 15555 w 21600"/>
                <a:gd name="T11" fmla="*/ 17995 h 18931"/>
                <a:gd name="T12" fmla="*/ 21600 w 21600"/>
                <a:gd name="T13" fmla="*/ 9951 h 18931"/>
                <a:gd name="T14" fmla="*/ 21600 w 21600"/>
                <a:gd name="T15" fmla="*/ 9303 h 18931"/>
                <a:gd name="T16" fmla="*/ 20507 w 21600"/>
                <a:gd name="T17" fmla="*/ 5346 h 18931"/>
                <a:gd name="T18" fmla="*/ 20507 w 21600"/>
                <a:gd name="T19" fmla="*/ 5346 h 18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18931">
                  <a:moveTo>
                    <a:pt x="20507" y="5346"/>
                  </a:moveTo>
                  <a:cubicBezTo>
                    <a:pt x="17866" y="676"/>
                    <a:pt x="11388" y="-1335"/>
                    <a:pt x="6024" y="935"/>
                  </a:cubicBezTo>
                  <a:cubicBezTo>
                    <a:pt x="2434" y="2492"/>
                    <a:pt x="248" y="5476"/>
                    <a:pt x="0" y="8719"/>
                  </a:cubicBezTo>
                  <a:cubicBezTo>
                    <a:pt x="0" y="9238"/>
                    <a:pt x="0" y="9757"/>
                    <a:pt x="0" y="10211"/>
                  </a:cubicBezTo>
                  <a:cubicBezTo>
                    <a:pt x="124" y="11379"/>
                    <a:pt x="474" y="12481"/>
                    <a:pt x="1073" y="13584"/>
                  </a:cubicBezTo>
                  <a:cubicBezTo>
                    <a:pt x="3693" y="18254"/>
                    <a:pt x="10191" y="20265"/>
                    <a:pt x="15555" y="17995"/>
                  </a:cubicBezTo>
                  <a:cubicBezTo>
                    <a:pt x="19228" y="16438"/>
                    <a:pt x="21435" y="13260"/>
                    <a:pt x="21600" y="9951"/>
                  </a:cubicBezTo>
                  <a:cubicBezTo>
                    <a:pt x="21600" y="9692"/>
                    <a:pt x="21600" y="9497"/>
                    <a:pt x="21600" y="9303"/>
                  </a:cubicBezTo>
                  <a:cubicBezTo>
                    <a:pt x="21579" y="7941"/>
                    <a:pt x="21208" y="6643"/>
                    <a:pt x="20507" y="5346"/>
                  </a:cubicBezTo>
                  <a:close/>
                  <a:moveTo>
                    <a:pt x="20507" y="5346"/>
                  </a:moveTo>
                </a:path>
              </a:pathLst>
            </a:custGeom>
            <a:solidFill>
              <a:schemeClr val="bg1">
                <a:lumMod val="85000"/>
              </a:schemeClr>
            </a:solidFill>
            <a:ln>
              <a:noFill/>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sp>
          <p:nvSpPr>
            <p:cNvPr id="8" name="ïsḷîḍê"/>
            <p:cNvSpPr/>
            <p:nvPr/>
          </p:nvSpPr>
          <p:spPr bwMode="auto">
            <a:xfrm>
              <a:off x="5333083" y="1897376"/>
              <a:ext cx="1127919" cy="1737519"/>
            </a:xfrm>
            <a:custGeom>
              <a:avLst/>
              <a:gdLst/>
              <a:ahLst/>
              <a:cxnLst/>
              <a:rect l="0" t="0" r="r" b="b"/>
              <a:pathLst>
                <a:path w="21600" h="21600">
                  <a:moveTo>
                    <a:pt x="21600" y="0"/>
                  </a:moveTo>
                  <a:cubicBezTo>
                    <a:pt x="21600" y="19205"/>
                    <a:pt x="21600" y="19205"/>
                    <a:pt x="21600" y="19205"/>
                  </a:cubicBezTo>
                  <a:cubicBezTo>
                    <a:pt x="21600" y="19826"/>
                    <a:pt x="20575" y="20402"/>
                    <a:pt x="18456" y="20890"/>
                  </a:cubicBezTo>
                  <a:cubicBezTo>
                    <a:pt x="16337" y="21378"/>
                    <a:pt x="13534" y="21600"/>
                    <a:pt x="10800" y="21600"/>
                  </a:cubicBezTo>
                  <a:cubicBezTo>
                    <a:pt x="7997" y="21600"/>
                    <a:pt x="5263" y="21378"/>
                    <a:pt x="3144" y="20890"/>
                  </a:cubicBezTo>
                  <a:cubicBezTo>
                    <a:pt x="1025" y="20402"/>
                    <a:pt x="0" y="19826"/>
                    <a:pt x="0" y="19205"/>
                  </a:cubicBezTo>
                  <a:cubicBezTo>
                    <a:pt x="0" y="0"/>
                    <a:pt x="0" y="0"/>
                    <a:pt x="0" y="0"/>
                  </a:cubicBezTo>
                  <a:cubicBezTo>
                    <a:pt x="0" y="621"/>
                    <a:pt x="1025" y="1242"/>
                    <a:pt x="3144" y="1685"/>
                  </a:cubicBezTo>
                  <a:cubicBezTo>
                    <a:pt x="5263" y="2173"/>
                    <a:pt x="7997" y="2395"/>
                    <a:pt x="10800" y="2395"/>
                  </a:cubicBezTo>
                  <a:cubicBezTo>
                    <a:pt x="13534" y="2395"/>
                    <a:pt x="16337" y="2173"/>
                    <a:pt x="18456" y="1685"/>
                  </a:cubicBezTo>
                  <a:cubicBezTo>
                    <a:pt x="20575" y="1242"/>
                    <a:pt x="21600" y="621"/>
                    <a:pt x="21600" y="0"/>
                  </a:cubicBezTo>
                  <a:close/>
                  <a:moveTo>
                    <a:pt x="21600" y="0"/>
                  </a:moveTo>
                </a:path>
              </a:pathLst>
            </a:custGeom>
            <a:solidFill>
              <a:srgbClr val="E9D0D3"/>
            </a:solidFill>
            <a:ln>
              <a:noFill/>
            </a:ln>
          </p:spPr>
          <p:txBody>
            <a:bodyPr wrap="none" lIns="0" tIns="0" rIns="0" bIns="0" anchor="ctr" anchorCtr="1">
              <a:normAutofit/>
              <a:scene3d>
                <a:camera prst="orthographicFront"/>
                <a:lightRig rig="threePt" dir="t"/>
              </a:scene3d>
              <a:sp3d contourW="12700"/>
            </a:bodyPr>
            <a:lstStyle/>
            <a:p>
              <a:pPr algn="ctr"/>
              <a:endParaRPr lang="en-US" altLang="zh-CN" sz="2000" dirty="0">
                <a:solidFill>
                  <a:srgbClr val="FFFEFE"/>
                </a:solidFill>
                <a:ea typeface="+mn-lt"/>
                <a:cs typeface="+mn-ea"/>
                <a:sym typeface="字魂59号-创粗黑" panose="00000500000000000000" pitchFamily="2" charset="-122"/>
              </a:endParaRPr>
            </a:p>
          </p:txBody>
        </p:sp>
        <p:sp>
          <p:nvSpPr>
            <p:cNvPr id="9" name="íŝḻîḓe"/>
            <p:cNvSpPr/>
            <p:nvPr/>
          </p:nvSpPr>
          <p:spPr bwMode="auto">
            <a:xfrm>
              <a:off x="5330701" y="1710845"/>
              <a:ext cx="1128713" cy="384969"/>
            </a:xfrm>
            <a:custGeom>
              <a:avLst/>
              <a:gdLst>
                <a:gd name="T0" fmla="*/ 9866 w 19686"/>
                <a:gd name="T1" fmla="*/ 0 h 21600"/>
                <a:gd name="T2" fmla="*/ 16838 w 19686"/>
                <a:gd name="T3" fmla="*/ 3200 h 21600"/>
                <a:gd name="T4" fmla="*/ 16838 w 19686"/>
                <a:gd name="T5" fmla="*/ 18400 h 21600"/>
                <a:gd name="T6" fmla="*/ 9866 w 19686"/>
                <a:gd name="T7" fmla="*/ 21600 h 21600"/>
                <a:gd name="T8" fmla="*/ 2894 w 19686"/>
                <a:gd name="T9" fmla="*/ 18400 h 21600"/>
                <a:gd name="T10" fmla="*/ 2894 w 19686"/>
                <a:gd name="T11" fmla="*/ 3200 h 21600"/>
                <a:gd name="T12" fmla="*/ 9866 w 19686"/>
                <a:gd name="T13" fmla="*/ 0 h 21600"/>
                <a:gd name="T14" fmla="*/ 9866 w 19686"/>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86" h="21600">
                  <a:moveTo>
                    <a:pt x="9866" y="0"/>
                  </a:moveTo>
                  <a:cubicBezTo>
                    <a:pt x="12356" y="0"/>
                    <a:pt x="14908" y="1000"/>
                    <a:pt x="16838" y="3200"/>
                  </a:cubicBezTo>
                  <a:cubicBezTo>
                    <a:pt x="20635" y="7400"/>
                    <a:pt x="20635" y="14200"/>
                    <a:pt x="16838" y="18400"/>
                  </a:cubicBezTo>
                  <a:cubicBezTo>
                    <a:pt x="14908" y="20600"/>
                    <a:pt x="12356" y="21600"/>
                    <a:pt x="9866" y="21600"/>
                  </a:cubicBezTo>
                  <a:cubicBezTo>
                    <a:pt x="7314" y="21600"/>
                    <a:pt x="4824" y="20600"/>
                    <a:pt x="2894" y="18400"/>
                  </a:cubicBezTo>
                  <a:cubicBezTo>
                    <a:pt x="-965" y="14200"/>
                    <a:pt x="-965" y="7400"/>
                    <a:pt x="2894" y="3200"/>
                  </a:cubicBezTo>
                  <a:cubicBezTo>
                    <a:pt x="4824" y="1000"/>
                    <a:pt x="7314" y="0"/>
                    <a:pt x="9866" y="0"/>
                  </a:cubicBezTo>
                  <a:close/>
                  <a:moveTo>
                    <a:pt x="9866" y="0"/>
                  </a:moveTo>
                </a:path>
              </a:pathLst>
            </a:custGeom>
            <a:solidFill>
              <a:srgbClr val="F7EAD7">
                <a:alpha val="90000"/>
              </a:srgbClr>
            </a:solidFill>
            <a:ln w="9525" cap="flat">
              <a:solidFill>
                <a:schemeClr val="tx1">
                  <a:alpha val="0"/>
                </a:schemeClr>
              </a:solidFill>
              <a:prstDash val="solid"/>
              <a:round/>
              <a:headEnd type="none" w="med" len="med"/>
              <a:tailEnd type="none" w="med" len="med"/>
            </a:ln>
          </p:spPr>
          <p:txBody>
            <a:bodyPr anchor="ctr">
              <a:scene3d>
                <a:camera prst="orthographicFront"/>
                <a:lightRig rig="threePt" dir="t"/>
              </a:scene3d>
              <a:sp3d contourW="12700"/>
            </a:bodyPr>
            <a:lstStyle/>
            <a:p>
              <a:pPr algn="ctr"/>
              <a:endParaRPr sz="2400" dirty="0">
                <a:ea typeface="+mn-lt"/>
                <a:cs typeface="+mn-ea"/>
                <a:sym typeface="字魂59号-创粗黑" panose="00000500000000000000" pitchFamily="2" charset="-122"/>
              </a:endParaRPr>
            </a:p>
          </p:txBody>
        </p:sp>
        <p:sp>
          <p:nvSpPr>
            <p:cNvPr id="10" name="îṥḻîde"/>
            <p:cNvSpPr/>
            <p:nvPr/>
          </p:nvSpPr>
          <p:spPr bwMode="auto">
            <a:xfrm>
              <a:off x="6220495" y="2792003"/>
              <a:ext cx="1131094" cy="384969"/>
            </a:xfrm>
            <a:custGeom>
              <a:avLst/>
              <a:gdLst>
                <a:gd name="T0" fmla="*/ 9838 w 19676"/>
                <a:gd name="T1" fmla="*/ 0 h 21600"/>
                <a:gd name="T2" fmla="*/ 16790 w 19676"/>
                <a:gd name="T3" fmla="*/ 3200 h 21600"/>
                <a:gd name="T4" fmla="*/ 16790 w 19676"/>
                <a:gd name="T5" fmla="*/ 18400 h 21600"/>
                <a:gd name="T6" fmla="*/ 9838 w 19676"/>
                <a:gd name="T7" fmla="*/ 21600 h 21600"/>
                <a:gd name="T8" fmla="*/ 2886 w 19676"/>
                <a:gd name="T9" fmla="*/ 18400 h 21600"/>
                <a:gd name="T10" fmla="*/ 2886 w 19676"/>
                <a:gd name="T11" fmla="*/ 3200 h 21600"/>
                <a:gd name="T12" fmla="*/ 9838 w 19676"/>
                <a:gd name="T13" fmla="*/ 0 h 21600"/>
                <a:gd name="T14" fmla="*/ 9838 w 19676"/>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76" h="21600">
                  <a:moveTo>
                    <a:pt x="9838" y="0"/>
                  </a:moveTo>
                  <a:cubicBezTo>
                    <a:pt x="12321" y="0"/>
                    <a:pt x="14866" y="1000"/>
                    <a:pt x="16790" y="3200"/>
                  </a:cubicBezTo>
                  <a:cubicBezTo>
                    <a:pt x="20638" y="7400"/>
                    <a:pt x="20638" y="14200"/>
                    <a:pt x="16790" y="18400"/>
                  </a:cubicBezTo>
                  <a:cubicBezTo>
                    <a:pt x="14866" y="20600"/>
                    <a:pt x="12321" y="21600"/>
                    <a:pt x="9838" y="21600"/>
                  </a:cubicBezTo>
                  <a:cubicBezTo>
                    <a:pt x="7293" y="21600"/>
                    <a:pt x="4810" y="20600"/>
                    <a:pt x="2886" y="18400"/>
                  </a:cubicBezTo>
                  <a:cubicBezTo>
                    <a:pt x="-962" y="14200"/>
                    <a:pt x="-962" y="7400"/>
                    <a:pt x="2886" y="3200"/>
                  </a:cubicBezTo>
                  <a:cubicBezTo>
                    <a:pt x="4810" y="1000"/>
                    <a:pt x="7293" y="0"/>
                    <a:pt x="9838" y="0"/>
                  </a:cubicBezTo>
                  <a:close/>
                  <a:moveTo>
                    <a:pt x="9838" y="0"/>
                  </a:moveTo>
                </a:path>
              </a:pathLst>
            </a:custGeom>
            <a:solidFill>
              <a:schemeClr val="tx1">
                <a:lumMod val="75000"/>
                <a:lumOff val="25000"/>
                <a:alpha val="90000"/>
              </a:schemeClr>
            </a:solidFill>
            <a:ln>
              <a:noFill/>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sp>
          <p:nvSpPr>
            <p:cNvPr id="11" name="iṣliďè"/>
            <p:cNvSpPr/>
            <p:nvPr/>
          </p:nvSpPr>
          <p:spPr bwMode="auto">
            <a:xfrm>
              <a:off x="6221289" y="2942745"/>
              <a:ext cx="1127919" cy="995363"/>
            </a:xfrm>
            <a:custGeom>
              <a:avLst/>
              <a:gdLst/>
              <a:ahLst/>
              <a:cxnLst/>
              <a:rect l="0" t="0" r="r" b="b"/>
              <a:pathLst>
                <a:path w="21600" h="21600">
                  <a:moveTo>
                    <a:pt x="21600" y="0"/>
                  </a:moveTo>
                  <a:cubicBezTo>
                    <a:pt x="21600" y="17419"/>
                    <a:pt x="21600" y="17419"/>
                    <a:pt x="21600" y="17419"/>
                  </a:cubicBezTo>
                  <a:cubicBezTo>
                    <a:pt x="21600" y="18503"/>
                    <a:pt x="20575" y="19587"/>
                    <a:pt x="18456" y="20361"/>
                  </a:cubicBezTo>
                  <a:cubicBezTo>
                    <a:pt x="16337" y="21213"/>
                    <a:pt x="13534" y="21600"/>
                    <a:pt x="10800" y="21600"/>
                  </a:cubicBezTo>
                  <a:cubicBezTo>
                    <a:pt x="7997" y="21600"/>
                    <a:pt x="5263" y="21213"/>
                    <a:pt x="3144" y="20361"/>
                  </a:cubicBezTo>
                  <a:cubicBezTo>
                    <a:pt x="1025" y="19587"/>
                    <a:pt x="0" y="18503"/>
                    <a:pt x="0" y="17419"/>
                  </a:cubicBezTo>
                  <a:cubicBezTo>
                    <a:pt x="0" y="0"/>
                    <a:pt x="0" y="0"/>
                    <a:pt x="0" y="0"/>
                  </a:cubicBezTo>
                  <a:cubicBezTo>
                    <a:pt x="0" y="1084"/>
                    <a:pt x="1025" y="2168"/>
                    <a:pt x="3144" y="2942"/>
                  </a:cubicBezTo>
                  <a:cubicBezTo>
                    <a:pt x="5263" y="3794"/>
                    <a:pt x="7997" y="4181"/>
                    <a:pt x="10800" y="4181"/>
                  </a:cubicBezTo>
                  <a:cubicBezTo>
                    <a:pt x="13534" y="4181"/>
                    <a:pt x="16337" y="3794"/>
                    <a:pt x="18456" y="2942"/>
                  </a:cubicBezTo>
                  <a:cubicBezTo>
                    <a:pt x="20575" y="2168"/>
                    <a:pt x="21600" y="1084"/>
                    <a:pt x="21600" y="0"/>
                  </a:cubicBezTo>
                  <a:close/>
                  <a:moveTo>
                    <a:pt x="21600" y="0"/>
                  </a:moveTo>
                </a:path>
              </a:pathLst>
            </a:custGeom>
            <a:solidFill>
              <a:srgbClr val="6A5250"/>
            </a:solidFill>
            <a:ln>
              <a:noFill/>
            </a:ln>
          </p:spPr>
          <p:txBody>
            <a:bodyPr wrap="none" lIns="0" tIns="0" rIns="0" bIns="0" anchor="ctr" anchorCtr="1">
              <a:normAutofit/>
              <a:scene3d>
                <a:camera prst="orthographicFront"/>
                <a:lightRig rig="threePt" dir="t"/>
              </a:scene3d>
              <a:sp3d contourW="12700"/>
            </a:bodyPr>
            <a:lstStyle/>
            <a:p>
              <a:pPr algn="ctr"/>
              <a:endParaRPr lang="en-US" altLang="zh-CN" sz="2000">
                <a:solidFill>
                  <a:srgbClr val="FFFEFE"/>
                </a:solidFill>
                <a:ea typeface="+mn-lt"/>
                <a:cs typeface="+mn-ea"/>
                <a:sym typeface="字魂59号-创粗黑" panose="00000500000000000000" pitchFamily="2" charset="-122"/>
              </a:endParaRPr>
            </a:p>
          </p:txBody>
        </p:sp>
        <p:sp>
          <p:nvSpPr>
            <p:cNvPr id="12" name="ísliḍê"/>
            <p:cNvSpPr/>
            <p:nvPr/>
          </p:nvSpPr>
          <p:spPr bwMode="auto">
            <a:xfrm>
              <a:off x="4410343" y="2575239"/>
              <a:ext cx="1127125" cy="1370013"/>
            </a:xfrm>
            <a:custGeom>
              <a:avLst/>
              <a:gdLst>
                <a:gd name="T0" fmla="*/ 21600 w 21600"/>
                <a:gd name="T1" fmla="*/ 0 h 21600"/>
                <a:gd name="T2" fmla="*/ 21600 w 21600"/>
                <a:gd name="T3" fmla="*/ 18563 h 21600"/>
                <a:gd name="T4" fmla="*/ 18456 w 21600"/>
                <a:gd name="T5" fmla="*/ 20700 h 21600"/>
                <a:gd name="T6" fmla="*/ 10800 w 21600"/>
                <a:gd name="T7" fmla="*/ 21600 h 21600"/>
                <a:gd name="T8" fmla="*/ 3144 w 21600"/>
                <a:gd name="T9" fmla="*/ 20700 h 21600"/>
                <a:gd name="T10" fmla="*/ 0 w 21600"/>
                <a:gd name="T11" fmla="*/ 18563 h 21600"/>
                <a:gd name="T12" fmla="*/ 0 w 21600"/>
                <a:gd name="T13" fmla="*/ 0 h 21600"/>
                <a:gd name="T14" fmla="*/ 3144 w 21600"/>
                <a:gd name="T15" fmla="*/ 2138 h 21600"/>
                <a:gd name="T16" fmla="*/ 10800 w 21600"/>
                <a:gd name="T17" fmla="*/ 3037 h 21600"/>
                <a:gd name="T18" fmla="*/ 18456 w 21600"/>
                <a:gd name="T19" fmla="*/ 2138 h 21600"/>
                <a:gd name="T20" fmla="*/ 21600 w 21600"/>
                <a:gd name="T21" fmla="*/ 0 h 21600"/>
                <a:gd name="T22" fmla="*/ 21600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21600" y="0"/>
                  </a:moveTo>
                  <a:cubicBezTo>
                    <a:pt x="21600" y="18563"/>
                    <a:pt x="21600" y="18563"/>
                    <a:pt x="21600" y="18563"/>
                  </a:cubicBezTo>
                  <a:cubicBezTo>
                    <a:pt x="21600" y="19350"/>
                    <a:pt x="20575" y="20138"/>
                    <a:pt x="18456" y="20700"/>
                  </a:cubicBezTo>
                  <a:cubicBezTo>
                    <a:pt x="16337" y="21319"/>
                    <a:pt x="13534" y="21600"/>
                    <a:pt x="10800" y="21600"/>
                  </a:cubicBezTo>
                  <a:cubicBezTo>
                    <a:pt x="7997" y="21600"/>
                    <a:pt x="5263" y="21319"/>
                    <a:pt x="3144" y="20700"/>
                  </a:cubicBezTo>
                  <a:cubicBezTo>
                    <a:pt x="1025" y="20138"/>
                    <a:pt x="0" y="19350"/>
                    <a:pt x="0" y="18563"/>
                  </a:cubicBezTo>
                  <a:cubicBezTo>
                    <a:pt x="0" y="0"/>
                    <a:pt x="0" y="0"/>
                    <a:pt x="0" y="0"/>
                  </a:cubicBezTo>
                  <a:cubicBezTo>
                    <a:pt x="0" y="787"/>
                    <a:pt x="1025" y="1575"/>
                    <a:pt x="3144" y="2138"/>
                  </a:cubicBezTo>
                  <a:cubicBezTo>
                    <a:pt x="5263" y="2756"/>
                    <a:pt x="7997" y="3037"/>
                    <a:pt x="10800" y="3037"/>
                  </a:cubicBezTo>
                  <a:cubicBezTo>
                    <a:pt x="13534" y="3037"/>
                    <a:pt x="16337" y="2756"/>
                    <a:pt x="18456" y="2138"/>
                  </a:cubicBezTo>
                  <a:cubicBezTo>
                    <a:pt x="20575" y="1575"/>
                    <a:pt x="21600" y="787"/>
                    <a:pt x="21600" y="0"/>
                  </a:cubicBezTo>
                  <a:close/>
                  <a:moveTo>
                    <a:pt x="21600" y="0"/>
                  </a:moveTo>
                </a:path>
              </a:pathLst>
            </a:custGeom>
            <a:solidFill>
              <a:srgbClr val="E9D0D3"/>
            </a:solidFill>
            <a:ln>
              <a:noFill/>
            </a:ln>
          </p:spPr>
          <p:txBody>
            <a:bodyPr wrap="none" lIns="0" tIns="0" rIns="0" bIns="0" anchor="ctr" anchorCtr="1">
              <a:normAutofit/>
              <a:scene3d>
                <a:camera prst="orthographicFront"/>
                <a:lightRig rig="threePt" dir="t"/>
              </a:scene3d>
              <a:sp3d contourW="12700"/>
            </a:bodyPr>
            <a:lstStyle/>
            <a:p>
              <a:pPr algn="ctr"/>
              <a:endParaRPr lang="en-US" altLang="zh-CN" sz="2000">
                <a:solidFill>
                  <a:srgbClr val="FFFEFE"/>
                </a:solidFill>
                <a:ea typeface="+mn-lt"/>
                <a:cs typeface="+mn-ea"/>
                <a:sym typeface="字魂59号-创粗黑" panose="00000500000000000000" pitchFamily="2" charset="-122"/>
              </a:endParaRPr>
            </a:p>
          </p:txBody>
        </p:sp>
        <p:sp>
          <p:nvSpPr>
            <p:cNvPr id="13" name="îṩļîďé"/>
            <p:cNvSpPr/>
            <p:nvPr/>
          </p:nvSpPr>
          <p:spPr bwMode="auto">
            <a:xfrm>
              <a:off x="4409152" y="2424497"/>
              <a:ext cx="1129507" cy="385763"/>
            </a:xfrm>
            <a:custGeom>
              <a:avLst/>
              <a:gdLst>
                <a:gd name="T0" fmla="*/ 9866 w 19686"/>
                <a:gd name="T1" fmla="*/ 0 h 21600"/>
                <a:gd name="T2" fmla="*/ 16838 w 19686"/>
                <a:gd name="T3" fmla="*/ 3200 h 21600"/>
                <a:gd name="T4" fmla="*/ 16838 w 19686"/>
                <a:gd name="T5" fmla="*/ 18600 h 21600"/>
                <a:gd name="T6" fmla="*/ 9866 w 19686"/>
                <a:gd name="T7" fmla="*/ 21600 h 21600"/>
                <a:gd name="T8" fmla="*/ 2894 w 19686"/>
                <a:gd name="T9" fmla="*/ 18600 h 21600"/>
                <a:gd name="T10" fmla="*/ 2894 w 19686"/>
                <a:gd name="T11" fmla="*/ 3200 h 21600"/>
                <a:gd name="T12" fmla="*/ 9866 w 19686"/>
                <a:gd name="T13" fmla="*/ 0 h 21600"/>
                <a:gd name="T14" fmla="*/ 9866 w 19686"/>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86" h="21600">
                  <a:moveTo>
                    <a:pt x="9866" y="0"/>
                  </a:moveTo>
                  <a:cubicBezTo>
                    <a:pt x="12356" y="0"/>
                    <a:pt x="14908" y="1000"/>
                    <a:pt x="16838" y="3200"/>
                  </a:cubicBezTo>
                  <a:cubicBezTo>
                    <a:pt x="20635" y="7400"/>
                    <a:pt x="20635" y="14200"/>
                    <a:pt x="16838" y="18600"/>
                  </a:cubicBezTo>
                  <a:cubicBezTo>
                    <a:pt x="14908" y="20600"/>
                    <a:pt x="12356" y="21600"/>
                    <a:pt x="9866" y="21600"/>
                  </a:cubicBezTo>
                  <a:cubicBezTo>
                    <a:pt x="7314" y="21600"/>
                    <a:pt x="4824" y="20600"/>
                    <a:pt x="2894" y="18600"/>
                  </a:cubicBezTo>
                  <a:cubicBezTo>
                    <a:pt x="-965" y="14200"/>
                    <a:pt x="-965" y="7400"/>
                    <a:pt x="2894" y="3200"/>
                  </a:cubicBezTo>
                  <a:cubicBezTo>
                    <a:pt x="4824" y="1000"/>
                    <a:pt x="7314" y="0"/>
                    <a:pt x="9866" y="0"/>
                  </a:cubicBezTo>
                  <a:close/>
                  <a:moveTo>
                    <a:pt x="9866" y="0"/>
                  </a:moveTo>
                </a:path>
              </a:pathLst>
            </a:custGeom>
            <a:solidFill>
              <a:srgbClr val="F7EAD7"/>
            </a:solidFill>
            <a:ln w="9525" cap="flat">
              <a:solidFill>
                <a:schemeClr val="tx1">
                  <a:alpha val="0"/>
                </a:schemeClr>
              </a:solidFill>
              <a:prstDash val="solid"/>
              <a:round/>
              <a:headEnd type="none" w="med" len="med"/>
              <a:tailEnd type="none" w="med" len="med"/>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sp>
          <p:nvSpPr>
            <p:cNvPr id="14" name="íṡḻíḋé"/>
            <p:cNvSpPr/>
            <p:nvPr/>
          </p:nvSpPr>
          <p:spPr bwMode="auto">
            <a:xfrm>
              <a:off x="5311255" y="3621401"/>
              <a:ext cx="1127125" cy="627063"/>
            </a:xfrm>
            <a:custGeom>
              <a:avLst/>
              <a:gdLst/>
              <a:ahLst/>
              <a:cxnLst/>
              <a:rect l="0" t="0" r="r" b="b"/>
              <a:pathLst>
                <a:path w="21600" h="21600">
                  <a:moveTo>
                    <a:pt x="21600" y="0"/>
                  </a:moveTo>
                  <a:cubicBezTo>
                    <a:pt x="21600" y="14973"/>
                    <a:pt x="21600" y="14973"/>
                    <a:pt x="21600" y="14973"/>
                  </a:cubicBezTo>
                  <a:cubicBezTo>
                    <a:pt x="21600" y="16691"/>
                    <a:pt x="20575" y="18409"/>
                    <a:pt x="18456" y="19636"/>
                  </a:cubicBezTo>
                  <a:cubicBezTo>
                    <a:pt x="16337" y="20986"/>
                    <a:pt x="13534" y="21600"/>
                    <a:pt x="10800" y="21600"/>
                  </a:cubicBezTo>
                  <a:cubicBezTo>
                    <a:pt x="8066" y="21600"/>
                    <a:pt x="5263" y="20986"/>
                    <a:pt x="3144" y="19636"/>
                  </a:cubicBezTo>
                  <a:cubicBezTo>
                    <a:pt x="1025" y="18409"/>
                    <a:pt x="0" y="16691"/>
                    <a:pt x="0" y="14973"/>
                  </a:cubicBezTo>
                  <a:cubicBezTo>
                    <a:pt x="0" y="0"/>
                    <a:pt x="0" y="0"/>
                    <a:pt x="0" y="0"/>
                  </a:cubicBezTo>
                  <a:cubicBezTo>
                    <a:pt x="0" y="1718"/>
                    <a:pt x="1025" y="3436"/>
                    <a:pt x="3144" y="4664"/>
                  </a:cubicBezTo>
                  <a:cubicBezTo>
                    <a:pt x="5263" y="6014"/>
                    <a:pt x="8066" y="6627"/>
                    <a:pt x="10800" y="6627"/>
                  </a:cubicBezTo>
                  <a:cubicBezTo>
                    <a:pt x="13534" y="6627"/>
                    <a:pt x="16337" y="6014"/>
                    <a:pt x="18456" y="4664"/>
                  </a:cubicBezTo>
                  <a:cubicBezTo>
                    <a:pt x="20575" y="3436"/>
                    <a:pt x="21600" y="1718"/>
                    <a:pt x="21600" y="0"/>
                  </a:cubicBezTo>
                  <a:close/>
                  <a:moveTo>
                    <a:pt x="21600" y="0"/>
                  </a:moveTo>
                </a:path>
              </a:pathLst>
            </a:custGeom>
            <a:solidFill>
              <a:srgbClr val="E9D0D3"/>
            </a:solidFill>
            <a:ln>
              <a:noFill/>
            </a:ln>
          </p:spPr>
          <p:txBody>
            <a:bodyPr wrap="none" lIns="0" tIns="0" rIns="0" bIns="72000" anchor="b" anchorCtr="1">
              <a:normAutofit/>
              <a:scene3d>
                <a:camera prst="orthographicFront"/>
                <a:lightRig rig="threePt" dir="t"/>
              </a:scene3d>
              <a:sp3d contourW="12700"/>
            </a:bodyPr>
            <a:lstStyle/>
            <a:p>
              <a:pPr algn="ctr"/>
              <a:endParaRPr lang="en-US" altLang="zh-CN" sz="2000">
                <a:solidFill>
                  <a:srgbClr val="FFFEFE"/>
                </a:solidFill>
                <a:ea typeface="+mn-lt"/>
                <a:cs typeface="+mn-ea"/>
                <a:sym typeface="字魂59号-创粗黑" panose="00000500000000000000" pitchFamily="2" charset="-122"/>
              </a:endParaRPr>
            </a:p>
          </p:txBody>
        </p:sp>
        <p:sp>
          <p:nvSpPr>
            <p:cNvPr id="15" name="iŝliḑè"/>
            <p:cNvSpPr/>
            <p:nvPr/>
          </p:nvSpPr>
          <p:spPr bwMode="auto">
            <a:xfrm>
              <a:off x="5309270" y="3440075"/>
              <a:ext cx="1131094" cy="384969"/>
            </a:xfrm>
            <a:custGeom>
              <a:avLst/>
              <a:gdLst>
                <a:gd name="T0" fmla="*/ 9838 w 19676"/>
                <a:gd name="T1" fmla="*/ 0 h 21600"/>
                <a:gd name="T2" fmla="*/ 16790 w 19676"/>
                <a:gd name="T3" fmla="*/ 3200 h 21600"/>
                <a:gd name="T4" fmla="*/ 16790 w 19676"/>
                <a:gd name="T5" fmla="*/ 18400 h 21600"/>
                <a:gd name="T6" fmla="*/ 9838 w 19676"/>
                <a:gd name="T7" fmla="*/ 21600 h 21600"/>
                <a:gd name="T8" fmla="*/ 2886 w 19676"/>
                <a:gd name="T9" fmla="*/ 18400 h 21600"/>
                <a:gd name="T10" fmla="*/ 2886 w 19676"/>
                <a:gd name="T11" fmla="*/ 3200 h 21600"/>
                <a:gd name="T12" fmla="*/ 9838 w 19676"/>
                <a:gd name="T13" fmla="*/ 0 h 21600"/>
                <a:gd name="T14" fmla="*/ 9838 w 19676"/>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76" h="21600">
                  <a:moveTo>
                    <a:pt x="9838" y="0"/>
                  </a:moveTo>
                  <a:cubicBezTo>
                    <a:pt x="12321" y="0"/>
                    <a:pt x="14866" y="1000"/>
                    <a:pt x="16790" y="3200"/>
                  </a:cubicBezTo>
                  <a:cubicBezTo>
                    <a:pt x="20638" y="7400"/>
                    <a:pt x="20638" y="14200"/>
                    <a:pt x="16790" y="18400"/>
                  </a:cubicBezTo>
                  <a:cubicBezTo>
                    <a:pt x="14866" y="20600"/>
                    <a:pt x="12321" y="21600"/>
                    <a:pt x="9838" y="21600"/>
                  </a:cubicBezTo>
                  <a:cubicBezTo>
                    <a:pt x="7355" y="21600"/>
                    <a:pt x="4810" y="20600"/>
                    <a:pt x="2886" y="18400"/>
                  </a:cubicBezTo>
                  <a:cubicBezTo>
                    <a:pt x="-962" y="14200"/>
                    <a:pt x="-962" y="7400"/>
                    <a:pt x="2886" y="3200"/>
                  </a:cubicBezTo>
                  <a:cubicBezTo>
                    <a:pt x="4810" y="1000"/>
                    <a:pt x="7355" y="0"/>
                    <a:pt x="9838" y="0"/>
                  </a:cubicBezTo>
                  <a:close/>
                  <a:moveTo>
                    <a:pt x="9838" y="0"/>
                  </a:moveTo>
                </a:path>
              </a:pathLst>
            </a:custGeom>
            <a:solidFill>
              <a:srgbClr val="F7EAD7"/>
            </a:solidFill>
            <a:ln>
              <a:noFill/>
            </a:ln>
          </p:spPr>
          <p:txBody>
            <a:bodyPr anchor="ctr">
              <a:scene3d>
                <a:camera prst="orthographicFront"/>
                <a:lightRig rig="threePt" dir="t"/>
              </a:scene3d>
              <a:sp3d contourW="12700"/>
            </a:bodyPr>
            <a:lstStyle/>
            <a:p>
              <a:pPr algn="ctr"/>
              <a:endParaRPr sz="2400">
                <a:ea typeface="+mn-lt"/>
                <a:cs typeface="+mn-ea"/>
                <a:sym typeface="字魂59号-创粗黑" panose="00000500000000000000" pitchFamily="2" charset="-122"/>
              </a:endParaRPr>
            </a:p>
          </p:txBody>
        </p:sp>
      </p:grpSp>
      <p:grpSp>
        <p:nvGrpSpPr>
          <p:cNvPr id="33" name="组合 32"/>
          <p:cNvGrpSpPr/>
          <p:nvPr/>
        </p:nvGrpSpPr>
        <p:grpSpPr>
          <a:xfrm>
            <a:off x="8288655" y="1683385"/>
            <a:ext cx="2937510" cy="1638417"/>
            <a:chOff x="3474919" y="2412339"/>
            <a:chExt cx="2937510" cy="982396"/>
          </a:xfrm>
        </p:grpSpPr>
        <p:sp>
          <p:nvSpPr>
            <p:cNvPr id="34" name="文本框 33"/>
            <p:cNvSpPr txBox="1"/>
            <p:nvPr/>
          </p:nvSpPr>
          <p:spPr>
            <a:xfrm>
              <a:off x="3474919" y="2412339"/>
              <a:ext cx="2937510" cy="276041"/>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75000"/>
                      <a:lumOff val="25000"/>
                    </a:schemeClr>
                  </a:solidFill>
                  <a:ea typeface="+mn-lt"/>
                  <a:cs typeface="+mn-ea"/>
                  <a:sym typeface="字魂59号-创粗黑" panose="00000500000000000000" pitchFamily="2" charset="-122"/>
                </a:rPr>
                <a:t>03  </a:t>
              </a:r>
              <a:r>
                <a:rPr lang="zh-CN" altLang="en-US" sz="2400" b="1" dirty="0">
                  <a:solidFill>
                    <a:schemeClr val="tx1">
                      <a:lumMod val="75000"/>
                      <a:lumOff val="25000"/>
                    </a:schemeClr>
                  </a:solidFill>
                  <a:ea typeface="+mn-lt"/>
                  <a:cs typeface="+mn-ea"/>
                  <a:sym typeface="字魂59号-创粗黑" panose="00000500000000000000" pitchFamily="2" charset="-122"/>
                </a:rPr>
                <a:t>平台的设计分析</a:t>
              </a:r>
              <a:endParaRPr lang="zh-CN" altLang="en-US" sz="2400" b="1" dirty="0">
                <a:solidFill>
                  <a:schemeClr val="tx1">
                    <a:lumMod val="75000"/>
                    <a:lumOff val="25000"/>
                  </a:schemeClr>
                </a:solidFill>
                <a:ea typeface="+mn-lt"/>
                <a:cs typeface="+mn-ea"/>
                <a:sym typeface="字魂59号-创粗黑" panose="00000500000000000000" pitchFamily="2" charset="-122"/>
              </a:endParaRPr>
            </a:p>
          </p:txBody>
        </p:sp>
        <p:sp>
          <p:nvSpPr>
            <p:cNvPr id="35" name="文本框 34"/>
            <p:cNvSpPr txBox="1"/>
            <p:nvPr/>
          </p:nvSpPr>
          <p:spPr>
            <a:xfrm>
              <a:off x="3624779" y="2750893"/>
              <a:ext cx="2290327" cy="643842"/>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① </a:t>
              </a:r>
              <a:r>
                <a:rPr lang="en-US" altLang="zh-CN" sz="1400" dirty="0">
                  <a:solidFill>
                    <a:schemeClr val="tx1">
                      <a:lumMod val="65000"/>
                      <a:lumOff val="35000"/>
                    </a:schemeClr>
                  </a:solidFill>
                  <a:ea typeface="+mn-lt"/>
                  <a:cs typeface="+mn-ea"/>
                  <a:sym typeface="字魂59号-创粗黑" panose="00000500000000000000" pitchFamily="2" charset="-122"/>
                </a:rPr>
                <a:t>线上挂号</a:t>
              </a:r>
              <a:endParaRPr lang="en-US" altLang="zh-CN" sz="1400" dirty="0">
                <a:solidFill>
                  <a:schemeClr val="tx1">
                    <a:lumMod val="65000"/>
                    <a:lumOff val="35000"/>
                  </a:schemeClr>
                </a:solidFill>
                <a:ea typeface="+mn-lt"/>
                <a:cs typeface="+mn-ea"/>
                <a:sym typeface="字魂59号-创粗黑" panose="00000500000000000000" pitchFamily="2" charset="-122"/>
              </a:endParaRPr>
            </a:p>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② </a:t>
              </a:r>
              <a:r>
                <a:rPr lang="en-US" altLang="zh-CN" sz="1400" dirty="0">
                  <a:solidFill>
                    <a:schemeClr val="tx1">
                      <a:lumMod val="65000"/>
                      <a:lumOff val="35000"/>
                    </a:schemeClr>
                  </a:solidFill>
                  <a:ea typeface="+mn-lt"/>
                  <a:cs typeface="+mn-ea"/>
                  <a:sym typeface="字魂59号-创粗黑" panose="00000500000000000000" pitchFamily="2" charset="-122"/>
                </a:rPr>
                <a:t>构建医患网上社区</a:t>
              </a:r>
              <a:endParaRPr lang="en-US" altLang="zh-CN" sz="1400" dirty="0">
                <a:solidFill>
                  <a:schemeClr val="tx1">
                    <a:lumMod val="65000"/>
                    <a:lumOff val="35000"/>
                  </a:schemeClr>
                </a:solidFill>
                <a:ea typeface="+mn-lt"/>
                <a:cs typeface="+mn-ea"/>
                <a:sym typeface="字魂59号-创粗黑" panose="00000500000000000000" pitchFamily="2" charset="-122"/>
              </a:endParaRPr>
            </a:p>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③ </a:t>
              </a:r>
              <a:r>
                <a:rPr lang="en-US" altLang="zh-CN" sz="1400" dirty="0">
                  <a:solidFill>
                    <a:schemeClr val="tx1">
                      <a:lumMod val="65000"/>
                      <a:lumOff val="35000"/>
                    </a:schemeClr>
                  </a:solidFill>
                  <a:ea typeface="+mn-lt"/>
                  <a:cs typeface="+mn-ea"/>
                  <a:sym typeface="字魂59号-创粗黑" panose="00000500000000000000" pitchFamily="2" charset="-122"/>
                </a:rPr>
                <a:t>在线诊断</a:t>
              </a:r>
              <a:endParaRPr lang="en-US" altLang="zh-CN" sz="1400" dirty="0">
                <a:solidFill>
                  <a:schemeClr val="tx1">
                    <a:lumMod val="65000"/>
                    <a:lumOff val="35000"/>
                  </a:schemeClr>
                </a:solidFill>
                <a:ea typeface="+mn-lt"/>
                <a:cs typeface="+mn-ea"/>
                <a:sym typeface="字魂59号-创粗黑" panose="00000500000000000000" pitchFamily="2" charset="-122"/>
              </a:endParaRPr>
            </a:p>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④ </a:t>
              </a:r>
              <a:r>
                <a:rPr lang="en-US" altLang="zh-CN" sz="1400" dirty="0">
                  <a:solidFill>
                    <a:schemeClr val="tx1">
                      <a:lumMod val="65000"/>
                      <a:lumOff val="35000"/>
                    </a:schemeClr>
                  </a:solidFill>
                  <a:ea typeface="+mn-lt"/>
                  <a:cs typeface="+mn-ea"/>
                  <a:sym typeface="字魂59号-创粗黑" panose="00000500000000000000" pitchFamily="2" charset="-122"/>
                </a:rPr>
                <a:t>多种渠道取药</a:t>
              </a:r>
              <a:endParaRPr lang="en-US" altLang="zh-CN" sz="1400" dirty="0">
                <a:solidFill>
                  <a:schemeClr val="tx1">
                    <a:lumMod val="65000"/>
                    <a:lumOff val="35000"/>
                  </a:schemeClr>
                </a:solidFill>
                <a:ea typeface="+mn-lt"/>
                <a:cs typeface="+mn-ea"/>
                <a:sym typeface="字魂59号-创粗黑" panose="00000500000000000000" pitchFamily="2" charset="-122"/>
              </a:endParaRPr>
            </a:p>
          </p:txBody>
        </p:sp>
      </p:grpSp>
      <p:grpSp>
        <p:nvGrpSpPr>
          <p:cNvPr id="36" name="组合 35"/>
          <p:cNvGrpSpPr/>
          <p:nvPr/>
        </p:nvGrpSpPr>
        <p:grpSpPr>
          <a:xfrm>
            <a:off x="8438515" y="4229735"/>
            <a:ext cx="2867025" cy="1063693"/>
            <a:chOff x="3624779" y="2412339"/>
            <a:chExt cx="2867025" cy="407086"/>
          </a:xfrm>
        </p:grpSpPr>
        <p:sp>
          <p:nvSpPr>
            <p:cNvPr id="37" name="文本框 36"/>
            <p:cNvSpPr txBox="1"/>
            <p:nvPr/>
          </p:nvSpPr>
          <p:spPr>
            <a:xfrm>
              <a:off x="3624779" y="2412339"/>
              <a:ext cx="2867025" cy="176190"/>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75000"/>
                      <a:lumOff val="25000"/>
                    </a:schemeClr>
                  </a:solidFill>
                  <a:ea typeface="+mn-lt"/>
                  <a:cs typeface="+mn-ea"/>
                  <a:sym typeface="字魂59号-创粗黑" panose="00000500000000000000" pitchFamily="2" charset="-122"/>
                </a:rPr>
                <a:t>04  </a:t>
              </a:r>
              <a:r>
                <a:rPr lang="zh-CN" altLang="en-US" sz="2400" b="1" dirty="0">
                  <a:solidFill>
                    <a:schemeClr val="tx1">
                      <a:lumMod val="75000"/>
                      <a:lumOff val="25000"/>
                    </a:schemeClr>
                  </a:solidFill>
                  <a:ea typeface="+mn-lt"/>
                  <a:cs typeface="+mn-ea"/>
                  <a:sym typeface="字魂59号-创粗黑" panose="00000500000000000000" pitchFamily="2" charset="-122"/>
                </a:rPr>
                <a:t>项目最终目标</a:t>
              </a:r>
              <a:endParaRPr lang="zh-CN" altLang="en-US" sz="2400" b="1" dirty="0">
                <a:solidFill>
                  <a:schemeClr val="tx1">
                    <a:lumMod val="75000"/>
                    <a:lumOff val="25000"/>
                  </a:schemeClr>
                </a:solidFill>
                <a:ea typeface="+mn-lt"/>
                <a:cs typeface="+mn-ea"/>
                <a:sym typeface="字魂59号-创粗黑" panose="00000500000000000000" pitchFamily="2" charset="-122"/>
              </a:endParaRPr>
            </a:p>
          </p:txBody>
        </p:sp>
        <p:sp>
          <p:nvSpPr>
            <p:cNvPr id="38" name="文本框 37"/>
            <p:cNvSpPr txBox="1"/>
            <p:nvPr/>
          </p:nvSpPr>
          <p:spPr>
            <a:xfrm>
              <a:off x="3913069" y="2690624"/>
              <a:ext cx="2290327" cy="12880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400" dirty="0">
                  <a:solidFill>
                    <a:schemeClr val="tx1">
                      <a:lumMod val="65000"/>
                      <a:lumOff val="35000"/>
                    </a:schemeClr>
                  </a:solidFill>
                  <a:ea typeface="+mn-lt"/>
                  <a:cs typeface="+mn-ea"/>
                  <a:sym typeface="字魂59号-创粗黑" panose="00000500000000000000" pitchFamily="2" charset="-122"/>
                </a:rPr>
                <a:t>开方复诊</a:t>
              </a:r>
              <a:r>
                <a:rPr lang="en-US" altLang="zh-CN" sz="1400" dirty="0">
                  <a:solidFill>
                    <a:schemeClr val="tx1">
                      <a:lumMod val="65000"/>
                      <a:lumOff val="35000"/>
                    </a:schemeClr>
                  </a:solidFill>
                  <a:ea typeface="+mn-lt"/>
                  <a:cs typeface="+mn-ea"/>
                  <a:sym typeface="字魂59号-创粗黑" panose="00000500000000000000" pitchFamily="2" charset="-122"/>
                </a:rPr>
                <a:t>，一次不跑</a:t>
              </a:r>
              <a:endParaRPr lang="en-US" altLang="zh-CN" sz="1400" dirty="0">
                <a:solidFill>
                  <a:schemeClr val="tx1">
                    <a:lumMod val="65000"/>
                    <a:lumOff val="35000"/>
                  </a:schemeClr>
                </a:solidFill>
                <a:ea typeface="+mn-lt"/>
                <a:cs typeface="+mn-ea"/>
                <a:sym typeface="字魂59号-创粗黑" panose="00000500000000000000" pitchFamily="2" charset="-122"/>
              </a:endParaRPr>
            </a:p>
          </p:txBody>
        </p:sp>
      </p:grpSp>
      <p:grpSp>
        <p:nvGrpSpPr>
          <p:cNvPr id="39" name="组合 38"/>
          <p:cNvGrpSpPr/>
          <p:nvPr/>
        </p:nvGrpSpPr>
        <p:grpSpPr>
          <a:xfrm>
            <a:off x="777875" y="1683385"/>
            <a:ext cx="3501390" cy="2145029"/>
            <a:chOff x="3090744" y="2412339"/>
            <a:chExt cx="3501390" cy="1079275"/>
          </a:xfrm>
        </p:grpSpPr>
        <p:sp>
          <p:nvSpPr>
            <p:cNvPr id="40" name="文本框 39"/>
            <p:cNvSpPr txBox="1"/>
            <p:nvPr/>
          </p:nvSpPr>
          <p:spPr>
            <a:xfrm>
              <a:off x="3382844" y="2412339"/>
              <a:ext cx="2978785" cy="231638"/>
            </a:xfrm>
            <a:prstGeom prst="rect">
              <a:avLst/>
            </a:prstGeom>
            <a:noFill/>
          </p:spPr>
          <p:txBody>
            <a:bodyPr wrap="square" rtlCol="0">
              <a:spAutoFit/>
              <a:scene3d>
                <a:camera prst="orthographicFront"/>
                <a:lightRig rig="threePt" dir="t"/>
              </a:scene3d>
              <a:sp3d contourW="12700"/>
            </a:bodyPr>
            <a:lstStyle/>
            <a:p>
              <a:pPr algn="r"/>
              <a:r>
                <a:rPr lang="en-US" altLang="zh-CN" sz="2400" b="1" dirty="0">
                  <a:solidFill>
                    <a:schemeClr val="tx1">
                      <a:lumMod val="75000"/>
                      <a:lumOff val="25000"/>
                    </a:schemeClr>
                  </a:solidFill>
                  <a:ea typeface="+mn-lt"/>
                  <a:cs typeface="+mn-ea"/>
                  <a:sym typeface="字魂59号-创粗黑" panose="00000500000000000000" pitchFamily="2" charset="-122"/>
                </a:rPr>
                <a:t>01  </a:t>
              </a:r>
              <a:r>
                <a:rPr lang="zh-CN" altLang="en-US" sz="2400" b="1" dirty="0">
                  <a:solidFill>
                    <a:schemeClr val="tx1">
                      <a:lumMod val="75000"/>
                      <a:lumOff val="25000"/>
                    </a:schemeClr>
                  </a:solidFill>
                  <a:ea typeface="+mn-lt"/>
                  <a:cs typeface="+mn-ea"/>
                  <a:sym typeface="字魂59号-创粗黑" panose="00000500000000000000" pitchFamily="2" charset="-122"/>
                </a:rPr>
                <a:t>政策环境分析</a:t>
              </a:r>
              <a:endParaRPr lang="zh-CN" altLang="en-US" sz="2400" b="1" dirty="0">
                <a:solidFill>
                  <a:schemeClr val="tx1">
                    <a:lumMod val="75000"/>
                    <a:lumOff val="25000"/>
                  </a:schemeClr>
                </a:solidFill>
                <a:ea typeface="+mn-lt"/>
                <a:cs typeface="+mn-ea"/>
                <a:sym typeface="字魂59号-创粗黑" panose="00000500000000000000" pitchFamily="2" charset="-122"/>
              </a:endParaRPr>
            </a:p>
          </p:txBody>
        </p:sp>
        <p:sp>
          <p:nvSpPr>
            <p:cNvPr id="41" name="文本框 40"/>
            <p:cNvSpPr txBox="1"/>
            <p:nvPr/>
          </p:nvSpPr>
          <p:spPr>
            <a:xfrm>
              <a:off x="3090744" y="2704363"/>
              <a:ext cx="3501390" cy="787251"/>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400" dirty="0">
                  <a:solidFill>
                    <a:schemeClr val="tx1">
                      <a:lumMod val="65000"/>
                      <a:lumOff val="35000"/>
                    </a:schemeClr>
                  </a:solidFill>
                  <a:ea typeface="+mn-lt"/>
                  <a:cs typeface="+mn-ea"/>
                  <a:sym typeface="字魂59号-创粗黑" panose="00000500000000000000" pitchFamily="2" charset="-122"/>
                </a:rPr>
                <a:t>      2018年4月28日，《国务院办公厅关于促进“互联网+医疗健康”发展的意见》出  台后，国家卫生健康委一直对此高度重视印发系列配套文件，推动互联网诊疗、互联网医院、远程医疗服务以及预约诊疗等互联网医疗服务，推动其快速健康发展。</a:t>
              </a:r>
              <a:endParaRPr lang="en-US" altLang="zh-CN" sz="1400" dirty="0">
                <a:solidFill>
                  <a:schemeClr val="tx1">
                    <a:lumMod val="65000"/>
                    <a:lumOff val="35000"/>
                  </a:schemeClr>
                </a:solidFill>
                <a:ea typeface="+mn-lt"/>
                <a:cs typeface="+mn-ea"/>
                <a:sym typeface="字魂59号-创粗黑" panose="00000500000000000000" pitchFamily="2" charset="-122"/>
              </a:endParaRPr>
            </a:p>
          </p:txBody>
        </p:sp>
      </p:grpSp>
      <p:grpSp>
        <p:nvGrpSpPr>
          <p:cNvPr id="42" name="组合 41"/>
          <p:cNvGrpSpPr/>
          <p:nvPr/>
        </p:nvGrpSpPr>
        <p:grpSpPr>
          <a:xfrm>
            <a:off x="504825" y="4152265"/>
            <a:ext cx="3886200" cy="2516506"/>
            <a:chOff x="2986604" y="2412339"/>
            <a:chExt cx="3886200" cy="1605098"/>
          </a:xfrm>
        </p:grpSpPr>
        <p:sp>
          <p:nvSpPr>
            <p:cNvPr id="43" name="文本框 42"/>
            <p:cNvSpPr txBox="1"/>
            <p:nvPr/>
          </p:nvSpPr>
          <p:spPr>
            <a:xfrm>
              <a:off x="3781624" y="2412339"/>
              <a:ext cx="2748915" cy="293640"/>
            </a:xfrm>
            <a:prstGeom prst="rect">
              <a:avLst/>
            </a:prstGeom>
            <a:noFill/>
          </p:spPr>
          <p:txBody>
            <a:bodyPr wrap="square" rtlCol="0">
              <a:spAutoFit/>
              <a:scene3d>
                <a:camera prst="orthographicFront"/>
                <a:lightRig rig="threePt" dir="t"/>
              </a:scene3d>
              <a:sp3d contourW="12700"/>
            </a:bodyPr>
            <a:lstStyle/>
            <a:p>
              <a:pPr algn="r"/>
              <a:r>
                <a:rPr lang="en-US" altLang="zh-CN" sz="2400" b="1" dirty="0">
                  <a:solidFill>
                    <a:schemeClr val="tx1">
                      <a:lumMod val="75000"/>
                      <a:lumOff val="25000"/>
                    </a:schemeClr>
                  </a:solidFill>
                  <a:ea typeface="+mn-lt"/>
                  <a:cs typeface="+mn-ea"/>
                  <a:sym typeface="字魂59号-创粗黑" panose="00000500000000000000" pitchFamily="2" charset="-122"/>
                </a:rPr>
                <a:t>02  </a:t>
              </a:r>
              <a:r>
                <a:rPr lang="zh-CN" altLang="en-US" sz="2400" b="1" dirty="0">
                  <a:solidFill>
                    <a:schemeClr val="tx1">
                      <a:lumMod val="75000"/>
                      <a:lumOff val="25000"/>
                    </a:schemeClr>
                  </a:solidFill>
                  <a:ea typeface="+mn-lt"/>
                  <a:cs typeface="+mn-ea"/>
                  <a:sym typeface="字魂59号-创粗黑" panose="00000500000000000000" pitchFamily="2" charset="-122"/>
                </a:rPr>
                <a:t>平台整体分析</a:t>
              </a:r>
              <a:endParaRPr lang="zh-CN" altLang="en-US" sz="2400" b="1" dirty="0">
                <a:solidFill>
                  <a:schemeClr val="tx1">
                    <a:lumMod val="75000"/>
                    <a:lumOff val="25000"/>
                  </a:schemeClr>
                </a:solidFill>
                <a:ea typeface="+mn-lt"/>
                <a:cs typeface="+mn-ea"/>
                <a:sym typeface="字魂59号-创粗黑" panose="00000500000000000000" pitchFamily="2" charset="-122"/>
              </a:endParaRPr>
            </a:p>
          </p:txBody>
        </p:sp>
        <p:sp>
          <p:nvSpPr>
            <p:cNvPr id="44" name="文本框 43"/>
            <p:cNvSpPr txBox="1"/>
            <p:nvPr/>
          </p:nvSpPr>
          <p:spPr>
            <a:xfrm>
              <a:off x="2986604" y="2705979"/>
              <a:ext cx="3886200" cy="1311458"/>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400" dirty="0">
                  <a:solidFill>
                    <a:schemeClr val="tx1">
                      <a:lumMod val="65000"/>
                      <a:lumOff val="35000"/>
                    </a:schemeClr>
                  </a:solidFill>
                  <a:ea typeface="+mn-lt"/>
                  <a:cs typeface="+mn-ea"/>
                  <a:sym typeface="字魂59号-创粗黑" panose="00000500000000000000" pitchFamily="2" charset="-122"/>
                </a:rPr>
                <a:t>第一阶段完成线上开方、线下就近药店支付取药。</a:t>
              </a:r>
              <a:endParaRPr lang="en-US" altLang="zh-CN" sz="1400" dirty="0">
                <a:solidFill>
                  <a:schemeClr val="tx1">
                    <a:lumMod val="65000"/>
                    <a:lumOff val="35000"/>
                  </a:schemeClr>
                </a:solidFill>
                <a:ea typeface="+mn-lt"/>
                <a:cs typeface="+mn-ea"/>
                <a:sym typeface="字魂59号-创粗黑" panose="00000500000000000000" pitchFamily="2" charset="-122"/>
              </a:endParaRPr>
            </a:p>
            <a:p>
              <a:pPr algn="r">
                <a:lnSpc>
                  <a:spcPct val="114000"/>
                </a:lnSpc>
              </a:pPr>
              <a:r>
                <a:rPr lang="en-US" altLang="zh-CN" sz="1400" dirty="0">
                  <a:solidFill>
                    <a:schemeClr val="tx1">
                      <a:lumMod val="65000"/>
                      <a:lumOff val="35000"/>
                    </a:schemeClr>
                  </a:solidFill>
                  <a:ea typeface="+mn-lt"/>
                  <a:cs typeface="+mn-ea"/>
                  <a:sym typeface="字魂59号-创粗黑" panose="00000500000000000000" pitchFamily="2" charset="-122"/>
                </a:rPr>
                <a:t>第二阶段完成线上开方、自费患者线上支付、平台配送到家。</a:t>
              </a:r>
              <a:endParaRPr lang="en-US" altLang="zh-CN" sz="1400" dirty="0">
                <a:solidFill>
                  <a:schemeClr val="tx1">
                    <a:lumMod val="65000"/>
                    <a:lumOff val="35000"/>
                  </a:schemeClr>
                </a:solidFill>
                <a:ea typeface="+mn-lt"/>
                <a:cs typeface="+mn-ea"/>
                <a:sym typeface="字魂59号-创粗黑" panose="00000500000000000000" pitchFamily="2" charset="-122"/>
              </a:endParaRPr>
            </a:p>
            <a:p>
              <a:pPr algn="r">
                <a:lnSpc>
                  <a:spcPct val="114000"/>
                </a:lnSpc>
              </a:pPr>
              <a:r>
                <a:rPr lang="en-US" altLang="zh-CN" sz="1400" dirty="0">
                  <a:solidFill>
                    <a:schemeClr val="tx1">
                      <a:lumMod val="65000"/>
                      <a:lumOff val="35000"/>
                    </a:schemeClr>
                  </a:solidFill>
                  <a:ea typeface="+mn-lt"/>
                  <a:cs typeface="+mn-ea"/>
                  <a:sym typeface="字魂59号-创粗黑" panose="00000500000000000000" pitchFamily="2" charset="-122"/>
                </a:rPr>
                <a:t>第三阶段线上开方，医保患者线上支付、平台配送到家。</a:t>
              </a:r>
              <a:endParaRPr lang="en-US" altLang="zh-CN" sz="1400" dirty="0">
                <a:solidFill>
                  <a:schemeClr val="tx1">
                    <a:lumMod val="65000"/>
                    <a:lumOff val="35000"/>
                  </a:schemeClr>
                </a:solidFill>
                <a:ea typeface="+mn-lt"/>
                <a:cs typeface="+mn-ea"/>
                <a:sym typeface="字魂59号-创粗黑" panose="00000500000000000000" pitchFamily="2" charset="-122"/>
              </a:endParaRPr>
            </a:p>
            <a:p>
              <a:pPr algn="r">
                <a:lnSpc>
                  <a:spcPct val="114000"/>
                </a:lnSpc>
              </a:pPr>
              <a:r>
                <a:rPr lang="en-US" altLang="zh-CN" sz="1400" dirty="0">
                  <a:solidFill>
                    <a:schemeClr val="tx1">
                      <a:lumMod val="65000"/>
                      <a:lumOff val="35000"/>
                    </a:schemeClr>
                  </a:solidFill>
                  <a:ea typeface="+mn-lt"/>
                  <a:cs typeface="+mn-ea"/>
                  <a:sym typeface="字魂59号-创粗黑" panose="00000500000000000000" pitchFamily="2" charset="-122"/>
                </a:rPr>
                <a:t>第四阶段着力于互联网医院平台及医患生态圈的构建。</a:t>
              </a:r>
              <a:endParaRPr lang="en-US" altLang="zh-CN" sz="1400" dirty="0">
                <a:solidFill>
                  <a:schemeClr val="tx1">
                    <a:lumMod val="65000"/>
                    <a:lumOff val="35000"/>
                  </a:schemeClr>
                </a:solidFill>
                <a:ea typeface="+mn-lt"/>
                <a:cs typeface="+mn-ea"/>
                <a:sym typeface="字魂59号-创粗黑" panose="00000500000000000000" pitchFamily="2" charset="-122"/>
              </a:endParaRPr>
            </a:p>
          </p:txBody>
        </p:sp>
      </p:grpSp>
      <p:sp>
        <p:nvSpPr>
          <p:cNvPr id="31" name="TextBox 14_1_1"/>
          <p:cNvSpPr txBox="1"/>
          <p:nvPr/>
        </p:nvSpPr>
        <p:spPr>
          <a:xfrm>
            <a:off x="1142839" y="436093"/>
            <a:ext cx="2011680" cy="645160"/>
          </a:xfrm>
          <a:prstGeom prst="rect">
            <a:avLst/>
          </a:prstGeom>
          <a:noFill/>
        </p:spPr>
        <p:txBody>
          <a:bodyPr wrap="none" rtlCol="0">
            <a:spAutoFit/>
          </a:bodyPr>
          <a:lstStyle/>
          <a:p>
            <a:r>
              <a:rPr lang="zh-CN" altLang="en-US" sz="3600" dirty="0">
                <a:ea typeface="+mn-lt"/>
                <a:sym typeface="字魂59号-创粗黑" panose="00000500000000000000" pitchFamily="2" charset="-122"/>
              </a:rPr>
              <a:t>市场分析</a:t>
            </a:r>
            <a:endParaRPr lang="zh-CN" altLang="en-US" sz="3600" dirty="0">
              <a:ea typeface="+mn-lt"/>
              <a:sym typeface="字魂59号-创粗黑" panose="00000500000000000000" pitchFamily="2" charset="-122"/>
            </a:endParaRPr>
          </a:p>
        </p:txBody>
      </p:sp>
      <p:grpSp>
        <p:nvGrpSpPr>
          <p:cNvPr id="32" name="Group 39_1"/>
          <p:cNvGrpSpPr/>
          <p:nvPr/>
        </p:nvGrpSpPr>
        <p:grpSpPr>
          <a:xfrm rot="5400000">
            <a:off x="-641920" y="-514275"/>
            <a:ext cx="2521587" cy="900863"/>
            <a:chOff x="2442343" y="2553269"/>
            <a:chExt cx="9228545" cy="3296992"/>
          </a:xfrm>
        </p:grpSpPr>
        <p:grpSp>
          <p:nvGrpSpPr>
            <p:cNvPr id="46" name="组合 45"/>
            <p:cNvGrpSpPr/>
            <p:nvPr/>
          </p:nvGrpSpPr>
          <p:grpSpPr>
            <a:xfrm>
              <a:off x="2442343" y="2553269"/>
              <a:ext cx="9228545" cy="3296992"/>
              <a:chOff x="-2100798" y="-412124"/>
              <a:chExt cx="9228545" cy="3296992"/>
            </a:xfrm>
          </p:grpSpPr>
          <p:sp>
            <p:nvSpPr>
              <p:cNvPr id="48" name="矩形: 圆角 47"/>
              <p:cNvSpPr/>
              <p:nvPr/>
            </p:nvSpPr>
            <p:spPr>
              <a:xfrm>
                <a:off x="-2100798" y="-412124"/>
                <a:ext cx="9228545" cy="3296992"/>
              </a:xfrm>
              <a:prstGeom prst="roundRect">
                <a:avLst>
                  <a:gd name="adj" fmla="val 50000"/>
                </a:avLst>
              </a:prstGeom>
              <a:solidFill>
                <a:srgbClr val="E9D0D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sp>
            <p:nvSpPr>
              <p:cNvPr id="49" name="矩形: 圆角 48"/>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n-lt"/>
                </a:endParaRPr>
              </a:p>
            </p:txBody>
          </p:sp>
        </p:grpSp>
        <p:sp>
          <p:nvSpPr>
            <p:cNvPr id="47" name="椭圆 46"/>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a typeface="+mn-lt"/>
              </a:endParaRPr>
            </a:p>
          </p:txBody>
        </p:sp>
      </p:grpSp>
      <p:sp>
        <p:nvSpPr>
          <p:cNvPr id="50" name="TextBox 14_1_2"/>
          <p:cNvSpPr txBox="1"/>
          <p:nvPr/>
        </p:nvSpPr>
        <p:spPr>
          <a:xfrm>
            <a:off x="319159" y="479346"/>
            <a:ext cx="538480" cy="521970"/>
          </a:xfrm>
          <a:prstGeom prst="rect">
            <a:avLst/>
          </a:prstGeom>
          <a:noFill/>
        </p:spPr>
        <p:txBody>
          <a:bodyPr wrap="none" rtlCol="0">
            <a:spAutoFit/>
          </a:bodyPr>
          <a:lstStyle/>
          <a:p>
            <a:r>
              <a:rPr lang="en-US" altLang="zh-CN" sz="2800" dirty="0">
                <a:ea typeface="+mn-lt"/>
                <a:sym typeface="字魂59号-创粗黑" panose="00000500000000000000" pitchFamily="2" charset="-122"/>
              </a:rPr>
              <a:t>02</a:t>
            </a:r>
            <a:endParaRPr lang="en-US" altLang="zh-CN" sz="2800" dirty="0">
              <a:ea typeface="+mn-lt"/>
              <a:sym typeface="字魂59号-创粗黑" panose="00000500000000000000" pitchFamily="2" charset="-122"/>
            </a:endParaRPr>
          </a:p>
        </p:txBody>
      </p:sp>
      <p:sp>
        <p:nvSpPr>
          <p:cNvPr id="2" name="文本框 1"/>
          <p:cNvSpPr txBox="1"/>
          <p:nvPr/>
        </p:nvSpPr>
        <p:spPr>
          <a:xfrm>
            <a:off x="5048250" y="4648200"/>
            <a:ext cx="2187575" cy="645160"/>
          </a:xfrm>
          <a:prstGeom prst="rect">
            <a:avLst/>
          </a:prstGeom>
          <a:noFill/>
          <a:ln>
            <a:noFill/>
          </a:ln>
        </p:spPr>
        <p:txBody>
          <a:bodyPr wrap="square" rtlCol="0">
            <a:spAutoFit/>
          </a:bodyPr>
          <a:p>
            <a:r>
              <a:rPr lang="zh-CN" altLang="en-US" sz="3600" b="1">
                <a:ln w="6600">
                  <a:solidFill>
                    <a:srgbClr val="002060"/>
                  </a:solidFill>
                  <a:prstDash val="solid"/>
                </a:ln>
                <a:solidFill>
                  <a:srgbClr val="7030A0"/>
                </a:solidFill>
                <a:effectLst>
                  <a:outerShdw dist="38100" dir="2700000" algn="tl" rotWithShape="0">
                    <a:schemeClr val="accent2"/>
                  </a:outerShdw>
                </a:effectLst>
              </a:rPr>
              <a:t>市场分析</a:t>
            </a:r>
            <a:endParaRPr lang="zh-CN" altLang="en-US" sz="3600" b="1">
              <a:ln w="6600">
                <a:solidFill>
                  <a:srgbClr val="002060"/>
                </a:solidFill>
                <a:prstDash val="solid"/>
              </a:ln>
              <a:solidFill>
                <a:srgbClr val="7030A0"/>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1+#ppt_w/2"/>
                                          </p:val>
                                        </p:tav>
                                        <p:tav tm="100000">
                                          <p:val>
                                            <p:strVal val="#ppt_x"/>
                                          </p:val>
                                        </p:tav>
                                      </p:tavLst>
                                    </p:anim>
                                    <p:anim calcmode="lin" valueType="num">
                                      <p:cBhvr additive="base">
                                        <p:cTn id="22" dur="500" fill="hold"/>
                                        <p:tgtEl>
                                          <p:spTgt spid="33"/>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 name="Group 39_1"/>
          <p:cNvGrpSpPr/>
          <p:nvPr/>
        </p:nvGrpSpPr>
        <p:grpSpPr>
          <a:xfrm rot="5400000">
            <a:off x="-641920" y="-514275"/>
            <a:ext cx="2521587" cy="900863"/>
            <a:chOff x="2442343" y="2553269"/>
            <a:chExt cx="9228545" cy="3296992"/>
          </a:xfrm>
        </p:grpSpPr>
        <p:grpSp>
          <p:nvGrpSpPr>
            <p:cNvPr id="46" name="组合 45"/>
            <p:cNvGrpSpPr/>
            <p:nvPr/>
          </p:nvGrpSpPr>
          <p:grpSpPr>
            <a:xfrm>
              <a:off x="2442343" y="2553269"/>
              <a:ext cx="9228545" cy="3296992"/>
              <a:chOff x="-2100798" y="-412124"/>
              <a:chExt cx="9228545" cy="3296992"/>
            </a:xfrm>
          </p:grpSpPr>
          <p:sp>
            <p:nvSpPr>
              <p:cNvPr id="48" name="矩形: 圆角 47"/>
              <p:cNvSpPr/>
              <p:nvPr/>
            </p:nvSpPr>
            <p:spPr>
              <a:xfrm>
                <a:off x="-2100798" y="-412124"/>
                <a:ext cx="9228545" cy="3296992"/>
              </a:xfrm>
              <a:prstGeom prst="roundRect">
                <a:avLst>
                  <a:gd name="adj" fmla="val 50000"/>
                </a:avLst>
              </a:prstGeom>
              <a:solidFill>
                <a:srgbClr val="E9D0D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sp>
            <p:nvSpPr>
              <p:cNvPr id="49" name="矩形: 圆角 48"/>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grpSp>
        <p:sp>
          <p:nvSpPr>
            <p:cNvPr id="47" name="椭圆 46"/>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solidFill>
                  <a:schemeClr val="tx1"/>
                </a:solidFill>
                <a:ea typeface="+mn-lt"/>
              </a:endParaRPr>
            </a:p>
          </p:txBody>
        </p:sp>
      </p:grpSp>
      <p:sp>
        <p:nvSpPr>
          <p:cNvPr id="50" name="TextBox 14_1_2"/>
          <p:cNvSpPr txBox="1"/>
          <p:nvPr/>
        </p:nvSpPr>
        <p:spPr>
          <a:xfrm>
            <a:off x="319159" y="479346"/>
            <a:ext cx="538480" cy="521970"/>
          </a:xfrm>
          <a:prstGeom prst="rect">
            <a:avLst/>
          </a:prstGeom>
          <a:noFill/>
        </p:spPr>
        <p:txBody>
          <a:bodyPr wrap="none" rtlCol="0">
            <a:spAutoFit/>
          </a:bodyPr>
          <a:p>
            <a:r>
              <a:rPr lang="en-US" altLang="zh-CN" sz="2800" dirty="0">
                <a:ea typeface="+mn-lt"/>
                <a:sym typeface="字魂59号-创粗黑" panose="00000500000000000000" pitchFamily="2" charset="-122"/>
              </a:rPr>
              <a:t>02</a:t>
            </a:r>
            <a:endParaRPr lang="en-US" altLang="zh-CN" sz="2800" dirty="0">
              <a:ea typeface="+mn-lt"/>
              <a:sym typeface="字魂59号-创粗黑" panose="00000500000000000000" pitchFamily="2" charset="-122"/>
            </a:endParaRPr>
          </a:p>
        </p:txBody>
      </p:sp>
      <p:pic>
        <p:nvPicPr>
          <p:cNvPr id="5" name="图片 5"/>
          <p:cNvPicPr>
            <a:picLocks noChangeAspect="1"/>
          </p:cNvPicPr>
          <p:nvPr/>
        </p:nvPicPr>
        <p:blipFill>
          <a:blip r:embed="rId1"/>
          <a:stretch>
            <a:fillRect/>
          </a:stretch>
        </p:blipFill>
        <p:spPr>
          <a:xfrm>
            <a:off x="1894205" y="1313815"/>
            <a:ext cx="8641080" cy="4752975"/>
          </a:xfrm>
          <a:prstGeom prst="rect">
            <a:avLst/>
          </a:prstGeom>
        </p:spPr>
      </p:pic>
      <p:sp>
        <p:nvSpPr>
          <p:cNvPr id="2" name="文本框 1"/>
          <p:cNvSpPr txBox="1"/>
          <p:nvPr/>
        </p:nvSpPr>
        <p:spPr>
          <a:xfrm>
            <a:off x="1194435" y="421640"/>
            <a:ext cx="3093085" cy="521970"/>
          </a:xfrm>
          <a:prstGeom prst="rect">
            <a:avLst/>
          </a:prstGeom>
          <a:noFill/>
        </p:spPr>
        <p:txBody>
          <a:bodyPr wrap="square" rtlCol="0">
            <a:spAutoFit/>
          </a:bodyPr>
          <a:p>
            <a:r>
              <a:rPr lang="zh-CN" altLang="en-US" sz="2800"/>
              <a:t>平台实施流程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 name="Group 39_1"/>
          <p:cNvGrpSpPr/>
          <p:nvPr/>
        </p:nvGrpSpPr>
        <p:grpSpPr>
          <a:xfrm rot="5400000">
            <a:off x="-641920" y="-514275"/>
            <a:ext cx="2521587" cy="900863"/>
            <a:chOff x="2442343" y="2553269"/>
            <a:chExt cx="9228545" cy="3296992"/>
          </a:xfrm>
        </p:grpSpPr>
        <p:grpSp>
          <p:nvGrpSpPr>
            <p:cNvPr id="46" name="组合 45"/>
            <p:cNvGrpSpPr/>
            <p:nvPr/>
          </p:nvGrpSpPr>
          <p:grpSpPr>
            <a:xfrm>
              <a:off x="2442343" y="2553269"/>
              <a:ext cx="9228545" cy="3296992"/>
              <a:chOff x="-2100798" y="-412124"/>
              <a:chExt cx="9228545" cy="3296992"/>
            </a:xfrm>
          </p:grpSpPr>
          <p:sp>
            <p:nvSpPr>
              <p:cNvPr id="48" name="矩形: 圆角 47"/>
              <p:cNvSpPr/>
              <p:nvPr/>
            </p:nvSpPr>
            <p:spPr>
              <a:xfrm>
                <a:off x="-2100798" y="-412124"/>
                <a:ext cx="9228545" cy="3296992"/>
              </a:xfrm>
              <a:prstGeom prst="roundRect">
                <a:avLst>
                  <a:gd name="adj" fmla="val 50000"/>
                </a:avLst>
              </a:prstGeom>
              <a:solidFill>
                <a:srgbClr val="E9D0D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sp>
            <p:nvSpPr>
              <p:cNvPr id="49" name="矩形: 圆角 48"/>
              <p:cNvSpPr/>
              <p:nvPr/>
            </p:nvSpPr>
            <p:spPr>
              <a:xfrm>
                <a:off x="-1781152" y="-96440"/>
                <a:ext cx="8598317" cy="2665627"/>
              </a:xfrm>
              <a:prstGeom prst="roundRect">
                <a:avLst>
                  <a:gd name="adj" fmla="val 50000"/>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mn-lt"/>
                </a:endParaRPr>
              </a:p>
            </p:txBody>
          </p:sp>
        </p:grpSp>
        <p:sp>
          <p:nvSpPr>
            <p:cNvPr id="47" name="椭圆 46"/>
            <p:cNvSpPr/>
            <p:nvPr/>
          </p:nvSpPr>
          <p:spPr>
            <a:xfrm rot="16200000">
              <a:off x="9044590" y="3197213"/>
              <a:ext cx="2009103" cy="20091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b="1" dirty="0">
                <a:solidFill>
                  <a:schemeClr val="tx1"/>
                </a:solidFill>
                <a:ea typeface="+mn-lt"/>
              </a:endParaRPr>
            </a:p>
          </p:txBody>
        </p:sp>
      </p:grpSp>
      <p:sp>
        <p:nvSpPr>
          <p:cNvPr id="50" name="TextBox 14_1_2"/>
          <p:cNvSpPr txBox="1"/>
          <p:nvPr/>
        </p:nvSpPr>
        <p:spPr>
          <a:xfrm>
            <a:off x="319159" y="479346"/>
            <a:ext cx="538480" cy="521970"/>
          </a:xfrm>
          <a:prstGeom prst="rect">
            <a:avLst/>
          </a:prstGeom>
          <a:noFill/>
        </p:spPr>
        <p:txBody>
          <a:bodyPr wrap="none" rtlCol="0">
            <a:spAutoFit/>
          </a:bodyPr>
          <a:p>
            <a:r>
              <a:rPr lang="en-US" altLang="zh-CN" sz="2800" dirty="0">
                <a:ea typeface="+mn-lt"/>
                <a:sym typeface="字魂59号-创粗黑" panose="00000500000000000000" pitchFamily="2" charset="-122"/>
              </a:rPr>
              <a:t>02</a:t>
            </a:r>
            <a:endParaRPr lang="en-US" altLang="zh-CN" sz="2800" dirty="0">
              <a:ea typeface="+mn-lt"/>
              <a:sym typeface="字魂59号-创粗黑" panose="00000500000000000000" pitchFamily="2" charset="-122"/>
            </a:endParaRPr>
          </a:p>
        </p:txBody>
      </p:sp>
      <p:sp>
        <p:nvSpPr>
          <p:cNvPr id="2" name="文本框 1"/>
          <p:cNvSpPr txBox="1"/>
          <p:nvPr/>
        </p:nvSpPr>
        <p:spPr>
          <a:xfrm>
            <a:off x="1194435" y="421640"/>
            <a:ext cx="3093085" cy="521970"/>
          </a:xfrm>
          <a:prstGeom prst="rect">
            <a:avLst/>
          </a:prstGeom>
          <a:noFill/>
        </p:spPr>
        <p:txBody>
          <a:bodyPr wrap="square" rtlCol="0">
            <a:spAutoFit/>
          </a:bodyPr>
          <a:p>
            <a:r>
              <a:rPr lang="zh-CN" altLang="en-US" sz="2800"/>
              <a:t>在线挂号</a:t>
            </a:r>
            <a:endParaRPr lang="zh-CN" altLang="en-US" sz="2800"/>
          </a:p>
        </p:txBody>
      </p:sp>
      <p:pic>
        <p:nvPicPr>
          <p:cNvPr id="6"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029460" y="1219200"/>
            <a:ext cx="8444230" cy="51771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tags/tag1.xml><?xml version="1.0" encoding="utf-8"?>
<p:tagLst xmlns:p="http://schemas.openxmlformats.org/presentationml/2006/main">
  <p:tag name="ISLIDE.DIAGRAM" val="cdc7aab9-3007-4def-8fe4-f3f94474478b"/>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199035_1*q_h_i*1_3_1"/>
  <p:tag name="KSO_WM_TEMPLATE_CATEGORY" val="diagram"/>
  <p:tag name="KSO_WM_TEMPLATE_INDEX" val="20199035"/>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199035_1*q_h_i*1_2_1"/>
  <p:tag name="KSO_WM_TEMPLATE_CATEGORY" val="diagram"/>
  <p:tag name="KSO_WM_TEMPLATE_INDEX" val="2019903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199035_1*q_h_a*1_3_1"/>
  <p:tag name="KSO_WM_TEMPLATE_CATEGORY" val="diagram"/>
  <p:tag name="KSO_WM_TEMPLATE_INDEX" val="20199035"/>
  <p:tag name="KSO_WM_UNIT_LAYERLEVEL" val="1_1_1"/>
  <p:tag name="KSO_WM_TAG_VERSION" val="1.0"/>
  <p:tag name="KSO_WM_BEAUTIFY_FLAG" val="#wm#"/>
  <p:tag name="KSO_WM_UNIT_PRESET_TEXT" val="添加标题"/>
  <p:tag name="KSO_WM_UNIT_VALUE" val="7"/>
  <p:tag name="KSO_WM_UNIT_TEXT_FILL_FORE_SCHEMECOLOR_INDEX" val="14"/>
  <p:tag name="KSO_WM_UNIT_TEXT_FILL_TYPE" val="1"/>
</p:tagLst>
</file>

<file path=ppt/tags/tag1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199035_1*q_h_a*1_1_1"/>
  <p:tag name="KSO_WM_TEMPLATE_CATEGORY" val="diagram"/>
  <p:tag name="KSO_WM_TEMPLATE_INDEX" val="20199035"/>
  <p:tag name="KSO_WM_UNIT_LAYERLEVEL" val="1_1_1"/>
  <p:tag name="KSO_WM_TAG_VERSION" val="1.0"/>
  <p:tag name="KSO_WM_BEAUTIFY_FLAG" val="#wm#"/>
  <p:tag name="KSO_WM_UNIT_PRESET_TEXT" val="添加标题"/>
  <p:tag name="KSO_WM_UNIT_VALUE" val="7"/>
  <p:tag name="KSO_WM_UNIT_TEXT_FILL_FORE_SCHEMECOLOR_INDEX" val="14"/>
  <p:tag name="KSO_WM_UNIT_TEXT_FILL_TYPE" val="1"/>
</p:tagLst>
</file>

<file path=ppt/tags/tag1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199035_1*q_h_a*1_2_1"/>
  <p:tag name="KSO_WM_TEMPLATE_CATEGORY" val="diagram"/>
  <p:tag name="KSO_WM_TEMPLATE_INDEX" val="20199035"/>
  <p:tag name="KSO_WM_UNIT_LAYERLEVEL" val="1_1_1"/>
  <p:tag name="KSO_WM_TAG_VERSION" val="1.0"/>
  <p:tag name="KSO_WM_BEAUTIFY_FLAG" val="#wm#"/>
  <p:tag name="KSO_WM_UNIT_PRESET_TEXT" val="添加标题"/>
  <p:tag name="KSO_WM_UNIT_VALUE" val="6"/>
  <p:tag name="KSO_WM_UNIT_TEXT_FILL_FORE_SCHEMECOLOR_INDEX" val="14"/>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199035_1*q_h_i*1_1_2"/>
  <p:tag name="KSO_WM_TEMPLATE_CATEGORY" val="diagram"/>
  <p:tag name="KSO_WM_TEMPLATE_INDEX" val="20199035"/>
  <p:tag name="KSO_WM_UNIT_LAYERLEVEL" val="1_1_1"/>
  <p:tag name="KSO_WM_TAG_VERSION" val="1.0"/>
  <p:tag name="KSO_WM_BEAUTIFY_FLAG" val="#wm#"/>
  <p:tag name="KSO_WM_UNIT_FILL_FORE_SCHEMECOLOR_INDEX" val="14"/>
  <p:tag name="KSO_WM_UNI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199035_1*q_h_i*1_2_2"/>
  <p:tag name="KSO_WM_TEMPLATE_CATEGORY" val="diagram"/>
  <p:tag name="KSO_WM_TEMPLATE_INDEX" val="20199035"/>
  <p:tag name="KSO_WM_UNIT_LAYERLEVEL" val="1_1_1"/>
  <p:tag name="KSO_WM_TAG_VERSION" val="1.0"/>
  <p:tag name="KSO_WM_BEAUTIFY_FLAG" val="#wm#"/>
  <p:tag name="KSO_WM_UNIT_FILL_FORE_SCHEMECOLOR_INDEX" val="14"/>
  <p:tag name="KSO_WM_UNI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199035_1*q_h_i*1_3_2"/>
  <p:tag name="KSO_WM_TEMPLATE_CATEGORY" val="diagram"/>
  <p:tag name="KSO_WM_TEMPLATE_INDEX" val="20199035"/>
  <p:tag name="KSO_WM_UNIT_LAYERLEVEL" val="1_1_1"/>
  <p:tag name="KSO_WM_TAG_VERSION" val="1.0"/>
  <p:tag name="KSO_WM_BEAUTIFY_FLAG" val="#wm#"/>
  <p:tag name="KSO_WM_UNIT_FILL_FORE_SCHEMECOLOR_INDEX" val="14"/>
  <p:tag name="KSO_WM_UNIT_FILL_TYPE" val="1"/>
</p:tagLst>
</file>

<file path=ppt/tags/tag2.xml><?xml version="1.0" encoding="utf-8"?>
<p:tagLst xmlns:p="http://schemas.openxmlformats.org/presentationml/2006/main">
  <p:tag name="PA" val="v5.1.2"/>
</p:tagLst>
</file>

<file path=ppt/tags/tag3.xml><?xml version="1.0" encoding="utf-8"?>
<p:tagLst xmlns:p="http://schemas.openxmlformats.org/presentationml/2006/main">
  <p:tag name="PA" val="v5.1.2"/>
</p:tagLst>
</file>

<file path=ppt/tags/tag4.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q1-1"/>
  <p:tag name="KSO_WM_UNIT_TYPE" val="q_a"/>
  <p:tag name="KSO_WM_UNIT_INDEX" val="1_1"/>
  <p:tag name="KSO_WM_UNIT_ID" val="diagram20199035_1*q_a*1_1"/>
  <p:tag name="KSO_WM_TEMPLATE_CATEGORY" val="diagram"/>
  <p:tag name="KSO_WM_TEMPLATE_INDEX" val="20199035"/>
  <p:tag name="KSO_WM_UNIT_LAYERLEVEL" val="1_1"/>
  <p:tag name="KSO_WM_TAG_VERSION" val="1.0"/>
  <p:tag name="KSO_WM_BEAUTIFY_FLAG" val="#wm#"/>
  <p:tag name="KSO_WM_UNIT_PRESET_TEXT" val="添加标题"/>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1"/>
  <p:tag name="KSO_WM_UNIT_ID" val="diagram20199035_1*q_i*1_1"/>
  <p:tag name="KSO_WM_TEMPLATE_CATEGORY" val="diagram"/>
  <p:tag name="KSO_WM_TEMPLATE_INDEX" val="20199035"/>
  <p:tag name="KSO_WM_UNIT_LAYERLEVEL" val="1_1"/>
  <p:tag name="KSO_WM_TAG_VERSION" val="1.0"/>
  <p:tag name="KSO_WM_BEAUTIFY_FLAG" val="#wm#"/>
  <p:tag name="KSO_WM_UNIT_FILL_FORE_SCHEMECOLOR_INDEX" val="14"/>
  <p:tag name="KSO_WM_UNI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2"/>
  <p:tag name="KSO_WM_UNIT_ID" val="diagram20199035_1*q_i*1_2"/>
  <p:tag name="KSO_WM_TEMPLATE_CATEGORY" val="diagram"/>
  <p:tag name="KSO_WM_TEMPLATE_INDEX" val="20199035"/>
  <p:tag name="KSO_WM_UNIT_LAYERLEVEL" val="1_1"/>
  <p:tag name="KSO_WM_TAG_VERSION" val="1.0"/>
  <p:tag name="KSO_WM_BEAUTIFY_FLAG" val="#wm#"/>
  <p:tag name="KSO_WM_UNIT_FILL_FORE_SCHEMECOLOR_INDEX" val="14"/>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3"/>
  <p:tag name="KSO_WM_UNIT_ID" val="diagram20199035_1*q_i*1_3"/>
  <p:tag name="KSO_WM_TEMPLATE_CATEGORY" val="diagram"/>
  <p:tag name="KSO_WM_TEMPLATE_INDEX" val="20199035"/>
  <p:tag name="KSO_WM_UNIT_LAYERLEVEL" val="1_1"/>
  <p:tag name="KSO_WM_TAG_VERSION" val="1.0"/>
  <p:tag name="KSO_WM_BEAUTIFY_FLAG" val="#wm#"/>
  <p:tag name="KSO_WM_UNIT_FILL_FORE_SCHEMECOLOR_INDEX" val="14"/>
  <p:tag name="KSO_WM_UNI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i"/>
  <p:tag name="KSO_WM_UNIT_INDEX" val="1_4"/>
  <p:tag name="KSO_WM_UNIT_ID" val="diagram20199035_1*q_i*1_4"/>
  <p:tag name="KSO_WM_TEMPLATE_CATEGORY" val="diagram"/>
  <p:tag name="KSO_WM_TEMPLATE_INDEX" val="20199035"/>
  <p:tag name="KSO_WM_UNIT_LAYERLEVEL" val="1_1"/>
  <p:tag name="KSO_WM_TAG_VERSION" val="1.0"/>
  <p:tag name="KSO_WM_BEAUTIFY_FLAG" val="#wm#"/>
  <p:tag name="KSO_WM_UNIT_FILL_FORE_SCHEMECOLOR_INDEX" val="14"/>
  <p:tag name="KSO_WM_UNI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199035_1*q_h_i*1_1_1"/>
  <p:tag name="KSO_WM_TEMPLATE_CATEGORY" val="diagram"/>
  <p:tag name="KSO_WM_TEMPLATE_INDEX" val="2019903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1546</Words>
  <Application>WPS 演示</Application>
  <PresentationFormat>宽屏</PresentationFormat>
  <Paragraphs>188</Paragraphs>
  <Slides>18</Slides>
  <Notes>26</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18</vt:i4>
      </vt:variant>
    </vt:vector>
  </HeadingPairs>
  <TitlesOfParts>
    <vt:vector size="38" baseType="lpstr">
      <vt:lpstr>Arial</vt:lpstr>
      <vt:lpstr>方正书宋_GBK</vt:lpstr>
      <vt:lpstr>Wingdings</vt:lpstr>
      <vt:lpstr>字魂59号-创粗黑</vt:lpstr>
      <vt:lpstr>苹方-简</vt:lpstr>
      <vt:lpstr>思源黑体 CN Bold</vt:lpstr>
      <vt:lpstr>字魂105号-简雅黑</vt:lpstr>
      <vt:lpstr>微软雅黑</vt:lpstr>
      <vt:lpstr>Segoe UI Light</vt:lpstr>
      <vt:lpstr>Aller Light</vt:lpstr>
      <vt:lpstr>Roboto Medium</vt:lpstr>
      <vt:lpstr>等线</vt:lpstr>
      <vt:lpstr>汉仪中等线KW</vt:lpstr>
      <vt:lpstr>汉仪旗黑</vt:lpstr>
      <vt:lpstr>宋体</vt:lpstr>
      <vt:lpstr>Arial Unicode MS</vt:lpstr>
      <vt:lpstr>等线 Light</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639</dc:title>
  <dc:creator>木 辰雨</dc:creator>
  <cp:lastModifiedBy>bainannan</cp:lastModifiedBy>
  <cp:revision>42</cp:revision>
  <dcterms:created xsi:type="dcterms:W3CDTF">2020-07-19T08:32:53Z</dcterms:created>
  <dcterms:modified xsi:type="dcterms:W3CDTF">2020-07-19T08:32:53Z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2052-2.4.0.3944</vt:lpwstr>
  </property>
</Properties>
</file>