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0065-AA37-4C86-9BA0-42F8B42BD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36F2-1857-4B54-8D65-6785B174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A589-A240-438A-8DA0-B952B697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8928-3793-4C14-9008-D4F332FC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62AD-924F-47B4-AAFE-BEBE3022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2D5-987D-43CA-BF55-F99D0FBB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85D6-C376-4B10-ABBA-80910031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DF86-F0F7-4D4A-98EC-07505087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94AB-7C02-4D4B-A4C4-F8D97DE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9352-F14F-4580-BAE8-D94E178D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1F29E-EFC6-4A7D-AE0B-7DE7E7527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0EEA-E62F-4B1C-9D52-311B9448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0505-1EF4-42BC-9F74-3AE975B8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DF7-BA7C-4FA0-B63F-CA9F4D6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7F57-6300-4A5B-AF30-32D71E4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3167-2AA1-4D47-9D74-2A4DF5C7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A24E-6D43-4C4F-9B99-B0BDB532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A110-3AB2-42B1-AE46-C228CBAF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5F27-4D0B-44AE-97BD-A9F852FF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B5A4-7705-48E8-A25C-01D4E5EB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224B-A40A-493B-A82E-1557009E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1C6A-F04B-4417-AFCC-14E0D4D8A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D7A4-61B3-46EC-B78D-CD3C6216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BA15-8077-41F1-89CE-2597D7AF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7E71-6F72-42BF-85D4-6F1A1E0C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9651-276F-4176-BD39-E460011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6FE6-2340-4E9D-9544-54D995D46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6136-705C-46C6-85FB-FCFFC666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3FE5-C7EF-40C8-AA69-584EF1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3F6D-8DF9-4B96-A44D-4C0DFA9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52DB-3B67-4D25-AC0B-520025F8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4ACA-51C5-46A2-AA1E-1EAC14BE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663F-EAD8-40F0-8144-93A5C4B6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BD73-F681-43BF-AFCF-8687DE5B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1D121-676E-49DA-ADBD-67DA5E56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81E7-11EC-4163-8DF0-459987421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13552-85D2-4DFA-B38F-6B04582B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20368-8E0B-4C89-B54F-7F347E9B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D1799-B551-4EEA-B353-F514C1F4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FEF1-B65A-4B66-927D-97D4939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ADF7D-F0C1-40BB-A822-AA71A032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9119-1BE6-488D-A770-60BFA4A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62BB6-7BCB-4EB3-8A73-D66AF58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8A3BF-10F4-4E0E-AC2E-C4C77FA7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6B6C9-6FF5-4922-B5F9-CD240F6F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3A63-F69B-4806-9885-989270F3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406-881A-4A42-952E-511BF733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5DB-53F4-41B5-97F1-A6415C30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8722-0665-4C46-BAF7-90FA458B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AEB8-B171-4DB1-BBEC-06344E1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0AB3A-4A1D-4CCF-8CB9-2C08A22F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19C6-5265-444A-B5FE-6799C9F2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34FC-EB43-4C61-8748-71B3A5A5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7BB8-58F6-4C6E-B3A2-828B78A3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7B18-6495-43A6-8348-7FDD449F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B890-36AD-4BD8-A647-23A0DBC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AF25-8FA5-47B5-B049-E7B23A83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6441-75D8-4DFF-9232-91D5FEF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E37A4-1AFA-42DD-919C-BBE5B8B4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A816-38B0-4B64-B791-EFC561FF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4C2F-2D13-4DE8-BC15-15E9439BE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25F0-F014-495A-983F-C27BFCF5C03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3E8A-B7ED-4A1F-A234-EDDEB5ED9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5E90-E11F-477C-8C9E-F222EE67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0440-1B96-4B29-9365-D059EAA8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u.edu.hk/catalogue/pg/202223/course/BMS8102.htm" TargetMode="External"/><Relationship Id="rId2" Type="http://schemas.openxmlformats.org/officeDocument/2006/relationships/hyperlink" Target="http://www.cityu.edu.hk/catalogue/pg/202223/course/BMS5001A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tyu.edu.hk/catalogue/pg/202223/course/ADSE6012.htm" TargetMode="External"/><Relationship Id="rId5" Type="http://schemas.openxmlformats.org/officeDocument/2006/relationships/hyperlink" Target="http://www.cityu.edu.hk/catalogue/pg/202223/course/MS5411.htm" TargetMode="External"/><Relationship Id="rId4" Type="http://schemas.openxmlformats.org/officeDocument/2006/relationships/hyperlink" Target="http://www.cityu.edu.hk/catalogue/pg/202223/course/BMS8105.ht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u.edu.hk/catalogue/pg/202223/course/MS5216.htm" TargetMode="External"/><Relationship Id="rId13" Type="http://schemas.openxmlformats.org/officeDocument/2006/relationships/hyperlink" Target="http://www.cityu.edu.hk/catalogue/pg/202223/course/ADSE6037.htm" TargetMode="External"/><Relationship Id="rId3" Type="http://schemas.openxmlformats.org/officeDocument/2006/relationships/hyperlink" Target="http://www.cityu.edu.hk/catalogue/pg/202223/course/BMS5004.htm" TargetMode="External"/><Relationship Id="rId7" Type="http://schemas.openxmlformats.org/officeDocument/2006/relationships/hyperlink" Target="http://www.cityu.edu.hk/catalogue/pg/202223/course/BMS8110.htm" TargetMode="External"/><Relationship Id="rId12" Type="http://schemas.openxmlformats.org/officeDocument/2006/relationships/hyperlink" Target="http://www.cityu.edu.hk/catalogue/pg/202223/course/ADSE6009.htm" TargetMode="External"/><Relationship Id="rId2" Type="http://schemas.openxmlformats.org/officeDocument/2006/relationships/hyperlink" Target="http://www.cityu.edu.hk/catalogue/pg/202223/course/BMS500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tyu.edu.hk/catalogue/pg/202223/course/BMS8107.htm" TargetMode="External"/><Relationship Id="rId11" Type="http://schemas.openxmlformats.org/officeDocument/2006/relationships/hyperlink" Target="http://www.cityu.edu.hk/catalogue/pg/202223/course/ADSE5010.htm" TargetMode="External"/><Relationship Id="rId5" Type="http://schemas.openxmlformats.org/officeDocument/2006/relationships/hyperlink" Target="http://www.cityu.edu.hk/catalogue/pg/202223/course/BMS8106.htm" TargetMode="External"/><Relationship Id="rId10" Type="http://schemas.openxmlformats.org/officeDocument/2006/relationships/hyperlink" Target="http://www.cityu.edu.hk/catalogue/pg/202223/course/ADSE5006.htm" TargetMode="External"/><Relationship Id="rId4" Type="http://schemas.openxmlformats.org/officeDocument/2006/relationships/hyperlink" Target="http://www.cityu.edu.hk/catalogue/pg/202223/course/BMS5005.htm" TargetMode="External"/><Relationship Id="rId9" Type="http://schemas.openxmlformats.org/officeDocument/2006/relationships/hyperlink" Target="http://www.cityu.edu.hk/catalogue/pg/202223/course/MS521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21F0-9AA9-4ADC-A161-A76B7B9D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理学硕士 </a:t>
            </a:r>
            <a:r>
              <a:rPr lang="en-US" altLang="zh-CN" dirty="0"/>
              <a:t>(</a:t>
            </a:r>
            <a:r>
              <a:rPr lang="zh-CN" altLang="en-US" dirty="0"/>
              <a:t>健康科学与管理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AB66E-F310-42EE-81B8-C858ABA0A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423003"/>
              </p:ext>
            </p:extLst>
          </p:nvPr>
        </p:nvGraphicFramePr>
        <p:xfrm>
          <a:off x="1101090" y="2869724"/>
          <a:ext cx="9989820" cy="1988820"/>
        </p:xfrm>
        <a:graphic>
          <a:graphicData uri="http://schemas.openxmlformats.org/drawingml/2006/table">
            <a:tbl>
              <a:tblPr/>
              <a:tblGrid>
                <a:gridCol w="1997964">
                  <a:extLst>
                    <a:ext uri="{9D8B030D-6E8A-4147-A177-3AD203B41FA5}">
                      <a16:colId xmlns:a16="http://schemas.microsoft.com/office/drawing/2014/main" val="4255219200"/>
                    </a:ext>
                  </a:extLst>
                </a:gridCol>
                <a:gridCol w="6793078">
                  <a:extLst>
                    <a:ext uri="{9D8B030D-6E8A-4147-A177-3AD203B41FA5}">
                      <a16:colId xmlns:a16="http://schemas.microsoft.com/office/drawing/2014/main" val="1549645362"/>
                    </a:ext>
                  </a:extLst>
                </a:gridCol>
                <a:gridCol w="1198778">
                  <a:extLst>
                    <a:ext uri="{9D8B030D-6E8A-4147-A177-3AD203B41FA5}">
                      <a16:colId xmlns:a16="http://schemas.microsoft.com/office/drawing/2014/main" val="925603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课程代码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课程名称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课程学分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9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u="sng">
                          <a:solidFill>
                            <a:srgbClr val="1252A0"/>
                          </a:solidFill>
                          <a:effectLst/>
                          <a:hlinkClick r:id="rId2"/>
                        </a:rPr>
                        <a:t>BMS5001A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/>
                        <a:t>常见病与管理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u="sng">
                          <a:solidFill>
                            <a:srgbClr val="1252A0"/>
                          </a:solidFill>
                          <a:effectLst/>
                          <a:hlinkClick r:id="rId3"/>
                        </a:rPr>
                        <a:t>BMS8102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/>
                        <a:t>生物医学研究前沿 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5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u="sng">
                          <a:solidFill>
                            <a:srgbClr val="1252A0"/>
                          </a:solidFill>
                          <a:effectLst/>
                          <a:hlinkClick r:id="rId4"/>
                        </a:rPr>
                        <a:t>BMS8105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/>
                        <a:t>生物疗法和纳米医学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3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u="sng">
                          <a:solidFill>
                            <a:srgbClr val="1252A0"/>
                          </a:solidFill>
                          <a:effectLst/>
                          <a:hlinkClick r:id="rId5"/>
                        </a:rPr>
                        <a:t>MS5411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/>
                        <a:t>医疗卫生管理 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78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u="sng">
                          <a:solidFill>
                            <a:srgbClr val="1252A0"/>
                          </a:solidFill>
                          <a:effectLst/>
                          <a:hlinkClick r:id="rId6"/>
                        </a:rPr>
                        <a:t>ADSE6012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/>
                        <a:t>技术创新与产业化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749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1D2FEE4-CDE0-4BAE-A7F9-239C6581998F}"/>
              </a:ext>
            </a:extLst>
          </p:cNvPr>
          <p:cNvSpPr/>
          <p:nvPr/>
        </p:nvSpPr>
        <p:spPr>
          <a:xfrm>
            <a:off x="942987" y="1585912"/>
            <a:ext cx="103060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必修课</a:t>
            </a:r>
            <a:r>
              <a:rPr lang="en-US" altLang="zh-CN" dirty="0"/>
              <a:t>, </a:t>
            </a:r>
            <a:r>
              <a:rPr lang="zh-CN" altLang="en-US" dirty="0"/>
              <a:t>需要修够</a:t>
            </a:r>
            <a:r>
              <a:rPr lang="en-US" altLang="zh-CN" dirty="0"/>
              <a:t>13</a:t>
            </a:r>
            <a:r>
              <a:rPr lang="zh-CN" altLang="en-US" dirty="0"/>
              <a:t>学分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课程代码为</a:t>
            </a:r>
            <a:r>
              <a:rPr lang="en-US" altLang="zh-CN" dirty="0"/>
              <a:t>BMS</a:t>
            </a:r>
            <a:r>
              <a:rPr lang="zh-CN" altLang="en-US" dirty="0"/>
              <a:t>者</a:t>
            </a:r>
            <a:r>
              <a:rPr lang="en-US" altLang="zh-CN" dirty="0"/>
              <a:t>, </a:t>
            </a:r>
            <a:r>
              <a:rPr lang="zh-CN" altLang="en-US" dirty="0"/>
              <a:t>由生物医学系开课</a:t>
            </a:r>
            <a:r>
              <a:rPr lang="en-US" altLang="zh-CN" dirty="0"/>
              <a:t>; BM</a:t>
            </a:r>
            <a:r>
              <a:rPr lang="zh-CN" altLang="en-US" dirty="0"/>
              <a:t>者由管理系开课</a:t>
            </a:r>
            <a:r>
              <a:rPr lang="en-US" altLang="zh-CN" dirty="0"/>
              <a:t>; ADSE</a:t>
            </a:r>
            <a:r>
              <a:rPr lang="zh-CN" altLang="en-US" dirty="0"/>
              <a:t>者</a:t>
            </a:r>
            <a:r>
              <a:rPr lang="en-US" altLang="zh-CN" dirty="0"/>
              <a:t>, </a:t>
            </a:r>
            <a:r>
              <a:rPr lang="zh-CN" altLang="en-US" dirty="0"/>
              <a:t>由先进设计与工程系开课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点击蓝色的课程代码即可看到课程梗概</a:t>
            </a:r>
            <a:r>
              <a:rPr lang="en-US" altLang="zh-CN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7175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8CF2-1F48-42A9-8F49-189CE13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理学硕士 </a:t>
            </a:r>
            <a:r>
              <a:rPr lang="en-US" altLang="zh-CN" dirty="0"/>
              <a:t>(</a:t>
            </a:r>
            <a:r>
              <a:rPr lang="zh-CN" altLang="en-US" dirty="0"/>
              <a:t>健康科学与管理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01C825-3021-46EF-A620-4979871C4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06215"/>
              </p:ext>
            </p:extLst>
          </p:nvPr>
        </p:nvGraphicFramePr>
        <p:xfrm>
          <a:off x="4400550" y="1863725"/>
          <a:ext cx="5835360" cy="4351339"/>
        </p:xfrm>
        <a:graphic>
          <a:graphicData uri="http://schemas.openxmlformats.org/drawingml/2006/table">
            <a:tbl>
              <a:tblPr/>
              <a:tblGrid>
                <a:gridCol w="749532">
                  <a:extLst>
                    <a:ext uri="{9D8B030D-6E8A-4147-A177-3AD203B41FA5}">
                      <a16:colId xmlns:a16="http://schemas.microsoft.com/office/drawing/2014/main" val="2559623621"/>
                    </a:ext>
                  </a:extLst>
                </a:gridCol>
                <a:gridCol w="2260368">
                  <a:extLst>
                    <a:ext uri="{9D8B030D-6E8A-4147-A177-3AD203B41FA5}">
                      <a16:colId xmlns:a16="http://schemas.microsoft.com/office/drawing/2014/main" val="3451267236"/>
                    </a:ext>
                  </a:extLst>
                </a:gridCol>
                <a:gridCol w="565092">
                  <a:extLst>
                    <a:ext uri="{9D8B030D-6E8A-4147-A177-3AD203B41FA5}">
                      <a16:colId xmlns:a16="http://schemas.microsoft.com/office/drawing/2014/main" val="150524502"/>
                    </a:ext>
                  </a:extLst>
                </a:gridCol>
                <a:gridCol w="2260368">
                  <a:extLst>
                    <a:ext uri="{9D8B030D-6E8A-4147-A177-3AD203B41FA5}">
                      <a16:colId xmlns:a16="http://schemas.microsoft.com/office/drawing/2014/main" val="4233091149"/>
                    </a:ext>
                  </a:extLst>
                </a:gridCol>
              </a:tblGrid>
              <a:tr h="20689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725" marR="51725" marT="25862" marB="25862"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725" marR="51725" marT="25862" marB="25862"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725" marR="51725" marT="25862" marB="25862"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725" marR="51725" marT="25862" marB="25862"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241718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课程代码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课程名称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学分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备注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2151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2"/>
                        </a:rPr>
                        <a:t>BMS5002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000" dirty="0">
                          <a:effectLst/>
                        </a:rPr>
                        <a:t>传染病管理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Course will not open if participants are less than 10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30492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3"/>
                        </a:rPr>
                        <a:t>BMS5004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管理学项目研究 </a:t>
                      </a:r>
                      <a:r>
                        <a:rPr lang="en-US" sz="1000" dirty="0">
                          <a:effectLst/>
                        </a:rPr>
                        <a:t>(MS or ADSE)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学期</a:t>
                      </a:r>
                      <a:r>
                        <a:rPr lang="en-US" sz="1000" dirty="0">
                          <a:effectLst/>
                        </a:rPr>
                        <a:t> A + B </a:t>
                      </a:r>
                      <a:r>
                        <a:rPr lang="zh-CN" altLang="en-US" sz="1000" dirty="0">
                          <a:effectLst/>
                        </a:rPr>
                        <a:t>或者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zh-CN" altLang="en-US" sz="1000" dirty="0">
                          <a:effectLst/>
                        </a:rPr>
                        <a:t>学期</a:t>
                      </a:r>
                      <a:r>
                        <a:rPr lang="en-US" sz="1000" dirty="0">
                          <a:effectLst/>
                        </a:rPr>
                        <a:t> B + </a:t>
                      </a:r>
                      <a:r>
                        <a:rPr lang="zh-CN" altLang="en-US" sz="1000" dirty="0">
                          <a:effectLst/>
                        </a:rPr>
                        <a:t>暑期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86582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 dirty="0">
                          <a:solidFill>
                            <a:srgbClr val="1252A0"/>
                          </a:solidFill>
                          <a:effectLst/>
                          <a:hlinkClick r:id="rId4"/>
                        </a:rPr>
                        <a:t>BMS5005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生物医学科学项目研究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11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学期</a:t>
                      </a:r>
                      <a:r>
                        <a:rPr lang="en-US" sz="1000" dirty="0">
                          <a:effectLst/>
                        </a:rPr>
                        <a:t> A + B Or </a:t>
                      </a:r>
                      <a:r>
                        <a:rPr lang="zh-CN" altLang="en-US" sz="1000" dirty="0">
                          <a:effectLst/>
                        </a:rPr>
                        <a:t>学期</a:t>
                      </a:r>
                      <a:r>
                        <a:rPr lang="en-US" sz="1000" dirty="0">
                          <a:effectLst/>
                        </a:rPr>
                        <a:t> B + </a:t>
                      </a:r>
                      <a:r>
                        <a:rPr lang="zh-CN" altLang="en-US" sz="1000" dirty="0">
                          <a:effectLst/>
                        </a:rPr>
                        <a:t>暑期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92617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5"/>
                        </a:rPr>
                        <a:t>BMS8106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干细胞与再生医学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95965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6"/>
                        </a:rPr>
                        <a:t>BMS8107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癌症生物学与精准医学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61730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7"/>
                        </a:rPr>
                        <a:t>BMS8110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基因组学和生物信息学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18349"/>
                  </a:ext>
                </a:extLst>
              </a:tr>
              <a:tr h="187502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8"/>
                        </a:rPr>
                        <a:t>MS5216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000" dirty="0">
                          <a:effectLst/>
                        </a:rPr>
                        <a:t>决策分析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最多</a:t>
                      </a:r>
                      <a:r>
                        <a:rPr lang="en-US" altLang="zh-CN" sz="1000" dirty="0">
                          <a:effectLst/>
                        </a:rPr>
                        <a:t>5</a:t>
                      </a:r>
                      <a:r>
                        <a:rPr lang="zh-CN" altLang="en-US" sz="1000" dirty="0">
                          <a:effectLst/>
                        </a:rPr>
                        <a:t>名额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11834"/>
                  </a:ext>
                </a:extLst>
              </a:tr>
              <a:tr h="187502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9"/>
                        </a:rPr>
                        <a:t>MS5217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统计数据分析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最多</a:t>
                      </a:r>
                      <a:r>
                        <a:rPr lang="en-US" altLang="zh-CN" sz="1000" dirty="0">
                          <a:effectLst/>
                        </a:rPr>
                        <a:t>5</a:t>
                      </a:r>
                      <a:r>
                        <a:rPr lang="zh-CN" altLang="en-US" sz="1000" dirty="0">
                          <a:effectLst/>
                        </a:rPr>
                        <a:t>名额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253795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10"/>
                        </a:rPr>
                        <a:t>ADSE5006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运营管理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最多</a:t>
                      </a:r>
                      <a:r>
                        <a:rPr lang="en-US" altLang="zh-CN" sz="1000" dirty="0">
                          <a:effectLst/>
                        </a:rPr>
                        <a:t>10</a:t>
                      </a:r>
                      <a:r>
                        <a:rPr lang="zh-CN" altLang="en-US" sz="1000" dirty="0">
                          <a:effectLst/>
                        </a:rPr>
                        <a:t>名额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7907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11"/>
                        </a:rPr>
                        <a:t>ADSE5010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工程管理原则和概念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80028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12"/>
                        </a:rPr>
                        <a:t>ADSE6009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项目管理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0747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fontAlgn="ctr"/>
                      <a:r>
                        <a:rPr lang="en-US" sz="1000" u="sng">
                          <a:solidFill>
                            <a:srgbClr val="1252A0"/>
                          </a:solidFill>
                          <a:effectLst/>
                          <a:hlinkClick r:id="rId13"/>
                        </a:rPr>
                        <a:t>ADSE6037</a:t>
                      </a:r>
                      <a:endParaRPr lang="en-US" sz="100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</a:rPr>
                        <a:t>战略质量管理</a:t>
                      </a:r>
                      <a:endParaRPr lang="en-US" sz="1000" dirty="0">
                        <a:effectLst/>
                      </a:endParaRP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2328" marR="32328" marT="16164" marB="16164" anchor="ctr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725" marR="51725" marT="25862" marB="25862">
                    <a:lnL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0188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2572D7-698C-4247-BCE0-7BAED8ED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1FA28-86F2-4628-A035-98E19664A0F5}"/>
              </a:ext>
            </a:extLst>
          </p:cNvPr>
          <p:cNvSpPr/>
          <p:nvPr/>
        </p:nvSpPr>
        <p:spPr>
          <a:xfrm>
            <a:off x="987064" y="2062162"/>
            <a:ext cx="3213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选修课</a:t>
            </a:r>
            <a:r>
              <a:rPr lang="en-US" altLang="zh-CN" dirty="0"/>
              <a:t>, </a:t>
            </a:r>
            <a:r>
              <a:rPr lang="zh-CN" altLang="en-US" dirty="0"/>
              <a:t>选够</a:t>
            </a:r>
            <a:r>
              <a:rPr lang="en-US" altLang="zh-CN" dirty="0"/>
              <a:t>17</a:t>
            </a:r>
            <a:r>
              <a:rPr lang="zh-CN" altLang="en-US" dirty="0"/>
              <a:t>学分即可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BMS5004</a:t>
            </a:r>
            <a:r>
              <a:rPr lang="zh-CN" altLang="en-US" dirty="0"/>
              <a:t>由管理科学系 </a:t>
            </a:r>
            <a:r>
              <a:rPr lang="en-US" altLang="zh-CN" dirty="0"/>
              <a:t>(MS) </a:t>
            </a:r>
            <a:r>
              <a:rPr lang="zh-CN" altLang="en-US" dirty="0"/>
              <a:t>或者先进设计与工程系 </a:t>
            </a:r>
            <a:r>
              <a:rPr lang="en-US" altLang="zh-CN" dirty="0"/>
              <a:t>(ADMSE) </a:t>
            </a:r>
            <a:r>
              <a:rPr lang="zh-CN" altLang="en-US" dirty="0"/>
              <a:t>的教授指导</a:t>
            </a:r>
            <a:r>
              <a:rPr lang="en-US" altLang="zh-CN" dirty="0"/>
              <a:t>, </a:t>
            </a:r>
            <a:r>
              <a:rPr lang="zh-CN" altLang="en-US" dirty="0"/>
              <a:t>只有</a:t>
            </a:r>
            <a:r>
              <a:rPr lang="en-US" altLang="zh-CN" dirty="0"/>
              <a:t>5</a:t>
            </a:r>
            <a:r>
              <a:rPr lang="zh-CN" altLang="en-US" dirty="0"/>
              <a:t>学分</a:t>
            </a:r>
            <a:r>
              <a:rPr lang="en-US" altLang="zh-CN" dirty="0"/>
              <a:t>, </a:t>
            </a:r>
            <a:r>
              <a:rPr lang="zh-CN" altLang="en-US" dirty="0"/>
              <a:t>工作量比较少</a:t>
            </a:r>
            <a:r>
              <a:rPr lang="en-US" altLang="zh-CN" dirty="0"/>
              <a:t>, </a:t>
            </a:r>
            <a:r>
              <a:rPr lang="zh-CN" altLang="en-US" dirty="0"/>
              <a:t>简单</a:t>
            </a:r>
            <a:r>
              <a:rPr lang="en-US" altLang="zh-CN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BMS5005</a:t>
            </a:r>
            <a:r>
              <a:rPr lang="zh-CN" altLang="en-US" dirty="0"/>
              <a:t>由生物医学系 </a:t>
            </a:r>
            <a:r>
              <a:rPr lang="en-US" altLang="zh-CN" dirty="0"/>
              <a:t>(BMS) </a:t>
            </a:r>
            <a:r>
              <a:rPr lang="zh-CN" altLang="en-US" dirty="0"/>
              <a:t>的教授指导</a:t>
            </a:r>
            <a:r>
              <a:rPr lang="en-US" altLang="zh-CN" dirty="0"/>
              <a:t>, 11</a:t>
            </a:r>
            <a:r>
              <a:rPr lang="zh-CN" altLang="en-US" dirty="0"/>
              <a:t>学分</a:t>
            </a:r>
            <a:r>
              <a:rPr lang="en-US" altLang="zh-CN" dirty="0"/>
              <a:t>, </a:t>
            </a:r>
            <a:r>
              <a:rPr lang="zh-CN" altLang="en-US" dirty="0"/>
              <a:t>可能工作量较大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BMS5004</a:t>
            </a:r>
            <a:r>
              <a:rPr lang="zh-CN" altLang="en-US" dirty="0"/>
              <a:t>和</a:t>
            </a:r>
            <a:r>
              <a:rPr lang="en-US" altLang="zh-CN" dirty="0"/>
              <a:t>BMS5005</a:t>
            </a:r>
            <a:r>
              <a:rPr lang="zh-CN" altLang="en-US" dirty="0"/>
              <a:t>两门只能选其中一门</a:t>
            </a:r>
            <a:r>
              <a:rPr lang="en-US" altLang="zh-C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不管选什么都不需要发论文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424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384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Theme</vt:lpstr>
      <vt:lpstr>理学硕士 (健康科学与管理)</vt:lpstr>
      <vt:lpstr>理学硕士 (健康科学与管理)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香港申请讲解2</dc:title>
  <dc:creator>CHEN TIANHAO</dc:creator>
  <cp:lastModifiedBy>CHEN TIANHAO</cp:lastModifiedBy>
  <cp:revision>9</cp:revision>
  <dcterms:created xsi:type="dcterms:W3CDTF">2023-02-08T11:06:36Z</dcterms:created>
  <dcterms:modified xsi:type="dcterms:W3CDTF">2023-02-09T12:51:19Z</dcterms:modified>
</cp:coreProperties>
</file>