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3" r:id="rId6"/>
    <p:sldId id="261" r:id="rId7"/>
    <p:sldId id="267" r:id="rId8"/>
    <p:sldId id="268" r:id="rId9"/>
    <p:sldId id="269" r:id="rId10"/>
    <p:sldId id="271" r:id="rId11"/>
    <p:sldId id="276" r:id="rId12"/>
    <p:sldId id="277" r:id="rId13"/>
    <p:sldId id="278" r:id="rId14"/>
    <p:sldId id="279" r:id="rId15"/>
    <p:sldId id="273" r:id="rId16"/>
    <p:sldId id="272" r:id="rId17"/>
    <p:sldId id="26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snapToGrid="0">
      <p:cViewPr varScale="1">
        <p:scale>
          <a:sx n="106" d="100"/>
          <a:sy n="106" d="100"/>
        </p:scale>
        <p:origin x="1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C88B9-2711-4CBC-BBE3-B88B1908624F}"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7620B-A505-4AD8-BCBA-66C4C83F9544}" type="slidenum">
              <a:rPr lang="en-US" smtClean="0"/>
              <a:t>‹#›</a:t>
            </a:fld>
            <a:endParaRPr lang="en-US"/>
          </a:p>
        </p:txBody>
      </p:sp>
    </p:spTree>
    <p:extLst>
      <p:ext uri="{BB962C8B-B14F-4D97-AF65-F5344CB8AC3E}">
        <p14:creationId xmlns:p14="http://schemas.microsoft.com/office/powerpoint/2010/main" val="180084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7620B-A505-4AD8-BCBA-66C4C83F9544}" type="slidenum">
              <a:rPr lang="en-US" smtClean="0"/>
              <a:t>6</a:t>
            </a:fld>
            <a:endParaRPr lang="en-US"/>
          </a:p>
        </p:txBody>
      </p:sp>
    </p:spTree>
    <p:extLst>
      <p:ext uri="{BB962C8B-B14F-4D97-AF65-F5344CB8AC3E}">
        <p14:creationId xmlns:p14="http://schemas.microsoft.com/office/powerpoint/2010/main" val="395447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07620B-A505-4AD8-BCBA-66C4C83F9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01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07620B-A505-4AD8-BCBA-66C4C83F9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86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07620B-A505-4AD8-BCBA-66C4C83F9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07620B-A505-4AD8-BCBA-66C4C83F9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36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2720-9842-4A40-B970-0203F7E58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057D4-B7E6-4DAC-820C-E8007F1DD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26512-E79A-4ADD-B9DC-E4BED2FD2E2D}"/>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6EDC8578-A39B-4E4A-ADDE-9011C03C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EE150-D6F9-4A80-AADA-D6490CDF4B58}"/>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133109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2240-D10A-4C82-91B2-F6B0A4407C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B4625-C2E5-4352-958E-F84DC2F867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362E6-FB1D-4089-8C93-AFFF45DF87FA}"/>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00BE9230-2098-441E-A39C-A57B428A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B61BF-75DE-41F6-8A8F-B2BA73D91064}"/>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309778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77D8B-5C19-4054-88F0-1BF5ABDC5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F1D658-8912-40C8-A17A-80D3872FB0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25296-3045-48EA-BF5C-9054B584AD94}"/>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4D6287F2-B36D-4108-8200-249C5CAC9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658C6-2F16-4BF9-9000-07CEB7A09CCC}"/>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116505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F989-41C6-4ED6-8030-458582A25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78A65-FDDF-4B30-A993-148FEE1546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0842-3CDC-49CC-B932-D6AD42CF82E6}"/>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F3E75FD8-EAEC-4343-AD20-090859DDD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C33DB-9C56-45F5-9641-5E26FD76E1E1}"/>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141706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5428-9ABF-4FDA-BF27-4C1B1E8BB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04997F-992C-4676-9E9E-14D49504E8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D5CA96-849D-433B-B003-08F1956BC9F3}"/>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CD74495F-3AC2-4750-8904-690A00AC8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7BAA5-A87D-4E2E-AF3C-8288AB766F2F}"/>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288600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7F3B-6320-4CBB-9E52-E2A5ACE54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36BDA-958C-405D-8CA6-8DAAE917EC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37206-A475-453A-B057-E71A59D481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2F02A-0702-49DF-8644-0E652A593A67}"/>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6" name="Footer Placeholder 5">
            <a:extLst>
              <a:ext uri="{FF2B5EF4-FFF2-40B4-BE49-F238E27FC236}">
                <a16:creationId xmlns:a16="http://schemas.microsoft.com/office/drawing/2014/main" id="{DB3DD198-21F3-44CC-999D-D40D22821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C38ED-00B5-4759-BB7F-B8BF08268EB3}"/>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239738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8019-5F22-4B92-BFC9-4A893B29E7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24DC8C-D38C-4F2B-8F5B-3CF012FE0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E84556-8E14-4B04-A1AC-1569CCB531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7FFFD0-A2FD-4BA2-A436-D367F54DF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20C3BE-B4D9-471B-A3B9-B59C57A5DA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95853-CBA7-418D-A730-9E7F64132FAB}"/>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8" name="Footer Placeholder 7">
            <a:extLst>
              <a:ext uri="{FF2B5EF4-FFF2-40B4-BE49-F238E27FC236}">
                <a16:creationId xmlns:a16="http://schemas.microsoft.com/office/drawing/2014/main" id="{858F8015-077E-472C-A13D-0EF20E42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F96A3-0329-4DD4-887C-F56794DD0B42}"/>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299661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4AB3-1657-48F9-902C-EFC434AC4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67C034-C888-4629-9E09-3CD7B60ABFBF}"/>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4" name="Footer Placeholder 3">
            <a:extLst>
              <a:ext uri="{FF2B5EF4-FFF2-40B4-BE49-F238E27FC236}">
                <a16:creationId xmlns:a16="http://schemas.microsoft.com/office/drawing/2014/main" id="{76C0CAD6-7FC6-41CE-AE7C-B5D4A1E92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2052F-101A-47DE-B4D8-99FD9085F69D}"/>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250216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86BE3-E23C-470F-8E08-2E1316E2F145}"/>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3" name="Footer Placeholder 2">
            <a:extLst>
              <a:ext uri="{FF2B5EF4-FFF2-40B4-BE49-F238E27FC236}">
                <a16:creationId xmlns:a16="http://schemas.microsoft.com/office/drawing/2014/main" id="{13B0DF5F-60E6-40E2-A4D6-21A544AA2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FDFCB-0AA4-430F-B7B7-DD2C266B1F4D}"/>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385557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D925-65D6-4192-BA9F-CB163D70C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089988-8185-42D0-B71D-BDD48C850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4BCD93-FB98-4364-9BDB-B4AAE7D9F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821D8D-63DF-44E6-AB61-051B2AD1B95E}"/>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6" name="Footer Placeholder 5">
            <a:extLst>
              <a:ext uri="{FF2B5EF4-FFF2-40B4-BE49-F238E27FC236}">
                <a16:creationId xmlns:a16="http://schemas.microsoft.com/office/drawing/2014/main" id="{62A169A5-0DDC-4AE3-B0F6-F947E1817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7629-32B6-4ACB-9990-E876BA977068}"/>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395973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31FE-CCDA-4D84-AF2E-A790079DB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4CB8A-D37E-4978-8DE1-0C4F1EF26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68F30-E902-4DDB-8193-C48B30E30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6C97E6-1238-4C0A-9F25-28B044B646AF}"/>
              </a:ext>
            </a:extLst>
          </p:cNvPr>
          <p:cNvSpPr>
            <a:spLocks noGrp="1"/>
          </p:cNvSpPr>
          <p:nvPr>
            <p:ph type="dt" sz="half" idx="10"/>
          </p:nvPr>
        </p:nvSpPr>
        <p:spPr/>
        <p:txBody>
          <a:bodyPr/>
          <a:lstStyle/>
          <a:p>
            <a:fld id="{7F38C9BA-2BA4-44D4-B3B1-2E54667C7852}" type="datetimeFigureOut">
              <a:rPr lang="en-US" smtClean="0"/>
              <a:t>2/5/2023</a:t>
            </a:fld>
            <a:endParaRPr lang="en-US"/>
          </a:p>
        </p:txBody>
      </p:sp>
      <p:sp>
        <p:nvSpPr>
          <p:cNvPr id="6" name="Footer Placeholder 5">
            <a:extLst>
              <a:ext uri="{FF2B5EF4-FFF2-40B4-BE49-F238E27FC236}">
                <a16:creationId xmlns:a16="http://schemas.microsoft.com/office/drawing/2014/main" id="{9AE73BCF-9E50-40C4-B338-AB97F68E7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34492-5D5C-4E9F-858F-0A90F026B752}"/>
              </a:ext>
            </a:extLst>
          </p:cNvPr>
          <p:cNvSpPr>
            <a:spLocks noGrp="1"/>
          </p:cNvSpPr>
          <p:nvPr>
            <p:ph type="sldNum" sz="quarter" idx="12"/>
          </p:nvPr>
        </p:nvSpPr>
        <p:spPr/>
        <p:txBody>
          <a:bodyPr/>
          <a:lstStyle/>
          <a:p>
            <a:fld id="{AE600EC7-2C2A-4D2C-9C2A-C761B8DDF685}" type="slidenum">
              <a:rPr lang="en-US" smtClean="0"/>
              <a:t>‹#›</a:t>
            </a:fld>
            <a:endParaRPr lang="en-US"/>
          </a:p>
        </p:txBody>
      </p:sp>
    </p:spTree>
    <p:extLst>
      <p:ext uri="{BB962C8B-B14F-4D97-AF65-F5344CB8AC3E}">
        <p14:creationId xmlns:p14="http://schemas.microsoft.com/office/powerpoint/2010/main" val="290853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2004D-3929-4FE4-872B-AF55B0E313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5CEC20-7132-4609-870A-1AE593B85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C22D5-D020-4F21-8512-C30BF9BD5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8C9BA-2BA4-44D4-B3B1-2E54667C7852}" type="datetimeFigureOut">
              <a:rPr lang="en-US" smtClean="0"/>
              <a:t>2/5/2023</a:t>
            </a:fld>
            <a:endParaRPr lang="en-US"/>
          </a:p>
        </p:txBody>
      </p:sp>
      <p:sp>
        <p:nvSpPr>
          <p:cNvPr id="5" name="Footer Placeholder 4">
            <a:extLst>
              <a:ext uri="{FF2B5EF4-FFF2-40B4-BE49-F238E27FC236}">
                <a16:creationId xmlns:a16="http://schemas.microsoft.com/office/drawing/2014/main" id="{BE2EDE91-E5D5-4607-92E1-74F67D1B6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C9AA4A-FF15-4C61-97A9-896E8696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00EC7-2C2A-4D2C-9C2A-C761B8DDF685}" type="slidenum">
              <a:rPr lang="en-US" smtClean="0"/>
              <a:t>‹#›</a:t>
            </a:fld>
            <a:endParaRPr lang="en-US"/>
          </a:p>
        </p:txBody>
      </p:sp>
    </p:spTree>
    <p:extLst>
      <p:ext uri="{BB962C8B-B14F-4D97-AF65-F5344CB8AC3E}">
        <p14:creationId xmlns:p14="http://schemas.microsoft.com/office/powerpoint/2010/main" val="269542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B3FB-5B74-4CEE-9155-30F60E21D283}"/>
              </a:ext>
            </a:extLst>
          </p:cNvPr>
          <p:cNvSpPr>
            <a:spLocks noGrp="1"/>
          </p:cNvSpPr>
          <p:nvPr>
            <p:ph type="ctrTitle"/>
          </p:nvPr>
        </p:nvSpPr>
        <p:spPr>
          <a:xfrm>
            <a:off x="1524000" y="305617"/>
            <a:ext cx="9144000" cy="2387600"/>
          </a:xfrm>
        </p:spPr>
        <p:txBody>
          <a:bodyPr/>
          <a:lstStyle/>
          <a:p>
            <a:r>
              <a:rPr lang="zh-CN" altLang="en-US" dirty="0"/>
              <a:t>香港申请议程</a:t>
            </a:r>
            <a:endParaRPr lang="en-US" dirty="0"/>
          </a:p>
        </p:txBody>
      </p:sp>
      <p:sp>
        <p:nvSpPr>
          <p:cNvPr id="3" name="Subtitle 2">
            <a:extLst>
              <a:ext uri="{FF2B5EF4-FFF2-40B4-BE49-F238E27FC236}">
                <a16:creationId xmlns:a16="http://schemas.microsoft.com/office/drawing/2014/main" id="{E56F0067-162D-40CD-ADDC-C7C47F3C03D2}"/>
              </a:ext>
            </a:extLst>
          </p:cNvPr>
          <p:cNvSpPr>
            <a:spLocks noGrp="1"/>
          </p:cNvSpPr>
          <p:nvPr>
            <p:ph type="subTitle" idx="1"/>
          </p:nvPr>
        </p:nvSpPr>
        <p:spPr>
          <a:xfrm>
            <a:off x="1524000" y="3602038"/>
            <a:ext cx="9144000" cy="2133744"/>
          </a:xfrm>
        </p:spPr>
        <p:txBody>
          <a:bodyPr>
            <a:normAutofit/>
          </a:bodyPr>
          <a:lstStyle/>
          <a:p>
            <a:pPr marL="457200" indent="-457200" algn="l">
              <a:buAutoNum type="arabicPeriod"/>
            </a:pPr>
            <a:r>
              <a:rPr lang="zh-CN" altLang="en-US" dirty="0"/>
              <a:t>申请扫盲</a:t>
            </a:r>
            <a:r>
              <a:rPr lang="en-US" altLang="zh-CN" dirty="0"/>
              <a:t>: </a:t>
            </a:r>
            <a:r>
              <a:rPr lang="zh-CN" altLang="en-US" dirty="0"/>
              <a:t>学位</a:t>
            </a:r>
            <a:r>
              <a:rPr lang="en-US" altLang="zh-CN" dirty="0"/>
              <a:t>, </a:t>
            </a:r>
            <a:r>
              <a:rPr lang="zh-CN" altLang="en-US" dirty="0"/>
              <a:t>学制与申请定位</a:t>
            </a:r>
            <a:endParaRPr lang="en-US" altLang="zh-CN" dirty="0"/>
          </a:p>
          <a:p>
            <a:pPr marL="457200" indent="-457200" algn="l">
              <a:buAutoNum type="arabicPeriod"/>
            </a:pPr>
            <a:r>
              <a:rPr lang="zh-CN" altLang="en-US" dirty="0"/>
              <a:t>专业扫盲</a:t>
            </a:r>
            <a:r>
              <a:rPr lang="en-US" altLang="zh-CN" dirty="0"/>
              <a:t>: </a:t>
            </a:r>
            <a:r>
              <a:rPr lang="zh-CN" altLang="en-US" dirty="0"/>
              <a:t>港城大卫生领域专业一览</a:t>
            </a:r>
            <a:endParaRPr lang="en-US" altLang="zh-CN" dirty="0"/>
          </a:p>
          <a:p>
            <a:pPr marL="457200" indent="-457200" algn="l">
              <a:buAutoNum type="arabicPeriod"/>
            </a:pPr>
            <a:r>
              <a:rPr lang="zh-CN" altLang="en-US" dirty="0"/>
              <a:t>访谈</a:t>
            </a:r>
            <a:r>
              <a:rPr lang="en-US" altLang="zh-CN" dirty="0"/>
              <a:t>: </a:t>
            </a:r>
            <a:r>
              <a:rPr lang="zh-CN" altLang="en-US" dirty="0"/>
              <a:t>申请资料准备</a:t>
            </a:r>
            <a:endParaRPr lang="en-US" altLang="zh-CN" dirty="0"/>
          </a:p>
          <a:p>
            <a:pPr marL="457200" indent="-457200" algn="l">
              <a:buAutoNum type="arabicPeriod"/>
            </a:pPr>
            <a:r>
              <a:rPr lang="zh-CN" altLang="en-US" dirty="0"/>
              <a:t>申请事项答疑</a:t>
            </a:r>
            <a:endParaRPr lang="en-US" dirty="0"/>
          </a:p>
        </p:txBody>
      </p:sp>
    </p:spTree>
    <p:extLst>
      <p:ext uri="{BB962C8B-B14F-4D97-AF65-F5344CB8AC3E}">
        <p14:creationId xmlns:p14="http://schemas.microsoft.com/office/powerpoint/2010/main" val="148201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BC14-8741-4C65-AE00-22340D146BB3}"/>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ED8DC816-140E-416E-A1F1-5DD702A0FFB8}"/>
              </a:ext>
            </a:extLst>
          </p:cNvPr>
          <p:cNvSpPr>
            <a:spLocks noGrp="1"/>
          </p:cNvSpPr>
          <p:nvPr>
            <p:ph idx="1"/>
          </p:nvPr>
        </p:nvSpPr>
        <p:spPr/>
        <p:txBody>
          <a:bodyPr/>
          <a:lstStyle/>
          <a:p>
            <a:r>
              <a:rPr lang="zh-CN" altLang="en-US" dirty="0"/>
              <a:t>申请定位</a:t>
            </a:r>
            <a:r>
              <a:rPr lang="en-US" altLang="zh-CN" dirty="0"/>
              <a:t>: </a:t>
            </a:r>
            <a:r>
              <a:rPr lang="zh-CN" altLang="en-US" dirty="0"/>
              <a:t>知己知彼</a:t>
            </a:r>
            <a:r>
              <a:rPr lang="en-US" altLang="zh-CN" dirty="0"/>
              <a:t>, </a:t>
            </a:r>
            <a:r>
              <a:rPr lang="zh-CN" altLang="en-US" dirty="0"/>
              <a:t>百战不殆</a:t>
            </a:r>
            <a:endParaRPr lang="en-US" altLang="zh-CN" dirty="0"/>
          </a:p>
          <a:p>
            <a:pPr lvl="1"/>
            <a:r>
              <a:rPr lang="en-US" altLang="zh-CN" i="1" dirty="0"/>
              <a:t>“</a:t>
            </a:r>
            <a:r>
              <a:rPr lang="zh-CN" altLang="en-US" i="1" dirty="0"/>
              <a:t>佳木斯大学</a:t>
            </a:r>
            <a:r>
              <a:rPr lang="en-US" altLang="zh-CN" i="1" dirty="0"/>
              <a:t>, </a:t>
            </a:r>
            <a:r>
              <a:rPr lang="zh-CN" altLang="en-US" i="1" dirty="0"/>
              <a:t>临床医学</a:t>
            </a:r>
            <a:r>
              <a:rPr lang="en-US" altLang="zh-CN" i="1" dirty="0"/>
              <a:t>, </a:t>
            </a:r>
            <a:r>
              <a:rPr lang="zh-CN" altLang="en-US" i="1" dirty="0"/>
              <a:t>均分</a:t>
            </a:r>
            <a:r>
              <a:rPr lang="en-US" altLang="zh-CN" i="1" dirty="0"/>
              <a:t>90+, </a:t>
            </a:r>
            <a:r>
              <a:rPr lang="zh-CN" altLang="en-US" i="1" dirty="0"/>
              <a:t>能申请上城大</a:t>
            </a:r>
            <a:r>
              <a:rPr lang="en-US" altLang="zh-CN" i="1" dirty="0"/>
              <a:t>XX</a:t>
            </a:r>
            <a:r>
              <a:rPr lang="zh-CN" altLang="en-US" i="1" dirty="0"/>
              <a:t>专业么</a:t>
            </a:r>
            <a:r>
              <a:rPr lang="en-US" altLang="zh-CN" i="1" dirty="0"/>
              <a:t>?”</a:t>
            </a:r>
          </a:p>
          <a:p>
            <a:pPr lvl="1"/>
            <a:endParaRPr lang="en-US" altLang="zh-CN" dirty="0"/>
          </a:p>
          <a:p>
            <a:pPr lvl="1"/>
            <a:r>
              <a:rPr lang="zh-CN" altLang="en-US" dirty="0"/>
              <a:t>申请不是数学公式</a:t>
            </a:r>
            <a:r>
              <a:rPr lang="en-US" altLang="zh-CN" dirty="0"/>
              <a:t>, </a:t>
            </a:r>
            <a:r>
              <a:rPr lang="zh-CN" altLang="en-US" dirty="0"/>
              <a:t>申请研究生有太多要考虑的因素</a:t>
            </a:r>
            <a:endParaRPr lang="en-US" altLang="zh-CN" dirty="0"/>
          </a:p>
          <a:p>
            <a:pPr lvl="1"/>
            <a:r>
              <a:rPr lang="zh-CN" altLang="en-US" dirty="0"/>
              <a:t>抓住主要矛盾</a:t>
            </a:r>
            <a:r>
              <a:rPr lang="en-US" altLang="zh-CN" dirty="0"/>
              <a:t>: </a:t>
            </a:r>
            <a:r>
              <a:rPr lang="zh-CN" altLang="en-US" dirty="0"/>
              <a:t>大学开办授课型硕士项目</a:t>
            </a:r>
            <a:r>
              <a:rPr lang="en-US" altLang="zh-CN" dirty="0"/>
              <a:t>, </a:t>
            </a:r>
            <a:r>
              <a:rPr lang="zh-CN" altLang="en-US" dirty="0"/>
              <a:t>图什么</a:t>
            </a:r>
            <a:r>
              <a:rPr lang="en-US" altLang="zh-CN" dirty="0"/>
              <a:t>? </a:t>
            </a:r>
            <a:r>
              <a:rPr lang="zh-CN" altLang="en-US" dirty="0"/>
              <a:t>开办研究型的硕士项目又图什么</a:t>
            </a:r>
            <a:r>
              <a:rPr lang="en-US" altLang="zh-CN" dirty="0"/>
              <a:t>?  </a:t>
            </a:r>
          </a:p>
          <a:p>
            <a:pPr lvl="1"/>
            <a:r>
              <a:rPr lang="zh-CN" altLang="en-US" dirty="0"/>
              <a:t>结论</a:t>
            </a:r>
            <a:r>
              <a:rPr lang="en-US" altLang="zh-CN" dirty="0"/>
              <a:t>: </a:t>
            </a:r>
          </a:p>
          <a:p>
            <a:pPr marL="914400" lvl="1" indent="-457200">
              <a:buFont typeface="+mj-lt"/>
              <a:buAutoNum type="arabicPeriod"/>
            </a:pPr>
            <a:r>
              <a:rPr lang="zh-CN" altLang="en-US" dirty="0"/>
              <a:t>先看申请者的本科学校层次 </a:t>
            </a:r>
            <a:r>
              <a:rPr lang="en-US" altLang="zh-CN" dirty="0"/>
              <a:t>(</a:t>
            </a:r>
            <a:r>
              <a:rPr lang="zh-CN" altLang="en-US" dirty="0"/>
              <a:t>佳木斯大学</a:t>
            </a:r>
            <a:r>
              <a:rPr lang="en-US" altLang="zh-CN" dirty="0"/>
              <a:t>, </a:t>
            </a:r>
            <a:r>
              <a:rPr lang="zh-CN" altLang="en-US" dirty="0"/>
              <a:t>劣势</a:t>
            </a:r>
            <a:r>
              <a:rPr lang="en-US" altLang="zh-CN" dirty="0"/>
              <a:t>)</a:t>
            </a:r>
          </a:p>
          <a:p>
            <a:pPr marL="914400" lvl="1" indent="-457200">
              <a:buFont typeface="+mj-lt"/>
              <a:buAutoNum type="arabicPeriod"/>
            </a:pPr>
            <a:r>
              <a:rPr lang="zh-CN" altLang="en-US" dirty="0"/>
              <a:t>尔后看申请者的平均成绩 </a:t>
            </a:r>
            <a:r>
              <a:rPr lang="en-US" altLang="zh-CN" dirty="0"/>
              <a:t>(90.05</a:t>
            </a:r>
            <a:r>
              <a:rPr lang="zh-CN" altLang="en-US" dirty="0"/>
              <a:t>分</a:t>
            </a:r>
            <a:r>
              <a:rPr lang="en-US" altLang="zh-CN" dirty="0"/>
              <a:t>, </a:t>
            </a:r>
            <a:r>
              <a:rPr lang="zh-CN" altLang="en-US" dirty="0"/>
              <a:t>很好</a:t>
            </a:r>
            <a:r>
              <a:rPr lang="en-US" altLang="zh-CN" dirty="0"/>
              <a:t>)</a:t>
            </a:r>
          </a:p>
          <a:p>
            <a:pPr marL="914400" lvl="1" indent="-457200">
              <a:buFont typeface="+mj-lt"/>
              <a:buAutoNum type="arabicPeriod"/>
            </a:pPr>
            <a:r>
              <a:rPr lang="zh-CN" altLang="en-US" dirty="0"/>
              <a:t>最后看文书 </a:t>
            </a:r>
            <a:r>
              <a:rPr lang="en-US" altLang="zh-CN" dirty="0"/>
              <a:t>(</a:t>
            </a:r>
            <a:r>
              <a:rPr lang="zh-CN" altLang="en-US" dirty="0"/>
              <a:t>你临床医学的</a:t>
            </a:r>
            <a:r>
              <a:rPr lang="en-US" altLang="zh-CN" dirty="0"/>
              <a:t>, </a:t>
            </a:r>
            <a:r>
              <a:rPr lang="zh-CN" altLang="en-US" dirty="0"/>
              <a:t>为什么来读公卫方向</a:t>
            </a:r>
            <a:r>
              <a:rPr lang="en-US" altLang="zh-CN" dirty="0"/>
              <a:t>? )</a:t>
            </a:r>
          </a:p>
          <a:p>
            <a:pPr lvl="1"/>
            <a:endParaRPr lang="en-US" altLang="zh-CN" dirty="0"/>
          </a:p>
        </p:txBody>
      </p:sp>
    </p:spTree>
    <p:extLst>
      <p:ext uri="{BB962C8B-B14F-4D97-AF65-F5344CB8AC3E}">
        <p14:creationId xmlns:p14="http://schemas.microsoft.com/office/powerpoint/2010/main" val="292577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19F1-84F5-4A32-AA57-1BC4F528F12A}"/>
              </a:ext>
            </a:extLst>
          </p:cNvPr>
          <p:cNvSpPr>
            <a:spLocks noGrp="1"/>
          </p:cNvSpPr>
          <p:nvPr>
            <p:ph type="title"/>
          </p:nvPr>
        </p:nvSpPr>
        <p:spPr/>
        <p:txBody>
          <a:bodyPr/>
          <a:lstStyle/>
          <a:p>
            <a:r>
              <a:rPr lang="zh-CN" altLang="en-US" dirty="0"/>
              <a:t>专业扫盲</a:t>
            </a:r>
            <a:r>
              <a:rPr lang="en-US" altLang="zh-CN" dirty="0"/>
              <a:t>: </a:t>
            </a:r>
            <a:r>
              <a:rPr lang="zh-CN" altLang="en-US" dirty="0"/>
              <a:t>港城大卫生领域专业一览</a:t>
            </a:r>
            <a:endParaRPr lang="en-US" dirty="0"/>
          </a:p>
        </p:txBody>
      </p:sp>
      <p:sp>
        <p:nvSpPr>
          <p:cNvPr id="3" name="Content Placeholder 2">
            <a:extLst>
              <a:ext uri="{FF2B5EF4-FFF2-40B4-BE49-F238E27FC236}">
                <a16:creationId xmlns:a16="http://schemas.microsoft.com/office/drawing/2014/main" id="{A2206EEA-3266-45D1-A90B-823919E66523}"/>
              </a:ext>
            </a:extLst>
          </p:cNvPr>
          <p:cNvSpPr>
            <a:spLocks noGrp="1"/>
          </p:cNvSpPr>
          <p:nvPr>
            <p:ph idx="1"/>
          </p:nvPr>
        </p:nvSpPr>
        <p:spPr/>
        <p:txBody>
          <a:bodyPr/>
          <a:lstStyle/>
          <a:p>
            <a:r>
              <a:rPr lang="zh-CN" altLang="en-US" dirty="0"/>
              <a:t>香港只有港大和港中文两所学校培养临床医生</a:t>
            </a:r>
            <a:r>
              <a:rPr lang="en-US" altLang="zh-CN" dirty="0"/>
              <a:t>. </a:t>
            </a:r>
          </a:p>
          <a:p>
            <a:r>
              <a:rPr lang="zh-CN" altLang="en-US" dirty="0"/>
              <a:t>香港城大卫生领域学科布局</a:t>
            </a:r>
            <a:r>
              <a:rPr lang="en-US" altLang="zh-CN" dirty="0"/>
              <a:t>: “</a:t>
            </a:r>
            <a:r>
              <a:rPr lang="zh-CN" altLang="en-US" dirty="0"/>
              <a:t>健康一体化</a:t>
            </a:r>
            <a:r>
              <a:rPr lang="en-US" altLang="zh-CN" dirty="0"/>
              <a:t>” (One Health)</a:t>
            </a:r>
          </a:p>
          <a:p>
            <a:pPr algn="ctr"/>
            <a:r>
              <a:rPr lang="zh-CN" altLang="en-US" sz="2000" i="1" dirty="0"/>
              <a:t>健康一体化是一个整合概念</a:t>
            </a:r>
            <a:r>
              <a:rPr lang="en-US" altLang="zh-CN" sz="2000" i="1" dirty="0"/>
              <a:t>, </a:t>
            </a:r>
            <a:r>
              <a:rPr lang="zh-CN" altLang="en-US" sz="2000" i="1" dirty="0"/>
              <a:t>着重多学科共同合作</a:t>
            </a:r>
            <a:r>
              <a:rPr lang="en-US" altLang="zh-CN" sz="2000" i="1" dirty="0"/>
              <a:t>, </a:t>
            </a:r>
            <a:r>
              <a:rPr lang="zh-CN" altLang="en-US" sz="2000" i="1" dirty="0"/>
              <a:t>以促进</a:t>
            </a:r>
            <a:r>
              <a:rPr lang="zh-CN" altLang="en-US" sz="2000" b="1" i="1" dirty="0"/>
              <a:t>人类</a:t>
            </a:r>
            <a:r>
              <a:rPr lang="en-US" altLang="zh-CN" sz="2000" i="1" dirty="0"/>
              <a:t>, </a:t>
            </a:r>
            <a:r>
              <a:rPr lang="zh-CN" altLang="en-US" sz="2000" b="1" i="1" dirty="0"/>
              <a:t>动物</a:t>
            </a:r>
            <a:r>
              <a:rPr lang="zh-CN" altLang="en-US" sz="2000" i="1" dirty="0"/>
              <a:t>和</a:t>
            </a:r>
            <a:r>
              <a:rPr lang="zh-CN" altLang="en-US" sz="2000" b="1" i="1" dirty="0"/>
              <a:t>环境健康</a:t>
            </a:r>
            <a:endParaRPr lang="en-US" altLang="zh-CN" sz="2000" b="1" i="1" dirty="0"/>
          </a:p>
          <a:p>
            <a:endParaRPr lang="en-US" sz="2000" i="1" dirty="0"/>
          </a:p>
        </p:txBody>
      </p:sp>
      <p:pic>
        <p:nvPicPr>
          <p:cNvPr id="4" name="Picture 3">
            <a:extLst>
              <a:ext uri="{FF2B5EF4-FFF2-40B4-BE49-F238E27FC236}">
                <a16:creationId xmlns:a16="http://schemas.microsoft.com/office/drawing/2014/main" id="{D556E241-77DF-4056-BEDB-CAB75517C0B6}"/>
              </a:ext>
            </a:extLst>
          </p:cNvPr>
          <p:cNvPicPr>
            <a:picLocks noChangeAspect="1"/>
          </p:cNvPicPr>
          <p:nvPr/>
        </p:nvPicPr>
        <p:blipFill>
          <a:blip r:embed="rId2"/>
          <a:stretch>
            <a:fillRect/>
          </a:stretch>
        </p:blipFill>
        <p:spPr>
          <a:xfrm>
            <a:off x="1107925" y="3843427"/>
            <a:ext cx="4611185" cy="1942466"/>
          </a:xfrm>
          <a:prstGeom prst="rect">
            <a:avLst/>
          </a:prstGeom>
        </p:spPr>
      </p:pic>
      <p:pic>
        <p:nvPicPr>
          <p:cNvPr id="1026" name="Picture 2" descr="Dr Andy Cheng with his Young Investigator Award.">
            <a:extLst>
              <a:ext uri="{FF2B5EF4-FFF2-40B4-BE49-F238E27FC236}">
                <a16:creationId xmlns:a16="http://schemas.microsoft.com/office/drawing/2014/main" id="{7DCDDA88-77D4-4185-908E-58C279DCA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0934" y="3843927"/>
            <a:ext cx="2573141" cy="19298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B16BC9E-9324-42AC-A09E-C3D6E44AB8E6}"/>
              </a:ext>
            </a:extLst>
          </p:cNvPr>
          <p:cNvPicPr>
            <a:picLocks noChangeAspect="1"/>
          </p:cNvPicPr>
          <p:nvPr/>
        </p:nvPicPr>
        <p:blipFill>
          <a:blip r:embed="rId4"/>
          <a:stretch>
            <a:fillRect/>
          </a:stretch>
        </p:blipFill>
        <p:spPr>
          <a:xfrm>
            <a:off x="5648749" y="3843927"/>
            <a:ext cx="2862185" cy="1929856"/>
          </a:xfrm>
          <a:prstGeom prst="rect">
            <a:avLst/>
          </a:prstGeom>
        </p:spPr>
      </p:pic>
    </p:spTree>
    <p:extLst>
      <p:ext uri="{BB962C8B-B14F-4D97-AF65-F5344CB8AC3E}">
        <p14:creationId xmlns:p14="http://schemas.microsoft.com/office/powerpoint/2010/main" val="206468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19F1-84F5-4A32-AA57-1BC4F528F12A}"/>
              </a:ext>
            </a:extLst>
          </p:cNvPr>
          <p:cNvSpPr>
            <a:spLocks noGrp="1"/>
          </p:cNvSpPr>
          <p:nvPr>
            <p:ph type="title"/>
          </p:nvPr>
        </p:nvSpPr>
        <p:spPr/>
        <p:txBody>
          <a:bodyPr/>
          <a:lstStyle/>
          <a:p>
            <a:r>
              <a:rPr lang="zh-CN" altLang="en-US" dirty="0"/>
              <a:t>专业扫盲</a:t>
            </a:r>
            <a:r>
              <a:rPr lang="en-US" altLang="zh-CN" dirty="0"/>
              <a:t>: </a:t>
            </a:r>
            <a:r>
              <a:rPr lang="zh-CN" altLang="en-US" dirty="0"/>
              <a:t>港城大卫生领域专业一览</a:t>
            </a:r>
            <a:endParaRPr lang="en-US" dirty="0"/>
          </a:p>
        </p:txBody>
      </p:sp>
      <p:sp>
        <p:nvSpPr>
          <p:cNvPr id="3" name="Content Placeholder 2">
            <a:extLst>
              <a:ext uri="{FF2B5EF4-FFF2-40B4-BE49-F238E27FC236}">
                <a16:creationId xmlns:a16="http://schemas.microsoft.com/office/drawing/2014/main" id="{A2206EEA-3266-45D1-A90B-823919E66523}"/>
              </a:ext>
            </a:extLst>
          </p:cNvPr>
          <p:cNvSpPr>
            <a:spLocks noGrp="1"/>
          </p:cNvSpPr>
          <p:nvPr>
            <p:ph idx="1"/>
          </p:nvPr>
        </p:nvSpPr>
        <p:spPr>
          <a:xfrm>
            <a:off x="838200" y="1825625"/>
            <a:ext cx="10515600" cy="1603375"/>
          </a:xfrm>
        </p:spPr>
        <p:txBody>
          <a:bodyPr>
            <a:normAutofit/>
          </a:bodyPr>
          <a:lstStyle/>
          <a:p>
            <a:r>
              <a:rPr lang="zh-CN" altLang="en-US" dirty="0"/>
              <a:t>香港只有港大和港中文两所学校培养临床医生</a:t>
            </a:r>
            <a:r>
              <a:rPr lang="en-US" altLang="zh-CN" dirty="0"/>
              <a:t>. </a:t>
            </a:r>
          </a:p>
          <a:p>
            <a:r>
              <a:rPr lang="zh-CN" altLang="en-US" dirty="0"/>
              <a:t>香港城大卫生领域学科布局</a:t>
            </a:r>
            <a:r>
              <a:rPr lang="en-US" altLang="zh-CN" dirty="0"/>
              <a:t>: “</a:t>
            </a:r>
            <a:r>
              <a:rPr lang="zh-CN" altLang="en-US" dirty="0"/>
              <a:t>健康一体化</a:t>
            </a:r>
            <a:r>
              <a:rPr lang="en-US" altLang="zh-CN" dirty="0"/>
              <a:t>” (One Health)</a:t>
            </a:r>
          </a:p>
          <a:p>
            <a:pPr algn="ctr"/>
            <a:r>
              <a:rPr lang="zh-CN" altLang="en-US" sz="2000" i="1" dirty="0"/>
              <a:t>健康一体化是一个整合概念</a:t>
            </a:r>
            <a:r>
              <a:rPr lang="en-US" altLang="zh-CN" sz="2000" i="1" dirty="0"/>
              <a:t>, </a:t>
            </a:r>
            <a:r>
              <a:rPr lang="zh-CN" altLang="en-US" sz="2000" i="1" dirty="0"/>
              <a:t>着重多学科共同合作</a:t>
            </a:r>
            <a:r>
              <a:rPr lang="en-US" altLang="zh-CN" sz="2000" i="1" dirty="0"/>
              <a:t>, </a:t>
            </a:r>
            <a:r>
              <a:rPr lang="zh-CN" altLang="en-US" sz="2000" i="1" dirty="0"/>
              <a:t>以促进</a:t>
            </a:r>
            <a:r>
              <a:rPr lang="zh-CN" altLang="en-US" sz="2000" b="1" i="1" dirty="0"/>
              <a:t>人类</a:t>
            </a:r>
            <a:r>
              <a:rPr lang="en-US" altLang="zh-CN" sz="2000" i="1" dirty="0"/>
              <a:t>, </a:t>
            </a:r>
            <a:r>
              <a:rPr lang="zh-CN" altLang="en-US" sz="2000" b="1" i="1" dirty="0"/>
              <a:t>动物</a:t>
            </a:r>
            <a:r>
              <a:rPr lang="zh-CN" altLang="en-US" sz="2000" i="1" dirty="0"/>
              <a:t>和</a:t>
            </a:r>
            <a:r>
              <a:rPr lang="zh-CN" altLang="en-US" sz="2000" b="1" i="1" dirty="0"/>
              <a:t>环境健康</a:t>
            </a:r>
            <a:endParaRPr lang="en-US" altLang="zh-CN" sz="2000" b="1" i="1" dirty="0"/>
          </a:p>
          <a:p>
            <a:endParaRPr lang="en-US" altLang="zh-CN" sz="2000" b="1" i="1" dirty="0"/>
          </a:p>
          <a:p>
            <a:endParaRPr lang="en-US" sz="2000" i="1" dirty="0"/>
          </a:p>
        </p:txBody>
      </p:sp>
      <p:sp>
        <p:nvSpPr>
          <p:cNvPr id="5" name="Rectangle 4">
            <a:extLst>
              <a:ext uri="{FF2B5EF4-FFF2-40B4-BE49-F238E27FC236}">
                <a16:creationId xmlns:a16="http://schemas.microsoft.com/office/drawing/2014/main" id="{F72B6C32-59B3-4808-B001-2EFDA3D08612}"/>
              </a:ext>
            </a:extLst>
          </p:cNvPr>
          <p:cNvSpPr/>
          <p:nvPr/>
        </p:nvSpPr>
        <p:spPr>
          <a:xfrm>
            <a:off x="1171962" y="3802214"/>
            <a:ext cx="4950042" cy="1661993"/>
          </a:xfrm>
          <a:prstGeom prst="rect">
            <a:avLst/>
          </a:prstGeom>
        </p:spPr>
        <p:txBody>
          <a:bodyPr wrap="square">
            <a:spAutoFit/>
          </a:bodyPr>
          <a:lstStyle/>
          <a:p>
            <a:r>
              <a:rPr lang="zh-CN" altLang="en-US" dirty="0"/>
              <a:t>赛马会兽医与生命科学学院的院系：</a:t>
            </a:r>
            <a:endParaRPr lang="en-US" altLang="zh-CN" dirty="0"/>
          </a:p>
          <a:p>
            <a:pPr lvl="1"/>
            <a:r>
              <a:rPr lang="zh-CN" altLang="en-US" sz="1400" dirty="0"/>
              <a:t>生物医学科学系 </a:t>
            </a:r>
            <a:r>
              <a:rPr lang="en-US" altLang="zh-CN" sz="1400" dirty="0"/>
              <a:t>Department of Biomedical Sciences</a:t>
            </a:r>
          </a:p>
          <a:p>
            <a:pPr lvl="1"/>
            <a:r>
              <a:rPr lang="zh-CN" altLang="en-US" sz="1400" dirty="0"/>
              <a:t>神经科学系 </a:t>
            </a:r>
            <a:r>
              <a:rPr lang="en-US" altLang="zh-CN" sz="1400" dirty="0"/>
              <a:t>Department of Neuroscience</a:t>
            </a:r>
          </a:p>
          <a:p>
            <a:pPr lvl="1"/>
            <a:r>
              <a:rPr lang="zh-CN" altLang="en-US" sz="1400" dirty="0"/>
              <a:t>传染病和公共卫生系 </a:t>
            </a:r>
            <a:r>
              <a:rPr lang="en-US" altLang="zh-CN" sz="1400" dirty="0"/>
              <a:t>Department of Infectious Diseases and Public Health</a:t>
            </a:r>
          </a:p>
          <a:p>
            <a:pPr lvl="1"/>
            <a:r>
              <a:rPr lang="zh-CN" altLang="en-US" sz="1400" dirty="0"/>
              <a:t>兽医临床科学系 </a:t>
            </a:r>
            <a:r>
              <a:rPr lang="en-US" altLang="zh-CN" sz="1400" dirty="0"/>
              <a:t>Department of Infectious Diseases and Public Health</a:t>
            </a:r>
          </a:p>
        </p:txBody>
      </p:sp>
      <p:sp>
        <p:nvSpPr>
          <p:cNvPr id="7" name="Rectangle 6">
            <a:extLst>
              <a:ext uri="{FF2B5EF4-FFF2-40B4-BE49-F238E27FC236}">
                <a16:creationId xmlns:a16="http://schemas.microsoft.com/office/drawing/2014/main" id="{62975BBD-18E5-4AA9-A04D-CA8109BCE6A6}"/>
              </a:ext>
            </a:extLst>
          </p:cNvPr>
          <p:cNvSpPr/>
          <p:nvPr/>
        </p:nvSpPr>
        <p:spPr>
          <a:xfrm>
            <a:off x="6296597" y="3802212"/>
            <a:ext cx="5057203" cy="1077218"/>
          </a:xfrm>
          <a:prstGeom prst="rect">
            <a:avLst/>
          </a:prstGeom>
        </p:spPr>
        <p:txBody>
          <a:bodyPr wrap="square">
            <a:spAutoFit/>
          </a:bodyPr>
          <a:lstStyle/>
          <a:p>
            <a:r>
              <a:rPr lang="zh-CN" altLang="en-US" dirty="0"/>
              <a:t>理学院的相关院系</a:t>
            </a:r>
            <a:r>
              <a:rPr lang="en-US" altLang="zh-CN" dirty="0"/>
              <a:t>: </a:t>
            </a:r>
          </a:p>
          <a:p>
            <a:pPr lvl="1"/>
            <a:r>
              <a:rPr lang="zh-CN" altLang="en-US" sz="1400" dirty="0"/>
              <a:t>生物统计系 </a:t>
            </a:r>
            <a:r>
              <a:rPr lang="en-US" altLang="zh-CN" sz="1400" dirty="0"/>
              <a:t>Department of Biostatistics </a:t>
            </a:r>
          </a:p>
          <a:p>
            <a:r>
              <a:rPr lang="zh-CN" altLang="en-US" dirty="0"/>
              <a:t>工程学院的相关院系</a:t>
            </a:r>
            <a:r>
              <a:rPr lang="en-US" altLang="zh-CN" dirty="0"/>
              <a:t>: </a:t>
            </a:r>
          </a:p>
          <a:p>
            <a:pPr lvl="1"/>
            <a:r>
              <a:rPr lang="zh-CN" altLang="en-US" sz="1400" dirty="0"/>
              <a:t>生物医学工程系 </a:t>
            </a:r>
            <a:r>
              <a:rPr lang="en-US" altLang="zh-CN" sz="1400" dirty="0"/>
              <a:t>Department of</a:t>
            </a:r>
            <a:r>
              <a:rPr lang="zh-CN" altLang="en-US" sz="1400" dirty="0"/>
              <a:t> </a:t>
            </a:r>
            <a:r>
              <a:rPr lang="en-US" altLang="zh-CN" sz="1400" dirty="0"/>
              <a:t>Biomedical</a:t>
            </a:r>
            <a:r>
              <a:rPr lang="zh-CN" altLang="en-US" sz="1400" dirty="0"/>
              <a:t> </a:t>
            </a:r>
            <a:r>
              <a:rPr lang="en-US" altLang="zh-CN" sz="1400" dirty="0"/>
              <a:t>Engineering </a:t>
            </a:r>
          </a:p>
        </p:txBody>
      </p:sp>
    </p:spTree>
    <p:extLst>
      <p:ext uri="{BB962C8B-B14F-4D97-AF65-F5344CB8AC3E}">
        <p14:creationId xmlns:p14="http://schemas.microsoft.com/office/powerpoint/2010/main" val="141867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7A5-1980-4992-B810-26BD2DAC90DA}"/>
              </a:ext>
            </a:extLst>
          </p:cNvPr>
          <p:cNvSpPr>
            <a:spLocks noGrp="1"/>
          </p:cNvSpPr>
          <p:nvPr>
            <p:ph type="title"/>
          </p:nvPr>
        </p:nvSpPr>
        <p:spPr/>
        <p:txBody>
          <a:bodyPr/>
          <a:lstStyle/>
          <a:p>
            <a:r>
              <a:rPr lang="zh-CN" altLang="en-US" dirty="0"/>
              <a:t>专业扫盲</a:t>
            </a:r>
            <a:r>
              <a:rPr lang="en-US" altLang="zh-CN" dirty="0"/>
              <a:t>: </a:t>
            </a:r>
            <a:r>
              <a:rPr lang="zh-CN" altLang="en-US" dirty="0"/>
              <a:t>港城大卫生领域专业一览</a:t>
            </a:r>
            <a:endParaRPr lang="en-US" dirty="0"/>
          </a:p>
        </p:txBody>
      </p:sp>
      <p:pic>
        <p:nvPicPr>
          <p:cNvPr id="4" name="Content Placeholder 3">
            <a:extLst>
              <a:ext uri="{FF2B5EF4-FFF2-40B4-BE49-F238E27FC236}">
                <a16:creationId xmlns:a16="http://schemas.microsoft.com/office/drawing/2014/main" id="{2B15F304-A59C-4B97-8893-CF1269ED18F1}"/>
              </a:ext>
            </a:extLst>
          </p:cNvPr>
          <p:cNvPicPr>
            <a:picLocks noGrp="1" noChangeAspect="1"/>
          </p:cNvPicPr>
          <p:nvPr>
            <p:ph idx="1"/>
          </p:nvPr>
        </p:nvPicPr>
        <p:blipFill>
          <a:blip r:embed="rId2"/>
          <a:stretch>
            <a:fillRect/>
          </a:stretch>
        </p:blipFill>
        <p:spPr>
          <a:xfrm>
            <a:off x="6251497" y="1790700"/>
            <a:ext cx="3914775" cy="1638300"/>
          </a:xfrm>
          <a:prstGeom prst="rect">
            <a:avLst/>
          </a:prstGeom>
        </p:spPr>
      </p:pic>
      <p:sp>
        <p:nvSpPr>
          <p:cNvPr id="7" name="TextBox 6">
            <a:extLst>
              <a:ext uri="{FF2B5EF4-FFF2-40B4-BE49-F238E27FC236}">
                <a16:creationId xmlns:a16="http://schemas.microsoft.com/office/drawing/2014/main" id="{615426FA-4452-4EA0-83A5-61D2C6745071}"/>
              </a:ext>
            </a:extLst>
          </p:cNvPr>
          <p:cNvSpPr txBox="1"/>
          <p:nvPr/>
        </p:nvSpPr>
        <p:spPr>
          <a:xfrm>
            <a:off x="1682218" y="1215425"/>
            <a:ext cx="8353610" cy="5570756"/>
          </a:xfrm>
          <a:prstGeom prst="rect">
            <a:avLst/>
          </a:prstGeom>
          <a:noFill/>
        </p:spPr>
        <p:txBody>
          <a:bodyPr wrap="square" rtlCol="0">
            <a:spAutoFit/>
          </a:bodyPr>
          <a:lstStyle/>
          <a:p>
            <a:pPr>
              <a:lnSpc>
                <a:spcPct val="250000"/>
              </a:lnSpc>
            </a:pPr>
            <a:r>
              <a:rPr lang="zh-CN" altLang="en-US" sz="2400" b="1" dirty="0"/>
              <a:t>公共卫生类授课型硕士</a:t>
            </a:r>
            <a:endParaRPr lang="en-US" altLang="zh-CN" sz="2400" b="1" dirty="0"/>
          </a:p>
          <a:p>
            <a:r>
              <a:rPr lang="zh-CN" altLang="en-US" dirty="0"/>
              <a:t>理学硕士 </a:t>
            </a:r>
            <a:r>
              <a:rPr lang="en-US" altLang="zh-CN" dirty="0"/>
              <a:t>(</a:t>
            </a:r>
            <a:r>
              <a:rPr lang="zh-CN" altLang="en-US" dirty="0"/>
              <a:t>公共卫生与流行病学</a:t>
            </a:r>
            <a:r>
              <a:rPr lang="en-US" altLang="zh-CN" dirty="0"/>
              <a:t>)</a:t>
            </a:r>
          </a:p>
          <a:p>
            <a:r>
              <a:rPr lang="zh-CN" altLang="en-US" dirty="0"/>
              <a:t>招生规模 </a:t>
            </a:r>
            <a:r>
              <a:rPr lang="en-US" altLang="zh-CN" dirty="0"/>
              <a:t>(35</a:t>
            </a:r>
            <a:r>
              <a:rPr lang="zh-CN" altLang="en-US" dirty="0"/>
              <a:t>人</a:t>
            </a:r>
            <a:r>
              <a:rPr lang="en-US" altLang="zh-CN" dirty="0"/>
              <a:t>, </a:t>
            </a:r>
            <a:r>
              <a:rPr lang="zh-CN" altLang="en-US" dirty="0"/>
              <a:t>约</a:t>
            </a:r>
            <a:r>
              <a:rPr lang="en-US" altLang="zh-CN" dirty="0"/>
              <a:t>25-28</a:t>
            </a:r>
            <a:r>
              <a:rPr lang="zh-CN" altLang="en-US" dirty="0"/>
              <a:t>名内地学生</a:t>
            </a:r>
            <a:r>
              <a:rPr lang="en-US" altLang="zh-CN" dirty="0"/>
              <a:t>)</a:t>
            </a:r>
          </a:p>
          <a:p>
            <a:r>
              <a:rPr lang="zh-CN" altLang="en-US" dirty="0"/>
              <a:t>对应的内地专业</a:t>
            </a:r>
            <a:r>
              <a:rPr lang="en-US" altLang="zh-CN" dirty="0"/>
              <a:t>: </a:t>
            </a:r>
          </a:p>
          <a:p>
            <a:r>
              <a:rPr lang="zh-CN" altLang="en-US" dirty="0"/>
              <a:t>公共卫生与预防医学类学科下的专业</a:t>
            </a:r>
            <a:endParaRPr lang="en-US" altLang="zh-CN" dirty="0"/>
          </a:p>
          <a:p>
            <a:pPr marL="742950" lvl="1" indent="-285750">
              <a:buFont typeface="Arial" panose="020B0604020202020204" pitchFamily="34" charset="0"/>
              <a:buChar char="•"/>
            </a:pPr>
            <a:r>
              <a:rPr lang="zh-CN" altLang="en-US" sz="1600" dirty="0"/>
              <a:t>学硕</a:t>
            </a:r>
            <a:r>
              <a:rPr lang="en-US" altLang="zh-CN" sz="1600" dirty="0"/>
              <a:t>: </a:t>
            </a:r>
            <a:r>
              <a:rPr lang="zh-CN" altLang="en-US" sz="1600" dirty="0"/>
              <a:t>流行病学与卫生统计</a:t>
            </a:r>
            <a:endParaRPr lang="en-US" altLang="zh-CN" sz="1600" dirty="0"/>
          </a:p>
          <a:p>
            <a:pPr marL="742950" lvl="1" indent="-285750">
              <a:buFont typeface="Arial" panose="020B0604020202020204" pitchFamily="34" charset="0"/>
              <a:buChar char="•"/>
            </a:pPr>
            <a:r>
              <a:rPr lang="zh-CN" altLang="en-US" sz="1600" dirty="0"/>
              <a:t>专硕</a:t>
            </a:r>
            <a:r>
              <a:rPr lang="en-US" altLang="zh-CN" sz="1600" dirty="0"/>
              <a:t>: </a:t>
            </a:r>
            <a:r>
              <a:rPr lang="zh-CN" altLang="en-US" sz="1600" dirty="0"/>
              <a:t>公共卫生</a:t>
            </a:r>
            <a:endParaRPr lang="en-US" altLang="zh-CN" sz="1600" dirty="0"/>
          </a:p>
          <a:p>
            <a:endParaRPr lang="en-US" dirty="0"/>
          </a:p>
          <a:p>
            <a:r>
              <a:rPr lang="zh-CN" altLang="en-US" dirty="0"/>
              <a:t>理学硕士 </a:t>
            </a:r>
            <a:r>
              <a:rPr lang="en-US" altLang="zh-CN" dirty="0"/>
              <a:t>(</a:t>
            </a:r>
            <a:r>
              <a:rPr lang="zh-CN" altLang="en-US" dirty="0"/>
              <a:t>生物统计学</a:t>
            </a:r>
            <a:r>
              <a:rPr lang="en-US" altLang="zh-CN" dirty="0"/>
              <a:t>)</a:t>
            </a:r>
          </a:p>
          <a:p>
            <a:r>
              <a:rPr lang="zh-CN" altLang="en-US" dirty="0"/>
              <a:t>招生规模 </a:t>
            </a:r>
            <a:r>
              <a:rPr lang="en-US" altLang="zh-CN" dirty="0"/>
              <a:t>(</a:t>
            </a:r>
            <a:r>
              <a:rPr lang="zh-CN" altLang="en-US" dirty="0"/>
              <a:t>约</a:t>
            </a:r>
            <a:r>
              <a:rPr lang="en-US" altLang="zh-CN" dirty="0"/>
              <a:t>40</a:t>
            </a:r>
            <a:r>
              <a:rPr lang="zh-CN" altLang="en-US" dirty="0"/>
              <a:t>人</a:t>
            </a:r>
            <a:r>
              <a:rPr lang="en-US" altLang="zh-CN" dirty="0"/>
              <a:t>, </a:t>
            </a:r>
            <a:r>
              <a:rPr lang="zh-CN" altLang="en-US" dirty="0"/>
              <a:t>会有数学或者统计专业申请</a:t>
            </a:r>
            <a:r>
              <a:rPr lang="en-US" altLang="zh-CN" dirty="0"/>
              <a:t>, </a:t>
            </a:r>
            <a:r>
              <a:rPr lang="zh-CN" altLang="en-US" dirty="0"/>
              <a:t>比较卷</a:t>
            </a:r>
            <a:r>
              <a:rPr lang="en-US" altLang="zh-CN" dirty="0"/>
              <a:t>)</a:t>
            </a:r>
          </a:p>
          <a:p>
            <a:r>
              <a:rPr lang="zh-CN" altLang="en-US" dirty="0"/>
              <a:t>对应的内地专业</a:t>
            </a:r>
            <a:r>
              <a:rPr lang="en-US" altLang="zh-CN" dirty="0"/>
              <a:t>: </a:t>
            </a:r>
            <a:r>
              <a:rPr lang="zh-CN" altLang="en-US" dirty="0"/>
              <a:t>流行病学与卫生统计 </a:t>
            </a:r>
            <a:r>
              <a:rPr lang="en-US" altLang="zh-CN" dirty="0"/>
              <a:t>(</a:t>
            </a:r>
            <a:r>
              <a:rPr lang="zh-CN" altLang="en-US" dirty="0"/>
              <a:t>学硕</a:t>
            </a:r>
            <a:r>
              <a:rPr lang="en-US" altLang="zh-CN" dirty="0"/>
              <a:t>), </a:t>
            </a:r>
            <a:r>
              <a:rPr lang="zh-CN" altLang="en-US" dirty="0"/>
              <a:t>应用统计 </a:t>
            </a:r>
            <a:r>
              <a:rPr lang="en-US" altLang="zh-CN" dirty="0"/>
              <a:t>(</a:t>
            </a:r>
            <a:r>
              <a:rPr lang="zh-CN" altLang="en-US" dirty="0"/>
              <a:t>专硕</a:t>
            </a:r>
            <a:r>
              <a:rPr lang="en-US" altLang="zh-CN" dirty="0"/>
              <a:t>), </a:t>
            </a:r>
            <a:r>
              <a:rPr lang="zh-CN" altLang="en-US" dirty="0"/>
              <a:t>统计学 </a:t>
            </a:r>
            <a:r>
              <a:rPr lang="en-US" altLang="zh-CN" dirty="0"/>
              <a:t>(</a:t>
            </a:r>
            <a:r>
              <a:rPr lang="zh-CN" altLang="en-US" dirty="0"/>
              <a:t>学硕</a:t>
            </a:r>
            <a:r>
              <a:rPr lang="en-US" altLang="zh-CN" dirty="0"/>
              <a:t>)</a:t>
            </a:r>
          </a:p>
          <a:p>
            <a:endParaRPr lang="en-US" altLang="zh-CN" dirty="0"/>
          </a:p>
          <a:p>
            <a:r>
              <a:rPr lang="zh-CN" altLang="en-US" dirty="0"/>
              <a:t>理学硕士 </a:t>
            </a:r>
            <a:r>
              <a:rPr lang="en-US" altLang="zh-CN" dirty="0"/>
              <a:t>(</a:t>
            </a:r>
            <a:r>
              <a:rPr lang="zh-CN" altLang="en-US" dirty="0"/>
              <a:t>健康科学与管理</a:t>
            </a:r>
            <a:r>
              <a:rPr lang="en-US" altLang="zh-CN" dirty="0"/>
              <a:t>)</a:t>
            </a:r>
          </a:p>
          <a:p>
            <a:r>
              <a:rPr lang="zh-CN" altLang="en-US" dirty="0"/>
              <a:t>招生规模 </a:t>
            </a:r>
            <a:r>
              <a:rPr lang="en-US" altLang="zh-CN" dirty="0"/>
              <a:t>(35</a:t>
            </a:r>
            <a:r>
              <a:rPr lang="zh-CN" altLang="en-US" dirty="0"/>
              <a:t>人</a:t>
            </a:r>
            <a:r>
              <a:rPr lang="en-US" altLang="zh-CN" dirty="0"/>
              <a:t>, </a:t>
            </a:r>
            <a:r>
              <a:rPr lang="zh-CN" altLang="en-US" dirty="0"/>
              <a:t>录取者涵盖生物</a:t>
            </a:r>
            <a:r>
              <a:rPr lang="en-US" altLang="zh-CN" dirty="0"/>
              <a:t>, </a:t>
            </a:r>
            <a:r>
              <a:rPr lang="zh-CN" altLang="en-US" dirty="0"/>
              <a:t>护理</a:t>
            </a:r>
            <a:r>
              <a:rPr lang="en-US" altLang="zh-CN" dirty="0"/>
              <a:t>, </a:t>
            </a:r>
            <a:r>
              <a:rPr lang="zh-CN" altLang="en-US" dirty="0"/>
              <a:t>药学等专业</a:t>
            </a:r>
            <a:r>
              <a:rPr lang="en-US" altLang="zh-CN" dirty="0"/>
              <a:t>, </a:t>
            </a:r>
            <a:r>
              <a:rPr lang="zh-CN" altLang="en-US" dirty="0"/>
              <a:t>医学申请者有优势</a:t>
            </a:r>
            <a:r>
              <a:rPr lang="en-US" altLang="zh-CN" dirty="0"/>
              <a:t>)</a:t>
            </a:r>
            <a:endParaRPr lang="en-US" dirty="0"/>
          </a:p>
          <a:p>
            <a:r>
              <a:rPr lang="zh-CN" altLang="en-US" dirty="0"/>
              <a:t>对应的内地专业</a:t>
            </a:r>
            <a:r>
              <a:rPr lang="en-US" altLang="zh-CN" dirty="0"/>
              <a:t>: </a:t>
            </a:r>
            <a:r>
              <a:rPr lang="zh-CN" altLang="en-US" dirty="0"/>
              <a:t>公共管理学科下的社会医学与卫生事业管理专业</a:t>
            </a:r>
            <a:endParaRPr lang="en-US" altLang="zh-CN" dirty="0"/>
          </a:p>
          <a:p>
            <a:pPr marL="742950" lvl="1" indent="-285750">
              <a:buFont typeface="Arial" panose="020B0604020202020204" pitchFamily="34" charset="0"/>
              <a:buChar char="•"/>
            </a:pPr>
            <a:r>
              <a:rPr lang="zh-CN" altLang="en-US" sz="1600" dirty="0"/>
              <a:t>社会医学、卫生事业管理学、卫生经济学、医疗保险学、公共卫生政策、卫生法学、医院管理等分支学科</a:t>
            </a:r>
            <a:endParaRPr lang="en-US" altLang="zh-CN" sz="1600" dirty="0"/>
          </a:p>
          <a:p>
            <a:pPr marL="742950" lvl="1" indent="-285750">
              <a:buFont typeface="Arial" panose="020B0604020202020204" pitchFamily="34" charset="0"/>
              <a:buChar char="•"/>
            </a:pPr>
            <a:endParaRPr lang="en-US" altLang="zh-CN" sz="1600" dirty="0"/>
          </a:p>
        </p:txBody>
      </p:sp>
    </p:spTree>
    <p:extLst>
      <p:ext uri="{BB962C8B-B14F-4D97-AF65-F5344CB8AC3E}">
        <p14:creationId xmlns:p14="http://schemas.microsoft.com/office/powerpoint/2010/main" val="168441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7A5-1980-4992-B810-26BD2DAC90DA}"/>
              </a:ext>
            </a:extLst>
          </p:cNvPr>
          <p:cNvSpPr>
            <a:spLocks noGrp="1"/>
          </p:cNvSpPr>
          <p:nvPr>
            <p:ph type="title"/>
          </p:nvPr>
        </p:nvSpPr>
        <p:spPr/>
        <p:txBody>
          <a:bodyPr/>
          <a:lstStyle/>
          <a:p>
            <a:r>
              <a:rPr lang="zh-CN" altLang="en-US" dirty="0"/>
              <a:t>专业扫盲</a:t>
            </a:r>
            <a:r>
              <a:rPr lang="en-US" altLang="zh-CN" dirty="0"/>
              <a:t>: </a:t>
            </a:r>
            <a:r>
              <a:rPr lang="zh-CN" altLang="en-US" dirty="0"/>
              <a:t>港城大卫生领域专业一览</a:t>
            </a:r>
            <a:endParaRPr lang="en-US" dirty="0"/>
          </a:p>
        </p:txBody>
      </p:sp>
      <p:pic>
        <p:nvPicPr>
          <p:cNvPr id="4" name="Content Placeholder 3">
            <a:extLst>
              <a:ext uri="{FF2B5EF4-FFF2-40B4-BE49-F238E27FC236}">
                <a16:creationId xmlns:a16="http://schemas.microsoft.com/office/drawing/2014/main" id="{2B15F304-A59C-4B97-8893-CF1269ED18F1}"/>
              </a:ext>
            </a:extLst>
          </p:cNvPr>
          <p:cNvPicPr>
            <a:picLocks noGrp="1" noChangeAspect="1"/>
          </p:cNvPicPr>
          <p:nvPr>
            <p:ph idx="1"/>
          </p:nvPr>
        </p:nvPicPr>
        <p:blipFill>
          <a:blip r:embed="rId2"/>
          <a:stretch>
            <a:fillRect/>
          </a:stretch>
        </p:blipFill>
        <p:spPr>
          <a:xfrm>
            <a:off x="6251497" y="1790700"/>
            <a:ext cx="3834063" cy="1604523"/>
          </a:xfrm>
          <a:prstGeom prst="rect">
            <a:avLst/>
          </a:prstGeom>
        </p:spPr>
      </p:pic>
      <p:sp>
        <p:nvSpPr>
          <p:cNvPr id="7" name="TextBox 6">
            <a:extLst>
              <a:ext uri="{FF2B5EF4-FFF2-40B4-BE49-F238E27FC236}">
                <a16:creationId xmlns:a16="http://schemas.microsoft.com/office/drawing/2014/main" id="{615426FA-4452-4EA0-83A5-61D2C6745071}"/>
              </a:ext>
            </a:extLst>
          </p:cNvPr>
          <p:cNvSpPr txBox="1"/>
          <p:nvPr/>
        </p:nvSpPr>
        <p:spPr>
          <a:xfrm>
            <a:off x="1763699" y="1459869"/>
            <a:ext cx="8321861" cy="4585871"/>
          </a:xfrm>
          <a:prstGeom prst="rect">
            <a:avLst/>
          </a:prstGeom>
          <a:noFill/>
        </p:spPr>
        <p:txBody>
          <a:bodyPr wrap="square" rtlCol="0">
            <a:spAutoFit/>
          </a:bodyPr>
          <a:lstStyle/>
          <a:p>
            <a:pPr>
              <a:lnSpc>
                <a:spcPct val="250000"/>
              </a:lnSpc>
            </a:pPr>
            <a:r>
              <a:rPr lang="zh-CN" altLang="en-US" sz="2400" b="1" dirty="0"/>
              <a:t>基础</a:t>
            </a:r>
            <a:r>
              <a:rPr lang="en-US" altLang="zh-CN" sz="2400" b="1" dirty="0"/>
              <a:t>/</a:t>
            </a:r>
            <a:r>
              <a:rPr lang="zh-CN" altLang="en-US" sz="2400" b="1" dirty="0"/>
              <a:t>生物学类授课型硕士</a:t>
            </a:r>
            <a:endParaRPr lang="en-US" altLang="zh-CN" sz="2400" b="1" dirty="0"/>
          </a:p>
          <a:p>
            <a:r>
              <a:rPr lang="zh-CN" altLang="en-US" dirty="0"/>
              <a:t>理学硕士 </a:t>
            </a:r>
            <a:r>
              <a:rPr lang="en-US" altLang="zh-CN" dirty="0"/>
              <a:t>(</a:t>
            </a:r>
            <a:r>
              <a:rPr lang="zh-CN" altLang="en-US" dirty="0"/>
              <a:t>神经科学</a:t>
            </a:r>
            <a:r>
              <a:rPr lang="en-US" altLang="zh-CN" dirty="0"/>
              <a:t>)</a:t>
            </a:r>
          </a:p>
          <a:p>
            <a:r>
              <a:rPr lang="en-US" altLang="zh-CN" dirty="0"/>
              <a:t>(</a:t>
            </a:r>
            <a:r>
              <a:rPr lang="zh-CN" altLang="en-US" dirty="0"/>
              <a:t>新专业</a:t>
            </a:r>
            <a:r>
              <a:rPr lang="en-US" altLang="zh-CN" dirty="0"/>
              <a:t>, 20</a:t>
            </a:r>
            <a:r>
              <a:rPr lang="zh-CN" altLang="en-US" dirty="0"/>
              <a:t>人左右</a:t>
            </a:r>
            <a:r>
              <a:rPr lang="en-US" altLang="zh-CN" dirty="0"/>
              <a:t>)</a:t>
            </a:r>
          </a:p>
          <a:p>
            <a:r>
              <a:rPr lang="zh-CN" altLang="en-US" dirty="0"/>
              <a:t>对应的内地专业</a:t>
            </a:r>
            <a:r>
              <a:rPr lang="en-US" altLang="zh-CN" dirty="0"/>
              <a:t>: </a:t>
            </a:r>
          </a:p>
          <a:p>
            <a:r>
              <a:rPr lang="zh-CN" altLang="en-US" dirty="0"/>
              <a:t>基础医学或者生物学专业</a:t>
            </a:r>
            <a:endParaRPr lang="en-US" altLang="zh-CN" dirty="0"/>
          </a:p>
          <a:p>
            <a:pPr marL="742950" lvl="1" indent="-285750">
              <a:buFont typeface="Arial" panose="020B0604020202020204" pitchFamily="34" charset="0"/>
              <a:buChar char="•"/>
            </a:pPr>
            <a:r>
              <a:rPr lang="zh-CN" altLang="en-US" sz="1600" dirty="0"/>
              <a:t>基础医学</a:t>
            </a:r>
            <a:r>
              <a:rPr lang="en-US" altLang="zh-CN" sz="1600" dirty="0"/>
              <a:t>: </a:t>
            </a:r>
            <a:r>
              <a:rPr lang="zh-CN" altLang="en-US" sz="1600" dirty="0"/>
              <a:t>病理学与病理生理学学硕</a:t>
            </a:r>
            <a:endParaRPr lang="en-US" altLang="zh-CN" sz="1600" dirty="0"/>
          </a:p>
          <a:p>
            <a:pPr marL="742950" lvl="1" indent="-285750">
              <a:buFont typeface="Arial" panose="020B0604020202020204" pitchFamily="34" charset="0"/>
              <a:buChar char="•"/>
            </a:pPr>
            <a:r>
              <a:rPr lang="zh-CN" altLang="en-US" sz="1600" dirty="0"/>
              <a:t>生物学</a:t>
            </a:r>
            <a:r>
              <a:rPr lang="en-US" altLang="zh-CN" sz="1600" dirty="0"/>
              <a:t>: </a:t>
            </a:r>
            <a:r>
              <a:rPr lang="zh-CN" altLang="en-US" sz="1600" dirty="0"/>
              <a:t>神经生物学、遗传学、发育生物学、细胞生物学、生物化学与分子生物学等等</a:t>
            </a:r>
            <a:r>
              <a:rPr lang="en-US" altLang="zh-CN" sz="1600" dirty="0"/>
              <a:t>. </a:t>
            </a:r>
            <a:endParaRPr lang="en-US" dirty="0"/>
          </a:p>
          <a:p>
            <a:pPr lvl="0">
              <a:lnSpc>
                <a:spcPct val="250000"/>
              </a:lnSpc>
            </a:pPr>
            <a:r>
              <a:rPr lang="zh-CN" altLang="en-US" sz="2400" b="1" dirty="0">
                <a:solidFill>
                  <a:prstClr val="black"/>
                </a:solidFill>
              </a:rPr>
              <a:t>工程类授课型硕士</a:t>
            </a:r>
            <a:endParaRPr lang="en-US" altLang="zh-CN" sz="2400" b="1" dirty="0">
              <a:solidFill>
                <a:prstClr val="black"/>
              </a:solidFill>
            </a:endParaRPr>
          </a:p>
          <a:p>
            <a:r>
              <a:rPr lang="zh-CN" altLang="en-US" dirty="0"/>
              <a:t>理学硕士 </a:t>
            </a:r>
            <a:r>
              <a:rPr lang="en-US" altLang="zh-CN" dirty="0"/>
              <a:t>(</a:t>
            </a:r>
            <a:r>
              <a:rPr lang="zh-CN" altLang="en-US" dirty="0"/>
              <a:t>生物医学工程</a:t>
            </a:r>
            <a:r>
              <a:rPr lang="en-US" altLang="zh-CN" dirty="0"/>
              <a:t>)</a:t>
            </a:r>
            <a:endParaRPr lang="en-US" dirty="0"/>
          </a:p>
          <a:p>
            <a:r>
              <a:rPr lang="zh-CN" altLang="en-US" dirty="0"/>
              <a:t>对应的内地专业</a:t>
            </a:r>
            <a:r>
              <a:rPr lang="en-US" altLang="zh-CN" dirty="0"/>
              <a:t>: </a:t>
            </a:r>
            <a:r>
              <a:rPr lang="zh-CN" altLang="en-US" dirty="0"/>
              <a:t>生物医学工程</a:t>
            </a:r>
            <a:r>
              <a:rPr lang="en-US" altLang="zh-CN" dirty="0"/>
              <a:t>;</a:t>
            </a:r>
          </a:p>
          <a:p>
            <a:pPr marL="742950" lvl="1" indent="-285750">
              <a:buFont typeface="Arial" panose="020B0604020202020204" pitchFamily="34" charset="0"/>
              <a:buChar char="•"/>
            </a:pPr>
            <a:r>
              <a:rPr lang="zh-CN" altLang="en-US" sz="1600" i="1" dirty="0"/>
              <a:t>理工的生物医学工程是偏向电子信息类的</a:t>
            </a:r>
            <a:endParaRPr lang="en-US" altLang="zh-CN" sz="1600" i="1" dirty="0"/>
          </a:p>
        </p:txBody>
      </p:sp>
    </p:spTree>
    <p:extLst>
      <p:ext uri="{BB962C8B-B14F-4D97-AF65-F5344CB8AC3E}">
        <p14:creationId xmlns:p14="http://schemas.microsoft.com/office/powerpoint/2010/main" val="111156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5FBA-1D9B-42DF-9E6B-DE2EBEFF4ACD}"/>
              </a:ext>
            </a:extLst>
          </p:cNvPr>
          <p:cNvSpPr>
            <a:spLocks noGrp="1"/>
          </p:cNvSpPr>
          <p:nvPr>
            <p:ph type="title"/>
          </p:nvPr>
        </p:nvSpPr>
        <p:spPr/>
        <p:txBody>
          <a:bodyPr/>
          <a:lstStyle/>
          <a:p>
            <a:r>
              <a:rPr lang="zh-CN" altLang="en-US" dirty="0"/>
              <a:t>专业扫盲</a:t>
            </a:r>
            <a:r>
              <a:rPr lang="en-US" altLang="zh-CN" dirty="0"/>
              <a:t>: </a:t>
            </a:r>
            <a:r>
              <a:rPr lang="zh-CN" altLang="en-US" dirty="0"/>
              <a:t>港城大卫生领域专业一览</a:t>
            </a:r>
            <a:endParaRPr lang="en-US" dirty="0"/>
          </a:p>
        </p:txBody>
      </p:sp>
      <p:sp>
        <p:nvSpPr>
          <p:cNvPr id="3" name="Content Placeholder 2">
            <a:extLst>
              <a:ext uri="{FF2B5EF4-FFF2-40B4-BE49-F238E27FC236}">
                <a16:creationId xmlns:a16="http://schemas.microsoft.com/office/drawing/2014/main" id="{27917A1C-0C30-418A-995A-BE05C1EB8E99}"/>
              </a:ext>
            </a:extLst>
          </p:cNvPr>
          <p:cNvSpPr>
            <a:spLocks noGrp="1"/>
          </p:cNvSpPr>
          <p:nvPr>
            <p:ph idx="1"/>
          </p:nvPr>
        </p:nvSpPr>
        <p:spPr/>
        <p:txBody>
          <a:bodyPr/>
          <a:lstStyle/>
          <a:p>
            <a:r>
              <a:rPr lang="zh-CN" altLang="en-US" dirty="0"/>
              <a:t>专业出路</a:t>
            </a:r>
            <a:r>
              <a:rPr lang="en-US" altLang="zh-CN" dirty="0"/>
              <a:t>: </a:t>
            </a:r>
          </a:p>
          <a:p>
            <a:r>
              <a:rPr lang="zh-CN" altLang="en-US" dirty="0"/>
              <a:t>做医生 </a:t>
            </a:r>
            <a:r>
              <a:rPr lang="en-US" altLang="zh-CN" dirty="0"/>
              <a:t>(</a:t>
            </a:r>
            <a:r>
              <a:rPr lang="zh-CN" altLang="en-US" dirty="0"/>
              <a:t>读博士</a:t>
            </a:r>
            <a:r>
              <a:rPr lang="en-US" altLang="zh-CN" dirty="0"/>
              <a:t>/</a:t>
            </a:r>
            <a:r>
              <a:rPr lang="zh-CN" altLang="en-US" dirty="0"/>
              <a:t>规培</a:t>
            </a:r>
            <a:r>
              <a:rPr lang="en-US" altLang="zh-CN" dirty="0"/>
              <a:t>)  </a:t>
            </a:r>
          </a:p>
          <a:p>
            <a:r>
              <a:rPr lang="zh-CN" altLang="en-US" dirty="0"/>
              <a:t>疾控部门</a:t>
            </a:r>
            <a:r>
              <a:rPr lang="en-US" altLang="zh-CN" dirty="0"/>
              <a:t>, </a:t>
            </a:r>
            <a:r>
              <a:rPr lang="zh-CN" altLang="en-US" dirty="0"/>
              <a:t>卫生管理部门</a:t>
            </a:r>
            <a:r>
              <a:rPr lang="en-US" altLang="zh-CN" dirty="0"/>
              <a:t>, </a:t>
            </a:r>
            <a:r>
              <a:rPr lang="zh-CN" altLang="en-US" dirty="0"/>
              <a:t>医院行政部门</a:t>
            </a:r>
            <a:r>
              <a:rPr lang="en-US" altLang="zh-CN" dirty="0"/>
              <a:t>. </a:t>
            </a:r>
          </a:p>
          <a:p>
            <a:r>
              <a:rPr lang="zh-CN" altLang="en-US" dirty="0"/>
              <a:t>工业界 </a:t>
            </a:r>
            <a:r>
              <a:rPr lang="en-US" altLang="zh-CN" dirty="0"/>
              <a:t>(</a:t>
            </a:r>
            <a:r>
              <a:rPr lang="zh-CN" altLang="en-US" dirty="0"/>
              <a:t>香港授课型硕士毕业生最普适的去向</a:t>
            </a:r>
            <a:r>
              <a:rPr lang="en-US" altLang="zh-CN" dirty="0"/>
              <a:t>) </a:t>
            </a:r>
          </a:p>
          <a:p>
            <a:pPr lvl="1"/>
            <a:r>
              <a:rPr lang="zh-CN" altLang="en-US" dirty="0"/>
              <a:t>举例</a:t>
            </a:r>
            <a:r>
              <a:rPr lang="en-US" altLang="zh-CN" dirty="0"/>
              <a:t>: </a:t>
            </a:r>
          </a:p>
          <a:p>
            <a:pPr marL="971550" lvl="1" indent="-514350">
              <a:buFont typeface="+mj-lt"/>
              <a:buAutoNum type="arabicPeriod"/>
            </a:pPr>
            <a:r>
              <a:rPr lang="zh-CN" altLang="en-US" dirty="0"/>
              <a:t>跨国药企 </a:t>
            </a:r>
            <a:r>
              <a:rPr lang="en-US" altLang="zh-CN" dirty="0"/>
              <a:t>(</a:t>
            </a:r>
            <a:r>
              <a:rPr lang="zh-CN" altLang="en-US" dirty="0"/>
              <a:t>如</a:t>
            </a:r>
            <a:r>
              <a:rPr lang="en-US" altLang="zh-CN" dirty="0"/>
              <a:t>: </a:t>
            </a:r>
            <a:r>
              <a:rPr lang="zh-CN" altLang="en-US" dirty="0"/>
              <a:t>默沙东</a:t>
            </a:r>
            <a:r>
              <a:rPr lang="en-US" altLang="zh-CN" dirty="0"/>
              <a:t>, </a:t>
            </a:r>
            <a:r>
              <a:rPr lang="zh-CN" altLang="en-US" dirty="0"/>
              <a:t>强生</a:t>
            </a:r>
            <a:r>
              <a:rPr lang="en-US" altLang="zh-CN" dirty="0"/>
              <a:t>) </a:t>
            </a:r>
            <a:r>
              <a:rPr lang="zh-CN" altLang="en-US" dirty="0"/>
              <a:t>的医学联络官 </a:t>
            </a:r>
            <a:r>
              <a:rPr lang="en-US" altLang="zh-CN" dirty="0"/>
              <a:t>(</a:t>
            </a:r>
            <a:r>
              <a:rPr lang="en-US" dirty="0"/>
              <a:t>Medical Science Liaison, </a:t>
            </a:r>
            <a:r>
              <a:rPr lang="en-US" altLang="zh-CN" dirty="0"/>
              <a:t>MSL), </a:t>
            </a:r>
            <a:r>
              <a:rPr lang="zh-CN" altLang="en-US" dirty="0"/>
              <a:t>药物警戒员 </a:t>
            </a:r>
            <a:r>
              <a:rPr lang="en-US" altLang="zh-CN" dirty="0"/>
              <a:t>(Pharmacovigilance Officer, PV)</a:t>
            </a:r>
          </a:p>
          <a:p>
            <a:pPr marL="971550" lvl="1" indent="-514350">
              <a:buFont typeface="+mj-lt"/>
              <a:buAutoNum type="arabicPeriod"/>
            </a:pPr>
            <a:r>
              <a:rPr lang="zh-CN" altLang="en-US" dirty="0"/>
              <a:t>寿险企业 </a:t>
            </a:r>
            <a:r>
              <a:rPr lang="en-US" altLang="zh-CN" dirty="0"/>
              <a:t>(</a:t>
            </a:r>
            <a:r>
              <a:rPr lang="zh-CN" altLang="en-US" dirty="0"/>
              <a:t>如</a:t>
            </a:r>
            <a:r>
              <a:rPr lang="en-US" altLang="zh-CN" dirty="0"/>
              <a:t>: </a:t>
            </a:r>
            <a:r>
              <a:rPr lang="zh-CN" altLang="en-US" dirty="0"/>
              <a:t>中国人寿</a:t>
            </a:r>
            <a:r>
              <a:rPr lang="en-US" altLang="zh-CN" dirty="0"/>
              <a:t>, </a:t>
            </a:r>
            <a:r>
              <a:rPr lang="zh-CN" altLang="en-US" dirty="0"/>
              <a:t>友邦保险</a:t>
            </a:r>
            <a:r>
              <a:rPr lang="en-US" altLang="zh-CN" dirty="0"/>
              <a:t>) </a:t>
            </a:r>
            <a:r>
              <a:rPr lang="zh-CN" altLang="en-US" dirty="0"/>
              <a:t>的核赔岗位 </a:t>
            </a:r>
            <a:endParaRPr lang="en-US" altLang="zh-CN" dirty="0"/>
          </a:p>
          <a:p>
            <a:pPr marL="971550" lvl="1" indent="-514350">
              <a:buFont typeface="+mj-lt"/>
              <a:buAutoNum type="arabicPeriod"/>
            </a:pPr>
            <a:r>
              <a:rPr lang="en-US" altLang="zh-CN" dirty="0"/>
              <a:t>CRO</a:t>
            </a:r>
            <a:r>
              <a:rPr lang="zh-CN" altLang="en-US" dirty="0"/>
              <a:t>企业 </a:t>
            </a:r>
            <a:r>
              <a:rPr lang="en-US" altLang="zh-CN" dirty="0"/>
              <a:t>(</a:t>
            </a:r>
            <a:r>
              <a:rPr lang="zh-CN" altLang="en-US" dirty="0"/>
              <a:t>如</a:t>
            </a:r>
            <a:r>
              <a:rPr lang="en-US" altLang="zh-CN" dirty="0"/>
              <a:t>: </a:t>
            </a:r>
            <a:r>
              <a:rPr lang="zh-CN" altLang="en-US" dirty="0"/>
              <a:t>药明康德</a:t>
            </a:r>
            <a:r>
              <a:rPr lang="en-US" altLang="zh-CN" dirty="0"/>
              <a:t>) </a:t>
            </a:r>
            <a:r>
              <a:rPr lang="zh-CN" altLang="en-US" dirty="0"/>
              <a:t>的临床研究经理</a:t>
            </a:r>
            <a:r>
              <a:rPr lang="en-US" altLang="zh-CN" dirty="0"/>
              <a:t>, </a:t>
            </a:r>
            <a:r>
              <a:rPr lang="zh-CN" altLang="en-US" dirty="0"/>
              <a:t>医学写作专家</a:t>
            </a:r>
            <a:endParaRPr lang="en-US" altLang="zh-CN" dirty="0"/>
          </a:p>
        </p:txBody>
      </p:sp>
    </p:spTree>
    <p:extLst>
      <p:ext uri="{BB962C8B-B14F-4D97-AF65-F5344CB8AC3E}">
        <p14:creationId xmlns:p14="http://schemas.microsoft.com/office/powerpoint/2010/main" val="140003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F1C1DE-EC71-46C5-9A67-2CF193C33446}"/>
              </a:ext>
            </a:extLst>
          </p:cNvPr>
          <p:cNvPicPr>
            <a:picLocks noChangeAspect="1"/>
          </p:cNvPicPr>
          <p:nvPr/>
        </p:nvPicPr>
        <p:blipFill>
          <a:blip r:embed="rId2"/>
          <a:stretch>
            <a:fillRect/>
          </a:stretch>
        </p:blipFill>
        <p:spPr>
          <a:xfrm>
            <a:off x="838200" y="616342"/>
            <a:ext cx="6518575" cy="2812658"/>
          </a:xfrm>
          <a:prstGeom prst="rect">
            <a:avLst/>
          </a:prstGeom>
          <a:effectLst>
            <a:outerShdw blurRad="63500" sx="102000" sy="102000" algn="ctr" rotWithShape="0">
              <a:prstClr val="black">
                <a:alpha val="40000"/>
              </a:prstClr>
            </a:outerShdw>
          </a:effectLst>
        </p:spPr>
      </p:pic>
      <p:pic>
        <p:nvPicPr>
          <p:cNvPr id="8" name="Content Placeholder 7">
            <a:extLst>
              <a:ext uri="{FF2B5EF4-FFF2-40B4-BE49-F238E27FC236}">
                <a16:creationId xmlns:a16="http://schemas.microsoft.com/office/drawing/2014/main" id="{02A1CF1C-E420-4D8F-8F69-7323EA5819EA}"/>
              </a:ext>
            </a:extLst>
          </p:cNvPr>
          <p:cNvPicPr>
            <a:picLocks noGrp="1" noChangeAspect="1"/>
          </p:cNvPicPr>
          <p:nvPr>
            <p:ph idx="1"/>
          </p:nvPr>
        </p:nvPicPr>
        <p:blipFill>
          <a:blip r:embed="rId3"/>
          <a:stretch>
            <a:fillRect/>
          </a:stretch>
        </p:blipFill>
        <p:spPr>
          <a:xfrm>
            <a:off x="5311175" y="2287147"/>
            <a:ext cx="5444531" cy="435133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829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C35ED-01FA-4866-9353-573A603E08FD}"/>
              </a:ext>
            </a:extLst>
          </p:cNvPr>
          <p:cNvSpPr>
            <a:spLocks noGrp="1"/>
          </p:cNvSpPr>
          <p:nvPr>
            <p:ph idx="1"/>
          </p:nvPr>
        </p:nvSpPr>
        <p:spPr>
          <a:xfrm>
            <a:off x="521329" y="1349911"/>
            <a:ext cx="10976572" cy="4815500"/>
          </a:xfrm>
        </p:spPr>
        <p:txBody>
          <a:bodyPr>
            <a:normAutofit fontScale="92500" lnSpcReduction="10000"/>
          </a:bodyPr>
          <a:lstStyle/>
          <a:p>
            <a:pPr marL="0" indent="0">
              <a:lnSpc>
                <a:spcPct val="120000"/>
              </a:lnSpc>
              <a:buNone/>
            </a:pPr>
            <a:r>
              <a:rPr lang="zh-CN" altLang="en-US" sz="2400" b="1" dirty="0"/>
              <a:t>关键职责</a:t>
            </a:r>
            <a:endParaRPr lang="en-US" altLang="zh-CN" sz="2400" b="1" dirty="0"/>
          </a:p>
          <a:p>
            <a:pPr>
              <a:lnSpc>
                <a:spcPct val="100000"/>
              </a:lnSpc>
            </a:pPr>
            <a:r>
              <a:rPr lang="zh-CN" altLang="en-US" sz="1500" dirty="0"/>
              <a:t>这个角色将为您提供领导关键活动以促进职业生涯的机会。这些责任包括以下一些：</a:t>
            </a:r>
            <a:endParaRPr lang="en-US" altLang="zh-CN" sz="1500" dirty="0"/>
          </a:p>
          <a:p>
            <a:pPr>
              <a:lnSpc>
                <a:spcPct val="100000"/>
              </a:lnSpc>
            </a:pPr>
            <a:r>
              <a:rPr lang="zh-CN" altLang="en-US" sz="1500" dirty="0"/>
              <a:t>在指定的治疗领域，疾病领域，临床实践和竞争对手领域担任</a:t>
            </a:r>
            <a:r>
              <a:rPr lang="zh-CN" altLang="en-US" sz="1500" b="1" dirty="0"/>
              <a:t>现场科学专家</a:t>
            </a:r>
            <a:endParaRPr lang="en-US" altLang="zh-CN" sz="1500" b="1" dirty="0"/>
          </a:p>
          <a:p>
            <a:pPr>
              <a:lnSpc>
                <a:spcPct val="100000"/>
              </a:lnSpc>
            </a:pPr>
            <a:r>
              <a:rPr lang="zh-CN" altLang="en-US" sz="1500" dirty="0"/>
              <a:t>通过自己的</a:t>
            </a:r>
            <a:r>
              <a:rPr lang="zh-CN" altLang="en-US" sz="1500" b="1" dirty="0"/>
              <a:t>专业知识和外部互动</a:t>
            </a:r>
            <a:r>
              <a:rPr lang="zh-CN" altLang="en-US" sz="1500" dirty="0"/>
              <a:t>，开发有助于制定和执行创新医疗事务战略和计划的见解，明确支持葛兰素史克为患者和客户开发有价值的药物</a:t>
            </a:r>
            <a:endParaRPr lang="en-US" altLang="zh-CN" sz="1500" dirty="0"/>
          </a:p>
          <a:p>
            <a:pPr>
              <a:lnSpc>
                <a:spcPct val="100000"/>
              </a:lnSpc>
            </a:pPr>
            <a:r>
              <a:rPr lang="zh-CN" altLang="en-US" sz="1500" dirty="0"/>
              <a:t>可以</a:t>
            </a:r>
            <a:r>
              <a:rPr lang="zh-CN" altLang="en-US" sz="1500" b="1" dirty="0"/>
              <a:t>协助制定</a:t>
            </a:r>
            <a:r>
              <a:rPr lang="zh-CN" altLang="en-US" sz="1500" dirty="0"/>
              <a:t>研究项目提案，并将其转发给适当的医务人员进行资金考虑。虽然医疗事务同事不得向</a:t>
            </a:r>
            <a:r>
              <a:rPr lang="en-US" altLang="zh-CN" sz="1500" dirty="0"/>
              <a:t>HCP</a:t>
            </a:r>
            <a:r>
              <a:rPr lang="zh-CN" altLang="en-US" sz="1500" dirty="0"/>
              <a:t>或机构征求</a:t>
            </a:r>
            <a:r>
              <a:rPr lang="en-US" altLang="zh-CN" sz="1500" dirty="0"/>
              <a:t>CRT</a:t>
            </a:r>
            <a:r>
              <a:rPr lang="zh-CN" altLang="en-US" sz="1500" dirty="0"/>
              <a:t>提案，但他们可以与</a:t>
            </a:r>
            <a:r>
              <a:rPr lang="en-US" altLang="zh-CN" sz="1500" dirty="0"/>
              <a:t>EEs</a:t>
            </a:r>
            <a:r>
              <a:rPr lang="zh-CN" altLang="en-US" sz="1500" dirty="0"/>
              <a:t>就研究提案</a:t>
            </a:r>
            <a:r>
              <a:rPr lang="en-US" altLang="zh-CN" sz="1500" dirty="0"/>
              <a:t>/CRT</a:t>
            </a:r>
            <a:r>
              <a:rPr lang="zh-CN" altLang="en-US" sz="1500" dirty="0"/>
              <a:t>进行讨论。医疗事务同事可以讨论现有的证据和数据差距，以协助制定</a:t>
            </a:r>
            <a:r>
              <a:rPr lang="en-US" altLang="zh-CN" sz="1500" dirty="0"/>
              <a:t>CRT</a:t>
            </a:r>
            <a:r>
              <a:rPr lang="zh-CN" altLang="en-US" sz="1500" dirty="0"/>
              <a:t>提案。及时准确地响应来自</a:t>
            </a:r>
            <a:r>
              <a:rPr lang="en-US" altLang="zh-CN" sz="1500" dirty="0"/>
              <a:t>HCP</a:t>
            </a:r>
            <a:r>
              <a:rPr lang="zh-CN" altLang="en-US" sz="1500" dirty="0"/>
              <a:t>的未经请求的标签上或标签外信息或安全问题。</a:t>
            </a:r>
            <a:endParaRPr lang="en-US" altLang="zh-CN" sz="1500" dirty="0"/>
          </a:p>
          <a:p>
            <a:pPr>
              <a:lnSpc>
                <a:spcPct val="100000"/>
              </a:lnSpc>
            </a:pPr>
            <a:r>
              <a:rPr lang="zh-CN" altLang="en-US" sz="1500" dirty="0"/>
              <a:t>根据科学参与原则开展</a:t>
            </a:r>
            <a:r>
              <a:rPr lang="zh-CN" altLang="en-US" sz="1500" b="1" dirty="0"/>
              <a:t>医学教育活动</a:t>
            </a:r>
            <a:endParaRPr lang="en-US" altLang="zh-CN" sz="1500" b="1" dirty="0"/>
          </a:p>
          <a:p>
            <a:pPr>
              <a:lnSpc>
                <a:spcPct val="100000"/>
              </a:lnSpc>
            </a:pPr>
            <a:r>
              <a:rPr lang="zh-CN" altLang="en-US" sz="1500" dirty="0"/>
              <a:t>在内部提供定期的产品和疾病</a:t>
            </a:r>
            <a:r>
              <a:rPr lang="zh-CN" altLang="en-US" sz="1500" b="1" dirty="0"/>
              <a:t>培训</a:t>
            </a:r>
            <a:r>
              <a:rPr lang="zh-CN" altLang="en-US" sz="1500" dirty="0"/>
              <a:t>，以促进商业团队知识能力的建设。</a:t>
            </a:r>
            <a:endParaRPr lang="en-US" altLang="zh-CN" sz="1500" dirty="0"/>
          </a:p>
          <a:p>
            <a:pPr>
              <a:lnSpc>
                <a:spcPct val="100000"/>
              </a:lnSpc>
            </a:pPr>
            <a:r>
              <a:rPr lang="zh-CN" altLang="en-US" sz="1500" dirty="0"/>
              <a:t>必须始终反映其角色的医学性质，公平，平衡，不促销，科学和循证。</a:t>
            </a:r>
            <a:r>
              <a:rPr lang="en-US" altLang="zh-CN" sz="1500" dirty="0"/>
              <a:t>MSL</a:t>
            </a:r>
            <a:r>
              <a:rPr lang="zh-CN" altLang="en-US" sz="1500" dirty="0"/>
              <a:t>必须确保完全遵守</a:t>
            </a:r>
            <a:r>
              <a:rPr lang="en-US" altLang="zh-CN" sz="1500" dirty="0"/>
              <a:t>GSK</a:t>
            </a:r>
            <a:r>
              <a:rPr lang="zh-CN" altLang="en-US" sz="1500" dirty="0"/>
              <a:t>法规，</a:t>
            </a:r>
            <a:r>
              <a:rPr lang="en-US" altLang="zh-CN" sz="1500" dirty="0"/>
              <a:t>SOP</a:t>
            </a:r>
            <a:r>
              <a:rPr lang="zh-CN" altLang="en-US" sz="1500" dirty="0"/>
              <a:t>以及所有国家医疗和促销活动的当地法律法规，符合科学参与原则。</a:t>
            </a:r>
            <a:endParaRPr lang="en-US" altLang="zh-CN" sz="1500" dirty="0"/>
          </a:p>
          <a:p>
            <a:pPr>
              <a:lnSpc>
                <a:spcPct val="100000"/>
              </a:lnSpc>
            </a:pPr>
            <a:r>
              <a:rPr lang="zh-CN" altLang="en-US" sz="1500" dirty="0"/>
              <a:t>参加</a:t>
            </a:r>
            <a:r>
              <a:rPr lang="zh-CN" altLang="en-US" sz="1500" b="1" dirty="0"/>
              <a:t>科学会议</a:t>
            </a:r>
            <a:r>
              <a:rPr lang="zh-CN" altLang="en-US" sz="1500" dirty="0"/>
              <a:t>，收集有关葛兰素史克感兴趣的产品和疾病状态的最新数据的信息可能涉及促销和非促销材料复制审查，以确保这些项目符合当地法规和行业法规以及葛兰素史克内部政策和指南</a:t>
            </a:r>
            <a:endParaRPr lang="en-US" altLang="zh-CN" sz="1500" dirty="0"/>
          </a:p>
          <a:p>
            <a:pPr>
              <a:lnSpc>
                <a:spcPct val="100000"/>
              </a:lnSpc>
            </a:pPr>
            <a:r>
              <a:rPr lang="zh-CN" altLang="en-US" sz="1500" dirty="0"/>
              <a:t>了解医疗战略重点，并与医疗和商业团队的其他内部利益相关者合作</a:t>
            </a:r>
            <a:endParaRPr lang="en-US" altLang="zh-CN" sz="1500" dirty="0"/>
          </a:p>
          <a:p>
            <a:pPr>
              <a:lnSpc>
                <a:spcPct val="100000"/>
              </a:lnSpc>
            </a:pPr>
            <a:r>
              <a:rPr lang="zh-CN" altLang="en-US" sz="1500" dirty="0"/>
              <a:t>确保在</a:t>
            </a:r>
            <a:r>
              <a:rPr lang="en-US" altLang="zh-CN" sz="1500" dirty="0"/>
              <a:t>24</a:t>
            </a:r>
            <a:r>
              <a:rPr lang="zh-CN" altLang="en-US" sz="1500" dirty="0"/>
              <a:t>小时内报告不良事件和产品投诉</a:t>
            </a:r>
            <a:endParaRPr lang="en-US" sz="1500" dirty="0"/>
          </a:p>
        </p:txBody>
      </p:sp>
      <p:pic>
        <p:nvPicPr>
          <p:cNvPr id="7" name="Picture 6">
            <a:extLst>
              <a:ext uri="{FF2B5EF4-FFF2-40B4-BE49-F238E27FC236}">
                <a16:creationId xmlns:a16="http://schemas.microsoft.com/office/drawing/2014/main" id="{02B97087-9898-45BD-BE1E-CDE30B0684F3}"/>
              </a:ext>
            </a:extLst>
          </p:cNvPr>
          <p:cNvPicPr>
            <a:picLocks noChangeAspect="1"/>
          </p:cNvPicPr>
          <p:nvPr/>
        </p:nvPicPr>
        <p:blipFill>
          <a:blip r:embed="rId2"/>
          <a:stretch>
            <a:fillRect/>
          </a:stretch>
        </p:blipFill>
        <p:spPr>
          <a:xfrm>
            <a:off x="7604911" y="510030"/>
            <a:ext cx="3892990" cy="16797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1111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CE95-4E3D-4C45-9BC6-91E9055146B6}"/>
              </a:ext>
            </a:extLst>
          </p:cNvPr>
          <p:cNvSpPr>
            <a:spLocks noGrp="1"/>
          </p:cNvSpPr>
          <p:nvPr>
            <p:ph type="title"/>
          </p:nvPr>
        </p:nvSpPr>
        <p:spPr>
          <a:xfrm>
            <a:off x="838200" y="365125"/>
            <a:ext cx="10515600" cy="1889188"/>
          </a:xfrm>
        </p:spPr>
        <p:txBody>
          <a:bodyPr>
            <a:normAutofit/>
          </a:bodyPr>
          <a:lstStyle/>
          <a:p>
            <a:r>
              <a:rPr lang="zh-CN" altLang="en-US" dirty="0"/>
              <a:t>访谈</a:t>
            </a:r>
            <a:r>
              <a:rPr lang="en-US" altLang="zh-CN" dirty="0"/>
              <a:t>: </a:t>
            </a:r>
            <a:r>
              <a:rPr lang="zh-CN" altLang="en-US" dirty="0"/>
              <a:t>申请资料准备</a:t>
            </a:r>
            <a:br>
              <a:rPr lang="en-US" altLang="zh-CN" dirty="0"/>
            </a:br>
            <a:r>
              <a:rPr lang="zh-CN" altLang="en-US" dirty="0"/>
              <a:t>申请事项答疑</a:t>
            </a:r>
            <a:endParaRPr lang="en-US" dirty="0"/>
          </a:p>
        </p:txBody>
      </p:sp>
      <p:sp>
        <p:nvSpPr>
          <p:cNvPr id="3" name="Content Placeholder 2">
            <a:extLst>
              <a:ext uri="{FF2B5EF4-FFF2-40B4-BE49-F238E27FC236}">
                <a16:creationId xmlns:a16="http://schemas.microsoft.com/office/drawing/2014/main" id="{C1C5F360-7FDE-4F3E-A9AA-E4B7157FF80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313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968D-9EB3-45C5-A177-F85502214DCB}"/>
              </a:ext>
            </a:extLst>
          </p:cNvPr>
          <p:cNvSpPr>
            <a:spLocks noGrp="1"/>
          </p:cNvSpPr>
          <p:nvPr>
            <p:ph type="title"/>
          </p:nvPr>
        </p:nvSpPr>
        <p:spPr/>
        <p:txBody>
          <a:bodyPr/>
          <a:lstStyle/>
          <a:p>
            <a:r>
              <a:rPr lang="zh-CN" altLang="en-US" dirty="0"/>
              <a:t>申请扫盲</a:t>
            </a:r>
            <a:r>
              <a:rPr lang="en-US" altLang="zh-CN" dirty="0"/>
              <a:t>: </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B939404B-20A5-4E92-9AEA-B360A29FB92C}"/>
              </a:ext>
            </a:extLst>
          </p:cNvPr>
          <p:cNvSpPr>
            <a:spLocks noGrp="1"/>
          </p:cNvSpPr>
          <p:nvPr>
            <p:ph idx="1"/>
          </p:nvPr>
        </p:nvSpPr>
        <p:spPr/>
        <p:txBody>
          <a:bodyPr>
            <a:normAutofit/>
          </a:bodyPr>
          <a:lstStyle/>
          <a:p>
            <a:r>
              <a:rPr lang="zh-TW" altLang="en-US" sz="1800" dirty="0">
                <a:latin typeface="DengXian" panose="02010600030101010101" pitchFamily="2" charset="-122"/>
                <a:ea typeface="DengXian" panose="02010600030101010101" pitchFamily="2" charset="-122"/>
              </a:rPr>
              <a:t>各类</a:t>
            </a:r>
            <a:r>
              <a:rPr lang="zh-CN" altLang="en-US" sz="1800" dirty="0">
                <a:latin typeface="DengXian" panose="02010600030101010101" pitchFamily="2" charset="-122"/>
                <a:ea typeface="DengXian" panose="02010600030101010101" pitchFamily="2" charset="-122"/>
              </a:rPr>
              <a:t>学位</a:t>
            </a:r>
            <a:r>
              <a:rPr lang="zh-TW" altLang="en-US" sz="1800" dirty="0">
                <a:latin typeface="DengXian" panose="02010600030101010101" pitchFamily="2" charset="-122"/>
                <a:ea typeface="DengXian" panose="02010600030101010101" pitchFamily="2" charset="-122"/>
              </a:rPr>
              <a:t>的缩写</a:t>
            </a:r>
            <a:endParaRPr lang="zh-TW" altLang="en-US" sz="1600" dirty="0">
              <a:latin typeface="DengXian" panose="02010600030101010101" pitchFamily="2" charset="-122"/>
              <a:ea typeface="DengXian" panose="02010600030101010101" pitchFamily="2" charset="-122"/>
            </a:endParaRPr>
          </a:p>
          <a:p>
            <a:pPr lvl="1"/>
            <a:r>
              <a:rPr lang="en-US" sz="1600" dirty="0">
                <a:highlight>
                  <a:srgbClr val="FFFF00"/>
                </a:highlight>
                <a:latin typeface="DengXian" panose="02010600030101010101" pitchFamily="2" charset="-122"/>
                <a:ea typeface="DengXian" panose="02010600030101010101" pitchFamily="2" charset="-122"/>
              </a:rPr>
              <a:t>MSc = Master of Science, </a:t>
            </a:r>
            <a:r>
              <a:rPr lang="zh-TW" altLang="en-US" sz="1600" dirty="0">
                <a:highlight>
                  <a:srgbClr val="FFFF00"/>
                </a:highlight>
                <a:latin typeface="DengXian" panose="02010600030101010101" pitchFamily="2" charset="-122"/>
                <a:ea typeface="DengXian" panose="02010600030101010101" pitchFamily="2" charset="-122"/>
              </a:rPr>
              <a:t>理学硕士</a:t>
            </a:r>
            <a:r>
              <a:rPr lang="en-US" altLang="zh-TW"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理工科的硕士</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在北美或者欧洲大陆可以是研究型硕士</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而在香港</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澳洲</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新加坡和英国等地方</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属于授课型硕士的学位</a:t>
            </a:r>
            <a:r>
              <a:rPr lang="zh-TW" altLang="en-US" sz="1600" dirty="0">
                <a:latin typeface="DengXian" panose="02010600030101010101" pitchFamily="2" charset="-122"/>
                <a:ea typeface="DengXian" panose="02010600030101010101" pitchFamily="2" charset="-122"/>
              </a:rPr>
              <a:t>；</a:t>
            </a:r>
            <a:endParaRPr lang="en-US" altLang="zh-TW" sz="1600" dirty="0">
              <a:latin typeface="DengXian" panose="02010600030101010101" pitchFamily="2" charset="-122"/>
              <a:ea typeface="DengXian" panose="02010600030101010101" pitchFamily="2" charset="-122"/>
            </a:endParaRPr>
          </a:p>
          <a:p>
            <a:pPr lvl="1"/>
            <a:r>
              <a:rPr lang="en-US" sz="1600" dirty="0">
                <a:latin typeface="DengXian" panose="02010600030101010101" pitchFamily="2" charset="-122"/>
                <a:ea typeface="DengXian" panose="02010600030101010101" pitchFamily="2" charset="-122"/>
              </a:rPr>
              <a:t>M</a:t>
            </a:r>
            <a:r>
              <a:rPr lang="en-US" altLang="zh-CN" sz="1600" dirty="0">
                <a:latin typeface="DengXian" panose="02010600030101010101" pitchFamily="2" charset="-122"/>
                <a:ea typeface="DengXian" panose="02010600030101010101" pitchFamily="2" charset="-122"/>
              </a:rPr>
              <a:t>P</a:t>
            </a:r>
            <a:r>
              <a:rPr lang="en-US" sz="1600" dirty="0">
                <a:latin typeface="DengXian" panose="02010600030101010101" pitchFamily="2" charset="-122"/>
                <a:ea typeface="DengXian" panose="02010600030101010101" pitchFamily="2" charset="-122"/>
              </a:rPr>
              <a:t>hil = Master of Philosophy, </a:t>
            </a:r>
            <a:r>
              <a:rPr lang="zh-TW" altLang="en-US" sz="1600" dirty="0">
                <a:latin typeface="DengXian" panose="02010600030101010101" pitchFamily="2" charset="-122"/>
                <a:ea typeface="DengXian" panose="02010600030101010101" pitchFamily="2" charset="-122"/>
              </a:rPr>
              <a:t>哲学硕士</a:t>
            </a:r>
            <a:r>
              <a:rPr lang="en-US" altLang="zh-TW"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特指香港</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英国</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新加坡</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澳洲等地的研究型硕士学位</a:t>
            </a:r>
            <a:r>
              <a:rPr lang="zh-TW" altLang="en-US" sz="1600" dirty="0">
                <a:latin typeface="DengXian" panose="02010600030101010101" pitchFamily="2" charset="-122"/>
                <a:ea typeface="DengXian" panose="02010600030101010101" pitchFamily="2" charset="-122"/>
              </a:rPr>
              <a:t>；</a:t>
            </a:r>
          </a:p>
          <a:p>
            <a:pPr lvl="1"/>
            <a:r>
              <a:rPr lang="en-US" sz="1600" dirty="0">
                <a:highlight>
                  <a:srgbClr val="FFFF00"/>
                </a:highlight>
                <a:latin typeface="DengXian" panose="02010600030101010101" pitchFamily="2" charset="-122"/>
                <a:ea typeface="DengXian" panose="02010600030101010101" pitchFamily="2" charset="-122"/>
              </a:rPr>
              <a:t>PhD = Doctor of Philosophy, </a:t>
            </a:r>
            <a:r>
              <a:rPr lang="zh-TW" altLang="en-US" sz="1600" dirty="0">
                <a:latin typeface="DengXian" panose="02010600030101010101" pitchFamily="2" charset="-122"/>
                <a:ea typeface="DengXian" panose="02010600030101010101" pitchFamily="2" charset="-122"/>
              </a:rPr>
              <a:t>哲学博士</a:t>
            </a:r>
            <a:r>
              <a:rPr lang="en-US" altLang="zh-TW"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特指研究型博士学位</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比如</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澳大生物医学专业的博士学位称为 </a:t>
            </a:r>
            <a:r>
              <a:rPr lang="en-US" altLang="zh-CN" sz="1600" dirty="0">
                <a:latin typeface="DengXian" panose="02010600030101010101" pitchFamily="2" charset="-122"/>
                <a:ea typeface="DengXian" panose="02010600030101010101" pitchFamily="2" charset="-122"/>
              </a:rPr>
              <a:t>PhD in Biomedicine</a:t>
            </a:r>
            <a:r>
              <a:rPr lang="zh-TW" altLang="en-US" sz="1600" dirty="0">
                <a:latin typeface="DengXian" panose="02010600030101010101" pitchFamily="2" charset="-122"/>
                <a:ea typeface="DengXian" panose="02010600030101010101" pitchFamily="2" charset="-122"/>
              </a:rPr>
              <a:t>；</a:t>
            </a:r>
            <a:endParaRPr lang="en-US" altLang="zh-TW" sz="1600" dirty="0">
              <a:latin typeface="DengXian" panose="02010600030101010101" pitchFamily="2" charset="-122"/>
              <a:ea typeface="DengXian" panose="02010600030101010101" pitchFamily="2" charset="-122"/>
            </a:endParaRPr>
          </a:p>
          <a:p>
            <a:pPr lvl="1"/>
            <a:r>
              <a:rPr lang="en-US" altLang="zh-CN" sz="1600" dirty="0">
                <a:highlight>
                  <a:srgbClr val="FFFF00"/>
                </a:highlight>
                <a:latin typeface="DengXian" panose="02010600030101010101" pitchFamily="2" charset="-122"/>
                <a:ea typeface="DengXian" panose="02010600030101010101" pitchFamily="2" charset="-122"/>
              </a:rPr>
              <a:t>MBBS = Bachelor of Medicine, Bachelor of Surgery,</a:t>
            </a:r>
            <a:r>
              <a:rPr lang="zh-CN" altLang="en-US" sz="1600" dirty="0">
                <a:latin typeface="DengXian" panose="02010600030101010101" pitchFamily="2" charset="-122"/>
                <a:ea typeface="DengXian" panose="02010600030101010101" pitchFamily="2" charset="-122"/>
              </a:rPr>
              <a:t>香港或者英国地区的临床医学本科教育</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六年制</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相当于内地的临床医学专业的医学学士</a:t>
            </a:r>
            <a:r>
              <a:rPr lang="en-US" altLang="zh-CN" sz="1600" dirty="0">
                <a:latin typeface="DengXian" panose="02010600030101010101" pitchFamily="2" charset="-122"/>
                <a:ea typeface="DengXian" panose="02010600030101010101" pitchFamily="2" charset="-122"/>
              </a:rPr>
              <a:t>. </a:t>
            </a:r>
            <a:endParaRPr lang="zh-TW" altLang="en-US" sz="1600" dirty="0">
              <a:latin typeface="DengXian" panose="02010600030101010101" pitchFamily="2" charset="-122"/>
              <a:ea typeface="DengXian" panose="02010600030101010101" pitchFamily="2" charset="-122"/>
            </a:endParaRPr>
          </a:p>
          <a:p>
            <a:pPr lvl="1"/>
            <a:r>
              <a:rPr lang="en-US" sz="1600" dirty="0">
                <a:highlight>
                  <a:srgbClr val="FFFF00"/>
                </a:highlight>
                <a:latin typeface="DengXian" panose="02010600030101010101" pitchFamily="2" charset="-122"/>
                <a:ea typeface="DengXian" panose="02010600030101010101" pitchFamily="2" charset="-122"/>
              </a:rPr>
              <a:t>MD = Doctor of Medicine, </a:t>
            </a:r>
            <a:r>
              <a:rPr lang="zh-TW" altLang="en-US" sz="1600" dirty="0">
                <a:latin typeface="DengXian" panose="02010600030101010101" pitchFamily="2" charset="-122"/>
                <a:ea typeface="DengXian" panose="02010600030101010101" pitchFamily="2" charset="-122"/>
              </a:rPr>
              <a:t>医学博士</a:t>
            </a:r>
            <a:r>
              <a:rPr lang="en-US" altLang="zh-TW"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美国的叫法</a:t>
            </a:r>
            <a:r>
              <a:rPr lang="en-US" altLang="zh-CN" sz="1600" dirty="0">
                <a:latin typeface="DengXian" panose="02010600030101010101" pitchFamily="2" charset="-122"/>
                <a:ea typeface="DengXian" panose="02010600030101010101" pitchFamily="2" charset="-122"/>
              </a:rPr>
              <a:t>, </a:t>
            </a:r>
            <a:r>
              <a:rPr lang="zh-CN" altLang="en-US" sz="1600" dirty="0">
                <a:latin typeface="DengXian" panose="02010600030101010101" pitchFamily="2" charset="-122"/>
                <a:ea typeface="DengXian" panose="02010600030101010101" pitchFamily="2" charset="-122"/>
              </a:rPr>
              <a:t>相当于香港或者英国地区的</a:t>
            </a:r>
            <a:r>
              <a:rPr lang="en-US" altLang="zh-CN" sz="1600" dirty="0">
                <a:latin typeface="DengXian" panose="02010600030101010101" pitchFamily="2" charset="-122"/>
                <a:ea typeface="DengXian" panose="02010600030101010101" pitchFamily="2" charset="-122"/>
              </a:rPr>
              <a:t>MBBS</a:t>
            </a:r>
            <a:r>
              <a:rPr lang="zh-TW" altLang="en-US" sz="1600" dirty="0">
                <a:latin typeface="DengXian" panose="02010600030101010101" pitchFamily="2" charset="-122"/>
                <a:ea typeface="DengXian" panose="02010600030101010101" pitchFamily="2" charset="-122"/>
              </a:rPr>
              <a:t>；</a:t>
            </a:r>
            <a:endParaRPr lang="en-US" altLang="zh-TW" sz="1600" dirty="0">
              <a:latin typeface="DengXian" panose="02010600030101010101" pitchFamily="2" charset="-122"/>
              <a:ea typeface="DengXian" panose="02010600030101010101" pitchFamily="2" charset="-122"/>
            </a:endParaRPr>
          </a:p>
          <a:p>
            <a:pPr lvl="2"/>
            <a:r>
              <a:rPr lang="zh-CN" altLang="en-US" sz="1200" dirty="0">
                <a:latin typeface="DengXian" panose="02010600030101010101" pitchFamily="2" charset="-122"/>
                <a:ea typeface="DengXian" panose="02010600030101010101" pitchFamily="2" charset="-122"/>
              </a:rPr>
              <a:t>在美国</a:t>
            </a:r>
            <a:r>
              <a:rPr lang="en-US" altLang="zh-CN"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需要获得一个本科学历之后方能申请医学院接受临床医学教育</a:t>
            </a:r>
            <a:r>
              <a:rPr lang="en-US" altLang="zh-CN" sz="1200" dirty="0">
                <a:latin typeface="DengXian" panose="02010600030101010101" pitchFamily="2" charset="-122"/>
                <a:ea typeface="DengXian" panose="02010600030101010101" pitchFamily="2" charset="-122"/>
              </a:rPr>
              <a:t>(4</a:t>
            </a:r>
            <a:r>
              <a:rPr lang="zh-CN" altLang="en-US" sz="1200" dirty="0">
                <a:latin typeface="DengXian" panose="02010600030101010101" pitchFamily="2" charset="-122"/>
                <a:ea typeface="DengXian" panose="02010600030101010101" pitchFamily="2" charset="-122"/>
              </a:rPr>
              <a:t>年制</a:t>
            </a:r>
            <a:r>
              <a:rPr lang="en-US" altLang="zh-CN"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因此从美国高中生到一个初出茅庐的医生需要至少八年的时间</a:t>
            </a:r>
            <a:r>
              <a:rPr lang="en-US" altLang="zh-CN"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他们获得的学位即为</a:t>
            </a:r>
            <a:r>
              <a:rPr lang="en-US" altLang="zh-CN" sz="1200" dirty="0">
                <a:latin typeface="DengXian" panose="02010600030101010101" pitchFamily="2" charset="-122"/>
                <a:ea typeface="DengXian" panose="02010600030101010101" pitchFamily="2" charset="-122"/>
              </a:rPr>
              <a:t>MD; </a:t>
            </a:r>
          </a:p>
          <a:p>
            <a:pPr lvl="2"/>
            <a:r>
              <a:rPr lang="zh-CN" altLang="en-US" sz="1200" dirty="0">
                <a:latin typeface="DengXian" panose="02010600030101010101" pitchFamily="2" charset="-122"/>
                <a:ea typeface="DengXian" panose="02010600030101010101" pitchFamily="2" charset="-122"/>
              </a:rPr>
              <a:t>有很多人在获得</a:t>
            </a:r>
            <a:r>
              <a:rPr lang="en-US" altLang="zh-CN" sz="1200" dirty="0">
                <a:latin typeface="DengXian" panose="02010600030101010101" pitchFamily="2" charset="-122"/>
                <a:ea typeface="DengXian" panose="02010600030101010101" pitchFamily="2" charset="-122"/>
              </a:rPr>
              <a:t>MD</a:t>
            </a:r>
            <a:r>
              <a:rPr lang="zh-CN" altLang="en-US" sz="1200" dirty="0">
                <a:latin typeface="DengXian" panose="02010600030101010101" pitchFamily="2" charset="-122"/>
                <a:ea typeface="DengXian" panose="02010600030101010101" pitchFamily="2" charset="-122"/>
              </a:rPr>
              <a:t>之后继续攻读研究型学位</a:t>
            </a:r>
            <a:r>
              <a:rPr lang="en-US" altLang="zh-CN"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即</a:t>
            </a:r>
            <a:r>
              <a:rPr lang="en-US" altLang="zh-CN" sz="1200" dirty="0">
                <a:latin typeface="DengXian" panose="02010600030101010101" pitchFamily="2" charset="-122"/>
                <a:ea typeface="DengXian" panose="02010600030101010101" pitchFamily="2" charset="-122"/>
              </a:rPr>
              <a:t>PhD, </a:t>
            </a:r>
            <a:r>
              <a:rPr lang="zh-CN" altLang="en-US" sz="1200" dirty="0">
                <a:latin typeface="DengXian" panose="02010600030101010101" pitchFamily="2" charset="-122"/>
                <a:ea typeface="DengXian" panose="02010600030101010101" pitchFamily="2" charset="-122"/>
              </a:rPr>
              <a:t>获得学位后</a:t>
            </a:r>
            <a:r>
              <a:rPr lang="en-US" altLang="zh-CN"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头衔为</a:t>
            </a:r>
            <a:r>
              <a:rPr lang="en-US" altLang="zh-CN" sz="1200" dirty="0">
                <a:latin typeface="DengXian" panose="02010600030101010101" pitchFamily="2" charset="-122"/>
                <a:ea typeface="DengXian" panose="02010600030101010101" pitchFamily="2" charset="-122"/>
              </a:rPr>
              <a:t>MD, PhD.  </a:t>
            </a:r>
            <a:endParaRPr lang="zh-TW" altLang="en-US" sz="1600" dirty="0">
              <a:latin typeface="DengXian" panose="02010600030101010101" pitchFamily="2" charset="-122"/>
              <a:ea typeface="DengXian" panose="02010600030101010101" pitchFamily="2" charset="-122"/>
            </a:endParaRPr>
          </a:p>
          <a:p>
            <a:pPr lvl="1"/>
            <a:r>
              <a:rPr lang="zh-CN" altLang="en-US" sz="1400" dirty="0">
                <a:latin typeface="DengXian" panose="02010600030101010101" pitchFamily="2" charset="-122"/>
                <a:ea typeface="DengXian" panose="02010600030101010101" pitchFamily="2" charset="-122"/>
              </a:rPr>
              <a:t>其他的硕士学位</a:t>
            </a:r>
            <a:r>
              <a:rPr lang="en-US" altLang="zh-CN" sz="1400" dirty="0">
                <a:latin typeface="DengXian" panose="02010600030101010101" pitchFamily="2" charset="-122"/>
                <a:ea typeface="DengXian" panose="02010600030101010101" pitchFamily="2" charset="-122"/>
              </a:rPr>
              <a:t>: </a:t>
            </a:r>
          </a:p>
          <a:p>
            <a:pPr lvl="2"/>
            <a:r>
              <a:rPr lang="en-US" sz="1200" dirty="0">
                <a:latin typeface="DengXian" panose="02010600030101010101" pitchFamily="2" charset="-122"/>
                <a:ea typeface="DengXian" panose="02010600030101010101" pitchFamily="2" charset="-122"/>
              </a:rPr>
              <a:t>MEng= Master of Engineering, </a:t>
            </a:r>
            <a:r>
              <a:rPr lang="zh-TW" altLang="en-US" sz="1200" dirty="0">
                <a:latin typeface="DengXian" panose="02010600030101010101" pitchFamily="2" charset="-122"/>
                <a:ea typeface="DengXian" panose="02010600030101010101" pitchFamily="2" charset="-122"/>
              </a:rPr>
              <a:t>工程学硕士</a:t>
            </a:r>
            <a:r>
              <a:rPr lang="en-US" altLang="zh-TW" sz="1200" dirty="0">
                <a:latin typeface="DengXian" panose="02010600030101010101" pitchFamily="2" charset="-122"/>
                <a:ea typeface="DengXian" panose="02010600030101010101" pitchFamily="2" charset="-122"/>
              </a:rPr>
              <a:t>;</a:t>
            </a:r>
            <a:r>
              <a:rPr lang="zh-TW" altLang="en-US" sz="1200" dirty="0">
                <a:latin typeface="DengXian" panose="02010600030101010101" pitchFamily="2" charset="-122"/>
                <a:ea typeface="DengXian" panose="02010600030101010101" pitchFamily="2" charset="-122"/>
              </a:rPr>
              <a:t> </a:t>
            </a:r>
            <a:r>
              <a:rPr lang="en-US" sz="1200" dirty="0">
                <a:latin typeface="DengXian" panose="02010600030101010101" pitchFamily="2" charset="-122"/>
                <a:ea typeface="DengXian" panose="02010600030101010101" pitchFamily="2" charset="-122"/>
              </a:rPr>
              <a:t>LLM= Master of Laws, </a:t>
            </a:r>
            <a:r>
              <a:rPr lang="zh-TW" altLang="en-US" sz="1200" dirty="0">
                <a:latin typeface="DengXian" panose="02010600030101010101" pitchFamily="2" charset="-122"/>
                <a:ea typeface="DengXian" panose="02010600030101010101" pitchFamily="2" charset="-122"/>
              </a:rPr>
              <a:t>法学硕士</a:t>
            </a:r>
            <a:r>
              <a:rPr lang="en-US" altLang="zh-TW" sz="1200" dirty="0">
                <a:latin typeface="DengXian" panose="02010600030101010101" pitchFamily="2" charset="-122"/>
                <a:ea typeface="DengXian" panose="02010600030101010101" pitchFamily="2" charset="-122"/>
              </a:rPr>
              <a:t>;</a:t>
            </a:r>
            <a:r>
              <a:rPr lang="zh-TW" altLang="en-US" sz="1200" dirty="0">
                <a:latin typeface="DengXian" panose="02010600030101010101" pitchFamily="2" charset="-122"/>
                <a:ea typeface="DengXian" panose="02010600030101010101" pitchFamily="2" charset="-122"/>
              </a:rPr>
              <a:t> </a:t>
            </a:r>
            <a:r>
              <a:rPr lang="en-US" sz="1200" dirty="0">
                <a:latin typeface="DengXian" panose="02010600030101010101" pitchFamily="2" charset="-122"/>
                <a:ea typeface="DengXian" panose="02010600030101010101" pitchFamily="2" charset="-122"/>
              </a:rPr>
              <a:t>MA=Master of Arts, </a:t>
            </a:r>
            <a:r>
              <a:rPr lang="zh-TW" altLang="en-US" sz="1200" dirty="0">
                <a:latin typeface="DengXian" panose="02010600030101010101" pitchFamily="2" charset="-122"/>
                <a:ea typeface="DengXian" panose="02010600030101010101" pitchFamily="2" charset="-122"/>
              </a:rPr>
              <a:t>文学硕士</a:t>
            </a:r>
            <a:r>
              <a:rPr lang="en-US" altLang="zh-TW"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文科类的硕士</a:t>
            </a:r>
            <a:r>
              <a:rPr lang="en-US" altLang="zh-CN" sz="1200" dirty="0">
                <a:latin typeface="DengXian" panose="02010600030101010101" pitchFamily="2" charset="-122"/>
                <a:ea typeface="DengXian" panose="02010600030101010101" pitchFamily="2" charset="-122"/>
              </a:rPr>
              <a:t>;</a:t>
            </a:r>
            <a:r>
              <a:rPr lang="zh-TW" altLang="en-US" sz="1200" dirty="0">
                <a:latin typeface="DengXian" panose="02010600030101010101" pitchFamily="2" charset="-122"/>
                <a:ea typeface="DengXian" panose="02010600030101010101" pitchFamily="2" charset="-122"/>
              </a:rPr>
              <a:t> </a:t>
            </a:r>
            <a:r>
              <a:rPr lang="en-US" sz="1200" dirty="0" err="1">
                <a:latin typeface="DengXian" panose="02010600030101010101" pitchFamily="2" charset="-122"/>
                <a:ea typeface="DengXian" panose="02010600030101010101" pitchFamily="2" charset="-122"/>
              </a:rPr>
              <a:t>MSocSc</a:t>
            </a:r>
            <a:r>
              <a:rPr lang="en-US" sz="1200" dirty="0">
                <a:latin typeface="DengXian" panose="02010600030101010101" pitchFamily="2" charset="-122"/>
                <a:ea typeface="DengXian" panose="02010600030101010101" pitchFamily="2" charset="-122"/>
              </a:rPr>
              <a:t>= Master of Social Science, </a:t>
            </a:r>
            <a:r>
              <a:rPr lang="zh-TW" altLang="en-US" sz="1200" dirty="0">
                <a:latin typeface="DengXian" panose="02010600030101010101" pitchFamily="2" charset="-122"/>
                <a:ea typeface="DengXian" panose="02010600030101010101" pitchFamily="2" charset="-122"/>
              </a:rPr>
              <a:t>社会科学硕士；</a:t>
            </a:r>
            <a:r>
              <a:rPr lang="en-US" sz="1200" dirty="0">
                <a:latin typeface="DengXian" panose="02010600030101010101" pitchFamily="2" charset="-122"/>
                <a:ea typeface="DengXian" panose="02010600030101010101" pitchFamily="2" charset="-122"/>
              </a:rPr>
              <a:t>MPA= Master of Public Administration, </a:t>
            </a:r>
            <a:r>
              <a:rPr lang="zh-TW" altLang="en-US" sz="1200" dirty="0">
                <a:latin typeface="DengXian" panose="02010600030101010101" pitchFamily="2" charset="-122"/>
                <a:ea typeface="DengXian" panose="02010600030101010101" pitchFamily="2" charset="-122"/>
              </a:rPr>
              <a:t>公共管理学硕士；</a:t>
            </a:r>
            <a:r>
              <a:rPr lang="en-US" sz="1200" dirty="0">
                <a:latin typeface="DengXian" panose="02010600030101010101" pitchFamily="2" charset="-122"/>
                <a:ea typeface="DengXian" panose="02010600030101010101" pitchFamily="2" charset="-122"/>
              </a:rPr>
              <a:t>MFA= Master of Fine Art, </a:t>
            </a:r>
            <a:r>
              <a:rPr lang="zh-TW" altLang="en-US" sz="1200" dirty="0">
                <a:latin typeface="DengXian" panose="02010600030101010101" pitchFamily="2" charset="-122"/>
                <a:ea typeface="DengXian" panose="02010600030101010101" pitchFamily="2" charset="-122"/>
              </a:rPr>
              <a:t>艺术硕士；</a:t>
            </a:r>
            <a:r>
              <a:rPr lang="en-US" sz="1200" dirty="0">
                <a:latin typeface="DengXian" panose="02010600030101010101" pitchFamily="2" charset="-122"/>
                <a:ea typeface="DengXian" panose="02010600030101010101" pitchFamily="2" charset="-122"/>
              </a:rPr>
              <a:t>MBA= Master of Business Administration, </a:t>
            </a:r>
            <a:r>
              <a:rPr lang="zh-TW" altLang="en-US" sz="1200" dirty="0">
                <a:latin typeface="DengXian" panose="02010600030101010101" pitchFamily="2" charset="-122"/>
                <a:ea typeface="DengXian" panose="02010600030101010101" pitchFamily="2" charset="-122"/>
              </a:rPr>
              <a:t>工商管理学硕士</a:t>
            </a:r>
            <a:r>
              <a:rPr lang="en-US" altLang="zh-TW" sz="1200" dirty="0">
                <a:latin typeface="DengXian" panose="02010600030101010101" pitchFamily="2" charset="-122"/>
                <a:ea typeface="DengXian" panose="02010600030101010101" pitchFamily="2" charset="-122"/>
              </a:rPr>
              <a:t>, </a:t>
            </a:r>
            <a:r>
              <a:rPr lang="zh-CN" altLang="en-US" sz="1200" dirty="0">
                <a:latin typeface="DengXian" panose="02010600030101010101" pitchFamily="2" charset="-122"/>
                <a:ea typeface="DengXian" panose="02010600030101010101" pitchFamily="2" charset="-122"/>
              </a:rPr>
              <a:t>需要有工作经验才能申请</a:t>
            </a:r>
            <a:r>
              <a:rPr lang="en-US" altLang="zh-CN" sz="1200" dirty="0">
                <a:latin typeface="DengXian" panose="02010600030101010101" pitchFamily="2" charset="-122"/>
                <a:ea typeface="DengXian" panose="02010600030101010101" pitchFamily="2" charset="-122"/>
              </a:rPr>
              <a:t>;</a:t>
            </a:r>
            <a:r>
              <a:rPr lang="zh-TW" altLang="en-US" sz="1200" dirty="0">
                <a:latin typeface="DengXian" panose="02010600030101010101" pitchFamily="2" charset="-122"/>
                <a:ea typeface="DengXian" panose="02010600030101010101" pitchFamily="2" charset="-122"/>
              </a:rPr>
              <a:t> </a:t>
            </a:r>
            <a:endParaRPr lang="en-US" altLang="zh-TW" sz="1200" dirty="0">
              <a:latin typeface="DengXian" panose="02010600030101010101" pitchFamily="2" charset="-122"/>
              <a:ea typeface="DengXian" panose="02010600030101010101" pitchFamily="2" charset="-122"/>
            </a:endParaRPr>
          </a:p>
          <a:p>
            <a:pPr lvl="2"/>
            <a:r>
              <a:rPr lang="en-US" sz="1200" dirty="0">
                <a:latin typeface="DengXian" panose="02010600030101010101" pitchFamily="2" charset="-122"/>
                <a:ea typeface="DengXian" panose="02010600030101010101" pitchFamily="2" charset="-122"/>
              </a:rPr>
              <a:t>MPH= Master of Public Health, </a:t>
            </a:r>
            <a:r>
              <a:rPr lang="zh-TW" altLang="en-US" sz="1200" dirty="0">
                <a:latin typeface="DengXian" panose="02010600030101010101" pitchFamily="2" charset="-122"/>
                <a:ea typeface="DengXian" panose="02010600030101010101" pitchFamily="2" charset="-122"/>
              </a:rPr>
              <a:t>公共卫生学硕士；</a:t>
            </a:r>
          </a:p>
        </p:txBody>
      </p:sp>
    </p:spTree>
    <p:extLst>
      <p:ext uri="{BB962C8B-B14F-4D97-AF65-F5344CB8AC3E}">
        <p14:creationId xmlns:p14="http://schemas.microsoft.com/office/powerpoint/2010/main" val="46721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EB8-6144-4CF0-B016-B2CF89B45A64}"/>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pic>
        <p:nvPicPr>
          <p:cNvPr id="4" name="Picture 3">
            <a:extLst>
              <a:ext uri="{FF2B5EF4-FFF2-40B4-BE49-F238E27FC236}">
                <a16:creationId xmlns:a16="http://schemas.microsoft.com/office/drawing/2014/main" id="{91B053D7-12FA-4BB9-A244-957B674270A0}"/>
              </a:ext>
            </a:extLst>
          </p:cNvPr>
          <p:cNvPicPr>
            <a:picLocks noChangeAspect="1"/>
          </p:cNvPicPr>
          <p:nvPr/>
        </p:nvPicPr>
        <p:blipFill>
          <a:blip r:embed="rId2"/>
          <a:stretch>
            <a:fillRect/>
          </a:stretch>
        </p:blipFill>
        <p:spPr>
          <a:xfrm>
            <a:off x="491970" y="1856859"/>
            <a:ext cx="7113786" cy="3144282"/>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5C378014-F4E2-40BE-A8AF-ADB2347A2A5A}"/>
              </a:ext>
            </a:extLst>
          </p:cNvPr>
          <p:cNvPicPr>
            <a:picLocks noChangeAspect="1"/>
          </p:cNvPicPr>
          <p:nvPr/>
        </p:nvPicPr>
        <p:blipFill>
          <a:blip r:embed="rId3"/>
          <a:stretch>
            <a:fillRect/>
          </a:stretch>
        </p:blipFill>
        <p:spPr>
          <a:xfrm>
            <a:off x="5948038" y="4016007"/>
            <a:ext cx="5476181" cy="26266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8160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93E-03B0-4C32-8344-614CC8D02D05}"/>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7A8AA89B-0835-47C2-8FD6-30ADA352709C}"/>
              </a:ext>
            </a:extLst>
          </p:cNvPr>
          <p:cNvSpPr>
            <a:spLocks noGrp="1"/>
          </p:cNvSpPr>
          <p:nvPr>
            <p:ph idx="1"/>
          </p:nvPr>
        </p:nvSpPr>
        <p:spPr/>
        <p:txBody>
          <a:bodyPr>
            <a:normAutofit/>
          </a:bodyPr>
          <a:lstStyle/>
          <a:p>
            <a:r>
              <a:rPr lang="zh-CN" altLang="en-US" sz="2400" dirty="0"/>
              <a:t>从学制来说</a:t>
            </a:r>
            <a:r>
              <a:rPr lang="en-US" altLang="zh-CN" sz="2400" dirty="0"/>
              <a:t>, </a:t>
            </a:r>
            <a:r>
              <a:rPr lang="zh-CN" altLang="en-US" sz="2400" dirty="0"/>
              <a:t>一般分为两种</a:t>
            </a:r>
            <a:r>
              <a:rPr lang="en-US" altLang="zh-TW" sz="2400" dirty="0"/>
              <a:t>:</a:t>
            </a:r>
            <a:r>
              <a:rPr lang="zh-TW" altLang="en-US" sz="2400" dirty="0"/>
              <a:t> </a:t>
            </a:r>
          </a:p>
          <a:p>
            <a:r>
              <a:rPr lang="en-US" sz="2400" dirty="0"/>
              <a:t>by research (MPhil): </a:t>
            </a:r>
          </a:p>
          <a:p>
            <a:pPr lvl="1"/>
            <a:r>
              <a:rPr lang="zh-CN" altLang="en-US" sz="2000" dirty="0"/>
              <a:t>所谓研究型项目</a:t>
            </a:r>
            <a:r>
              <a:rPr lang="en-US" altLang="zh-CN" sz="2000" dirty="0"/>
              <a:t>, </a:t>
            </a:r>
            <a:r>
              <a:rPr lang="zh-CN" altLang="en-US" sz="2000" dirty="0"/>
              <a:t>以发论文为主</a:t>
            </a:r>
            <a:r>
              <a:rPr lang="en-US" altLang="zh-CN" sz="2000" dirty="0"/>
              <a:t>, </a:t>
            </a:r>
            <a:r>
              <a:rPr lang="zh-CN" altLang="en-US" sz="2000" dirty="0"/>
              <a:t>培养方式向</a:t>
            </a:r>
            <a:r>
              <a:rPr lang="en-US" altLang="zh-CN" sz="2000" dirty="0"/>
              <a:t>PhD</a:t>
            </a:r>
            <a:r>
              <a:rPr lang="zh-CN" altLang="en-US" sz="2000" dirty="0"/>
              <a:t>靠拢</a:t>
            </a:r>
            <a:r>
              <a:rPr lang="en-US" altLang="zh-CN" sz="2000" dirty="0"/>
              <a:t>, </a:t>
            </a:r>
            <a:r>
              <a:rPr lang="zh-CN" altLang="en-US" sz="2000" dirty="0"/>
              <a:t>即主张培养学生的科研能力</a:t>
            </a:r>
            <a:r>
              <a:rPr lang="en-US" altLang="zh-CN" sz="2000" dirty="0"/>
              <a:t>, </a:t>
            </a:r>
            <a:r>
              <a:rPr lang="zh-CN" altLang="en-US" sz="2000" dirty="0"/>
              <a:t>需要有探索精神和吃苦精神</a:t>
            </a:r>
            <a:r>
              <a:rPr lang="en-US" altLang="zh-CN" sz="2000" dirty="0"/>
              <a:t>; </a:t>
            </a:r>
          </a:p>
          <a:p>
            <a:pPr lvl="1"/>
            <a:r>
              <a:rPr lang="zh-CN" altLang="en-US" sz="2000" dirty="0"/>
              <a:t>一般有奖助学金</a:t>
            </a:r>
            <a:r>
              <a:rPr lang="en-US" altLang="zh-CN" sz="2000" dirty="0"/>
              <a:t>, </a:t>
            </a:r>
            <a:r>
              <a:rPr lang="zh-CN" altLang="en-US" sz="2000" dirty="0"/>
              <a:t>对申请者学术背景要求比较高</a:t>
            </a:r>
            <a:r>
              <a:rPr lang="en-US" altLang="zh-CN" sz="2000" dirty="0"/>
              <a:t>. </a:t>
            </a:r>
            <a:endParaRPr lang="en-US" sz="2000" dirty="0"/>
          </a:p>
          <a:p>
            <a:r>
              <a:rPr lang="en-US" sz="2400" dirty="0"/>
              <a:t>by course/by taught (MSc): </a:t>
            </a:r>
          </a:p>
          <a:p>
            <a:pPr lvl="1"/>
            <a:r>
              <a:rPr lang="zh-CN" altLang="en-US" sz="2000" dirty="0"/>
              <a:t>以授课形式为主</a:t>
            </a:r>
            <a:r>
              <a:rPr lang="en-US" altLang="zh-CN" sz="2000" dirty="0"/>
              <a:t>, </a:t>
            </a:r>
            <a:r>
              <a:rPr lang="zh-CN" altLang="en-US" sz="2000" dirty="0"/>
              <a:t>也结合有毕业论文或者</a:t>
            </a:r>
            <a:r>
              <a:rPr lang="en-US" altLang="zh-CN" sz="2000" dirty="0"/>
              <a:t>final project (</a:t>
            </a:r>
            <a:r>
              <a:rPr lang="zh-CN" altLang="en-US" sz="2000" dirty="0"/>
              <a:t>毕业项目</a:t>
            </a:r>
            <a:r>
              <a:rPr lang="en-US" altLang="zh-CN" sz="2000" dirty="0"/>
              <a:t>). </a:t>
            </a:r>
          </a:p>
          <a:p>
            <a:pPr lvl="1"/>
            <a:r>
              <a:rPr lang="zh-CN" altLang="en-US" sz="2000" dirty="0"/>
              <a:t>课程设置偏向于实用</a:t>
            </a:r>
            <a:r>
              <a:rPr lang="en-US" altLang="zh-CN" sz="2000" dirty="0"/>
              <a:t>, </a:t>
            </a:r>
            <a:r>
              <a:rPr lang="zh-CN" altLang="en-US" sz="2000" dirty="0"/>
              <a:t>方便学生从学校课本知识过渡到课本知识的社会应用</a:t>
            </a:r>
            <a:r>
              <a:rPr lang="en-US" altLang="zh-CN" sz="2000" dirty="0"/>
              <a:t>, </a:t>
            </a:r>
            <a:r>
              <a:rPr lang="zh-CN" altLang="en-US" sz="2000" dirty="0"/>
              <a:t>对之后求职就业更有实际指导意义</a:t>
            </a:r>
            <a:r>
              <a:rPr lang="en-US" altLang="zh-CN" sz="2000" dirty="0"/>
              <a:t>. </a:t>
            </a:r>
            <a:endParaRPr lang="en-US" sz="2000" dirty="0"/>
          </a:p>
          <a:p>
            <a:endParaRPr lang="en-US" dirty="0"/>
          </a:p>
        </p:txBody>
      </p:sp>
    </p:spTree>
    <p:extLst>
      <p:ext uri="{BB962C8B-B14F-4D97-AF65-F5344CB8AC3E}">
        <p14:creationId xmlns:p14="http://schemas.microsoft.com/office/powerpoint/2010/main" val="406535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E209-B618-4381-BAF4-80FFF3FCAB15}"/>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pic>
        <p:nvPicPr>
          <p:cNvPr id="4" name="Content Placeholder 3">
            <a:extLst>
              <a:ext uri="{FF2B5EF4-FFF2-40B4-BE49-F238E27FC236}">
                <a16:creationId xmlns:a16="http://schemas.microsoft.com/office/drawing/2014/main" id="{3EFD31D6-D073-45CB-9F89-32B354D7C103}"/>
              </a:ext>
            </a:extLst>
          </p:cNvPr>
          <p:cNvPicPr>
            <a:picLocks noGrp="1" noChangeAspect="1"/>
          </p:cNvPicPr>
          <p:nvPr>
            <p:ph idx="1"/>
          </p:nvPr>
        </p:nvPicPr>
        <p:blipFill>
          <a:blip r:embed="rId2"/>
          <a:stretch>
            <a:fillRect/>
          </a:stretch>
        </p:blipFill>
        <p:spPr>
          <a:xfrm>
            <a:off x="838200" y="1831564"/>
            <a:ext cx="8168638" cy="3771114"/>
          </a:xfrm>
          <a:prstGeom prst="rect">
            <a:avLst/>
          </a:prstGeom>
          <a:effectLst>
            <a:outerShdw blurRad="63500" sx="102000" sy="102000" algn="ctr" rotWithShape="0">
              <a:prstClr val="black">
                <a:alpha val="40000"/>
              </a:prstClr>
            </a:outerShdw>
          </a:effectLst>
        </p:spPr>
      </p:pic>
      <p:pic>
        <p:nvPicPr>
          <p:cNvPr id="3" name="Picture 2">
            <a:extLst>
              <a:ext uri="{FF2B5EF4-FFF2-40B4-BE49-F238E27FC236}">
                <a16:creationId xmlns:a16="http://schemas.microsoft.com/office/drawing/2014/main" id="{D69346FA-2367-4BD9-8509-35B55B525E3C}"/>
              </a:ext>
            </a:extLst>
          </p:cNvPr>
          <p:cNvPicPr>
            <a:picLocks noChangeAspect="1"/>
          </p:cNvPicPr>
          <p:nvPr/>
        </p:nvPicPr>
        <p:blipFill>
          <a:blip r:embed="rId3"/>
          <a:stretch>
            <a:fillRect/>
          </a:stretch>
        </p:blipFill>
        <p:spPr>
          <a:xfrm>
            <a:off x="1597980" y="4589966"/>
            <a:ext cx="10416466" cy="20254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310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BC14-8741-4C65-AE00-22340D146BB3}"/>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ED8DC816-140E-416E-A1F1-5DD702A0FFB8}"/>
              </a:ext>
            </a:extLst>
          </p:cNvPr>
          <p:cNvSpPr>
            <a:spLocks noGrp="1"/>
          </p:cNvSpPr>
          <p:nvPr>
            <p:ph idx="1"/>
          </p:nvPr>
        </p:nvSpPr>
        <p:spPr/>
        <p:txBody>
          <a:bodyPr/>
          <a:lstStyle/>
          <a:p>
            <a:r>
              <a:rPr lang="zh-CN" altLang="en-US" dirty="0"/>
              <a:t>申请定位</a:t>
            </a:r>
            <a:r>
              <a:rPr lang="en-US" altLang="zh-CN" dirty="0"/>
              <a:t>: </a:t>
            </a:r>
            <a:r>
              <a:rPr lang="zh-CN" altLang="en-US" dirty="0"/>
              <a:t>知己知彼</a:t>
            </a:r>
            <a:r>
              <a:rPr lang="en-US" altLang="zh-CN" dirty="0"/>
              <a:t>, </a:t>
            </a:r>
            <a:r>
              <a:rPr lang="zh-CN" altLang="en-US" dirty="0"/>
              <a:t>百战不殆</a:t>
            </a:r>
            <a:endParaRPr lang="en-US" altLang="zh-CN" dirty="0"/>
          </a:p>
          <a:p>
            <a:pPr lvl="1"/>
            <a:r>
              <a:rPr lang="en-US" altLang="zh-CN" i="1" dirty="0"/>
              <a:t>“</a:t>
            </a:r>
            <a:r>
              <a:rPr lang="zh-CN" altLang="en-US" i="1" dirty="0"/>
              <a:t>佳木斯大学</a:t>
            </a:r>
            <a:r>
              <a:rPr lang="en-US" altLang="zh-CN" i="1" dirty="0"/>
              <a:t>, </a:t>
            </a:r>
            <a:r>
              <a:rPr lang="zh-CN" altLang="en-US" i="1" dirty="0"/>
              <a:t>临床医学</a:t>
            </a:r>
            <a:r>
              <a:rPr lang="en-US" altLang="zh-CN" i="1" dirty="0"/>
              <a:t>, </a:t>
            </a:r>
            <a:r>
              <a:rPr lang="zh-CN" altLang="en-US" i="1" dirty="0"/>
              <a:t>均分</a:t>
            </a:r>
            <a:r>
              <a:rPr lang="en-US" altLang="zh-CN" i="1" dirty="0"/>
              <a:t>90+, </a:t>
            </a:r>
            <a:r>
              <a:rPr lang="zh-CN" altLang="en-US" i="1" dirty="0"/>
              <a:t>能申请上城大</a:t>
            </a:r>
            <a:r>
              <a:rPr lang="en-US" altLang="zh-CN" i="1" dirty="0"/>
              <a:t>XX</a:t>
            </a:r>
            <a:r>
              <a:rPr lang="zh-CN" altLang="en-US" i="1" dirty="0"/>
              <a:t>专业么</a:t>
            </a:r>
            <a:r>
              <a:rPr lang="en-US" altLang="zh-CN" i="1" dirty="0"/>
              <a:t>?”</a:t>
            </a:r>
          </a:p>
          <a:p>
            <a:pPr lvl="1"/>
            <a:endParaRPr lang="en-US" altLang="zh-CN" dirty="0"/>
          </a:p>
          <a:p>
            <a:pPr lvl="1"/>
            <a:r>
              <a:rPr lang="zh-CN" altLang="en-US" dirty="0"/>
              <a:t>申请不是数学公式</a:t>
            </a:r>
            <a:r>
              <a:rPr lang="en-US" altLang="zh-CN" dirty="0"/>
              <a:t>, </a:t>
            </a:r>
            <a:r>
              <a:rPr lang="zh-CN" altLang="en-US" dirty="0"/>
              <a:t>申请研究生有太多要考虑的因素</a:t>
            </a:r>
            <a:endParaRPr lang="en-US" altLang="zh-CN" dirty="0"/>
          </a:p>
          <a:p>
            <a:pPr lvl="1"/>
            <a:r>
              <a:rPr lang="zh-CN" altLang="en-US" dirty="0"/>
              <a:t>不同地区</a:t>
            </a:r>
            <a:r>
              <a:rPr lang="en-US" altLang="zh-CN" dirty="0"/>
              <a:t>, </a:t>
            </a:r>
            <a:r>
              <a:rPr lang="zh-CN" altLang="en-US" dirty="0"/>
              <a:t>不同的学制</a:t>
            </a:r>
            <a:r>
              <a:rPr lang="en-US" altLang="zh-CN" dirty="0"/>
              <a:t>, </a:t>
            </a:r>
            <a:r>
              <a:rPr lang="zh-CN" altLang="en-US" dirty="0"/>
              <a:t>有不同的申请特点</a:t>
            </a:r>
            <a:r>
              <a:rPr lang="en-US" altLang="zh-CN" dirty="0"/>
              <a:t>, </a:t>
            </a:r>
            <a:r>
              <a:rPr lang="zh-CN" altLang="en-US" dirty="0"/>
              <a:t>只通过硬件条件并不一定能进行申请定位</a:t>
            </a:r>
            <a:r>
              <a:rPr lang="en-US" altLang="zh-CN" dirty="0"/>
              <a:t>. </a:t>
            </a:r>
          </a:p>
          <a:p>
            <a:pPr lvl="1"/>
            <a:r>
              <a:rPr lang="zh-CN" altLang="en-US" dirty="0"/>
              <a:t>不止本科学校</a:t>
            </a:r>
            <a:r>
              <a:rPr lang="en-US" altLang="zh-CN" dirty="0"/>
              <a:t>, </a:t>
            </a:r>
            <a:r>
              <a:rPr lang="zh-CN" altLang="en-US" dirty="0"/>
              <a:t>专业</a:t>
            </a:r>
            <a:r>
              <a:rPr lang="en-US" altLang="zh-CN" dirty="0"/>
              <a:t>, GPA,</a:t>
            </a:r>
            <a:r>
              <a:rPr lang="zh-CN" altLang="en-US" dirty="0"/>
              <a:t> 排名</a:t>
            </a:r>
            <a:r>
              <a:rPr lang="en-US" altLang="zh-CN" dirty="0"/>
              <a:t>,</a:t>
            </a:r>
            <a:r>
              <a:rPr lang="zh-CN" altLang="en-US" dirty="0"/>
              <a:t> 还有研究</a:t>
            </a:r>
            <a:r>
              <a:rPr lang="en-US" altLang="zh-CN" dirty="0"/>
              <a:t>, </a:t>
            </a:r>
            <a:r>
              <a:rPr lang="zh-CN" altLang="en-US" dirty="0"/>
              <a:t>项目</a:t>
            </a:r>
            <a:r>
              <a:rPr lang="en-US" altLang="zh-CN" dirty="0"/>
              <a:t>, </a:t>
            </a:r>
            <a:r>
              <a:rPr lang="zh-CN" altLang="en-US" dirty="0"/>
              <a:t>实习</a:t>
            </a:r>
            <a:r>
              <a:rPr lang="en-US" altLang="zh-CN" dirty="0"/>
              <a:t>, </a:t>
            </a:r>
            <a:r>
              <a:rPr lang="zh-CN" altLang="en-US" dirty="0"/>
              <a:t>语言成绩</a:t>
            </a:r>
            <a:r>
              <a:rPr lang="en-US" altLang="zh-CN" dirty="0"/>
              <a:t>,</a:t>
            </a:r>
            <a:r>
              <a:rPr lang="zh-CN" altLang="en-US" dirty="0"/>
              <a:t> 比赛</a:t>
            </a:r>
            <a:r>
              <a:rPr lang="en-US" altLang="zh-CN" dirty="0"/>
              <a:t>, </a:t>
            </a:r>
            <a:r>
              <a:rPr lang="zh-CN" altLang="en-US" dirty="0"/>
              <a:t>奖学金之类</a:t>
            </a:r>
            <a:r>
              <a:rPr lang="en-US" altLang="zh-CN" dirty="0"/>
              <a:t>. </a:t>
            </a:r>
          </a:p>
          <a:p>
            <a:pPr lvl="1"/>
            <a:r>
              <a:rPr lang="zh-CN" altLang="en-US" dirty="0"/>
              <a:t>每年学校没有收到今年申请者材料的时候自己都不知道录取什么样的学生</a:t>
            </a:r>
            <a:r>
              <a:rPr lang="en-US" altLang="zh-CN" dirty="0"/>
              <a:t>. </a:t>
            </a:r>
          </a:p>
          <a:p>
            <a:endParaRPr lang="en-US" dirty="0"/>
          </a:p>
        </p:txBody>
      </p:sp>
    </p:spTree>
    <p:extLst>
      <p:ext uri="{BB962C8B-B14F-4D97-AF65-F5344CB8AC3E}">
        <p14:creationId xmlns:p14="http://schemas.microsoft.com/office/powerpoint/2010/main" val="192908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BC14-8741-4C65-AE00-22340D146BB3}"/>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ED8DC816-140E-416E-A1F1-5DD702A0FFB8}"/>
              </a:ext>
            </a:extLst>
          </p:cNvPr>
          <p:cNvSpPr>
            <a:spLocks noGrp="1"/>
          </p:cNvSpPr>
          <p:nvPr>
            <p:ph idx="1"/>
          </p:nvPr>
        </p:nvSpPr>
        <p:spPr/>
        <p:txBody>
          <a:bodyPr/>
          <a:lstStyle/>
          <a:p>
            <a:r>
              <a:rPr lang="zh-CN" altLang="en-US" dirty="0"/>
              <a:t>申请定位</a:t>
            </a:r>
            <a:r>
              <a:rPr lang="en-US" altLang="zh-CN" dirty="0"/>
              <a:t>: </a:t>
            </a:r>
            <a:r>
              <a:rPr lang="zh-CN" altLang="en-US" dirty="0"/>
              <a:t>知己知彼</a:t>
            </a:r>
            <a:r>
              <a:rPr lang="en-US" altLang="zh-CN" dirty="0"/>
              <a:t>, </a:t>
            </a:r>
            <a:r>
              <a:rPr lang="zh-CN" altLang="en-US" dirty="0"/>
              <a:t>百战不殆</a:t>
            </a:r>
            <a:endParaRPr lang="en-US" altLang="zh-CN" dirty="0"/>
          </a:p>
          <a:p>
            <a:pPr lvl="1"/>
            <a:r>
              <a:rPr lang="en-US" altLang="zh-CN" i="1" dirty="0"/>
              <a:t>“</a:t>
            </a:r>
            <a:r>
              <a:rPr lang="zh-CN" altLang="en-US" i="1" dirty="0"/>
              <a:t>佳木斯大学</a:t>
            </a:r>
            <a:r>
              <a:rPr lang="en-US" altLang="zh-CN" i="1" dirty="0"/>
              <a:t>, </a:t>
            </a:r>
            <a:r>
              <a:rPr lang="zh-CN" altLang="en-US" i="1" dirty="0"/>
              <a:t>临床医学</a:t>
            </a:r>
            <a:r>
              <a:rPr lang="en-US" altLang="zh-CN" i="1" dirty="0"/>
              <a:t>, </a:t>
            </a:r>
            <a:r>
              <a:rPr lang="zh-CN" altLang="en-US" i="1" dirty="0"/>
              <a:t>均分</a:t>
            </a:r>
            <a:r>
              <a:rPr lang="en-US" altLang="zh-CN" i="1" dirty="0"/>
              <a:t>90+, </a:t>
            </a:r>
            <a:r>
              <a:rPr lang="zh-CN" altLang="en-US" i="1" dirty="0"/>
              <a:t>能申请上城大</a:t>
            </a:r>
            <a:r>
              <a:rPr lang="en-US" altLang="zh-CN" i="1" dirty="0"/>
              <a:t>XX</a:t>
            </a:r>
            <a:r>
              <a:rPr lang="zh-CN" altLang="en-US" i="1" dirty="0"/>
              <a:t>专业么</a:t>
            </a:r>
            <a:r>
              <a:rPr lang="en-US" altLang="zh-CN" i="1" dirty="0"/>
              <a:t>?”</a:t>
            </a:r>
          </a:p>
          <a:p>
            <a:pPr lvl="1"/>
            <a:endParaRPr lang="en-US" altLang="zh-CN" dirty="0"/>
          </a:p>
          <a:p>
            <a:pPr lvl="1"/>
            <a:r>
              <a:rPr lang="zh-CN" altLang="en-US" dirty="0"/>
              <a:t>申请不是数学公式</a:t>
            </a:r>
            <a:r>
              <a:rPr lang="en-US" altLang="zh-CN" dirty="0"/>
              <a:t>, </a:t>
            </a:r>
            <a:r>
              <a:rPr lang="zh-CN" altLang="en-US" dirty="0"/>
              <a:t>申请研究生有太多要考虑的因素</a:t>
            </a:r>
            <a:endParaRPr lang="en-US" altLang="zh-CN" dirty="0"/>
          </a:p>
          <a:p>
            <a:pPr lvl="1"/>
            <a:r>
              <a:rPr lang="zh-CN" altLang="en-US" dirty="0"/>
              <a:t>抓住主要矛盾</a:t>
            </a:r>
            <a:r>
              <a:rPr lang="en-US" altLang="zh-CN" dirty="0"/>
              <a:t>: </a:t>
            </a:r>
            <a:r>
              <a:rPr lang="zh-CN" altLang="en-US" dirty="0"/>
              <a:t>大学开办授课型硕士图什么</a:t>
            </a:r>
            <a:r>
              <a:rPr lang="en-US" altLang="zh-CN" dirty="0"/>
              <a:t>? </a:t>
            </a:r>
            <a:r>
              <a:rPr lang="zh-CN" altLang="en-US" dirty="0"/>
              <a:t>研究型的硕士又是图什么</a:t>
            </a:r>
            <a:r>
              <a:rPr lang="en-US" altLang="zh-CN" dirty="0"/>
              <a:t>?  </a:t>
            </a:r>
          </a:p>
        </p:txBody>
      </p:sp>
    </p:spTree>
    <p:extLst>
      <p:ext uri="{BB962C8B-B14F-4D97-AF65-F5344CB8AC3E}">
        <p14:creationId xmlns:p14="http://schemas.microsoft.com/office/powerpoint/2010/main" val="125921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BC14-8741-4C65-AE00-22340D146BB3}"/>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ED8DC816-140E-416E-A1F1-5DD702A0FFB8}"/>
              </a:ext>
            </a:extLst>
          </p:cNvPr>
          <p:cNvSpPr>
            <a:spLocks noGrp="1"/>
          </p:cNvSpPr>
          <p:nvPr>
            <p:ph idx="1"/>
          </p:nvPr>
        </p:nvSpPr>
        <p:spPr/>
        <p:txBody>
          <a:bodyPr/>
          <a:lstStyle/>
          <a:p>
            <a:r>
              <a:rPr lang="zh-CN" altLang="en-US" dirty="0"/>
              <a:t>申请定位</a:t>
            </a:r>
            <a:r>
              <a:rPr lang="en-US" altLang="zh-CN" dirty="0"/>
              <a:t>: </a:t>
            </a:r>
            <a:r>
              <a:rPr lang="zh-CN" altLang="en-US" dirty="0"/>
              <a:t>知己知彼</a:t>
            </a:r>
            <a:r>
              <a:rPr lang="en-US" altLang="zh-CN" dirty="0"/>
              <a:t>, </a:t>
            </a:r>
            <a:r>
              <a:rPr lang="zh-CN" altLang="en-US" dirty="0"/>
              <a:t>百战不殆</a:t>
            </a:r>
            <a:endParaRPr lang="en-US" altLang="zh-CN" dirty="0"/>
          </a:p>
          <a:p>
            <a:pPr lvl="1"/>
            <a:r>
              <a:rPr lang="en-US" altLang="zh-CN" i="1" dirty="0"/>
              <a:t>“</a:t>
            </a:r>
            <a:r>
              <a:rPr lang="zh-CN" altLang="en-US" i="1" dirty="0"/>
              <a:t>佳木斯大学</a:t>
            </a:r>
            <a:r>
              <a:rPr lang="en-US" altLang="zh-CN" i="1" dirty="0"/>
              <a:t>, </a:t>
            </a:r>
            <a:r>
              <a:rPr lang="zh-CN" altLang="en-US" i="1" dirty="0"/>
              <a:t>临床医学</a:t>
            </a:r>
            <a:r>
              <a:rPr lang="en-US" altLang="zh-CN" i="1" dirty="0"/>
              <a:t>, </a:t>
            </a:r>
            <a:r>
              <a:rPr lang="zh-CN" altLang="en-US" i="1" dirty="0"/>
              <a:t>均分</a:t>
            </a:r>
            <a:r>
              <a:rPr lang="en-US" altLang="zh-CN" i="1" dirty="0"/>
              <a:t>90+, </a:t>
            </a:r>
            <a:r>
              <a:rPr lang="zh-CN" altLang="en-US" i="1" dirty="0"/>
              <a:t>能申请上城大</a:t>
            </a:r>
            <a:r>
              <a:rPr lang="en-US" altLang="zh-CN" i="1" dirty="0"/>
              <a:t>XX</a:t>
            </a:r>
            <a:r>
              <a:rPr lang="zh-CN" altLang="en-US" i="1" dirty="0"/>
              <a:t>专业么</a:t>
            </a:r>
            <a:r>
              <a:rPr lang="en-US" altLang="zh-CN" i="1" dirty="0"/>
              <a:t>?”</a:t>
            </a:r>
          </a:p>
          <a:p>
            <a:pPr lvl="1"/>
            <a:endParaRPr lang="en-US" altLang="zh-CN" dirty="0"/>
          </a:p>
          <a:p>
            <a:pPr lvl="1"/>
            <a:r>
              <a:rPr lang="zh-CN" altLang="en-US" dirty="0"/>
              <a:t>申请不是数学公式</a:t>
            </a:r>
            <a:r>
              <a:rPr lang="en-US" altLang="zh-CN" dirty="0"/>
              <a:t>, </a:t>
            </a:r>
            <a:r>
              <a:rPr lang="zh-CN" altLang="en-US" dirty="0"/>
              <a:t>申请研究生有太多要考虑的因素</a:t>
            </a:r>
            <a:endParaRPr lang="en-US" altLang="zh-CN" dirty="0"/>
          </a:p>
          <a:p>
            <a:pPr lvl="1"/>
            <a:r>
              <a:rPr lang="zh-CN" altLang="en-US" dirty="0"/>
              <a:t>抓住主要矛盾</a:t>
            </a:r>
            <a:r>
              <a:rPr lang="en-US" altLang="zh-CN" dirty="0"/>
              <a:t>: </a:t>
            </a:r>
            <a:r>
              <a:rPr lang="zh-CN" altLang="en-US" dirty="0"/>
              <a:t>大学开办授课型硕士项目</a:t>
            </a:r>
            <a:r>
              <a:rPr lang="en-US" altLang="zh-CN" dirty="0"/>
              <a:t>, </a:t>
            </a:r>
            <a:r>
              <a:rPr lang="zh-CN" altLang="en-US" dirty="0"/>
              <a:t>图什么</a:t>
            </a:r>
            <a:r>
              <a:rPr lang="en-US" altLang="zh-CN" dirty="0"/>
              <a:t>? </a:t>
            </a:r>
            <a:r>
              <a:rPr lang="zh-CN" altLang="en-US" dirty="0"/>
              <a:t>开办研究型的硕士项目又图什么</a:t>
            </a:r>
            <a:r>
              <a:rPr lang="en-US" altLang="zh-CN" dirty="0"/>
              <a:t>?  </a:t>
            </a:r>
          </a:p>
        </p:txBody>
      </p:sp>
    </p:spTree>
    <p:extLst>
      <p:ext uri="{BB962C8B-B14F-4D97-AF65-F5344CB8AC3E}">
        <p14:creationId xmlns:p14="http://schemas.microsoft.com/office/powerpoint/2010/main" val="194052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BC14-8741-4C65-AE00-22340D146BB3}"/>
              </a:ext>
            </a:extLst>
          </p:cNvPr>
          <p:cNvSpPr>
            <a:spLocks noGrp="1"/>
          </p:cNvSpPr>
          <p:nvPr>
            <p:ph type="title"/>
          </p:nvPr>
        </p:nvSpPr>
        <p:spPr/>
        <p:txBody>
          <a:bodyPr/>
          <a:lstStyle/>
          <a:p>
            <a:r>
              <a:rPr lang="zh-CN" altLang="en-US" dirty="0"/>
              <a:t>申请扫盲</a:t>
            </a:r>
            <a:r>
              <a:rPr lang="en-US" altLang="zh-CN" dirty="0"/>
              <a:t>:</a:t>
            </a:r>
            <a:r>
              <a:rPr lang="zh-CN" altLang="en-US" dirty="0"/>
              <a:t>学位</a:t>
            </a:r>
            <a:r>
              <a:rPr lang="en-US" altLang="zh-CN" dirty="0"/>
              <a:t>, </a:t>
            </a:r>
            <a:r>
              <a:rPr lang="zh-CN" altLang="en-US" dirty="0"/>
              <a:t>学制与申请定位</a:t>
            </a:r>
            <a:endParaRPr lang="en-US" dirty="0"/>
          </a:p>
        </p:txBody>
      </p:sp>
      <p:sp>
        <p:nvSpPr>
          <p:cNvPr id="3" name="Content Placeholder 2">
            <a:extLst>
              <a:ext uri="{FF2B5EF4-FFF2-40B4-BE49-F238E27FC236}">
                <a16:creationId xmlns:a16="http://schemas.microsoft.com/office/drawing/2014/main" id="{ED8DC816-140E-416E-A1F1-5DD702A0FFB8}"/>
              </a:ext>
            </a:extLst>
          </p:cNvPr>
          <p:cNvSpPr>
            <a:spLocks noGrp="1"/>
          </p:cNvSpPr>
          <p:nvPr>
            <p:ph idx="1"/>
          </p:nvPr>
        </p:nvSpPr>
        <p:spPr/>
        <p:txBody>
          <a:bodyPr/>
          <a:lstStyle/>
          <a:p>
            <a:r>
              <a:rPr lang="zh-CN" altLang="en-US" dirty="0"/>
              <a:t>申请定位</a:t>
            </a:r>
            <a:r>
              <a:rPr lang="en-US" altLang="zh-CN" dirty="0"/>
              <a:t>: </a:t>
            </a:r>
            <a:r>
              <a:rPr lang="zh-CN" altLang="en-US" dirty="0"/>
              <a:t>知己知彼</a:t>
            </a:r>
            <a:r>
              <a:rPr lang="en-US" altLang="zh-CN" dirty="0"/>
              <a:t>, </a:t>
            </a:r>
            <a:r>
              <a:rPr lang="zh-CN" altLang="en-US" dirty="0"/>
              <a:t>百战不殆</a:t>
            </a:r>
            <a:endParaRPr lang="en-US" altLang="zh-CN" dirty="0"/>
          </a:p>
          <a:p>
            <a:pPr lvl="1"/>
            <a:r>
              <a:rPr lang="en-US" altLang="zh-CN" i="1" dirty="0"/>
              <a:t>“</a:t>
            </a:r>
            <a:r>
              <a:rPr lang="zh-CN" altLang="en-US" i="1" dirty="0"/>
              <a:t>佳木斯大学</a:t>
            </a:r>
            <a:r>
              <a:rPr lang="en-US" altLang="zh-CN" i="1" dirty="0"/>
              <a:t>, </a:t>
            </a:r>
            <a:r>
              <a:rPr lang="zh-CN" altLang="en-US" i="1" dirty="0"/>
              <a:t>临床医学</a:t>
            </a:r>
            <a:r>
              <a:rPr lang="en-US" altLang="zh-CN" i="1" dirty="0"/>
              <a:t>, </a:t>
            </a:r>
            <a:r>
              <a:rPr lang="zh-CN" altLang="en-US" i="1" dirty="0"/>
              <a:t>均分</a:t>
            </a:r>
            <a:r>
              <a:rPr lang="en-US" altLang="zh-CN" i="1" dirty="0"/>
              <a:t>90+, </a:t>
            </a:r>
            <a:r>
              <a:rPr lang="zh-CN" altLang="en-US" i="1" dirty="0"/>
              <a:t>能申请上城大</a:t>
            </a:r>
            <a:r>
              <a:rPr lang="en-US" altLang="zh-CN" i="1" dirty="0"/>
              <a:t>XX</a:t>
            </a:r>
            <a:r>
              <a:rPr lang="zh-CN" altLang="en-US" i="1" dirty="0"/>
              <a:t>专业么</a:t>
            </a:r>
            <a:r>
              <a:rPr lang="en-US" altLang="zh-CN" i="1" dirty="0"/>
              <a:t>?”</a:t>
            </a:r>
          </a:p>
          <a:p>
            <a:pPr lvl="1"/>
            <a:endParaRPr lang="en-US" altLang="zh-CN" dirty="0"/>
          </a:p>
          <a:p>
            <a:pPr lvl="1"/>
            <a:r>
              <a:rPr lang="zh-CN" altLang="en-US" dirty="0"/>
              <a:t>申请不是数学公式</a:t>
            </a:r>
            <a:r>
              <a:rPr lang="en-US" altLang="zh-CN" dirty="0"/>
              <a:t>, </a:t>
            </a:r>
            <a:r>
              <a:rPr lang="zh-CN" altLang="en-US" dirty="0"/>
              <a:t>申请研究生有太多要考虑的因素</a:t>
            </a:r>
            <a:endParaRPr lang="en-US" altLang="zh-CN" dirty="0"/>
          </a:p>
          <a:p>
            <a:pPr lvl="1"/>
            <a:r>
              <a:rPr lang="zh-CN" altLang="en-US" dirty="0"/>
              <a:t>抓住主要矛盾</a:t>
            </a:r>
            <a:r>
              <a:rPr lang="en-US" altLang="zh-CN" dirty="0"/>
              <a:t>: </a:t>
            </a:r>
            <a:r>
              <a:rPr lang="zh-CN" altLang="en-US" dirty="0"/>
              <a:t>大学开办授课型硕士项目</a:t>
            </a:r>
            <a:r>
              <a:rPr lang="en-US" altLang="zh-CN" dirty="0"/>
              <a:t>, </a:t>
            </a:r>
            <a:r>
              <a:rPr lang="zh-CN" altLang="en-US" dirty="0"/>
              <a:t>图什么</a:t>
            </a:r>
            <a:r>
              <a:rPr lang="en-US" altLang="zh-CN" dirty="0"/>
              <a:t>? </a:t>
            </a:r>
            <a:r>
              <a:rPr lang="zh-CN" altLang="en-US" dirty="0"/>
              <a:t>开办研究型的硕士项目又图什么</a:t>
            </a:r>
            <a:r>
              <a:rPr lang="en-US" altLang="zh-CN" dirty="0"/>
              <a:t>?  </a:t>
            </a:r>
          </a:p>
          <a:p>
            <a:pPr marL="914400" lvl="1" indent="-457200">
              <a:buFont typeface="+mj-lt"/>
              <a:buAutoNum type="arabicPeriod"/>
            </a:pPr>
            <a:r>
              <a:rPr lang="zh-CN" altLang="en-US" dirty="0"/>
              <a:t>教育产业化</a:t>
            </a:r>
            <a:r>
              <a:rPr lang="en-US" altLang="zh-CN" dirty="0"/>
              <a:t>: </a:t>
            </a:r>
            <a:r>
              <a:rPr lang="zh-CN" altLang="en-US" dirty="0"/>
              <a:t>招硕士</a:t>
            </a:r>
            <a:r>
              <a:rPr lang="en-US" altLang="zh-CN" dirty="0"/>
              <a:t>, </a:t>
            </a:r>
            <a:r>
              <a:rPr lang="zh-CN" altLang="en-US" dirty="0"/>
              <a:t>养博士</a:t>
            </a:r>
            <a:r>
              <a:rPr lang="en-US" altLang="zh-CN" dirty="0"/>
              <a:t>, </a:t>
            </a:r>
            <a:r>
              <a:rPr lang="zh-CN" altLang="en-US" dirty="0"/>
              <a:t>让博士的科研产出提升大学排名</a:t>
            </a:r>
            <a:r>
              <a:rPr lang="en-US" altLang="zh-CN" dirty="0"/>
              <a:t>; </a:t>
            </a:r>
          </a:p>
          <a:p>
            <a:pPr marL="914400" lvl="1" indent="-457200">
              <a:buFont typeface="+mj-lt"/>
              <a:buAutoNum type="arabicPeriod"/>
            </a:pPr>
            <a:r>
              <a:rPr lang="zh-CN" altLang="en-US"/>
              <a:t>流水的授课型</a:t>
            </a:r>
            <a:r>
              <a:rPr lang="zh-CN" altLang="en-US" dirty="0"/>
              <a:t>硕士</a:t>
            </a:r>
            <a:r>
              <a:rPr lang="en-US" altLang="zh-CN" dirty="0"/>
              <a:t>, </a:t>
            </a:r>
            <a:r>
              <a:rPr lang="zh-CN" altLang="en-US" dirty="0"/>
              <a:t>生源越好</a:t>
            </a:r>
            <a:r>
              <a:rPr lang="en-US" altLang="zh-CN" dirty="0"/>
              <a:t>, </a:t>
            </a:r>
            <a:r>
              <a:rPr lang="zh-CN" altLang="en-US" dirty="0"/>
              <a:t>越给大学和授课项目贴金</a:t>
            </a:r>
            <a:r>
              <a:rPr lang="en-US" altLang="zh-CN" dirty="0"/>
              <a:t>; </a:t>
            </a:r>
          </a:p>
          <a:p>
            <a:pPr marL="914400" lvl="1" indent="-457200">
              <a:buFont typeface="+mj-lt"/>
              <a:buAutoNum type="arabicPeriod"/>
            </a:pPr>
            <a:r>
              <a:rPr lang="zh-CN" altLang="en-US" dirty="0"/>
              <a:t>研究型硕士需要有科研产出</a:t>
            </a:r>
            <a:r>
              <a:rPr lang="en-US" altLang="zh-CN" dirty="0"/>
              <a:t>, </a:t>
            </a:r>
            <a:r>
              <a:rPr lang="zh-CN" altLang="en-US" dirty="0"/>
              <a:t>因此需要和教授紧密合作</a:t>
            </a:r>
            <a:r>
              <a:rPr lang="en-US" altLang="zh-CN" dirty="0"/>
              <a:t>,</a:t>
            </a:r>
            <a:r>
              <a:rPr lang="zh-CN" altLang="en-US" dirty="0"/>
              <a:t> 个人特性很重要</a:t>
            </a:r>
            <a:r>
              <a:rPr lang="en-US" altLang="zh-CN" dirty="0"/>
              <a:t>. </a:t>
            </a:r>
          </a:p>
          <a:p>
            <a:pPr marL="914400" lvl="1" indent="-457200">
              <a:buFont typeface="+mj-lt"/>
              <a:buAutoNum type="arabicPeriod"/>
            </a:pPr>
            <a:endParaRPr lang="en-US" altLang="zh-CN" dirty="0"/>
          </a:p>
          <a:p>
            <a:pPr lvl="1"/>
            <a:endParaRPr lang="en-US" altLang="zh-CN" dirty="0"/>
          </a:p>
        </p:txBody>
      </p:sp>
    </p:spTree>
    <p:extLst>
      <p:ext uri="{BB962C8B-B14F-4D97-AF65-F5344CB8AC3E}">
        <p14:creationId xmlns:p14="http://schemas.microsoft.com/office/powerpoint/2010/main" val="1656820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TotalTime>
  <Words>2688</Words>
  <Application>Microsoft Office PowerPoint</Application>
  <PresentationFormat>Widescreen</PresentationFormat>
  <Paragraphs>138</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DengXian</vt:lpstr>
      <vt:lpstr>DengXian</vt:lpstr>
      <vt:lpstr>等线 Light</vt:lpstr>
      <vt:lpstr>新細明體</vt:lpstr>
      <vt:lpstr>Arial</vt:lpstr>
      <vt:lpstr>Calibri</vt:lpstr>
      <vt:lpstr>Calibri Light</vt:lpstr>
      <vt:lpstr>Office Theme</vt:lpstr>
      <vt:lpstr>香港申请议程</vt:lpstr>
      <vt:lpstr>申请扫盲: 学位, 学制与申请定位</vt:lpstr>
      <vt:lpstr>申请扫盲:学位, 学制与申请定位</vt:lpstr>
      <vt:lpstr>申请扫盲:学位, 学制与申请定位</vt:lpstr>
      <vt:lpstr>申请扫盲:学位, 学制与申请定位</vt:lpstr>
      <vt:lpstr>申请扫盲:学位, 学制与申请定位</vt:lpstr>
      <vt:lpstr>申请扫盲:学位, 学制与申请定位</vt:lpstr>
      <vt:lpstr>申请扫盲:学位, 学制与申请定位</vt:lpstr>
      <vt:lpstr>申请扫盲:学位, 学制与申请定位</vt:lpstr>
      <vt:lpstr>申请扫盲:学位, 学制与申请定位</vt:lpstr>
      <vt:lpstr>专业扫盲: 港城大卫生领域专业一览</vt:lpstr>
      <vt:lpstr>专业扫盲: 港城大卫生领域专业一览</vt:lpstr>
      <vt:lpstr>专业扫盲: 港城大卫生领域专业一览</vt:lpstr>
      <vt:lpstr>专业扫盲: 港城大卫生领域专业一览</vt:lpstr>
      <vt:lpstr>专业扫盲: 港城大卫生领域专业一览</vt:lpstr>
      <vt:lpstr>PowerPoint Presentation</vt:lpstr>
      <vt:lpstr>PowerPoint Presentation</vt:lpstr>
      <vt:lpstr>访谈: 申请资料准备 申请事项答疑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港澳申请议程</dc:title>
  <dc:creator>CHEN TIANHAO</dc:creator>
  <cp:lastModifiedBy>CHEN TIANHAO</cp:lastModifiedBy>
  <cp:revision>68</cp:revision>
  <dcterms:created xsi:type="dcterms:W3CDTF">2023-02-04T12:04:35Z</dcterms:created>
  <dcterms:modified xsi:type="dcterms:W3CDTF">2023-02-05T10:53:14Z</dcterms:modified>
</cp:coreProperties>
</file>