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62" r:id="rId5"/>
    <p:sldId id="263" r:id="rId6"/>
    <p:sldId id="265" r:id="rId7"/>
    <p:sldId id="266" r:id="rId8"/>
    <p:sldId id="267" r:id="rId9"/>
    <p:sldId id="268" r:id="rId10"/>
    <p:sldId id="270" r:id="rId11"/>
    <p:sldId id="291" r:id="rId12"/>
    <p:sldId id="292" r:id="rId13"/>
    <p:sldId id="298" r:id="rId14"/>
    <p:sldId id="301" r:id="rId15"/>
    <p:sldId id="302" r:id="rId16"/>
    <p:sldId id="335" r:id="rId17"/>
    <p:sldId id="259" r:id="rId18"/>
    <p:sldId id="271" r:id="rId19"/>
    <p:sldId id="273" r:id="rId20"/>
    <p:sldId id="277" r:id="rId21"/>
    <p:sldId id="278" r:id="rId22"/>
    <p:sldId id="272" r:id="rId23"/>
    <p:sldId id="274" r:id="rId24"/>
    <p:sldId id="303" r:id="rId25"/>
    <p:sldId id="276" r:id="rId26"/>
    <p:sldId id="304" r:id="rId27"/>
    <p:sldId id="305" r:id="rId28"/>
    <p:sldId id="306" r:id="rId29"/>
    <p:sldId id="327" r:id="rId30"/>
    <p:sldId id="328" r:id="rId31"/>
    <p:sldId id="329" r:id="rId32"/>
    <p:sldId id="307" r:id="rId33"/>
    <p:sldId id="308" r:id="rId34"/>
    <p:sldId id="310" r:id="rId35"/>
    <p:sldId id="309" r:id="rId36"/>
    <p:sldId id="311" r:id="rId37"/>
    <p:sldId id="312" r:id="rId38"/>
    <p:sldId id="313" r:id="rId39"/>
    <p:sldId id="314" r:id="rId40"/>
    <p:sldId id="333" r:id="rId41"/>
    <p:sldId id="315" r:id="rId42"/>
    <p:sldId id="285" r:id="rId43"/>
    <p:sldId id="316" r:id="rId44"/>
    <p:sldId id="320" r:id="rId45"/>
    <p:sldId id="321" r:id="rId46"/>
    <p:sldId id="317" r:id="rId47"/>
    <p:sldId id="322" r:id="rId48"/>
    <p:sldId id="323" r:id="rId49"/>
    <p:sldId id="326" r:id="rId50"/>
    <p:sldId id="325" r:id="rId51"/>
    <p:sldId id="261" r:id="rId52"/>
    <p:sldId id="281" r:id="rId53"/>
    <p:sldId id="330" r:id="rId54"/>
    <p:sldId id="331" r:id="rId55"/>
    <p:sldId id="282" r:id="rId56"/>
    <p:sldId id="290" r:id="rId57"/>
    <p:sldId id="288" r:id="rId58"/>
    <p:sldId id="336" r:id="rId59"/>
    <p:sldId id="289" r:id="rId60"/>
    <p:sldId id="334"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熙巽 何" initials="熙巽" lastIdx="1" clrIdx="0">
    <p:extLst>
      <p:ext uri="{19B8F6BF-5375-455C-9EA6-DF929625EA0E}">
        <p15:presenceInfo xmlns:p15="http://schemas.microsoft.com/office/powerpoint/2012/main" xmlns="" userId="fce649eb1212e7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6148" autoAdjust="0"/>
  </p:normalViewPr>
  <p:slideViewPr>
    <p:cSldViewPr snapToGrid="0">
      <p:cViewPr varScale="1">
        <p:scale>
          <a:sx n="75" d="100"/>
          <a:sy n="75" d="100"/>
        </p:scale>
        <p:origin x="-949"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F5CBD-AF95-4709-9648-2EB5E85412C3}"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22862-874C-4683-99DF-A85E2F53F9D1}" type="slidenum">
              <a:rPr lang="zh-CN" altLang="en-US" smtClean="0"/>
              <a:t>‹#›</a:t>
            </a:fld>
            <a:endParaRPr lang="zh-CN" altLang="en-US"/>
          </a:p>
        </p:txBody>
      </p:sp>
    </p:spTree>
    <p:extLst>
      <p:ext uri="{BB962C8B-B14F-4D97-AF65-F5344CB8AC3E}">
        <p14:creationId xmlns:p14="http://schemas.microsoft.com/office/powerpoint/2010/main" val="418492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a:t>
            </a:fld>
            <a:endParaRPr lang="zh-CN" altLang="en-US"/>
          </a:p>
        </p:txBody>
      </p:sp>
    </p:spTree>
    <p:extLst>
      <p:ext uri="{BB962C8B-B14F-4D97-AF65-F5344CB8AC3E}">
        <p14:creationId xmlns:p14="http://schemas.microsoft.com/office/powerpoint/2010/main" val="2131479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15</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我们把</a:t>
            </a:r>
            <a:r>
              <a:rPr lang="en-US" altLang="zh-CN" dirty="0" err="1"/>
              <a:t>gcc</a:t>
            </a:r>
            <a:r>
              <a:rPr lang="zh-CN" altLang="en-US" dirty="0"/>
              <a:t>编译命令与这四个参数结合起来，写成一个名为</a:t>
            </a:r>
            <a:r>
              <a:rPr lang="en-US" altLang="zh-CN" dirty="0" err="1"/>
              <a:t>gg</a:t>
            </a:r>
            <a:r>
              <a:rPr lang="zh-CN" altLang="en-US" dirty="0"/>
              <a:t>的</a:t>
            </a:r>
            <a:r>
              <a:rPr lang="en-US" altLang="zh-CN" dirty="0"/>
              <a:t>shell</a:t>
            </a:r>
            <a:r>
              <a:rPr lang="zh-CN" altLang="en-US" dirty="0"/>
              <a:t>脚本，经过</a:t>
            </a:r>
            <a:r>
              <a:rPr lang="en-US" altLang="zh-CN" dirty="0" err="1"/>
              <a:t>gg</a:t>
            </a:r>
            <a:r>
              <a:rPr lang="zh-CN" altLang="en-US" dirty="0"/>
              <a:t>编译的</a:t>
            </a:r>
            <a:r>
              <a:rPr lang="en-US" altLang="zh-CN" dirty="0"/>
              <a:t>c</a:t>
            </a:r>
            <a:r>
              <a:rPr lang="zh-CN" altLang="en-US" dirty="0"/>
              <a:t>程序会关闭</a:t>
            </a:r>
            <a:r>
              <a:rPr lang="en-US" altLang="zh-CN" dirty="0"/>
              <a:t>4</a:t>
            </a:r>
            <a:r>
              <a:rPr lang="zh-CN" altLang="en-US" dirty="0"/>
              <a:t>种程序保护机制</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16</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17</a:t>
            </a:fld>
            <a:endParaRPr lang="zh-CN" altLang="en-US"/>
          </a:p>
        </p:txBody>
      </p:sp>
    </p:spTree>
    <p:extLst>
      <p:ext uri="{BB962C8B-B14F-4D97-AF65-F5344CB8AC3E}">
        <p14:creationId xmlns:p14="http://schemas.microsoft.com/office/powerpoint/2010/main" val="1866604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长度控制字符：</a:t>
            </a:r>
            <a:r>
              <a:rPr lang="en-US" altLang="zh-CN" dirty="0"/>
              <a:t>%</a:t>
            </a:r>
            <a:r>
              <a:rPr lang="en-US" altLang="zh-CN" dirty="0" err="1"/>
              <a:t>nx</a:t>
            </a:r>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19</a:t>
            </a:fld>
            <a:endParaRPr lang="zh-CN" altLang="en-US"/>
          </a:p>
        </p:txBody>
      </p:sp>
    </p:spTree>
    <p:extLst>
      <p:ext uri="{BB962C8B-B14F-4D97-AF65-F5344CB8AC3E}">
        <p14:creationId xmlns:p14="http://schemas.microsoft.com/office/powerpoint/2010/main" val="132962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这里利用数组以及链表的区别介绍“随机访问”的概念</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20</a:t>
            </a:fld>
            <a:endParaRPr lang="zh-CN" altLang="en-US"/>
          </a:p>
        </p:txBody>
      </p:sp>
    </p:spTree>
    <p:extLst>
      <p:ext uri="{BB962C8B-B14F-4D97-AF65-F5344CB8AC3E}">
        <p14:creationId xmlns:p14="http://schemas.microsoft.com/office/powerpoint/2010/main" val="3506772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21</a:t>
            </a:fld>
            <a:endParaRPr lang="zh-CN" altLang="en-US"/>
          </a:p>
        </p:txBody>
      </p:sp>
    </p:spTree>
    <p:extLst>
      <p:ext uri="{BB962C8B-B14F-4D97-AF65-F5344CB8AC3E}">
        <p14:creationId xmlns:p14="http://schemas.microsoft.com/office/powerpoint/2010/main" val="87877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22</a:t>
            </a:fld>
            <a:endParaRPr lang="zh-CN" altLang="en-US"/>
          </a:p>
        </p:txBody>
      </p:sp>
    </p:spTree>
    <p:extLst>
      <p:ext uri="{BB962C8B-B14F-4D97-AF65-F5344CB8AC3E}">
        <p14:creationId xmlns:p14="http://schemas.microsoft.com/office/powerpoint/2010/main" val="2511760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从这里开始是本讲的重点，在这一节中我们会介绍多种利用格式化字符串漏洞重写内存数据，执行恶意代码的方法</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23</a:t>
            </a:fld>
            <a:endParaRPr lang="zh-CN" altLang="en-US"/>
          </a:p>
        </p:txBody>
      </p:sp>
    </p:spTree>
    <p:extLst>
      <p:ext uri="{BB962C8B-B14F-4D97-AF65-F5344CB8AC3E}">
        <p14:creationId xmlns:p14="http://schemas.microsoft.com/office/powerpoint/2010/main" val="38844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a:t>
            </a:r>
            <a:r>
              <a:rPr lang="en-US" altLang="zh-CN" dirty="0" err="1"/>
              <a:t>bufover.c</a:t>
            </a:r>
            <a:endParaRPr lang="en-US" altLang="zh-CN"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24</a:t>
            </a:fld>
            <a:endParaRPr lang="zh-CN" altLang="en-US"/>
          </a:p>
        </p:txBody>
      </p:sp>
    </p:spTree>
    <p:extLst>
      <p:ext uri="{BB962C8B-B14F-4D97-AF65-F5344CB8AC3E}">
        <p14:creationId xmlns:p14="http://schemas.microsoft.com/office/powerpoint/2010/main" val="388444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这里我们仅做到了写入，没有办法控制写入的内容，在后面我们会介绍构造合适字符串控制写入内容的方法</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26</a:t>
            </a:fld>
            <a:endParaRPr lang="zh-CN" altLang="en-US"/>
          </a:p>
        </p:txBody>
      </p:sp>
    </p:spTree>
    <p:extLst>
      <p:ext uri="{BB962C8B-B14F-4D97-AF65-F5344CB8AC3E}">
        <p14:creationId xmlns:p14="http://schemas.microsoft.com/office/powerpoint/2010/main" val="310587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、格式化字符串可能有储存于堆上的形式，这种情况的相关内容会于本讲的最后进行介绍，本讲的主要内容基于格式化字符串在栈上的情况</a:t>
            </a:r>
            <a:endParaRPr lang="en-US" altLang="zh-CN" dirty="0"/>
          </a:p>
          <a:p>
            <a:r>
              <a:rPr lang="en-US" altLang="zh-CN" dirty="0"/>
              <a:t>2</a:t>
            </a:r>
            <a:r>
              <a:rPr lang="zh-CN" altLang="en-US" dirty="0"/>
              <a:t>、</a:t>
            </a:r>
            <a:r>
              <a:rPr lang="en-US" altLang="zh-CN" dirty="0" err="1"/>
              <a:t>scanf</a:t>
            </a:r>
            <a:r>
              <a:rPr lang="zh-CN" altLang="en-US" dirty="0"/>
              <a:t>也使用格式化字符串，但是其功能是从</a:t>
            </a:r>
            <a:r>
              <a:rPr lang="en-US" altLang="zh-CN" dirty="0"/>
              <a:t>stdin</a:t>
            </a:r>
            <a:r>
              <a:rPr lang="zh-CN" altLang="en-US" dirty="0"/>
              <a:t>流中输入，这里以及本讲的主要内容仅考虑输出的情况</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6</a:t>
            </a:fld>
            <a:endParaRPr lang="zh-CN" altLang="en-US"/>
          </a:p>
        </p:txBody>
      </p:sp>
    </p:spTree>
    <p:extLst>
      <p:ext uri="{BB962C8B-B14F-4D97-AF65-F5344CB8AC3E}">
        <p14:creationId xmlns:p14="http://schemas.microsoft.com/office/powerpoint/2010/main" val="1963832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a:t>
            </a:r>
            <a:r>
              <a:rPr lang="en-US" altLang="zh-CN" dirty="0" err="1"/>
              <a:t>overmem_simple.c</a:t>
            </a:r>
            <a:endParaRPr lang="en-US" altLang="zh-CN"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27</a:t>
            </a:fld>
            <a:endParaRPr lang="zh-CN" altLang="en-US"/>
          </a:p>
        </p:txBody>
      </p:sp>
    </p:spTree>
    <p:extLst>
      <p:ext uri="{BB962C8B-B14F-4D97-AF65-F5344CB8AC3E}">
        <p14:creationId xmlns:p14="http://schemas.microsoft.com/office/powerpoint/2010/main" val="2974328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3.Exploit/overmem_m1_1.c</a:t>
            </a:r>
          </a:p>
          <a:p>
            <a:r>
              <a:rPr lang="zh-CN" altLang="en-US" dirty="0"/>
              <a:t>提示大家，</a:t>
            </a:r>
            <a:r>
              <a:rPr lang="en-US" altLang="zh-CN" dirty="0"/>
              <a:t>canary</a:t>
            </a:r>
            <a:r>
              <a:rPr lang="zh-CN" altLang="en-US" dirty="0"/>
              <a:t>的数据被修改了，但是现在我们只要注意到这个情况就行，后面会对此进行解释</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29</a:t>
            </a:fld>
            <a:endParaRPr lang="zh-CN" altLang="en-US"/>
          </a:p>
        </p:txBody>
      </p:sp>
    </p:spTree>
    <p:extLst>
      <p:ext uri="{BB962C8B-B14F-4D97-AF65-F5344CB8AC3E}">
        <p14:creationId xmlns:p14="http://schemas.microsoft.com/office/powerpoint/2010/main" val="4211281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3.Exploit/overmem_m1_1.c</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提示大家，</a:t>
            </a:r>
            <a:r>
              <a:rPr lang="en-US" altLang="zh-CN" dirty="0"/>
              <a:t>canary</a:t>
            </a:r>
            <a:r>
              <a:rPr lang="zh-CN" altLang="en-US" dirty="0"/>
              <a:t>的数据被修改了，但是现在我们只要注意到这个情况就行，后面会对此进行解释</a:t>
            </a:r>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30</a:t>
            </a:fld>
            <a:endParaRPr lang="zh-CN" altLang="en-US"/>
          </a:p>
        </p:txBody>
      </p:sp>
    </p:spTree>
    <p:extLst>
      <p:ext uri="{BB962C8B-B14F-4D97-AF65-F5344CB8AC3E}">
        <p14:creationId xmlns:p14="http://schemas.microsoft.com/office/powerpoint/2010/main" val="894132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3.Exploit/overmem_m1_2.c</a:t>
            </a:r>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31</a:t>
            </a:fld>
            <a:endParaRPr lang="zh-CN" altLang="en-US"/>
          </a:p>
        </p:txBody>
      </p:sp>
    </p:spTree>
    <p:extLst>
      <p:ext uri="{BB962C8B-B14F-4D97-AF65-F5344CB8AC3E}">
        <p14:creationId xmlns:p14="http://schemas.microsoft.com/office/powerpoint/2010/main" val="1323660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3.Exploit/overmem_m2_1.c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32</a:t>
            </a:fld>
            <a:endParaRPr lang="zh-CN" altLang="en-US"/>
          </a:p>
        </p:txBody>
      </p:sp>
    </p:spTree>
    <p:extLst>
      <p:ext uri="{BB962C8B-B14F-4D97-AF65-F5344CB8AC3E}">
        <p14:creationId xmlns:p14="http://schemas.microsoft.com/office/powerpoint/2010/main" val="4033087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3.Exploit/overmem_m2_1.c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33</a:t>
            </a:fld>
            <a:endParaRPr lang="zh-CN" altLang="en-US"/>
          </a:p>
        </p:txBody>
      </p:sp>
    </p:spTree>
    <p:extLst>
      <p:ext uri="{BB962C8B-B14F-4D97-AF65-F5344CB8AC3E}">
        <p14:creationId xmlns:p14="http://schemas.microsoft.com/office/powerpoint/2010/main" val="1099268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3.Exploit/overmem_m2_2.c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34</a:t>
            </a:fld>
            <a:endParaRPr lang="zh-CN" altLang="en-US"/>
          </a:p>
        </p:txBody>
      </p:sp>
    </p:spTree>
    <p:extLst>
      <p:ext uri="{BB962C8B-B14F-4D97-AF65-F5344CB8AC3E}">
        <p14:creationId xmlns:p14="http://schemas.microsoft.com/office/powerpoint/2010/main" val="500648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3.Exploit/overmem_m2_3.c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35</a:t>
            </a:fld>
            <a:endParaRPr lang="zh-CN" altLang="en-US"/>
          </a:p>
        </p:txBody>
      </p:sp>
    </p:spTree>
    <p:extLst>
      <p:ext uri="{BB962C8B-B14F-4D97-AF65-F5344CB8AC3E}">
        <p14:creationId xmlns:p14="http://schemas.microsoft.com/office/powerpoint/2010/main" val="1975519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3.Exploit/overmem_m2_3.c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36</a:t>
            </a:fld>
            <a:endParaRPr lang="zh-CN" altLang="en-US"/>
          </a:p>
        </p:txBody>
      </p:sp>
    </p:spTree>
    <p:extLst>
      <p:ext uri="{BB962C8B-B14F-4D97-AF65-F5344CB8AC3E}">
        <p14:creationId xmlns:p14="http://schemas.microsoft.com/office/powerpoint/2010/main" val="406389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a:t>
            </a:r>
            <a:r>
              <a:rPr lang="en-US" altLang="zh-CN" dirty="0"/>
              <a:t>3.Exploit/</a:t>
            </a:r>
            <a:r>
              <a:rPr lang="en-US" altLang="zh-CN" dirty="0" err="1"/>
              <a:t>overmem_attack.c</a:t>
            </a:r>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37</a:t>
            </a:fld>
            <a:endParaRPr lang="zh-CN" altLang="en-US"/>
          </a:p>
        </p:txBody>
      </p:sp>
    </p:spTree>
    <p:extLst>
      <p:ext uri="{BB962C8B-B14F-4D97-AF65-F5344CB8AC3E}">
        <p14:creationId xmlns:p14="http://schemas.microsoft.com/office/powerpoint/2010/main" val="184771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需要画一个通道问题示意图</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8</a:t>
            </a:fld>
            <a:endParaRPr lang="zh-CN" altLang="en-US"/>
          </a:p>
        </p:txBody>
      </p:sp>
    </p:spTree>
    <p:extLst>
      <p:ext uri="{BB962C8B-B14F-4D97-AF65-F5344CB8AC3E}">
        <p14:creationId xmlns:p14="http://schemas.microsoft.com/office/powerpoint/2010/main" val="4061703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a:t>
            </a:r>
            <a:r>
              <a:rPr lang="en-US" altLang="zh-CN" dirty="0" err="1"/>
              <a:t>overmem_attack.c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38</a:t>
            </a:fld>
            <a:endParaRPr lang="zh-CN" altLang="en-US"/>
          </a:p>
        </p:txBody>
      </p:sp>
    </p:spTree>
    <p:extLst>
      <p:ext uri="{BB962C8B-B14F-4D97-AF65-F5344CB8AC3E}">
        <p14:creationId xmlns:p14="http://schemas.microsoft.com/office/powerpoint/2010/main" val="3979557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3.Exploit/</a:t>
            </a:r>
            <a:r>
              <a:rPr lang="en-US" altLang="zh-CN" dirty="0" err="1"/>
              <a:t>overmem_attack.c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39</a:t>
            </a:fld>
            <a:endParaRPr lang="zh-CN" altLang="en-US"/>
          </a:p>
        </p:txBody>
      </p:sp>
    </p:spTree>
    <p:extLst>
      <p:ext uri="{BB962C8B-B14F-4D97-AF65-F5344CB8AC3E}">
        <p14:creationId xmlns:p14="http://schemas.microsoft.com/office/powerpoint/2010/main" val="4251148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提示大家，回想我们之前利用</a:t>
            </a:r>
            <a:r>
              <a:rPr lang="en-US" altLang="zh-CN" dirty="0"/>
              <a:t>%n</a:t>
            </a:r>
            <a:r>
              <a:rPr lang="zh-CN" altLang="en-US" dirty="0"/>
              <a:t>构造写入的数据时，</a:t>
            </a:r>
            <a:r>
              <a:rPr lang="en-US" altLang="zh-CN" dirty="0"/>
              <a:t>canary</a:t>
            </a:r>
            <a:r>
              <a:rPr lang="zh-CN" altLang="en-US" dirty="0"/>
              <a:t>数组的数据被修改的情况，为什么会发生相邻内存单元的数据被修改？</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41</a:t>
            </a:fld>
            <a:endParaRPr lang="zh-CN" altLang="en-US"/>
          </a:p>
        </p:txBody>
      </p:sp>
    </p:spTree>
    <p:extLst>
      <p:ext uri="{BB962C8B-B14F-4D97-AF65-F5344CB8AC3E}">
        <p14:creationId xmlns:p14="http://schemas.microsoft.com/office/powerpoint/2010/main" val="2890585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本章的内容很多都在前面介绍漏洞利用流程的环节提到过了，这里做一个总结</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42</a:t>
            </a:fld>
            <a:endParaRPr lang="zh-CN" altLang="en-US"/>
          </a:p>
        </p:txBody>
      </p:sp>
    </p:spTree>
    <p:extLst>
      <p:ext uri="{BB962C8B-B14F-4D97-AF65-F5344CB8AC3E}">
        <p14:creationId xmlns:p14="http://schemas.microsoft.com/office/powerpoint/2010/main" val="1804977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这里以漏洞的利用方式中的使用缓冲区溢出方法利用格式化字符串漏洞的环境为例</a:t>
            </a:r>
            <a:endParaRPr lang="en-US" altLang="zh-CN" dirty="0"/>
          </a:p>
          <a:p>
            <a:r>
              <a:rPr lang="zh-CN" altLang="en-US" dirty="0"/>
              <a:t>我们的最终目标是使得返回地址能够击中缓冲区</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43</a:t>
            </a:fld>
            <a:endParaRPr lang="zh-CN" altLang="en-US"/>
          </a:p>
        </p:txBody>
      </p:sp>
    </p:spTree>
    <p:extLst>
      <p:ext uri="{BB962C8B-B14F-4D97-AF65-F5344CB8AC3E}">
        <p14:creationId xmlns:p14="http://schemas.microsoft.com/office/powerpoint/2010/main" val="191010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44</a:t>
            </a:fld>
            <a:endParaRPr lang="zh-CN" altLang="en-US"/>
          </a:p>
        </p:txBody>
      </p:sp>
    </p:spTree>
    <p:extLst>
      <p:ext uri="{BB962C8B-B14F-4D97-AF65-F5344CB8AC3E}">
        <p14:creationId xmlns:p14="http://schemas.microsoft.com/office/powerpoint/2010/main" val="3607869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45</a:t>
            </a:fld>
            <a:endParaRPr lang="zh-CN" altLang="en-US"/>
          </a:p>
        </p:txBody>
      </p:sp>
    </p:spTree>
    <p:extLst>
      <p:ext uri="{BB962C8B-B14F-4D97-AF65-F5344CB8AC3E}">
        <p14:creationId xmlns:p14="http://schemas.microsoft.com/office/powerpoint/2010/main" val="2257374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4.Variations/</a:t>
            </a:r>
            <a:r>
              <a:rPr lang="en-US" altLang="zh-CN" dirty="0" err="1"/>
              <a:t>shortwrite.c</a:t>
            </a:r>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46</a:t>
            </a:fld>
            <a:endParaRPr lang="zh-CN" altLang="en-US"/>
          </a:p>
        </p:txBody>
      </p:sp>
    </p:spTree>
    <p:extLst>
      <p:ext uri="{BB962C8B-B14F-4D97-AF65-F5344CB8AC3E}">
        <p14:creationId xmlns:p14="http://schemas.microsoft.com/office/powerpoint/2010/main" val="1581651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4.Variations/</a:t>
            </a:r>
            <a:r>
              <a:rPr lang="en-US" altLang="zh-CN" dirty="0" err="1"/>
              <a:t>stackpopping.c</a:t>
            </a:r>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47</a:t>
            </a:fld>
            <a:endParaRPr lang="zh-CN" altLang="en-US"/>
          </a:p>
        </p:txBody>
      </p:sp>
    </p:spTree>
    <p:extLst>
      <p:ext uri="{BB962C8B-B14F-4D97-AF65-F5344CB8AC3E}">
        <p14:creationId xmlns:p14="http://schemas.microsoft.com/office/powerpoint/2010/main" val="3757474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这里不多加赘述。</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48</a:t>
            </a:fld>
            <a:endParaRPr lang="zh-CN" altLang="en-US"/>
          </a:p>
        </p:txBody>
      </p:sp>
    </p:spTree>
    <p:extLst>
      <p:ext uri="{BB962C8B-B14F-4D97-AF65-F5344CB8AC3E}">
        <p14:creationId xmlns:p14="http://schemas.microsoft.com/office/powerpoint/2010/main" val="246704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上一讲有同学讲了缓冲区溢出，其中介绍了栈的结构，这里我们简单复习一遍，在函数调用的时候会把原函数的运行现场，包括基址以及返回地址等，还有被调用函数的参数压栈，如图所示</a:t>
            </a:r>
            <a:endParaRPr lang="en-US" altLang="zh-CN" dirty="0"/>
          </a:p>
          <a:p>
            <a:r>
              <a:rPr lang="zh-CN" altLang="en-US" dirty="0"/>
              <a:t>这个返回地址在缓冲区溢出以及本讲的格式化字符串漏洞的利用中占有比较重要的地位</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9</a:t>
            </a:fld>
            <a:endParaRPr lang="zh-CN" altLang="en-US"/>
          </a:p>
        </p:txBody>
      </p:sp>
    </p:spTree>
    <p:extLst>
      <p:ext uri="{BB962C8B-B14F-4D97-AF65-F5344CB8AC3E}">
        <p14:creationId xmlns:p14="http://schemas.microsoft.com/office/powerpoint/2010/main" val="14710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根据我们的测试结果，</a:t>
            </a:r>
            <a:r>
              <a:rPr lang="en-US" altLang="zh-CN" dirty="0"/>
              <a:t>$</a:t>
            </a:r>
            <a:r>
              <a:rPr lang="zh-CN" altLang="en-US" dirty="0"/>
              <a:t>修饰符在不同环境下的通用性有待商榷，使用该修饰符构造攻击字符串在不同平台的通用性较差</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49</a:t>
            </a:fld>
            <a:endParaRPr lang="zh-CN" altLang="en-US"/>
          </a:p>
        </p:txBody>
      </p:sp>
    </p:spTree>
    <p:extLst>
      <p:ext uri="{BB962C8B-B14F-4D97-AF65-F5344CB8AC3E}">
        <p14:creationId xmlns:p14="http://schemas.microsoft.com/office/powerpoint/2010/main" val="2657282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4.Variations/</a:t>
            </a:r>
            <a:r>
              <a:rPr lang="en-US" altLang="zh-CN" dirty="0" err="1"/>
              <a:t>directparaaccess.c</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同时使用了短写、直接参数访问、任意内存修改</a:t>
            </a:r>
          </a:p>
        </p:txBody>
      </p:sp>
      <p:sp>
        <p:nvSpPr>
          <p:cNvPr id="4" name="灯片编号占位符 3"/>
          <p:cNvSpPr>
            <a:spLocks noGrp="1"/>
          </p:cNvSpPr>
          <p:nvPr>
            <p:ph type="sldNum" sz="quarter" idx="10"/>
          </p:nvPr>
        </p:nvSpPr>
        <p:spPr/>
        <p:txBody>
          <a:bodyPr/>
          <a:lstStyle/>
          <a:p>
            <a:fld id="{85F22862-874C-4683-99DF-A85E2F53F9D1}" type="slidenum">
              <a:rPr lang="zh-CN" altLang="en-US" smtClean="0"/>
              <a:t>50</a:t>
            </a:fld>
            <a:endParaRPr lang="zh-CN" altLang="en-US"/>
          </a:p>
        </p:txBody>
      </p:sp>
    </p:spTree>
    <p:extLst>
      <p:ext uri="{BB962C8B-B14F-4D97-AF65-F5344CB8AC3E}">
        <p14:creationId xmlns:p14="http://schemas.microsoft.com/office/powerpoint/2010/main" val="2267094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51</a:t>
            </a:fld>
            <a:endParaRPr lang="zh-CN" altLang="en-US"/>
          </a:p>
        </p:txBody>
      </p:sp>
    </p:spTree>
    <p:extLst>
      <p:ext uri="{BB962C8B-B14F-4D97-AF65-F5344CB8AC3E}">
        <p14:creationId xmlns:p14="http://schemas.microsoft.com/office/powerpoint/2010/main" val="533269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6.SpecialCases/modifyGOT1.c</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6.SpecialCases/modifyGOT2.c</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53</a:t>
            </a:fld>
            <a:endParaRPr lang="zh-CN" altLang="en-US"/>
          </a:p>
        </p:txBody>
      </p:sp>
    </p:spTree>
    <p:extLst>
      <p:ext uri="{BB962C8B-B14F-4D97-AF65-F5344CB8AC3E}">
        <p14:creationId xmlns:p14="http://schemas.microsoft.com/office/powerpoint/2010/main" val="191579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6.SpecialCases/modifyGOT1.c</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演示：</a:t>
            </a:r>
            <a:r>
              <a:rPr lang="en-US" altLang="zh-CN" dirty="0"/>
              <a:t>6.SpecialCases/modifyGOT2.c</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F22862-874C-4683-99DF-A85E2F53F9D1}" type="slidenum">
              <a:rPr lang="zh-CN" altLang="en-US" smtClean="0"/>
              <a:t>54</a:t>
            </a:fld>
            <a:endParaRPr lang="zh-CN" altLang="en-US"/>
          </a:p>
        </p:txBody>
      </p:sp>
    </p:spTree>
    <p:extLst>
      <p:ext uri="{BB962C8B-B14F-4D97-AF65-F5344CB8AC3E}">
        <p14:creationId xmlns:p14="http://schemas.microsoft.com/office/powerpoint/2010/main" val="1183368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56</a:t>
            </a:fld>
            <a:endParaRPr lang="zh-CN" altLang="en-US"/>
          </a:p>
        </p:txBody>
      </p:sp>
    </p:spTree>
    <p:extLst>
      <p:ext uri="{BB962C8B-B14F-4D97-AF65-F5344CB8AC3E}">
        <p14:creationId xmlns:p14="http://schemas.microsoft.com/office/powerpoint/2010/main" val="490943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这里的示例是缓冲区溢出的方法，下面我们会展示采用直接修改</a:t>
            </a:r>
            <a:r>
              <a:rPr lang="en-US" altLang="zh-CN" dirty="0"/>
              <a:t>GOT</a:t>
            </a:r>
            <a:r>
              <a:rPr lang="zh-CN" altLang="en-US" dirty="0"/>
              <a:t>表的方法实现的</a:t>
            </a:r>
            <a:r>
              <a:rPr lang="en-US" altLang="zh-CN" dirty="0" err="1"/>
              <a:t>return_to_libc</a:t>
            </a:r>
            <a:r>
              <a:rPr lang="zh-CN" altLang="en-US"/>
              <a:t>方法</a:t>
            </a:r>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57</a:t>
            </a:fld>
            <a:endParaRPr lang="zh-CN" altLang="en-US"/>
          </a:p>
        </p:txBody>
      </p:sp>
    </p:spTree>
    <p:extLst>
      <p:ext uri="{BB962C8B-B14F-4D97-AF65-F5344CB8AC3E}">
        <p14:creationId xmlns:p14="http://schemas.microsoft.com/office/powerpoint/2010/main" val="3612506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a:t>
            </a:r>
            <a:r>
              <a:rPr lang="en-US" altLang="zh-CN" dirty="0"/>
              <a:t>6.SpecialCases/</a:t>
            </a:r>
            <a:r>
              <a:rPr lang="en-US" altLang="zh-CN" dirty="0" err="1"/>
              <a:t>retlibc.c</a:t>
            </a:r>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58</a:t>
            </a:fld>
            <a:endParaRPr lang="zh-CN" altLang="en-US"/>
          </a:p>
        </p:txBody>
      </p:sp>
    </p:spTree>
    <p:extLst>
      <p:ext uri="{BB962C8B-B14F-4D97-AF65-F5344CB8AC3E}">
        <p14:creationId xmlns:p14="http://schemas.microsoft.com/office/powerpoint/2010/main" val="490943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在前面介绍格式化字符串漏洞时我们都假设格式化字符串位于栈上，但是在一些特殊情况下格式化字符串是位于堆上的，这个时候要具体问题具体分析</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59</a:t>
            </a:fld>
            <a:endParaRPr lang="zh-CN" altLang="en-US"/>
          </a:p>
        </p:txBody>
      </p:sp>
    </p:spTree>
    <p:extLst>
      <p:ext uri="{BB962C8B-B14F-4D97-AF65-F5344CB8AC3E}">
        <p14:creationId xmlns:p14="http://schemas.microsoft.com/office/powerpoint/2010/main" val="51355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注意到这里的</a:t>
            </a:r>
            <a:r>
              <a:rPr lang="en-US" altLang="zh-CN" dirty="0"/>
              <a:t>A</a:t>
            </a:r>
            <a:r>
              <a:rPr lang="zh-CN" altLang="en-US" dirty="0"/>
              <a:t>指的是格式化字符串存放的地址，在很大一部分情况下这个地址会指向栈上的某个位置，在本讲中我们主要考虑格式化字符串位于栈上的情况</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10</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11</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12</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13</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F22862-874C-4683-99DF-A85E2F53F9D1}" type="slidenum">
              <a:rPr lang="zh-CN" altLang="en-US" smtClean="0"/>
              <a:t>14</a:t>
            </a:fld>
            <a:endParaRPr lang="zh-CN" altLang="en-US"/>
          </a:p>
        </p:txBody>
      </p:sp>
    </p:spTree>
    <p:extLst>
      <p:ext uri="{BB962C8B-B14F-4D97-AF65-F5344CB8AC3E}">
        <p14:creationId xmlns:p14="http://schemas.microsoft.com/office/powerpoint/2010/main" val="289261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D22C26-C977-4551-AE00-ECFA5A605F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B3F0791-B1CC-460B-A98B-4D7FF6B07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6B77256-8729-42C9-959F-26178FA675C5}"/>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06FA1E1B-811B-4A0F-846E-18E021331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7D1D6B3-BF17-471B-8DB7-78B36DE91BDE}"/>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40145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E01864-2078-4861-A524-4B801CDE53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0CF80DF-C32B-4D68-BE04-4B76E9970DE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98C401E-4B02-44DC-92E6-3FD448BFF48F}"/>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3AF6C471-761F-47FF-BB46-82B1007ED0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5A6536-60C3-49F4-B025-BA3C3D24B55B}"/>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58570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8289828-B69C-4734-AAE4-46E11261EB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FA791C1-006D-4C1A-BB6F-88559FDEB9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6FF87E3-ABE4-495C-9FA6-3430A93B0C23}"/>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0CDB56EB-6ACF-4148-A9C6-9D7111A0A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01BD67A-7700-4686-8D3C-DAF91EE96EEF}"/>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81251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904489-B921-4F62-9799-B4A834A3CD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F3B7130-F93A-485C-BCDE-E213E7E72E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28B588B-D175-40FD-9CF8-F41581855DB9}"/>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9042AD11-71E7-424F-ADD3-072EF49C4C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3E5F17D-507A-4D5F-8B2B-E0091043C4E1}"/>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270660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8D66D9-7711-4362-9EA7-28F72790CB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3142FCC-AFDD-4027-A05C-5A62580DE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8B6A6185-AA56-4A93-9C3D-20B1FA79B37D}"/>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F672E6AB-09F0-49C2-8D05-3C826BA7B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EFBC869-6116-4373-86BF-CB380DF9144A}"/>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256399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00DB10-F68C-4F26-BB3D-1C74C541FA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711CE56-A863-478B-A071-618A92C207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C01DC42-3E46-4455-8715-EE6866F1BDA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4A1A13F5-D145-496C-841B-0A90719AA179}"/>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6" name="页脚占位符 5">
            <a:extLst>
              <a:ext uri="{FF2B5EF4-FFF2-40B4-BE49-F238E27FC236}">
                <a16:creationId xmlns:a16="http://schemas.microsoft.com/office/drawing/2014/main" xmlns="" id="{75700397-A703-4FD9-8F45-4B96CCD7DD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87ABFA7-A568-43C6-AFA1-A02F84EE0BEF}"/>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123854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0DD5CD-BA2D-456F-8908-BB744B47EC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D3F4A22-35E0-4198-BF52-A89D33D05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9826DD9-F73B-40A8-8B66-5314B50051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4138D1FA-736C-43BE-AD2E-F38630845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B787CDF1-C5DA-4C52-820C-41E2C113786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A9F9EEBB-7CFD-4026-B569-C3C554583AAA}"/>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8" name="页脚占位符 7">
            <a:extLst>
              <a:ext uri="{FF2B5EF4-FFF2-40B4-BE49-F238E27FC236}">
                <a16:creationId xmlns:a16="http://schemas.microsoft.com/office/drawing/2014/main" xmlns="" id="{C8C3BD0F-91AE-480D-A791-49F4612FE4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693FBCDE-1058-474B-8EC4-7EA01C6C664E}"/>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111711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E0E457-9036-4AD2-9ACA-9658FA0AC4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891ACF4-B6AA-44A9-B325-1926745F2320}"/>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4" name="页脚占位符 3">
            <a:extLst>
              <a:ext uri="{FF2B5EF4-FFF2-40B4-BE49-F238E27FC236}">
                <a16:creationId xmlns:a16="http://schemas.microsoft.com/office/drawing/2014/main" xmlns="" id="{2A89D8AC-7407-4880-9784-E3159165C9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FFF920C-59A3-4E0A-8E06-78BB6A4548E1}"/>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145762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5149DA3-C0B1-4141-8A29-4D4CFF57D50B}"/>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3" name="页脚占位符 2">
            <a:extLst>
              <a:ext uri="{FF2B5EF4-FFF2-40B4-BE49-F238E27FC236}">
                <a16:creationId xmlns:a16="http://schemas.microsoft.com/office/drawing/2014/main" xmlns="" id="{2AC0675E-18E3-4DC3-96D3-C8F67154EA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8533BF2-75C8-430E-BA88-F2A162FA2834}"/>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229360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B71941-7F5D-4F15-A268-D7E5798BCF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C9E8C61-5ECB-4B26-9B6A-91C679B5F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7E48792-28A3-442F-8BD6-FD4E2AEBE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352D2E1-AB6F-4232-8836-6F94792463F8}"/>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6" name="页脚占位符 5">
            <a:extLst>
              <a:ext uri="{FF2B5EF4-FFF2-40B4-BE49-F238E27FC236}">
                <a16:creationId xmlns:a16="http://schemas.microsoft.com/office/drawing/2014/main" xmlns="" id="{C77C4885-3939-46CE-8277-F5949EB3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51960FA-713D-44AA-B0FA-CB5ED29ABA54}"/>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3411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564D01-D94A-4F9E-8D21-D69BEC57E5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D7F9391-BC49-4BE8-B875-294FD4177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DA02465-D0FB-4C72-9E06-A9AD3D17B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4684264-CC27-46E0-B233-150D80090607}"/>
              </a:ext>
            </a:extLst>
          </p:cNvPr>
          <p:cNvSpPr>
            <a:spLocks noGrp="1"/>
          </p:cNvSpPr>
          <p:nvPr>
            <p:ph type="dt" sz="half" idx="10"/>
          </p:nvPr>
        </p:nvSpPr>
        <p:spPr/>
        <p:txBody>
          <a:bodyPr/>
          <a:lstStyle/>
          <a:p>
            <a:fld id="{D386D250-39B4-4357-8623-D93C00E7A1B8}" type="datetimeFigureOut">
              <a:rPr lang="zh-CN" altLang="en-US" smtClean="0"/>
              <a:t>2018/11/27</a:t>
            </a:fld>
            <a:endParaRPr lang="zh-CN" altLang="en-US"/>
          </a:p>
        </p:txBody>
      </p:sp>
      <p:sp>
        <p:nvSpPr>
          <p:cNvPr id="6" name="页脚占位符 5">
            <a:extLst>
              <a:ext uri="{FF2B5EF4-FFF2-40B4-BE49-F238E27FC236}">
                <a16:creationId xmlns:a16="http://schemas.microsoft.com/office/drawing/2014/main" xmlns="" id="{23E76221-ADAF-4286-82A0-CABC96427D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AAB0249-30B5-4058-B98F-F546C865020A}"/>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131613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DAEDAC5-DFBF-45EA-B8EC-C73BBC4D1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27F966E-7C03-4D65-BAC5-63D91ABFF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76A2AE1-F8F1-48D8-911B-AAD4900DC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D250-39B4-4357-8623-D93C00E7A1B8}" type="datetimeFigureOut">
              <a:rPr lang="zh-CN" altLang="en-US" smtClean="0"/>
              <a:t>2018/11/27</a:t>
            </a:fld>
            <a:endParaRPr lang="zh-CN" altLang="en-US"/>
          </a:p>
        </p:txBody>
      </p:sp>
      <p:sp>
        <p:nvSpPr>
          <p:cNvPr id="5" name="页脚占位符 4">
            <a:extLst>
              <a:ext uri="{FF2B5EF4-FFF2-40B4-BE49-F238E27FC236}">
                <a16:creationId xmlns:a16="http://schemas.microsoft.com/office/drawing/2014/main" xmlns="" id="{A4C910D8-B30E-40EF-AE69-17AE5E2B6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07EB67BE-2BE9-4BC3-919B-12C5D3C84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2279742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458528-511D-407F-A1F0-89374B548FCD}"/>
              </a:ext>
            </a:extLst>
          </p:cNvPr>
          <p:cNvSpPr>
            <a:spLocks noGrp="1"/>
          </p:cNvSpPr>
          <p:nvPr>
            <p:ph type="ctrTitle"/>
          </p:nvPr>
        </p:nvSpPr>
        <p:spPr/>
        <p:txBody>
          <a:bodyPr>
            <a:normAutofit/>
          </a:bodyPr>
          <a:lstStyle/>
          <a:p>
            <a:r>
              <a:rPr lang="en-US" altLang="zh-CN" sz="4400" dirty="0"/>
              <a:t>Exploiting Format String Vulnerabilities</a:t>
            </a:r>
            <a:br>
              <a:rPr lang="en-US" altLang="zh-CN" sz="4400" dirty="0"/>
            </a:br>
            <a:r>
              <a:rPr lang="zh-CN" altLang="en-US" sz="3600" dirty="0"/>
              <a:t>（如何攻击格式化字符串漏洞）</a:t>
            </a:r>
          </a:p>
        </p:txBody>
      </p:sp>
      <p:sp>
        <p:nvSpPr>
          <p:cNvPr id="3" name="副标题 2">
            <a:extLst>
              <a:ext uri="{FF2B5EF4-FFF2-40B4-BE49-F238E27FC236}">
                <a16:creationId xmlns:a16="http://schemas.microsoft.com/office/drawing/2014/main" xmlns="" id="{DBA71066-7615-4CCF-B2D3-DC86E7535C02}"/>
              </a:ext>
            </a:extLst>
          </p:cNvPr>
          <p:cNvSpPr>
            <a:spLocks noGrp="1"/>
          </p:cNvSpPr>
          <p:nvPr>
            <p:ph type="subTitle" idx="1"/>
          </p:nvPr>
        </p:nvSpPr>
        <p:spPr>
          <a:xfrm>
            <a:off x="1441704" y="4315270"/>
            <a:ext cx="9144000" cy="1655762"/>
          </a:xfrm>
        </p:spPr>
        <p:txBody>
          <a:bodyPr/>
          <a:lstStyle/>
          <a:p>
            <a:pPr algn="r"/>
            <a:r>
              <a:rPr lang="zh-CN" altLang="en-US" dirty="0"/>
              <a:t>杨毅宇 </a:t>
            </a:r>
            <a:r>
              <a:rPr lang="en-US" altLang="zh-CN" dirty="0"/>
              <a:t> </a:t>
            </a:r>
            <a:r>
              <a:rPr lang="zh-CN" altLang="en-US" dirty="0"/>
              <a:t>何熙巽</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118959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a:xfrm>
            <a:off x="838200" y="1825625"/>
            <a:ext cx="10515600" cy="4351338"/>
          </a:xfrm>
        </p:spPr>
        <p:txBody>
          <a:bodyPr>
            <a:normAutofit/>
          </a:bodyPr>
          <a:lstStyle/>
          <a:p>
            <a:r>
              <a:rPr lang="zh-CN" altLang="en-US" sz="2400" dirty="0"/>
              <a:t>栈与格式化字符串的关系</a:t>
            </a:r>
            <a:endParaRPr lang="en-US" altLang="zh-CN" sz="2400" dirty="0"/>
          </a:p>
          <a:p>
            <a:pPr lvl="1"/>
            <a:r>
              <a:rPr lang="zh-CN" altLang="en-US" sz="2000" dirty="0"/>
              <a:t>栈在格式化函数执行过程中的角色</a:t>
            </a:r>
            <a:endParaRPr lang="en-US" altLang="zh-CN" sz="2000" dirty="0"/>
          </a:p>
          <a:p>
            <a:pPr marL="457200" lvl="1" indent="0">
              <a:buNone/>
            </a:pPr>
            <a:r>
              <a:rPr lang="en-US" altLang="zh-CN" sz="2000" dirty="0"/>
              <a:t>   </a:t>
            </a:r>
          </a:p>
          <a:p>
            <a:pPr marL="457200" lvl="1" indent="0">
              <a:buNone/>
            </a:pPr>
            <a:r>
              <a:rPr lang="zh-CN" altLang="en-US" sz="2000" dirty="0"/>
              <a:t>   示例：</a:t>
            </a:r>
            <a:endParaRPr lang="en-US" altLang="zh-CN" sz="2000" dirty="0"/>
          </a:p>
          <a:p>
            <a:pPr marL="457200" lvl="1" indent="0">
              <a:buNone/>
            </a:pPr>
            <a:endParaRPr lang="en-US" altLang="zh-CN" sz="2000" dirty="0"/>
          </a:p>
          <a:p>
            <a:pPr marL="457200" lvl="1" indent="0">
              <a:buNone/>
            </a:pPr>
            <a:r>
              <a:rPr lang="en-US" altLang="zh-CN" sz="2000" dirty="0"/>
              <a:t>       </a:t>
            </a:r>
          </a:p>
          <a:p>
            <a:pPr marL="457200" lvl="1" indent="0">
              <a:buNone/>
            </a:pPr>
            <a:r>
              <a:rPr lang="en-US" altLang="zh-CN" sz="2000" dirty="0"/>
              <a:t>       </a:t>
            </a:r>
            <a:r>
              <a:rPr lang="en-US" altLang="zh-CN" sz="2000" dirty="0" err="1"/>
              <a:t>printf</a:t>
            </a:r>
            <a:r>
              <a:rPr lang="zh-CN" altLang="en-US" sz="2000" dirty="0"/>
              <a:t>函数执行时栈中的情况如图</a:t>
            </a:r>
            <a:r>
              <a:rPr lang="en-US" altLang="zh-CN" sz="2000" dirty="0"/>
              <a:t>3</a:t>
            </a:r>
            <a:r>
              <a:rPr lang="zh-CN" altLang="en-US" sz="2000" dirty="0"/>
              <a:t>所示</a:t>
            </a:r>
            <a:endParaRPr lang="en-US" altLang="zh-CN" sz="2000" dirty="0"/>
          </a:p>
          <a:p>
            <a:pPr marL="457200" lvl="1" indent="0">
              <a:buNone/>
            </a:pPr>
            <a:r>
              <a:rPr lang="en-US" altLang="zh-CN" sz="2000" dirty="0"/>
              <a:t>       </a:t>
            </a:r>
            <a:r>
              <a:rPr lang="zh-CN" altLang="en-US" sz="2000" dirty="0"/>
              <a:t>函数执行过程中以字符为读取格式化字符串</a:t>
            </a:r>
            <a:endParaRPr lang="en-US" altLang="zh-CN" sz="2000" dirty="0"/>
          </a:p>
          <a:p>
            <a:pPr marL="457200" lvl="1" indent="0">
              <a:buNone/>
            </a:pPr>
            <a:r>
              <a:rPr lang="en-US" altLang="zh-CN" sz="2000" dirty="0"/>
              <a:t>       </a:t>
            </a:r>
            <a:r>
              <a:rPr lang="zh-CN" altLang="en-US" sz="2000" dirty="0"/>
              <a:t>若读取到</a:t>
            </a:r>
            <a:r>
              <a:rPr lang="en-US" altLang="zh-CN" sz="2000" dirty="0"/>
              <a:t>%</a:t>
            </a:r>
            <a:r>
              <a:rPr lang="zh-CN" altLang="en-US" sz="2000" dirty="0"/>
              <a:t>，则按照参数从栈上获取数据并形式化</a:t>
            </a:r>
            <a:endParaRPr lang="en-US" altLang="zh-CN" sz="2000" dirty="0"/>
          </a:p>
          <a:p>
            <a:pPr marL="457200" lvl="1" indent="0">
              <a:buNone/>
            </a:pPr>
            <a:r>
              <a:rPr lang="en-US" altLang="zh-CN" sz="2000" dirty="0"/>
              <a:t>       (“%%”</a:t>
            </a:r>
            <a:r>
              <a:rPr lang="zh-CN" altLang="en-US" sz="2000" dirty="0"/>
              <a:t>符号除外，用作转义“</a:t>
            </a:r>
            <a:r>
              <a:rPr lang="en-US" altLang="zh-CN" sz="2000" dirty="0"/>
              <a:t>%</a:t>
            </a:r>
            <a:r>
              <a:rPr lang="zh-CN" altLang="en-US" sz="2000" dirty="0"/>
              <a:t>”并打印</a:t>
            </a:r>
            <a:r>
              <a:rPr lang="en-US" altLang="zh-CN" sz="2000" dirty="0"/>
              <a:t>)</a:t>
            </a:r>
          </a:p>
          <a:p>
            <a:pPr marL="457200" lvl="1" indent="0">
              <a:buNone/>
            </a:pPr>
            <a:endParaRPr lang="en-US" altLang="zh-CN" sz="2000" dirty="0"/>
          </a:p>
        </p:txBody>
      </p:sp>
      <p:pic>
        <p:nvPicPr>
          <p:cNvPr id="4" name="图片 3">
            <a:extLst>
              <a:ext uri="{FF2B5EF4-FFF2-40B4-BE49-F238E27FC236}">
                <a16:creationId xmlns:a16="http://schemas.microsoft.com/office/drawing/2014/main" xmlns="" id="{57D2D21A-DEDC-4687-8044-1864CCF0D026}"/>
              </a:ext>
            </a:extLst>
          </p:cNvPr>
          <p:cNvPicPr>
            <a:picLocks noChangeAspect="1"/>
          </p:cNvPicPr>
          <p:nvPr/>
        </p:nvPicPr>
        <p:blipFill rotWithShape="1">
          <a:blip r:embed="rId3"/>
          <a:srcRect l="29836" t="1174" r="24426" b="39414"/>
          <a:stretch/>
        </p:blipFill>
        <p:spPr>
          <a:xfrm>
            <a:off x="8701391" y="1854754"/>
            <a:ext cx="1861005" cy="2341266"/>
          </a:xfrm>
          <a:prstGeom prst="rect">
            <a:avLst/>
          </a:prstGeom>
        </p:spPr>
      </p:pic>
      <p:pic>
        <p:nvPicPr>
          <p:cNvPr id="5" name="图片 4">
            <a:extLst>
              <a:ext uri="{FF2B5EF4-FFF2-40B4-BE49-F238E27FC236}">
                <a16:creationId xmlns:a16="http://schemas.microsoft.com/office/drawing/2014/main" xmlns="" id="{ECB97B74-387F-4290-A214-1789E44E7A12}"/>
              </a:ext>
            </a:extLst>
          </p:cNvPr>
          <p:cNvPicPr>
            <a:picLocks noChangeAspect="1"/>
          </p:cNvPicPr>
          <p:nvPr/>
        </p:nvPicPr>
        <p:blipFill>
          <a:blip r:embed="rId4"/>
          <a:stretch>
            <a:fillRect/>
          </a:stretch>
        </p:blipFill>
        <p:spPr>
          <a:xfrm>
            <a:off x="8222660" y="4330957"/>
            <a:ext cx="3136712" cy="1223448"/>
          </a:xfrm>
          <a:prstGeom prst="rect">
            <a:avLst/>
          </a:prstGeom>
        </p:spPr>
      </p:pic>
      <p:sp>
        <p:nvSpPr>
          <p:cNvPr id="7" name="文本框 6">
            <a:extLst>
              <a:ext uri="{FF2B5EF4-FFF2-40B4-BE49-F238E27FC236}">
                <a16:creationId xmlns:a16="http://schemas.microsoft.com/office/drawing/2014/main" xmlns="" id="{E5C6CF86-940A-4BCF-AF27-C3A61D20B1E5}"/>
              </a:ext>
            </a:extLst>
          </p:cNvPr>
          <p:cNvSpPr txBox="1"/>
          <p:nvPr/>
        </p:nvSpPr>
        <p:spPr>
          <a:xfrm>
            <a:off x="8014590" y="5869186"/>
            <a:ext cx="3808325" cy="307777"/>
          </a:xfrm>
          <a:prstGeom prst="rect">
            <a:avLst/>
          </a:prstGeom>
          <a:noFill/>
        </p:spPr>
        <p:txBody>
          <a:bodyPr wrap="square" rtlCol="0">
            <a:spAutoFit/>
          </a:bodyPr>
          <a:lstStyle/>
          <a:p>
            <a:r>
              <a:rPr lang="zh-CN" altLang="en-US" sz="1400" dirty="0"/>
              <a:t>图</a:t>
            </a:r>
            <a:r>
              <a:rPr lang="en-US" altLang="zh-CN" sz="1400" dirty="0"/>
              <a:t>3</a:t>
            </a:r>
            <a:r>
              <a:rPr lang="zh-CN" altLang="en-US" sz="1400" dirty="0"/>
              <a:t>：格式化函数调用时参数在栈中的位置</a:t>
            </a:r>
          </a:p>
        </p:txBody>
      </p:sp>
      <p:pic>
        <p:nvPicPr>
          <p:cNvPr id="8" name="图片 7">
            <a:extLst>
              <a:ext uri="{FF2B5EF4-FFF2-40B4-BE49-F238E27FC236}">
                <a16:creationId xmlns:a16="http://schemas.microsoft.com/office/drawing/2014/main" xmlns="" id="{91E652AD-5001-448E-BDC5-1DAEBBFEC02A}"/>
              </a:ext>
            </a:extLst>
          </p:cNvPr>
          <p:cNvPicPr>
            <a:picLocks noChangeAspect="1"/>
          </p:cNvPicPr>
          <p:nvPr/>
        </p:nvPicPr>
        <p:blipFill rotWithShape="1">
          <a:blip r:embed="rId5"/>
          <a:srcRect l="4301" b="-9866"/>
          <a:stretch/>
        </p:blipFill>
        <p:spPr>
          <a:xfrm>
            <a:off x="1916604" y="3416026"/>
            <a:ext cx="6306055" cy="261671"/>
          </a:xfrm>
          <a:prstGeom prst="rect">
            <a:avLst/>
          </a:prstGeom>
        </p:spPr>
      </p:pic>
      <p:sp>
        <p:nvSpPr>
          <p:cNvPr id="9" name="文本框 8">
            <a:extLst>
              <a:ext uri="{FF2B5EF4-FFF2-40B4-BE49-F238E27FC236}">
                <a16:creationId xmlns:a16="http://schemas.microsoft.com/office/drawing/2014/main" xmlns="" id="{EBA11D8F-F865-4D64-97F8-8DE727EFBDD4}"/>
              </a:ext>
            </a:extLst>
          </p:cNvPr>
          <p:cNvSpPr txBox="1"/>
          <p:nvPr/>
        </p:nvSpPr>
        <p:spPr>
          <a:xfrm>
            <a:off x="10627013" y="5120375"/>
            <a:ext cx="505838" cy="338554"/>
          </a:xfrm>
          <a:prstGeom prst="rect">
            <a:avLst/>
          </a:prstGeom>
          <a:noFill/>
        </p:spPr>
        <p:txBody>
          <a:bodyPr wrap="square" rtlCol="0">
            <a:spAutoFit/>
          </a:bodyPr>
          <a:lstStyle/>
          <a:p>
            <a:r>
              <a:rPr lang="en-US" altLang="zh-CN" sz="1600" dirty="0"/>
              <a:t>a</a:t>
            </a:r>
            <a:endParaRPr lang="zh-CN" altLang="en-US" sz="1600" dirty="0"/>
          </a:p>
        </p:txBody>
      </p:sp>
      <p:cxnSp>
        <p:nvCxnSpPr>
          <p:cNvPr id="10" name="直接箭头连接符 9">
            <a:extLst>
              <a:ext uri="{FF2B5EF4-FFF2-40B4-BE49-F238E27FC236}">
                <a16:creationId xmlns:a16="http://schemas.microsoft.com/office/drawing/2014/main" xmlns="" id="{1D59F137-B3EA-41BE-A4DD-1B1E4254B5E2}"/>
              </a:ext>
            </a:extLst>
          </p:cNvPr>
          <p:cNvCxnSpPr>
            <a:cxnSpLocks/>
          </p:cNvCxnSpPr>
          <p:nvPr/>
        </p:nvCxnSpPr>
        <p:spPr>
          <a:xfrm flipH="1">
            <a:off x="9194243" y="1780526"/>
            <a:ext cx="763673" cy="661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D5E823A5-4E56-4039-88C6-9858E51445FE}"/>
              </a:ext>
            </a:extLst>
          </p:cNvPr>
          <p:cNvSpPr txBox="1"/>
          <p:nvPr/>
        </p:nvSpPr>
        <p:spPr>
          <a:xfrm>
            <a:off x="9485644" y="1428010"/>
            <a:ext cx="2461845" cy="307777"/>
          </a:xfrm>
          <a:prstGeom prst="rect">
            <a:avLst/>
          </a:prstGeom>
          <a:noFill/>
        </p:spPr>
        <p:txBody>
          <a:bodyPr wrap="square" rtlCol="0">
            <a:spAutoFit/>
          </a:bodyPr>
          <a:lstStyle/>
          <a:p>
            <a:r>
              <a:rPr lang="zh-CN" altLang="en-US" sz="1400" dirty="0"/>
              <a:t>可能存在的格式化字符串</a:t>
            </a:r>
          </a:p>
        </p:txBody>
      </p:sp>
    </p:spTree>
    <p:extLst>
      <p:ext uri="{BB962C8B-B14F-4D97-AF65-F5344CB8AC3E}">
        <p14:creationId xmlns:p14="http://schemas.microsoft.com/office/powerpoint/2010/main" val="62885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栈与格式化字符串的关系</a:t>
            </a:r>
            <a:endParaRPr lang="en-US" altLang="zh-CN" sz="2400" dirty="0"/>
          </a:p>
          <a:p>
            <a:pPr lvl="1"/>
            <a:r>
              <a:rPr lang="zh-CN" altLang="en-US" sz="2000" dirty="0"/>
              <a:t>一次格式化函数执行过程</a:t>
            </a:r>
            <a:endParaRPr lang="en-US" altLang="zh-CN" sz="2000" dirty="0"/>
          </a:p>
          <a:p>
            <a:pPr marL="457200" lvl="1" indent="0">
              <a:buNone/>
            </a:pPr>
            <a:r>
              <a:rPr lang="zh-CN" altLang="en-US" sz="2000" dirty="0"/>
              <a:t>  </a:t>
            </a:r>
            <a:endParaRPr lang="en-US" altLang="zh-CN" sz="2000" dirty="0"/>
          </a:p>
        </p:txBody>
      </p:sp>
      <p:cxnSp>
        <p:nvCxnSpPr>
          <p:cNvPr id="10" name="直接连接符 9"/>
          <p:cNvCxnSpPr/>
          <p:nvPr/>
        </p:nvCxnSpPr>
        <p:spPr>
          <a:xfrm>
            <a:off x="6962475"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2583"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962475" y="4976127"/>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“hello,”</a:t>
            </a:r>
            <a:endParaRPr lang="zh-CN" altLang="en-US" sz="2800" dirty="0">
              <a:solidFill>
                <a:schemeClr val="tx1"/>
              </a:solidFill>
            </a:endParaRPr>
          </a:p>
        </p:txBody>
      </p:sp>
      <p:sp>
        <p:nvSpPr>
          <p:cNvPr id="24" name="右大括号 23"/>
          <p:cNvSpPr/>
          <p:nvPr/>
        </p:nvSpPr>
        <p:spPr>
          <a:xfrm>
            <a:off x="9765597" y="922963"/>
            <a:ext cx="279114" cy="5451981"/>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10260467" y="3414968"/>
            <a:ext cx="1327068" cy="400110"/>
          </a:xfrm>
          <a:prstGeom prst="rect">
            <a:avLst/>
          </a:prstGeom>
          <a:noFill/>
        </p:spPr>
        <p:txBody>
          <a:bodyPr wrap="square" rtlCol="0">
            <a:spAutoFit/>
          </a:bodyPr>
          <a:lstStyle/>
          <a:p>
            <a:r>
              <a:rPr lang="en-US" altLang="zh-CN" sz="2000" dirty="0" err="1"/>
              <a:t>printf</a:t>
            </a:r>
            <a:endParaRPr lang="zh-CN" altLang="en-US" sz="2000" dirty="0"/>
          </a:p>
        </p:txBody>
      </p:sp>
      <p:sp>
        <p:nvSpPr>
          <p:cNvPr id="48" name="矩形 47"/>
          <p:cNvSpPr/>
          <p:nvPr/>
        </p:nvSpPr>
        <p:spPr>
          <a:xfrm>
            <a:off x="6962475" y="4380700"/>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my</a:t>
            </a:r>
            <a:endParaRPr lang="zh-CN" altLang="en-US" sz="2800" dirty="0">
              <a:solidFill>
                <a:schemeClr val="tx1"/>
              </a:solidFill>
            </a:endParaRPr>
          </a:p>
        </p:txBody>
      </p:sp>
      <p:sp>
        <p:nvSpPr>
          <p:cNvPr id="49" name="矩形 48"/>
          <p:cNvSpPr/>
          <p:nvPr/>
        </p:nvSpPr>
        <p:spPr>
          <a:xfrm>
            <a:off x="6962475" y="3785273"/>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name”</a:t>
            </a:r>
            <a:endParaRPr lang="zh-CN" altLang="en-US" sz="2800" dirty="0">
              <a:solidFill>
                <a:schemeClr val="tx1"/>
              </a:solidFill>
            </a:endParaRPr>
          </a:p>
        </p:txBody>
      </p:sp>
      <p:sp>
        <p:nvSpPr>
          <p:cNvPr id="50" name="矩形 49"/>
          <p:cNvSpPr/>
          <p:nvPr/>
        </p:nvSpPr>
        <p:spPr>
          <a:xfrm>
            <a:off x="6962475" y="3189846"/>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is”</a:t>
            </a:r>
            <a:endParaRPr lang="zh-CN" altLang="en-US" sz="2800" dirty="0">
              <a:solidFill>
                <a:schemeClr val="tx1"/>
              </a:solidFill>
            </a:endParaRPr>
          </a:p>
        </p:txBody>
      </p:sp>
      <p:sp>
        <p:nvSpPr>
          <p:cNvPr id="51" name="矩形 50"/>
          <p:cNvSpPr/>
          <p:nvPr/>
        </p:nvSpPr>
        <p:spPr>
          <a:xfrm>
            <a:off x="6962475" y="2620583"/>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Jackson.”</a:t>
            </a:r>
            <a:endParaRPr lang="zh-CN" altLang="en-US" sz="2800" dirty="0">
              <a:solidFill>
                <a:schemeClr val="tx1"/>
              </a:solidFill>
            </a:endParaRPr>
          </a:p>
        </p:txBody>
      </p:sp>
      <p:sp>
        <p:nvSpPr>
          <p:cNvPr id="52" name="矩形 51"/>
          <p:cNvSpPr/>
          <p:nvPr/>
        </p:nvSpPr>
        <p:spPr>
          <a:xfrm>
            <a:off x="6962475" y="2025156"/>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保留区内容</a:t>
            </a:r>
          </a:p>
        </p:txBody>
      </p:sp>
      <p:sp>
        <p:nvSpPr>
          <p:cNvPr id="53" name="矩形 52"/>
          <p:cNvSpPr/>
          <p:nvPr/>
        </p:nvSpPr>
        <p:spPr>
          <a:xfrm>
            <a:off x="6962475" y="1429729"/>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a:t>
            </a:r>
            <a:r>
              <a:rPr lang="en-US" altLang="zh-CN" sz="2800" dirty="0" err="1">
                <a:solidFill>
                  <a:schemeClr val="tx1"/>
                </a:solidFill>
              </a:rPr>
              <a:t>ebp</a:t>
            </a:r>
            <a:endParaRPr lang="zh-CN" altLang="en-US" sz="2800" dirty="0">
              <a:solidFill>
                <a:schemeClr val="tx1"/>
              </a:solidFill>
            </a:endParaRPr>
          </a:p>
        </p:txBody>
      </p:sp>
      <p:sp>
        <p:nvSpPr>
          <p:cNvPr id="54" name="矩形 53"/>
          <p:cNvSpPr/>
          <p:nvPr/>
        </p:nvSpPr>
        <p:spPr>
          <a:xfrm>
            <a:off x="6962475" y="834302"/>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55" name="矩形 54"/>
          <p:cNvSpPr/>
          <p:nvPr/>
        </p:nvSpPr>
        <p:spPr>
          <a:xfrm>
            <a:off x="6962475" y="5571554"/>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r>
              <a:rPr lang="en-US" altLang="zh-CN" sz="2800" dirty="0" err="1">
                <a:solidFill>
                  <a:schemeClr val="tx1"/>
                </a:solidFill>
              </a:rPr>
              <a:t>s%s%s%s%s</a:t>
            </a:r>
            <a:r>
              <a:rPr lang="en-US" altLang="zh-CN" sz="2800" dirty="0">
                <a:solidFill>
                  <a:schemeClr val="tx1"/>
                </a:solidFill>
              </a:rPr>
              <a:t>\n”</a:t>
            </a:r>
            <a:endParaRPr lang="zh-CN" altLang="en-US" sz="2800" dirty="0">
              <a:solidFill>
                <a:schemeClr val="tx1"/>
              </a:solidFill>
            </a:endParaRPr>
          </a:p>
        </p:txBody>
      </p:sp>
      <p:sp>
        <p:nvSpPr>
          <p:cNvPr id="56" name="下箭头 55"/>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58" name="TextBox 57"/>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075" y="2918296"/>
            <a:ext cx="42576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8032695" y="400225"/>
            <a:ext cx="549667" cy="367383"/>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347097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栈与格式化字符串的关系</a:t>
            </a:r>
            <a:endParaRPr lang="en-US" altLang="zh-CN" sz="2400" dirty="0"/>
          </a:p>
          <a:p>
            <a:pPr lvl="1"/>
            <a:r>
              <a:rPr lang="zh-CN" altLang="en-US" sz="2000" dirty="0"/>
              <a:t>一次格式化函数执行过程</a:t>
            </a:r>
            <a:endParaRPr lang="en-US" altLang="zh-CN" sz="2000" dirty="0"/>
          </a:p>
          <a:p>
            <a:pPr marL="457200" lvl="1" indent="0">
              <a:buNone/>
            </a:pPr>
            <a:r>
              <a:rPr lang="zh-CN" altLang="en-US" sz="2000" dirty="0"/>
              <a:t>  </a:t>
            </a:r>
            <a:endParaRPr lang="en-US" altLang="zh-CN" sz="2000" dirty="0"/>
          </a:p>
        </p:txBody>
      </p:sp>
      <p:cxnSp>
        <p:nvCxnSpPr>
          <p:cNvPr id="10" name="直接连接符 9"/>
          <p:cNvCxnSpPr/>
          <p:nvPr/>
        </p:nvCxnSpPr>
        <p:spPr>
          <a:xfrm>
            <a:off x="6962475"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2583"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962475" y="4976127"/>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“hello,”</a:t>
            </a:r>
            <a:endParaRPr lang="zh-CN" altLang="en-US" sz="2800" dirty="0">
              <a:solidFill>
                <a:schemeClr val="tx1"/>
              </a:solidFill>
            </a:endParaRPr>
          </a:p>
        </p:txBody>
      </p:sp>
      <p:sp>
        <p:nvSpPr>
          <p:cNvPr id="24" name="右大括号 23"/>
          <p:cNvSpPr/>
          <p:nvPr/>
        </p:nvSpPr>
        <p:spPr>
          <a:xfrm>
            <a:off x="9765597" y="922963"/>
            <a:ext cx="279114" cy="5451981"/>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6962475" y="4380700"/>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my</a:t>
            </a:r>
            <a:endParaRPr lang="zh-CN" altLang="en-US" sz="2800" dirty="0">
              <a:solidFill>
                <a:schemeClr val="tx1"/>
              </a:solidFill>
            </a:endParaRPr>
          </a:p>
        </p:txBody>
      </p:sp>
      <p:sp>
        <p:nvSpPr>
          <p:cNvPr id="49" name="矩形 48"/>
          <p:cNvSpPr/>
          <p:nvPr/>
        </p:nvSpPr>
        <p:spPr>
          <a:xfrm>
            <a:off x="6962475" y="3785273"/>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name”</a:t>
            </a:r>
            <a:endParaRPr lang="zh-CN" altLang="en-US" sz="2800" dirty="0">
              <a:solidFill>
                <a:schemeClr val="tx1"/>
              </a:solidFill>
            </a:endParaRPr>
          </a:p>
        </p:txBody>
      </p:sp>
      <p:sp>
        <p:nvSpPr>
          <p:cNvPr id="50" name="矩形 49"/>
          <p:cNvSpPr/>
          <p:nvPr/>
        </p:nvSpPr>
        <p:spPr>
          <a:xfrm>
            <a:off x="6962475" y="3189846"/>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is”</a:t>
            </a:r>
            <a:endParaRPr lang="zh-CN" altLang="en-US" sz="2800" dirty="0">
              <a:solidFill>
                <a:schemeClr val="tx1"/>
              </a:solidFill>
            </a:endParaRPr>
          </a:p>
        </p:txBody>
      </p:sp>
      <p:sp>
        <p:nvSpPr>
          <p:cNvPr id="51" name="矩形 50"/>
          <p:cNvSpPr/>
          <p:nvPr/>
        </p:nvSpPr>
        <p:spPr>
          <a:xfrm>
            <a:off x="6962475" y="2620583"/>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Jackson.”</a:t>
            </a:r>
            <a:endParaRPr lang="zh-CN" altLang="en-US" sz="2800" dirty="0">
              <a:solidFill>
                <a:schemeClr val="tx1"/>
              </a:solidFill>
            </a:endParaRPr>
          </a:p>
        </p:txBody>
      </p:sp>
      <p:sp>
        <p:nvSpPr>
          <p:cNvPr id="52" name="矩形 51"/>
          <p:cNvSpPr/>
          <p:nvPr/>
        </p:nvSpPr>
        <p:spPr>
          <a:xfrm>
            <a:off x="6962475" y="2025156"/>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保留区内容</a:t>
            </a:r>
          </a:p>
        </p:txBody>
      </p:sp>
      <p:sp>
        <p:nvSpPr>
          <p:cNvPr id="53" name="矩形 52"/>
          <p:cNvSpPr/>
          <p:nvPr/>
        </p:nvSpPr>
        <p:spPr>
          <a:xfrm>
            <a:off x="6962475" y="1429729"/>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a:t>
            </a:r>
            <a:r>
              <a:rPr lang="en-US" altLang="zh-CN" sz="2800" dirty="0" err="1">
                <a:solidFill>
                  <a:schemeClr val="tx1"/>
                </a:solidFill>
              </a:rPr>
              <a:t>ebp</a:t>
            </a:r>
            <a:endParaRPr lang="zh-CN" altLang="en-US" sz="2800" dirty="0">
              <a:solidFill>
                <a:schemeClr val="tx1"/>
              </a:solidFill>
            </a:endParaRPr>
          </a:p>
        </p:txBody>
      </p:sp>
      <p:sp>
        <p:nvSpPr>
          <p:cNvPr id="54" name="矩形 53"/>
          <p:cNvSpPr/>
          <p:nvPr/>
        </p:nvSpPr>
        <p:spPr>
          <a:xfrm>
            <a:off x="6962475" y="834302"/>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55" name="矩形 54"/>
          <p:cNvSpPr/>
          <p:nvPr/>
        </p:nvSpPr>
        <p:spPr>
          <a:xfrm>
            <a:off x="6962475" y="5571554"/>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r>
              <a:rPr lang="en-US" altLang="zh-CN" sz="2800" dirty="0" err="1">
                <a:solidFill>
                  <a:schemeClr val="tx1"/>
                </a:solidFill>
              </a:rPr>
              <a:t>s%s%s%s%s</a:t>
            </a:r>
            <a:r>
              <a:rPr lang="en-US" altLang="zh-CN" sz="2800" dirty="0">
                <a:solidFill>
                  <a:schemeClr val="tx1"/>
                </a:solidFill>
              </a:rPr>
              <a:t>\n”</a:t>
            </a:r>
            <a:endParaRPr lang="zh-CN" altLang="en-US" sz="2800" dirty="0">
              <a:solidFill>
                <a:schemeClr val="tx1"/>
              </a:solidFill>
            </a:endParaRPr>
          </a:p>
        </p:txBody>
      </p:sp>
      <p:sp>
        <p:nvSpPr>
          <p:cNvPr id="56" name="下箭头 55"/>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58" name="TextBox 57"/>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4" name="TextBox 3"/>
          <p:cNvSpPr txBox="1"/>
          <p:nvPr/>
        </p:nvSpPr>
        <p:spPr>
          <a:xfrm>
            <a:off x="565079" y="3935002"/>
            <a:ext cx="4993240" cy="1107996"/>
          </a:xfrm>
          <a:prstGeom prst="rect">
            <a:avLst/>
          </a:prstGeom>
          <a:noFill/>
        </p:spPr>
        <p:txBody>
          <a:bodyPr wrap="square" rtlCol="0">
            <a:spAutoFit/>
          </a:bodyPr>
          <a:lstStyle/>
          <a:p>
            <a:r>
              <a:rPr lang="en-US" altLang="zh-CN" sz="6600" dirty="0"/>
              <a:t>%s%s%s%s%s\n</a:t>
            </a:r>
            <a:endParaRPr lang="zh-CN" altLang="en-US" sz="6600" dirty="0"/>
          </a:p>
        </p:txBody>
      </p:sp>
      <p:sp>
        <p:nvSpPr>
          <p:cNvPr id="5" name="下箭头 4"/>
          <p:cNvSpPr/>
          <p:nvPr/>
        </p:nvSpPr>
        <p:spPr>
          <a:xfrm>
            <a:off x="832207" y="347943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102848" y="5093235"/>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52400" y="5461393"/>
            <a:ext cx="1101047" cy="584775"/>
          </a:xfrm>
          <a:prstGeom prst="rect">
            <a:avLst/>
          </a:prstGeom>
          <a:noFill/>
        </p:spPr>
        <p:txBody>
          <a:bodyPr wrap="square" rtlCol="0">
            <a:spAutoFit/>
          </a:bodyPr>
          <a:lstStyle/>
          <a:p>
            <a:r>
              <a:rPr lang="zh-CN" altLang="en-US" sz="3200" dirty="0"/>
              <a:t>输出：</a:t>
            </a:r>
          </a:p>
        </p:txBody>
      </p:sp>
      <p:sp>
        <p:nvSpPr>
          <p:cNvPr id="35" name="下箭头 34"/>
          <p:cNvSpPr/>
          <p:nvPr/>
        </p:nvSpPr>
        <p:spPr>
          <a:xfrm>
            <a:off x="1642153" y="347942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102848" y="4497808"/>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272283" y="5461393"/>
            <a:ext cx="1101047" cy="584775"/>
          </a:xfrm>
          <a:prstGeom prst="rect">
            <a:avLst/>
          </a:prstGeom>
          <a:noFill/>
        </p:spPr>
        <p:txBody>
          <a:bodyPr wrap="square" rtlCol="0">
            <a:spAutoFit/>
          </a:bodyPr>
          <a:lstStyle/>
          <a:p>
            <a:r>
              <a:rPr lang="en-US" altLang="zh-CN" sz="3200" dirty="0"/>
              <a:t>hello,</a:t>
            </a:r>
            <a:endParaRPr lang="zh-CN" altLang="en-US" sz="3200" dirty="0"/>
          </a:p>
        </p:txBody>
      </p:sp>
      <p:sp>
        <p:nvSpPr>
          <p:cNvPr id="38" name="TextBox 37"/>
          <p:cNvSpPr txBox="1"/>
          <p:nvPr/>
        </p:nvSpPr>
        <p:spPr>
          <a:xfrm>
            <a:off x="2311686" y="5461393"/>
            <a:ext cx="873304" cy="584775"/>
          </a:xfrm>
          <a:prstGeom prst="rect">
            <a:avLst/>
          </a:prstGeom>
          <a:noFill/>
        </p:spPr>
        <p:txBody>
          <a:bodyPr wrap="square" rtlCol="0">
            <a:spAutoFit/>
          </a:bodyPr>
          <a:lstStyle/>
          <a:p>
            <a:r>
              <a:rPr lang="en-US" altLang="zh-CN" sz="3200" dirty="0"/>
              <a:t> my</a:t>
            </a:r>
            <a:endParaRPr lang="zh-CN" altLang="en-US" sz="3200" dirty="0"/>
          </a:p>
        </p:txBody>
      </p:sp>
      <p:sp>
        <p:nvSpPr>
          <p:cNvPr id="39" name="TextBox 38"/>
          <p:cNvSpPr txBox="1"/>
          <p:nvPr/>
        </p:nvSpPr>
        <p:spPr>
          <a:xfrm>
            <a:off x="3184990" y="5448273"/>
            <a:ext cx="1366456" cy="584775"/>
          </a:xfrm>
          <a:prstGeom prst="rect">
            <a:avLst/>
          </a:prstGeom>
          <a:noFill/>
        </p:spPr>
        <p:txBody>
          <a:bodyPr wrap="square" rtlCol="0">
            <a:spAutoFit/>
          </a:bodyPr>
          <a:lstStyle/>
          <a:p>
            <a:r>
              <a:rPr lang="en-US" altLang="zh-CN" sz="3200" dirty="0"/>
              <a:t> name</a:t>
            </a:r>
            <a:endParaRPr lang="zh-CN" altLang="en-US" sz="3200" dirty="0"/>
          </a:p>
        </p:txBody>
      </p:sp>
      <p:sp>
        <p:nvSpPr>
          <p:cNvPr id="40" name="TextBox 39"/>
          <p:cNvSpPr txBox="1"/>
          <p:nvPr/>
        </p:nvSpPr>
        <p:spPr>
          <a:xfrm>
            <a:off x="4551446" y="5461393"/>
            <a:ext cx="575358" cy="584775"/>
          </a:xfrm>
          <a:prstGeom prst="rect">
            <a:avLst/>
          </a:prstGeom>
          <a:noFill/>
        </p:spPr>
        <p:txBody>
          <a:bodyPr wrap="square" rtlCol="0">
            <a:spAutoFit/>
          </a:bodyPr>
          <a:lstStyle/>
          <a:p>
            <a:r>
              <a:rPr lang="en-US" altLang="zh-CN" sz="3200" dirty="0"/>
              <a:t> is</a:t>
            </a:r>
            <a:endParaRPr lang="zh-CN" altLang="en-US" sz="3200" dirty="0"/>
          </a:p>
        </p:txBody>
      </p:sp>
      <p:sp>
        <p:nvSpPr>
          <p:cNvPr id="41" name="TextBox 40"/>
          <p:cNvSpPr txBox="1"/>
          <p:nvPr/>
        </p:nvSpPr>
        <p:spPr>
          <a:xfrm>
            <a:off x="1364751" y="6082556"/>
            <a:ext cx="1820239" cy="584775"/>
          </a:xfrm>
          <a:prstGeom prst="rect">
            <a:avLst/>
          </a:prstGeom>
          <a:noFill/>
        </p:spPr>
        <p:txBody>
          <a:bodyPr wrap="square" rtlCol="0">
            <a:spAutoFit/>
          </a:bodyPr>
          <a:lstStyle/>
          <a:p>
            <a:r>
              <a:rPr lang="en-US" altLang="zh-CN" sz="3200" dirty="0"/>
              <a:t> Jackson.</a:t>
            </a:r>
            <a:endParaRPr lang="zh-CN" altLang="en-US" sz="3200" dirty="0"/>
          </a:p>
        </p:txBody>
      </p:sp>
      <p:sp>
        <p:nvSpPr>
          <p:cNvPr id="42" name="下箭头 41"/>
          <p:cNvSpPr/>
          <p:nvPr/>
        </p:nvSpPr>
        <p:spPr>
          <a:xfrm>
            <a:off x="2426413" y="348755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3195264" y="346926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a:off x="3953839" y="346925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6102847" y="3902381"/>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6101133" y="3329751"/>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a:off x="6101132" y="2737691"/>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8032695" y="400225"/>
            <a:ext cx="549667" cy="367383"/>
          </a:xfrm>
          <a:prstGeom prst="rect">
            <a:avLst/>
          </a:prstGeom>
          <a:noFill/>
        </p:spPr>
        <p:txBody>
          <a:bodyPr wrap="square" rtlCol="0">
            <a:spAutoFit/>
          </a:bodyPr>
          <a:lstStyle/>
          <a:p>
            <a:r>
              <a:rPr lang="en-US" altLang="zh-CN" dirty="0"/>
              <a:t>……</a:t>
            </a:r>
            <a:endParaRPr lang="zh-CN" altLang="en-US" dirty="0"/>
          </a:p>
        </p:txBody>
      </p:sp>
      <p:sp>
        <p:nvSpPr>
          <p:cNvPr id="60" name="TextBox 59"/>
          <p:cNvSpPr txBox="1"/>
          <p:nvPr/>
        </p:nvSpPr>
        <p:spPr>
          <a:xfrm>
            <a:off x="10260467" y="3414968"/>
            <a:ext cx="1327068" cy="400110"/>
          </a:xfrm>
          <a:prstGeom prst="rect">
            <a:avLst/>
          </a:prstGeom>
          <a:noFill/>
        </p:spPr>
        <p:txBody>
          <a:bodyPr wrap="square" rtlCol="0">
            <a:spAutoFit/>
          </a:bodyPr>
          <a:lstStyle/>
          <a:p>
            <a:r>
              <a:rPr lang="en-US" altLang="zh-CN" sz="2000" dirty="0" err="1"/>
              <a:t>printf</a:t>
            </a:r>
            <a:endParaRPr lang="zh-CN" altLang="en-US" sz="2000" dirty="0"/>
          </a:p>
        </p:txBody>
      </p:sp>
    </p:spTree>
    <p:extLst>
      <p:ext uri="{BB962C8B-B14F-4D97-AF65-F5344CB8AC3E}">
        <p14:creationId xmlns:p14="http://schemas.microsoft.com/office/powerpoint/2010/main" val="281147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5" grpId="0" animBg="1"/>
      <p:bldP spid="36" grpId="0" animBg="1"/>
      <p:bldP spid="37" grpId="0"/>
      <p:bldP spid="38" grpId="0"/>
      <p:bldP spid="39" grpId="0"/>
      <p:bldP spid="40" grpId="0"/>
      <p:bldP spid="41" grpId="0"/>
      <p:bldP spid="42" grpId="0" animBg="1"/>
      <p:bldP spid="43" grpId="0" animBg="1"/>
      <p:bldP spid="44"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栈与格式化字符串的关系</a:t>
            </a:r>
            <a:endParaRPr lang="en-US" altLang="zh-CN" sz="2400" dirty="0"/>
          </a:p>
          <a:p>
            <a:pPr lvl="1"/>
            <a:r>
              <a:rPr lang="zh-CN" altLang="en-US" sz="2000" dirty="0"/>
              <a:t>一次格式化函数执行过程</a:t>
            </a:r>
            <a:endParaRPr lang="en-US" altLang="zh-CN" sz="2000" dirty="0"/>
          </a:p>
          <a:p>
            <a:pPr marL="457200" lvl="1" indent="0">
              <a:buNone/>
            </a:pPr>
            <a:r>
              <a:rPr lang="zh-CN" altLang="en-US" sz="2000" dirty="0"/>
              <a:t>  </a:t>
            </a:r>
            <a:endParaRPr lang="en-US" altLang="zh-CN"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40" y="2965646"/>
            <a:ext cx="4529398" cy="273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139" y="3562162"/>
            <a:ext cx="4877840" cy="11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右箭头 7"/>
          <p:cNvSpPr/>
          <p:nvPr/>
        </p:nvSpPr>
        <p:spPr>
          <a:xfrm>
            <a:off x="5743254" y="3953195"/>
            <a:ext cx="924674" cy="4109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573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栈与格式化字符串的关系</a:t>
            </a:r>
            <a:endParaRPr lang="en-US" altLang="zh-CN" sz="2400" dirty="0"/>
          </a:p>
          <a:p>
            <a:pPr lvl="1"/>
            <a:r>
              <a:rPr lang="zh-CN" altLang="en-US" sz="2000" dirty="0"/>
              <a:t>一次格式化函数执行过程</a:t>
            </a:r>
            <a:endParaRPr lang="en-US" altLang="zh-CN" sz="2000" dirty="0"/>
          </a:p>
          <a:p>
            <a:pPr marL="457200" lvl="1" indent="0">
              <a:buNone/>
            </a:pPr>
            <a:r>
              <a:rPr lang="zh-CN" altLang="en-US" sz="2000" dirty="0"/>
              <a:t>  </a:t>
            </a:r>
            <a:endParaRPr lang="en-US" altLang="zh-CN" sz="2000" dirty="0"/>
          </a:p>
        </p:txBody>
      </p:sp>
      <p:cxnSp>
        <p:nvCxnSpPr>
          <p:cNvPr id="10" name="直接连接符 9"/>
          <p:cNvCxnSpPr/>
          <p:nvPr/>
        </p:nvCxnSpPr>
        <p:spPr>
          <a:xfrm>
            <a:off x="6962475"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2583"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962475" y="3694810"/>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a:t>
            </a:r>
            <a:r>
              <a:rPr lang="en-US" altLang="zh-CN" sz="2800" dirty="0" err="1">
                <a:solidFill>
                  <a:schemeClr val="tx1"/>
                </a:solidFill>
              </a:rPr>
              <a:t>ebp</a:t>
            </a:r>
            <a:endParaRPr lang="zh-CN" altLang="en-US" sz="2800" dirty="0">
              <a:solidFill>
                <a:schemeClr val="tx1"/>
              </a:solidFill>
            </a:endParaRPr>
          </a:p>
        </p:txBody>
      </p:sp>
      <p:sp>
        <p:nvSpPr>
          <p:cNvPr id="55" name="矩形 54"/>
          <p:cNvSpPr/>
          <p:nvPr/>
        </p:nvSpPr>
        <p:spPr>
          <a:xfrm>
            <a:off x="6962475" y="4885664"/>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r>
              <a:rPr lang="en-US" altLang="zh-CN" sz="2800" dirty="0" err="1">
                <a:solidFill>
                  <a:schemeClr val="tx1"/>
                </a:solidFill>
              </a:rPr>
              <a:t>s%s%s%s%s</a:t>
            </a:r>
            <a:r>
              <a:rPr lang="en-US" altLang="zh-CN" sz="2800" dirty="0">
                <a:solidFill>
                  <a:schemeClr val="tx1"/>
                </a:solidFill>
              </a:rPr>
              <a:t>\n”</a:t>
            </a:r>
            <a:endParaRPr lang="zh-CN" altLang="en-US" sz="2800" dirty="0">
              <a:solidFill>
                <a:schemeClr val="tx1"/>
              </a:solidFill>
            </a:endParaRPr>
          </a:p>
        </p:txBody>
      </p:sp>
      <p:sp>
        <p:nvSpPr>
          <p:cNvPr id="56" name="下箭头 55"/>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58" name="TextBox 57"/>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22" y="3566308"/>
            <a:ext cx="4877840" cy="119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6962475" y="4290237"/>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保留区内容</a:t>
            </a:r>
          </a:p>
        </p:txBody>
      </p:sp>
      <p:sp>
        <p:nvSpPr>
          <p:cNvPr id="23" name="矩形 22"/>
          <p:cNvSpPr/>
          <p:nvPr/>
        </p:nvSpPr>
        <p:spPr>
          <a:xfrm>
            <a:off x="6962475" y="2505572"/>
            <a:ext cx="2690108" cy="59542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26" name="矩形 25"/>
          <p:cNvSpPr/>
          <p:nvPr/>
        </p:nvSpPr>
        <p:spPr>
          <a:xfrm>
            <a:off x="6962475" y="3100999"/>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29" name="右大括号 28"/>
          <p:cNvSpPr/>
          <p:nvPr/>
        </p:nvSpPr>
        <p:spPr>
          <a:xfrm>
            <a:off x="9765597" y="2279078"/>
            <a:ext cx="279114" cy="2380093"/>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10260467" y="3414968"/>
            <a:ext cx="1327068" cy="400110"/>
          </a:xfrm>
          <a:prstGeom prst="rect">
            <a:avLst/>
          </a:prstGeom>
          <a:noFill/>
        </p:spPr>
        <p:txBody>
          <a:bodyPr wrap="square" rtlCol="0">
            <a:spAutoFit/>
          </a:bodyPr>
          <a:lstStyle/>
          <a:p>
            <a:r>
              <a:rPr lang="en-US" altLang="zh-CN" sz="2000" dirty="0" err="1"/>
              <a:t>printf</a:t>
            </a:r>
            <a:endParaRPr lang="zh-CN" altLang="en-US" sz="2000" dirty="0"/>
          </a:p>
        </p:txBody>
      </p:sp>
    </p:spTree>
    <p:extLst>
      <p:ext uri="{BB962C8B-B14F-4D97-AF65-F5344CB8AC3E}">
        <p14:creationId xmlns:p14="http://schemas.microsoft.com/office/powerpoint/2010/main" val="19088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22"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栈与格式化字符串的关系</a:t>
            </a:r>
            <a:endParaRPr lang="en-US" altLang="zh-CN" sz="2400" dirty="0"/>
          </a:p>
          <a:p>
            <a:pPr lvl="1"/>
            <a:r>
              <a:rPr lang="zh-CN" altLang="en-US" sz="2000" dirty="0"/>
              <a:t>一次格式化函数执行过程</a:t>
            </a:r>
            <a:endParaRPr lang="en-US" altLang="zh-CN" sz="2000" dirty="0"/>
          </a:p>
          <a:p>
            <a:pPr marL="457200" lvl="1" indent="0">
              <a:buNone/>
            </a:pPr>
            <a:r>
              <a:rPr lang="zh-CN" altLang="en-US" sz="2000" dirty="0"/>
              <a:t>  </a:t>
            </a:r>
            <a:endParaRPr lang="en-US" altLang="zh-CN" sz="2000" dirty="0"/>
          </a:p>
        </p:txBody>
      </p:sp>
      <p:cxnSp>
        <p:nvCxnSpPr>
          <p:cNvPr id="10" name="直接连接符 9"/>
          <p:cNvCxnSpPr/>
          <p:nvPr/>
        </p:nvCxnSpPr>
        <p:spPr>
          <a:xfrm>
            <a:off x="6962475"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2583"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右大括号 23"/>
          <p:cNvSpPr/>
          <p:nvPr/>
        </p:nvSpPr>
        <p:spPr>
          <a:xfrm>
            <a:off x="9765597" y="922963"/>
            <a:ext cx="279114" cy="5451981"/>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下箭头 55"/>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58" name="TextBox 57"/>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4" name="TextBox 3"/>
          <p:cNvSpPr txBox="1"/>
          <p:nvPr/>
        </p:nvSpPr>
        <p:spPr>
          <a:xfrm>
            <a:off x="565079" y="3935002"/>
            <a:ext cx="4993240" cy="1107996"/>
          </a:xfrm>
          <a:prstGeom prst="rect">
            <a:avLst/>
          </a:prstGeom>
          <a:noFill/>
        </p:spPr>
        <p:txBody>
          <a:bodyPr wrap="square" rtlCol="0">
            <a:spAutoFit/>
          </a:bodyPr>
          <a:lstStyle/>
          <a:p>
            <a:r>
              <a:rPr lang="en-US" altLang="zh-CN" sz="6600" dirty="0"/>
              <a:t>%s%s%s%s%s\n</a:t>
            </a:r>
            <a:endParaRPr lang="zh-CN" altLang="en-US" sz="6600" dirty="0"/>
          </a:p>
        </p:txBody>
      </p:sp>
      <p:sp>
        <p:nvSpPr>
          <p:cNvPr id="5" name="下箭头 4"/>
          <p:cNvSpPr/>
          <p:nvPr/>
        </p:nvSpPr>
        <p:spPr>
          <a:xfrm>
            <a:off x="832207" y="347943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104564" y="4406976"/>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52400" y="5461393"/>
            <a:ext cx="1101047" cy="584775"/>
          </a:xfrm>
          <a:prstGeom prst="rect">
            <a:avLst/>
          </a:prstGeom>
          <a:noFill/>
        </p:spPr>
        <p:txBody>
          <a:bodyPr wrap="square" rtlCol="0">
            <a:spAutoFit/>
          </a:bodyPr>
          <a:lstStyle/>
          <a:p>
            <a:r>
              <a:rPr lang="zh-CN" altLang="en-US" sz="3200" dirty="0"/>
              <a:t>输出：</a:t>
            </a:r>
          </a:p>
        </p:txBody>
      </p:sp>
      <p:sp>
        <p:nvSpPr>
          <p:cNvPr id="35" name="下箭头 34"/>
          <p:cNvSpPr/>
          <p:nvPr/>
        </p:nvSpPr>
        <p:spPr>
          <a:xfrm>
            <a:off x="1642153" y="347942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104564" y="3811549"/>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272283" y="5461393"/>
            <a:ext cx="1101047" cy="584775"/>
          </a:xfrm>
          <a:prstGeom prst="rect">
            <a:avLst/>
          </a:prstGeom>
          <a:noFill/>
        </p:spPr>
        <p:txBody>
          <a:bodyPr wrap="square" rtlCol="0">
            <a:spAutoFit/>
          </a:bodyPr>
          <a:lstStyle/>
          <a:p>
            <a:r>
              <a:rPr lang="en-US" altLang="zh-CN" sz="3200" dirty="0"/>
              <a:t>????</a:t>
            </a:r>
            <a:endParaRPr lang="zh-CN" altLang="en-US" sz="3200" dirty="0"/>
          </a:p>
        </p:txBody>
      </p:sp>
      <p:sp>
        <p:nvSpPr>
          <p:cNvPr id="38" name="TextBox 37"/>
          <p:cNvSpPr txBox="1"/>
          <p:nvPr/>
        </p:nvSpPr>
        <p:spPr>
          <a:xfrm>
            <a:off x="2311686" y="5461393"/>
            <a:ext cx="873304" cy="584775"/>
          </a:xfrm>
          <a:prstGeom prst="rect">
            <a:avLst/>
          </a:prstGeom>
          <a:noFill/>
        </p:spPr>
        <p:txBody>
          <a:bodyPr wrap="square" rtlCol="0">
            <a:spAutoFit/>
          </a:bodyPr>
          <a:lstStyle/>
          <a:p>
            <a:r>
              <a:rPr lang="en-US" altLang="zh-CN" sz="3200" dirty="0"/>
              <a:t> ????</a:t>
            </a:r>
            <a:endParaRPr lang="zh-CN" altLang="en-US" sz="3200" dirty="0"/>
          </a:p>
        </p:txBody>
      </p:sp>
      <p:sp>
        <p:nvSpPr>
          <p:cNvPr id="39" name="TextBox 38"/>
          <p:cNvSpPr txBox="1"/>
          <p:nvPr/>
        </p:nvSpPr>
        <p:spPr>
          <a:xfrm>
            <a:off x="3184990" y="5448273"/>
            <a:ext cx="1366456" cy="584775"/>
          </a:xfrm>
          <a:prstGeom prst="rect">
            <a:avLst/>
          </a:prstGeom>
          <a:noFill/>
        </p:spPr>
        <p:txBody>
          <a:bodyPr wrap="square" rtlCol="0">
            <a:spAutoFit/>
          </a:bodyPr>
          <a:lstStyle/>
          <a:p>
            <a:r>
              <a:rPr lang="en-US" altLang="zh-CN" sz="3200" dirty="0"/>
              <a:t> ????</a:t>
            </a:r>
            <a:endParaRPr lang="zh-CN" altLang="en-US" sz="3200" dirty="0"/>
          </a:p>
        </p:txBody>
      </p:sp>
      <p:sp>
        <p:nvSpPr>
          <p:cNvPr id="40" name="TextBox 39"/>
          <p:cNvSpPr txBox="1"/>
          <p:nvPr/>
        </p:nvSpPr>
        <p:spPr>
          <a:xfrm>
            <a:off x="4551446" y="5461393"/>
            <a:ext cx="924680" cy="584775"/>
          </a:xfrm>
          <a:prstGeom prst="rect">
            <a:avLst/>
          </a:prstGeom>
          <a:noFill/>
        </p:spPr>
        <p:txBody>
          <a:bodyPr wrap="square" rtlCol="0">
            <a:spAutoFit/>
          </a:bodyPr>
          <a:lstStyle/>
          <a:p>
            <a:r>
              <a:rPr lang="en-US" altLang="zh-CN" sz="3200" dirty="0"/>
              <a:t> ????</a:t>
            </a:r>
            <a:endParaRPr lang="zh-CN" altLang="en-US" sz="3200" dirty="0"/>
          </a:p>
        </p:txBody>
      </p:sp>
      <p:sp>
        <p:nvSpPr>
          <p:cNvPr id="41" name="TextBox 40"/>
          <p:cNvSpPr txBox="1"/>
          <p:nvPr/>
        </p:nvSpPr>
        <p:spPr>
          <a:xfrm>
            <a:off x="1364751" y="6082556"/>
            <a:ext cx="1820239" cy="584775"/>
          </a:xfrm>
          <a:prstGeom prst="rect">
            <a:avLst/>
          </a:prstGeom>
          <a:noFill/>
        </p:spPr>
        <p:txBody>
          <a:bodyPr wrap="square" rtlCol="0">
            <a:spAutoFit/>
          </a:bodyPr>
          <a:lstStyle/>
          <a:p>
            <a:r>
              <a:rPr lang="en-US" altLang="zh-CN" sz="3200" dirty="0"/>
              <a:t> ????</a:t>
            </a:r>
            <a:endParaRPr lang="zh-CN" altLang="en-US" sz="3200" dirty="0"/>
          </a:p>
        </p:txBody>
      </p:sp>
      <p:sp>
        <p:nvSpPr>
          <p:cNvPr id="42" name="下箭头 41"/>
          <p:cNvSpPr/>
          <p:nvPr/>
        </p:nvSpPr>
        <p:spPr>
          <a:xfrm>
            <a:off x="2426413" y="348755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3195264" y="346926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a:off x="3953839" y="346925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6104563" y="321612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6102849" y="264349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a:off x="6102848" y="205143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10260467" y="3414968"/>
            <a:ext cx="1327068" cy="400110"/>
          </a:xfrm>
          <a:prstGeom prst="rect">
            <a:avLst/>
          </a:prstGeom>
          <a:noFill/>
        </p:spPr>
        <p:txBody>
          <a:bodyPr wrap="square" rtlCol="0">
            <a:spAutoFit/>
          </a:bodyPr>
          <a:lstStyle/>
          <a:p>
            <a:r>
              <a:rPr lang="en-US" altLang="zh-CN" sz="2000" dirty="0" err="1"/>
              <a:t>printf</a:t>
            </a:r>
            <a:endParaRPr lang="zh-CN" altLang="en-US" sz="2000" dirty="0"/>
          </a:p>
        </p:txBody>
      </p:sp>
      <p:sp>
        <p:nvSpPr>
          <p:cNvPr id="66" name="矩形 65"/>
          <p:cNvSpPr/>
          <p:nvPr/>
        </p:nvSpPr>
        <p:spPr>
          <a:xfrm>
            <a:off x="6962475" y="3694810"/>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a:t>
            </a:r>
            <a:r>
              <a:rPr lang="en-US" altLang="zh-CN" sz="2800" dirty="0" err="1">
                <a:solidFill>
                  <a:schemeClr val="tx1"/>
                </a:solidFill>
              </a:rPr>
              <a:t>ebp</a:t>
            </a:r>
            <a:endParaRPr lang="zh-CN" altLang="en-US" sz="2800" dirty="0">
              <a:solidFill>
                <a:schemeClr val="tx1"/>
              </a:solidFill>
            </a:endParaRPr>
          </a:p>
        </p:txBody>
      </p:sp>
      <p:sp>
        <p:nvSpPr>
          <p:cNvPr id="67" name="矩形 66"/>
          <p:cNvSpPr/>
          <p:nvPr/>
        </p:nvSpPr>
        <p:spPr>
          <a:xfrm>
            <a:off x="6962475" y="4885664"/>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r>
              <a:rPr lang="en-US" altLang="zh-CN" sz="2800" dirty="0" err="1">
                <a:solidFill>
                  <a:schemeClr val="tx1"/>
                </a:solidFill>
              </a:rPr>
              <a:t>s%s%s%s%s</a:t>
            </a:r>
            <a:r>
              <a:rPr lang="en-US" altLang="zh-CN" sz="2800" dirty="0">
                <a:solidFill>
                  <a:schemeClr val="tx1"/>
                </a:solidFill>
              </a:rPr>
              <a:t>\n”</a:t>
            </a:r>
            <a:endParaRPr lang="zh-CN" altLang="en-US" sz="2800" dirty="0">
              <a:solidFill>
                <a:schemeClr val="tx1"/>
              </a:solidFill>
            </a:endParaRPr>
          </a:p>
        </p:txBody>
      </p:sp>
      <p:sp>
        <p:nvSpPr>
          <p:cNvPr id="68" name="矩形 67"/>
          <p:cNvSpPr/>
          <p:nvPr/>
        </p:nvSpPr>
        <p:spPr>
          <a:xfrm>
            <a:off x="6962475" y="4290237"/>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保留区内容</a:t>
            </a:r>
          </a:p>
        </p:txBody>
      </p:sp>
      <p:sp>
        <p:nvSpPr>
          <p:cNvPr id="69" name="矩形 68"/>
          <p:cNvSpPr/>
          <p:nvPr/>
        </p:nvSpPr>
        <p:spPr>
          <a:xfrm>
            <a:off x="6962475" y="2505572"/>
            <a:ext cx="2690108" cy="59542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70" name="矩形 69"/>
          <p:cNvSpPr/>
          <p:nvPr/>
        </p:nvSpPr>
        <p:spPr>
          <a:xfrm>
            <a:off x="6962475" y="3100999"/>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Tree>
    <p:extLst>
      <p:ext uri="{BB962C8B-B14F-4D97-AF65-F5344CB8AC3E}">
        <p14:creationId xmlns:p14="http://schemas.microsoft.com/office/powerpoint/2010/main" val="16324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5" grpId="0" animBg="1"/>
      <p:bldP spid="36" grpId="0" animBg="1"/>
      <p:bldP spid="37" grpId="0"/>
      <p:bldP spid="38" grpId="0"/>
      <p:bldP spid="39" grpId="0"/>
      <p:bldP spid="40" grpId="0"/>
      <p:bldP spid="41" grpId="0"/>
      <p:bldP spid="42" grpId="0" animBg="1"/>
      <p:bldP spid="43" grpId="0" animBg="1"/>
      <p:bldP spid="44" grpId="0" animBg="1"/>
      <p:bldP spid="45" grpId="0" animBg="1"/>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关闭程序保护机制</a:t>
            </a:r>
            <a:endParaRPr lang="en-US" altLang="zh-CN" sz="2400" dirty="0"/>
          </a:p>
          <a:p>
            <a:pPr marL="0" indent="0">
              <a:buNone/>
            </a:pPr>
            <a:r>
              <a:rPr lang="en-US" altLang="zh-CN" sz="2000" dirty="0"/>
              <a:t>       </a:t>
            </a:r>
          </a:p>
        </p:txBody>
      </p:sp>
      <p:sp>
        <p:nvSpPr>
          <p:cNvPr id="9" name="TextBox 8"/>
          <p:cNvSpPr txBox="1"/>
          <p:nvPr/>
        </p:nvSpPr>
        <p:spPr>
          <a:xfrm>
            <a:off x="1027415" y="2476073"/>
            <a:ext cx="10715947" cy="3046988"/>
          </a:xfrm>
          <a:prstGeom prst="rect">
            <a:avLst/>
          </a:prstGeom>
          <a:noFill/>
        </p:spPr>
        <p:txBody>
          <a:bodyPr wrap="square" rtlCol="0">
            <a:spAutoFit/>
          </a:bodyPr>
          <a:lstStyle/>
          <a:p>
            <a:r>
              <a:rPr lang="en-US" altLang="zh-CN" sz="2400" dirty="0">
                <a:latin typeface="微软雅黑" pitchFamily="34" charset="-122"/>
                <a:ea typeface="微软雅黑" pitchFamily="34" charset="-122"/>
              </a:rPr>
              <a:t>NX</a:t>
            </a:r>
            <a:r>
              <a:rPr lang="zh-CN" altLang="en-US" sz="2400" dirty="0">
                <a:latin typeface="微软雅黑" pitchFamily="34" charset="-122"/>
                <a:ea typeface="微软雅黑" pitchFamily="34" charset="-122"/>
              </a:rPr>
              <a:t>（</a:t>
            </a:r>
            <a:r>
              <a:rPr lang="en-US" altLang="zh-CN" sz="2400" dirty="0"/>
              <a:t>DEP</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 </a:t>
            </a:r>
            <a:r>
              <a:rPr lang="en-US" altLang="zh-CN" sz="2400" dirty="0" err="1">
                <a:latin typeface="微软雅黑" pitchFamily="34" charset="-122"/>
                <a:ea typeface="微软雅黑" pitchFamily="34" charset="-122"/>
              </a:rPr>
              <a:t>execstack</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Canary</a:t>
            </a:r>
            <a:r>
              <a:rPr lang="zh-CN" altLang="en-US" sz="2400" dirty="0">
                <a:latin typeface="微软雅黑" pitchFamily="34" charset="-122"/>
                <a:ea typeface="微软雅黑" pitchFamily="34" charset="-122"/>
              </a:rPr>
              <a:t>（</a:t>
            </a:r>
            <a:r>
              <a:rPr lang="zh-CN" altLang="en-US" sz="2400" dirty="0"/>
              <a:t>栈保护</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fno</a:t>
            </a:r>
            <a:r>
              <a:rPr lang="en-US" altLang="zh-CN" sz="2400" dirty="0">
                <a:latin typeface="微软雅黑" pitchFamily="34" charset="-122"/>
                <a:ea typeface="微软雅黑" pitchFamily="34" charset="-122"/>
              </a:rPr>
              <a:t>-stack-protector</a:t>
            </a:r>
          </a:p>
          <a:p>
            <a:r>
              <a:rPr lang="en-US" altLang="zh-CN" sz="2400" dirty="0"/>
              <a:t>                                 </a:t>
            </a:r>
            <a:r>
              <a:rPr lang="en-US" altLang="zh-CN" sz="2400" dirty="0" err="1"/>
              <a:t>sudo</a:t>
            </a:r>
            <a:r>
              <a:rPr lang="en-US" altLang="zh-CN" sz="2400" dirty="0"/>
              <a:t> -s echo 0 &gt; /</a:t>
            </a:r>
            <a:r>
              <a:rPr lang="en-US" altLang="zh-CN" sz="2400" dirty="0" err="1"/>
              <a:t>proc</a:t>
            </a:r>
            <a:r>
              <a:rPr lang="en-US" altLang="zh-CN" sz="2400" dirty="0"/>
              <a:t>/sys/kernel/</a:t>
            </a:r>
            <a:r>
              <a:rPr lang="en-US" altLang="zh-CN" sz="2400" dirty="0" err="1"/>
              <a:t>randomize_va_space</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PIE</a:t>
            </a:r>
            <a:r>
              <a:rPr lang="zh-CN" altLang="en-US" sz="2400" dirty="0">
                <a:latin typeface="微软雅黑" pitchFamily="34" charset="-122"/>
                <a:ea typeface="微软雅黑" pitchFamily="34" charset="-122"/>
              </a:rPr>
              <a:t>（</a:t>
            </a:r>
            <a:r>
              <a:rPr lang="zh-CN" altLang="en-US" sz="2400" dirty="0">
                <a:latin typeface="等线" panose="02010600030101010101" pitchFamily="2" charset="-122"/>
                <a:ea typeface="等线" panose="02010600030101010101" pitchFamily="2" charset="-122"/>
              </a:rPr>
              <a:t>地址空间布局随机化</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-no-pie </a:t>
            </a: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RELRO</a:t>
            </a:r>
            <a:r>
              <a:rPr lang="zh-CN" altLang="en-US" sz="2400" dirty="0">
                <a:latin typeface="微软雅黑" pitchFamily="34" charset="-122"/>
                <a:ea typeface="微软雅黑" pitchFamily="34" charset="-122"/>
              </a:rPr>
              <a:t>（</a:t>
            </a:r>
            <a:r>
              <a:rPr lang="en-US" altLang="zh-CN" sz="2400" dirty="0"/>
              <a:t>GOT</a:t>
            </a:r>
            <a:r>
              <a:rPr lang="zh-CN" altLang="en-US" sz="2400" dirty="0"/>
              <a:t>只读</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 </a:t>
            </a:r>
            <a:r>
              <a:rPr lang="en-US" altLang="zh-CN" sz="2400" dirty="0" err="1">
                <a:latin typeface="微软雅黑" pitchFamily="34" charset="-122"/>
                <a:ea typeface="微软雅黑" pitchFamily="34" charset="-122"/>
              </a:rPr>
              <a:t>norelro</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10817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825625"/>
            <a:ext cx="10515600" cy="4667250"/>
          </a:xfrm>
        </p:spPr>
        <p:txBody>
          <a:bodyPr>
            <a:normAutofit/>
          </a:bodyPr>
          <a:lstStyle/>
          <a:p>
            <a:r>
              <a:rPr lang="zh-CN" altLang="en-US" sz="2400" dirty="0"/>
              <a:t>使得程序崩溃</a:t>
            </a:r>
            <a:endParaRPr lang="en-US" altLang="zh-CN" sz="2400" dirty="0"/>
          </a:p>
          <a:p>
            <a:endParaRPr lang="en-US" altLang="zh-CN" sz="2400" dirty="0"/>
          </a:p>
          <a:p>
            <a:r>
              <a:rPr lang="zh-CN" altLang="en-US" sz="2400" dirty="0"/>
              <a:t>查看内存数据</a:t>
            </a:r>
            <a:endParaRPr lang="en-US" altLang="zh-CN" sz="2400" dirty="0"/>
          </a:p>
          <a:p>
            <a:pPr lvl="1"/>
            <a:r>
              <a:rPr lang="zh-CN" altLang="en-US" sz="2000" dirty="0"/>
              <a:t>查看栈上的数据</a:t>
            </a:r>
            <a:endParaRPr lang="en-US" altLang="zh-CN" sz="2000" dirty="0"/>
          </a:p>
          <a:p>
            <a:pPr lvl="1"/>
            <a:r>
              <a:rPr lang="zh-CN" altLang="en-US" sz="2000" dirty="0"/>
              <a:t>查看任意地址内存的数据</a:t>
            </a:r>
            <a:endParaRPr lang="en-US" altLang="zh-CN" sz="2000" dirty="0"/>
          </a:p>
          <a:p>
            <a:endParaRPr lang="en-US" altLang="zh-CN" sz="2400" dirty="0"/>
          </a:p>
          <a:p>
            <a:r>
              <a:rPr lang="zh-CN" altLang="en-US" sz="2400" dirty="0"/>
              <a:t>重写内存数据</a:t>
            </a:r>
            <a:endParaRPr lang="en-US" altLang="zh-CN" sz="2400" dirty="0"/>
          </a:p>
          <a:p>
            <a:pPr lvl="1"/>
            <a:r>
              <a:rPr lang="zh-CN" altLang="en-US" sz="2000" dirty="0"/>
              <a:t>格式化字符串溢出</a:t>
            </a:r>
            <a:endParaRPr lang="en-US" altLang="zh-CN" sz="2000" dirty="0"/>
          </a:p>
          <a:p>
            <a:pPr lvl="1"/>
            <a:r>
              <a:rPr lang="zh-CN" altLang="en-US" sz="2000" dirty="0"/>
              <a:t>向任意内存地址写入经构造的数据</a:t>
            </a:r>
            <a:endParaRPr lang="en-US" altLang="zh-CN" sz="2000" dirty="0"/>
          </a:p>
        </p:txBody>
      </p:sp>
    </p:spTree>
    <p:extLst>
      <p:ext uri="{BB962C8B-B14F-4D97-AF65-F5344CB8AC3E}">
        <p14:creationId xmlns:p14="http://schemas.microsoft.com/office/powerpoint/2010/main" val="10938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使得程序崩溃</a:t>
            </a:r>
            <a:endParaRPr lang="en-US" altLang="zh-CN" sz="2400" dirty="0"/>
          </a:p>
          <a:p>
            <a:pPr lvl="1"/>
            <a:r>
              <a:rPr lang="zh-CN" altLang="en-US" sz="2000" dirty="0"/>
              <a:t>制造段错误</a:t>
            </a:r>
            <a:endParaRPr lang="en-US" altLang="zh-CN" sz="2000" dirty="0"/>
          </a:p>
          <a:p>
            <a:pPr lvl="1"/>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r>
              <a:rPr lang="en-US" altLang="zh-CN" sz="2000" dirty="0"/>
              <a:t>   </a:t>
            </a:r>
          </a:p>
          <a:p>
            <a:pPr marL="457200" lvl="1" indent="0">
              <a:buNone/>
            </a:pPr>
            <a:r>
              <a:rPr lang="en-US" altLang="zh-CN" sz="2000" dirty="0"/>
              <a:t>        %s</a:t>
            </a:r>
            <a:r>
              <a:rPr lang="zh-CN" altLang="en-US" sz="2000" dirty="0"/>
              <a:t>符号会将栈上的数据作为地址，访问这个地址所指向的内存</a:t>
            </a:r>
            <a:endParaRPr lang="en-US" altLang="zh-CN" sz="2000" dirty="0"/>
          </a:p>
          <a:p>
            <a:pPr marL="457200" lvl="1" indent="0">
              <a:buNone/>
            </a:pPr>
            <a:r>
              <a:rPr lang="en-US" altLang="zh-CN" sz="2000" dirty="0"/>
              <a:t>        </a:t>
            </a:r>
            <a:r>
              <a:rPr lang="zh-CN" altLang="en-US" sz="2000" dirty="0"/>
              <a:t>按照字符串类型形式化从这个地址开始的内存单元，直到出现“</a:t>
            </a:r>
            <a:r>
              <a:rPr lang="en-US" altLang="zh-CN" sz="2000" dirty="0"/>
              <a:t>\0</a:t>
            </a:r>
            <a:r>
              <a:rPr lang="zh-CN" altLang="en-US" sz="2000" dirty="0"/>
              <a:t>”符号</a:t>
            </a:r>
            <a:endParaRPr lang="en-US" altLang="zh-CN" sz="2000" dirty="0"/>
          </a:p>
          <a:p>
            <a:pPr marL="457200" lvl="1" indent="0">
              <a:buNone/>
            </a:pPr>
            <a:r>
              <a:rPr lang="en-US" altLang="zh-CN" sz="2000" dirty="0"/>
              <a:t>        </a:t>
            </a:r>
            <a:r>
              <a:rPr lang="zh-CN" altLang="en-US" sz="2000" dirty="0"/>
              <a:t>连续使用多个</a:t>
            </a:r>
            <a:r>
              <a:rPr lang="en-US" altLang="zh-CN" sz="2000" dirty="0"/>
              <a:t>%s</a:t>
            </a:r>
            <a:r>
              <a:rPr lang="zh-CN" altLang="en-US" sz="2000" dirty="0"/>
              <a:t>符号的情况下，有很大几率访问非法的地址</a:t>
            </a:r>
            <a:endParaRPr lang="en-US" altLang="zh-CN" sz="2000" dirty="0"/>
          </a:p>
          <a:p>
            <a:pPr marL="457200" lvl="1" indent="0">
              <a:buNone/>
            </a:pPr>
            <a:r>
              <a:rPr lang="en-US" altLang="zh-CN" sz="2000" dirty="0"/>
              <a:t>        (</a:t>
            </a:r>
            <a:r>
              <a:rPr lang="zh-CN" altLang="en-US" sz="2000" dirty="0"/>
              <a:t>非法地址即没有被映射为物理地址的虚拟地址</a:t>
            </a:r>
            <a:r>
              <a:rPr lang="en-US" altLang="zh-CN" sz="2000" dirty="0"/>
              <a:t>)</a:t>
            </a:r>
          </a:p>
          <a:p>
            <a:pPr marL="457200" lvl="1" indent="0">
              <a:buNone/>
            </a:pPr>
            <a:r>
              <a:rPr lang="en-US" altLang="zh-CN" sz="2000" dirty="0"/>
              <a:t>          </a:t>
            </a:r>
          </a:p>
          <a:p>
            <a:pPr marL="457200" lvl="1" indent="0">
              <a:buNone/>
            </a:pPr>
            <a:endParaRPr lang="en-US" altLang="zh-CN" sz="2000" dirty="0"/>
          </a:p>
        </p:txBody>
      </p:sp>
      <p:pic>
        <p:nvPicPr>
          <p:cNvPr id="4" name="图片 3">
            <a:extLst>
              <a:ext uri="{FF2B5EF4-FFF2-40B4-BE49-F238E27FC236}">
                <a16:creationId xmlns:a16="http://schemas.microsoft.com/office/drawing/2014/main" xmlns="" id="{AC99590D-A75A-417F-952D-62BC4A4019FF}"/>
              </a:ext>
            </a:extLst>
          </p:cNvPr>
          <p:cNvPicPr>
            <a:picLocks noChangeAspect="1"/>
          </p:cNvPicPr>
          <p:nvPr/>
        </p:nvPicPr>
        <p:blipFill>
          <a:blip r:embed="rId2"/>
          <a:stretch>
            <a:fillRect/>
          </a:stretch>
        </p:blipFill>
        <p:spPr>
          <a:xfrm>
            <a:off x="1962019" y="3373683"/>
            <a:ext cx="6154565" cy="358314"/>
          </a:xfrm>
          <a:prstGeom prst="rect">
            <a:avLst/>
          </a:prstGeom>
        </p:spPr>
      </p:pic>
    </p:spTree>
    <p:extLst>
      <p:ext uri="{BB962C8B-B14F-4D97-AF65-F5344CB8AC3E}">
        <p14:creationId xmlns:p14="http://schemas.microsoft.com/office/powerpoint/2010/main" val="238230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查看内存数据</a:t>
            </a:r>
            <a:endParaRPr lang="en-US" altLang="zh-CN" sz="2400" dirty="0"/>
          </a:p>
          <a:p>
            <a:pPr lvl="1"/>
            <a:r>
              <a:rPr lang="zh-CN" altLang="en-US" sz="2000" dirty="0"/>
              <a:t>查看栈上的数据</a:t>
            </a:r>
            <a:endParaRPr lang="en-US" altLang="zh-CN" sz="2000" dirty="0"/>
          </a:p>
          <a:p>
            <a:pPr marL="457200" lvl="1" indent="0">
              <a:buNone/>
            </a:pPr>
            <a:r>
              <a:rPr lang="en-US" altLang="zh-CN" sz="2000" dirty="0"/>
              <a:t>   </a:t>
            </a:r>
            <a:r>
              <a:rPr lang="zh-CN" altLang="en-US" sz="2000" dirty="0"/>
              <a:t>格式化函数的输出可以将栈上的信息以人可以阅读的方式输出</a:t>
            </a:r>
            <a:endParaRPr lang="en-US" altLang="zh-CN" sz="2000" dirty="0"/>
          </a:p>
          <a:p>
            <a:pPr marL="457200" lvl="1" indent="0">
              <a:buNone/>
            </a:pPr>
            <a:r>
              <a:rPr lang="en-US" altLang="zh-CN" sz="2000" dirty="0"/>
              <a:t>   </a:t>
            </a:r>
            <a:r>
              <a:rPr lang="zh-CN" altLang="en-US" sz="2000" dirty="0"/>
              <a:t>攻击者如果能够提供格式化字符串，可以控制函数输出“有用”的信息</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以八位间隔的十六进制字符串形式</a:t>
            </a:r>
            <a:endParaRPr lang="en-US" altLang="zh-CN" sz="2000" dirty="0"/>
          </a:p>
          <a:p>
            <a:pPr marL="457200" lvl="1" indent="0">
              <a:buNone/>
            </a:pPr>
            <a:r>
              <a:rPr lang="en-US" altLang="zh-CN" sz="2000" dirty="0"/>
              <a:t>        </a:t>
            </a:r>
            <a:r>
              <a:rPr lang="zh-CN" altLang="en-US" sz="2000" dirty="0"/>
              <a:t>自底向上输出了栈上的部分数据</a:t>
            </a:r>
            <a:endParaRPr lang="en-US" altLang="zh-CN" sz="2000" dirty="0"/>
          </a:p>
          <a:p>
            <a:pPr marL="457200" lvl="1" indent="0">
              <a:buNone/>
            </a:pPr>
            <a:r>
              <a:rPr lang="en-US" altLang="zh-CN" sz="2000" dirty="0"/>
              <a:t>        </a:t>
            </a:r>
            <a:r>
              <a:rPr lang="zh-CN" altLang="en-US" sz="2000" dirty="0"/>
              <a:t>可以获得局部变量的值等重要信息</a:t>
            </a:r>
            <a:r>
              <a:rPr lang="en-US" altLang="zh-CN" sz="2000" dirty="0"/>
              <a:t>        </a:t>
            </a:r>
          </a:p>
        </p:txBody>
      </p:sp>
      <p:pic>
        <p:nvPicPr>
          <p:cNvPr id="4" name="图片 3">
            <a:extLst>
              <a:ext uri="{FF2B5EF4-FFF2-40B4-BE49-F238E27FC236}">
                <a16:creationId xmlns:a16="http://schemas.microsoft.com/office/drawing/2014/main" xmlns="" id="{31D1C932-0746-40A8-801A-9B42AE1A73FF}"/>
              </a:ext>
            </a:extLst>
          </p:cNvPr>
          <p:cNvPicPr>
            <a:picLocks noChangeAspect="1"/>
          </p:cNvPicPr>
          <p:nvPr/>
        </p:nvPicPr>
        <p:blipFill>
          <a:blip r:embed="rId3"/>
          <a:stretch>
            <a:fillRect/>
          </a:stretch>
        </p:blipFill>
        <p:spPr>
          <a:xfrm>
            <a:off x="1953435" y="4058292"/>
            <a:ext cx="4729323" cy="377089"/>
          </a:xfrm>
          <a:prstGeom prst="rect">
            <a:avLst/>
          </a:prstGeom>
        </p:spPr>
      </p:pic>
      <p:pic>
        <p:nvPicPr>
          <p:cNvPr id="8" name="图片 7">
            <a:extLst>
              <a:ext uri="{FF2B5EF4-FFF2-40B4-BE49-F238E27FC236}">
                <a16:creationId xmlns:a16="http://schemas.microsoft.com/office/drawing/2014/main" xmlns="" id="{8DACE98E-2D2F-4E70-86F1-F69B5F8D71CF}"/>
              </a:ext>
            </a:extLst>
          </p:cNvPr>
          <p:cNvPicPr>
            <a:picLocks noChangeAspect="1"/>
          </p:cNvPicPr>
          <p:nvPr/>
        </p:nvPicPr>
        <p:blipFill>
          <a:blip r:embed="rId4"/>
          <a:stretch>
            <a:fillRect/>
          </a:stretch>
        </p:blipFill>
        <p:spPr>
          <a:xfrm>
            <a:off x="6682758" y="3858218"/>
            <a:ext cx="5257800" cy="1743075"/>
          </a:xfrm>
          <a:prstGeom prst="rect">
            <a:avLst/>
          </a:prstGeom>
        </p:spPr>
      </p:pic>
      <p:sp>
        <p:nvSpPr>
          <p:cNvPr id="9" name="文本框 8">
            <a:extLst>
              <a:ext uri="{FF2B5EF4-FFF2-40B4-BE49-F238E27FC236}">
                <a16:creationId xmlns:a16="http://schemas.microsoft.com/office/drawing/2014/main" xmlns="" id="{D112AD43-4F37-4D5A-9ED6-09368C11365A}"/>
              </a:ext>
            </a:extLst>
          </p:cNvPr>
          <p:cNvSpPr txBox="1"/>
          <p:nvPr/>
        </p:nvSpPr>
        <p:spPr>
          <a:xfrm>
            <a:off x="7525822" y="5869186"/>
            <a:ext cx="3960779" cy="307777"/>
          </a:xfrm>
          <a:prstGeom prst="rect">
            <a:avLst/>
          </a:prstGeom>
          <a:noFill/>
        </p:spPr>
        <p:txBody>
          <a:bodyPr wrap="square" rtlCol="0">
            <a:spAutoFit/>
          </a:bodyPr>
          <a:lstStyle/>
          <a:p>
            <a:r>
              <a:rPr lang="zh-CN" altLang="en-US" sz="1400" dirty="0"/>
              <a:t>图</a:t>
            </a:r>
            <a:r>
              <a:rPr lang="en-US" altLang="zh-CN" sz="1400" dirty="0"/>
              <a:t>4</a:t>
            </a:r>
            <a:r>
              <a:rPr lang="zh-CN" altLang="en-US" sz="1400" dirty="0"/>
              <a:t>：查看栈数据示例输出结果</a:t>
            </a:r>
            <a:r>
              <a:rPr lang="en-US" altLang="zh-CN" sz="1400" dirty="0"/>
              <a:t>(windows  32</a:t>
            </a:r>
            <a:r>
              <a:rPr lang="zh-CN" altLang="en-US" sz="1400" dirty="0"/>
              <a:t>位</a:t>
            </a:r>
            <a:r>
              <a:rPr lang="en-US" altLang="zh-CN" sz="1400" dirty="0"/>
              <a:t>)</a:t>
            </a:r>
            <a:endParaRPr lang="zh-CN" altLang="en-US" sz="1400" dirty="0"/>
          </a:p>
        </p:txBody>
      </p:sp>
    </p:spTree>
    <p:extLst>
      <p:ext uri="{BB962C8B-B14F-4D97-AF65-F5344CB8AC3E}">
        <p14:creationId xmlns:p14="http://schemas.microsoft.com/office/powerpoint/2010/main" val="125014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11F6F4-9AF2-410B-8816-21421A4EFCE7}"/>
              </a:ext>
            </a:extLst>
          </p:cNvPr>
          <p:cNvSpPr>
            <a:spLocks noGrp="1"/>
          </p:cNvSpPr>
          <p:nvPr>
            <p:ph type="title"/>
          </p:nvPr>
        </p:nvSpPr>
        <p:spPr/>
        <p:txBody>
          <a:bodyPr>
            <a:normAutofit/>
          </a:bodyPr>
          <a:lstStyle/>
          <a:p>
            <a:r>
              <a:rPr lang="zh-CN" altLang="en-US" sz="3200" dirty="0"/>
              <a:t>目录</a:t>
            </a:r>
          </a:p>
        </p:txBody>
      </p:sp>
      <p:sp>
        <p:nvSpPr>
          <p:cNvPr id="3" name="内容占位符 2">
            <a:extLst>
              <a:ext uri="{FF2B5EF4-FFF2-40B4-BE49-F238E27FC236}">
                <a16:creationId xmlns:a16="http://schemas.microsoft.com/office/drawing/2014/main" xmlns="" id="{0009A69D-0387-4A74-B9BC-2FFAA95A17AD}"/>
              </a:ext>
            </a:extLst>
          </p:cNvPr>
          <p:cNvSpPr>
            <a:spLocks noGrp="1"/>
          </p:cNvSpPr>
          <p:nvPr>
            <p:ph idx="1"/>
          </p:nvPr>
        </p:nvSpPr>
        <p:spPr/>
        <p:txBody>
          <a:bodyPr>
            <a:normAutofit/>
          </a:bodyPr>
          <a:lstStyle/>
          <a:p>
            <a:r>
              <a:rPr lang="zh-CN" altLang="en-US" sz="2400" dirty="0"/>
              <a:t>背景介绍</a:t>
            </a:r>
            <a:endParaRPr lang="en-US" altLang="zh-CN" sz="2400" dirty="0"/>
          </a:p>
          <a:p>
            <a:endParaRPr lang="en-US" altLang="zh-CN" sz="2400" dirty="0"/>
          </a:p>
          <a:p>
            <a:r>
              <a:rPr lang="zh-CN" altLang="en-US" sz="2400" dirty="0"/>
              <a:t>漏洞的基本利用方法</a:t>
            </a:r>
            <a:endParaRPr lang="en-US" altLang="zh-CN" sz="2400" dirty="0"/>
          </a:p>
          <a:p>
            <a:endParaRPr lang="en-US" altLang="zh-CN" sz="2400" dirty="0"/>
          </a:p>
          <a:p>
            <a:r>
              <a:rPr lang="zh-CN" altLang="en-US" sz="2400" dirty="0"/>
              <a:t>漏洞利用的要点与变体</a:t>
            </a:r>
            <a:endParaRPr lang="en-US" altLang="zh-CN" sz="2400" dirty="0"/>
          </a:p>
          <a:p>
            <a:pPr marL="0" indent="0">
              <a:buNone/>
            </a:pPr>
            <a:endParaRPr lang="en-US" altLang="zh-CN" sz="2400" dirty="0"/>
          </a:p>
          <a:p>
            <a:r>
              <a:rPr lang="zh-CN" altLang="en-US" sz="2400" dirty="0"/>
              <a:t>特殊攻击技巧介绍</a:t>
            </a:r>
            <a:endParaRPr lang="en-US" altLang="zh-CN" sz="2400" dirty="0"/>
          </a:p>
          <a:p>
            <a:endParaRPr lang="en-US" altLang="zh-CN" sz="2000" dirty="0"/>
          </a:p>
          <a:p>
            <a:endParaRPr lang="en-US" altLang="zh-CN" sz="2000" dirty="0"/>
          </a:p>
        </p:txBody>
      </p:sp>
    </p:spTree>
    <p:extLst>
      <p:ext uri="{BB962C8B-B14F-4D97-AF65-F5344CB8AC3E}">
        <p14:creationId xmlns:p14="http://schemas.microsoft.com/office/powerpoint/2010/main" val="359011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查看内存数据</a:t>
            </a:r>
            <a:endParaRPr lang="en-US" altLang="zh-CN" sz="2400" dirty="0"/>
          </a:p>
          <a:p>
            <a:pPr lvl="1"/>
            <a:r>
              <a:rPr lang="zh-CN" altLang="en-US" sz="2000" dirty="0"/>
              <a:t>根据地址随机访问内存的数据</a:t>
            </a:r>
            <a:endParaRPr lang="en-US" altLang="zh-CN" sz="2000" dirty="0"/>
          </a:p>
          <a:p>
            <a:pPr lvl="2"/>
            <a:r>
              <a:rPr lang="zh-CN" altLang="en-US" sz="1600" dirty="0"/>
              <a:t>原理</a:t>
            </a:r>
            <a:endParaRPr lang="en-US" altLang="zh-CN" sz="1600" dirty="0"/>
          </a:p>
          <a:p>
            <a:pPr marL="457200" lvl="1" indent="0">
              <a:buNone/>
            </a:pPr>
            <a:r>
              <a:rPr lang="en-US" altLang="zh-CN" sz="1600" dirty="0"/>
              <a:t>	   </a:t>
            </a:r>
            <a:r>
              <a:rPr lang="zh-CN" altLang="en-US" sz="1600" dirty="0"/>
              <a:t>格式化参数</a:t>
            </a:r>
            <a:r>
              <a:rPr lang="en-US" altLang="zh-CN" sz="1600" dirty="0"/>
              <a:t>%s</a:t>
            </a:r>
            <a:r>
              <a:rPr lang="zh-CN" altLang="en-US" sz="1600" dirty="0"/>
              <a:t>被形式化时，会使用栈上对应位置的数值作为地址，打印内存中该地址的值</a:t>
            </a:r>
            <a:endParaRPr lang="en-US" altLang="zh-CN" sz="1600" dirty="0"/>
          </a:p>
          <a:p>
            <a:pPr marL="457200" lvl="1" indent="0">
              <a:buNone/>
            </a:pPr>
            <a:r>
              <a:rPr lang="en-US" altLang="zh-CN" sz="1600" dirty="0"/>
              <a:t>           </a:t>
            </a:r>
            <a:r>
              <a:rPr lang="zh-CN" altLang="en-US" sz="1600" dirty="0"/>
              <a:t>攻击者可以通过控制</a:t>
            </a:r>
            <a:r>
              <a:rPr lang="en-US" altLang="zh-CN" sz="1600" dirty="0"/>
              <a:t>%s</a:t>
            </a:r>
            <a:r>
              <a:rPr lang="zh-CN" altLang="en-US" sz="1600" dirty="0"/>
              <a:t>参数对应的栈上位置的值通过</a:t>
            </a:r>
            <a:r>
              <a:rPr lang="en-US" altLang="zh-CN" sz="1600" dirty="0"/>
              <a:t>%s</a:t>
            </a:r>
            <a:r>
              <a:rPr lang="zh-CN" altLang="en-US" sz="1600" dirty="0"/>
              <a:t>参数打印任意地址内存的数据</a:t>
            </a:r>
            <a:endParaRPr lang="en-US" altLang="zh-CN" sz="1600" dirty="0"/>
          </a:p>
          <a:p>
            <a:pPr marL="457200" lvl="1" indent="0">
              <a:buNone/>
            </a:pPr>
            <a:endParaRPr lang="en-US" altLang="zh-CN" sz="1600" dirty="0"/>
          </a:p>
          <a:p>
            <a:pPr lvl="2"/>
            <a:r>
              <a:rPr lang="zh-CN" altLang="en-US" sz="1600" dirty="0"/>
              <a:t>方法</a:t>
            </a:r>
            <a:r>
              <a:rPr lang="en-US" altLang="zh-CN" sz="2000" dirty="0"/>
              <a:t>     </a:t>
            </a:r>
          </a:p>
          <a:p>
            <a:pPr marL="457200" lvl="1" indent="0">
              <a:buNone/>
            </a:pPr>
            <a:r>
              <a:rPr lang="en-US" altLang="zh-CN" sz="2000" dirty="0"/>
              <a:t>         </a:t>
            </a:r>
            <a:r>
              <a:rPr lang="zh-CN" altLang="en-US" sz="1600" dirty="0"/>
              <a:t>将所要打印的内存部分的地址</a:t>
            </a:r>
            <a:r>
              <a:rPr lang="en-US" altLang="zh-CN" sz="1600" dirty="0"/>
              <a:t>(</a:t>
            </a:r>
            <a:r>
              <a:rPr lang="zh-CN" altLang="en-US" sz="1600" dirty="0"/>
              <a:t>按照大端或小端</a:t>
            </a:r>
            <a:r>
              <a:rPr lang="en-US" altLang="zh-CN" sz="1600" dirty="0"/>
              <a:t>)</a:t>
            </a:r>
            <a:r>
              <a:rPr lang="zh-CN" altLang="en-US" sz="1600" dirty="0"/>
              <a:t>写在格式化字符串开头</a:t>
            </a:r>
            <a:endParaRPr lang="en-US" altLang="zh-CN" sz="1600" dirty="0"/>
          </a:p>
          <a:p>
            <a:pPr marL="457200" lvl="1" indent="0">
              <a:buNone/>
            </a:pPr>
            <a:r>
              <a:rPr lang="en-US" altLang="zh-CN" sz="1600" dirty="0"/>
              <a:t>           </a:t>
            </a:r>
            <a:r>
              <a:rPr lang="zh-CN" altLang="en-US" sz="1600" dirty="0"/>
              <a:t>在格式化字符串位于栈上的情况，通过输出无效数据可以使得指针向栈顶移动</a:t>
            </a:r>
            <a:r>
              <a:rPr lang="en-US" altLang="zh-CN" sz="1600" dirty="0"/>
              <a:t> </a:t>
            </a:r>
          </a:p>
          <a:p>
            <a:pPr marL="457200" lvl="1" indent="0">
              <a:buNone/>
            </a:pPr>
            <a:r>
              <a:rPr lang="en-US" altLang="zh-CN" sz="1600" dirty="0"/>
              <a:t>           </a:t>
            </a:r>
            <a:r>
              <a:rPr lang="zh-CN" altLang="en-US" sz="1600" dirty="0"/>
              <a:t>最终使得在</a:t>
            </a:r>
            <a:r>
              <a:rPr lang="en-US" altLang="zh-CN" sz="1600" dirty="0"/>
              <a:t>%s</a:t>
            </a:r>
            <a:r>
              <a:rPr lang="zh-CN" altLang="en-US" sz="1600" dirty="0"/>
              <a:t>参数被形式化时，指针指向格式化字符串开头的地址字符</a:t>
            </a:r>
            <a:endParaRPr lang="en-US" altLang="zh-CN" sz="1600" dirty="0"/>
          </a:p>
        </p:txBody>
      </p:sp>
    </p:spTree>
    <p:extLst>
      <p:ext uri="{BB962C8B-B14F-4D97-AF65-F5344CB8AC3E}">
        <p14:creationId xmlns:p14="http://schemas.microsoft.com/office/powerpoint/2010/main" val="166202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查看内存数据</a:t>
            </a:r>
            <a:endParaRPr lang="en-US" altLang="zh-CN" sz="2400" dirty="0"/>
          </a:p>
          <a:p>
            <a:pPr lvl="1"/>
            <a:r>
              <a:rPr lang="zh-CN" altLang="en-US" sz="2000" dirty="0"/>
              <a:t>根据地址随机访问内存的数据</a:t>
            </a:r>
            <a:endParaRPr lang="en-US" altLang="zh-CN" sz="2000" dirty="0"/>
          </a:p>
        </p:txBody>
      </p:sp>
      <p:graphicFrame>
        <p:nvGraphicFramePr>
          <p:cNvPr id="4" name="表格 3">
            <a:extLst>
              <a:ext uri="{FF2B5EF4-FFF2-40B4-BE49-F238E27FC236}">
                <a16:creationId xmlns:a16="http://schemas.microsoft.com/office/drawing/2014/main" xmlns="" id="{461AF81E-99BF-4121-977C-B2FCF81AC7C9}"/>
              </a:ext>
            </a:extLst>
          </p:cNvPr>
          <p:cNvGraphicFramePr>
            <a:graphicFrameLocks noGrp="1"/>
          </p:cNvGraphicFramePr>
          <p:nvPr>
            <p:extLst>
              <p:ext uri="{D42A27DB-BD31-4B8C-83A1-F6EECF244321}">
                <p14:modId xmlns:p14="http://schemas.microsoft.com/office/powerpoint/2010/main" val="3090111501"/>
              </p:ext>
            </p:extLst>
          </p:nvPr>
        </p:nvGraphicFramePr>
        <p:xfrm>
          <a:off x="2055933" y="3151762"/>
          <a:ext cx="2671709" cy="1569395"/>
        </p:xfrm>
        <a:graphic>
          <a:graphicData uri="http://schemas.openxmlformats.org/drawingml/2006/table">
            <a:tbl>
              <a:tblPr firstRow="1" bandRow="1">
                <a:tableStyleId>{073A0DAA-6AF3-43AB-8588-CEC1D06C72B9}</a:tableStyleId>
              </a:tblPr>
              <a:tblGrid>
                <a:gridCol w="1083987">
                  <a:extLst>
                    <a:ext uri="{9D8B030D-6E8A-4147-A177-3AD203B41FA5}">
                      <a16:colId xmlns:a16="http://schemas.microsoft.com/office/drawing/2014/main" xmlns="" val="2471565480"/>
                    </a:ext>
                  </a:extLst>
                </a:gridCol>
                <a:gridCol w="1587722">
                  <a:extLst>
                    <a:ext uri="{9D8B030D-6E8A-4147-A177-3AD203B41FA5}">
                      <a16:colId xmlns:a16="http://schemas.microsoft.com/office/drawing/2014/main" xmlns="" val="2930679939"/>
                    </a:ext>
                  </a:extLst>
                </a:gridCol>
              </a:tblGrid>
              <a:tr h="350195">
                <a:tc>
                  <a:txBody>
                    <a:bodyPr/>
                    <a:lstStyle/>
                    <a:p>
                      <a:pPr algn="ctr"/>
                      <a:r>
                        <a:rPr lang="zh-CN" altLang="en-US" sz="1400" dirty="0">
                          <a:solidFill>
                            <a:schemeClr val="tx1"/>
                          </a:solidFill>
                        </a:rPr>
                        <a:t>常用参数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指针移动字节数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7883286"/>
                  </a:ext>
                </a:extLst>
              </a:tr>
              <a:tr h="267014">
                <a:tc>
                  <a:txBody>
                    <a:bodyPr/>
                    <a:lstStyle/>
                    <a:p>
                      <a:pPr algn="ctr"/>
                      <a:r>
                        <a:rPr lang="en-US" altLang="zh-CN" sz="1400" dirty="0">
                          <a:solidFill>
                            <a:schemeClr val="tx1"/>
                          </a:solidFill>
                        </a:rPr>
                        <a:t>%d</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rPr>
                        <a:t>4</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3800906"/>
                  </a:ext>
                </a:extLst>
              </a:tr>
              <a:tr h="267014">
                <a:tc>
                  <a:txBody>
                    <a:bodyPr/>
                    <a:lstStyle/>
                    <a:p>
                      <a:pPr algn="ctr"/>
                      <a:r>
                        <a:rPr lang="en-US" altLang="zh-CN" sz="1400" dirty="0">
                          <a:solidFill>
                            <a:schemeClr val="tx1"/>
                          </a:solidFill>
                        </a:rPr>
                        <a:t>%f</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rPr>
                        <a:t>8</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71832395"/>
                  </a:ext>
                </a:extLst>
              </a:tr>
              <a:tr h="267014">
                <a:tc>
                  <a:txBody>
                    <a:bodyPr/>
                    <a:lstStyle/>
                    <a:p>
                      <a:pPr algn="ctr"/>
                      <a:r>
                        <a:rPr lang="en-US" altLang="zh-CN" sz="1400" dirty="0">
                          <a:solidFill>
                            <a:schemeClr val="tx1"/>
                          </a:solidFill>
                        </a:rPr>
                        <a:t>%x</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rPr>
                        <a:t>4</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3962100"/>
                  </a:ext>
                </a:extLst>
              </a:tr>
              <a:tr h="267014">
                <a:tc>
                  <a:txBody>
                    <a:bodyPr/>
                    <a:lstStyle/>
                    <a:p>
                      <a:pPr algn="ctr"/>
                      <a:r>
                        <a:rPr lang="en-US" altLang="zh-CN" sz="1400" dirty="0">
                          <a:solidFill>
                            <a:schemeClr val="tx1"/>
                          </a:solidFill>
                        </a:rPr>
                        <a:t>%c</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rPr>
                        <a:t>1</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0340003"/>
                  </a:ext>
                </a:extLst>
              </a:tr>
            </a:tbl>
          </a:graphicData>
        </a:graphic>
      </p:graphicFrame>
      <p:sp>
        <p:nvSpPr>
          <p:cNvPr id="5" name="文本框 4">
            <a:extLst>
              <a:ext uri="{FF2B5EF4-FFF2-40B4-BE49-F238E27FC236}">
                <a16:creationId xmlns:a16="http://schemas.microsoft.com/office/drawing/2014/main" xmlns="" id="{489A574D-B175-4BA2-91AE-7CF0CD482110}"/>
              </a:ext>
            </a:extLst>
          </p:cNvPr>
          <p:cNvSpPr txBox="1"/>
          <p:nvPr/>
        </p:nvSpPr>
        <p:spPr>
          <a:xfrm>
            <a:off x="1734919" y="4958211"/>
            <a:ext cx="3313736" cy="307777"/>
          </a:xfrm>
          <a:prstGeom prst="rect">
            <a:avLst/>
          </a:prstGeom>
          <a:noFill/>
        </p:spPr>
        <p:txBody>
          <a:bodyPr wrap="square" rtlCol="0">
            <a:spAutoFit/>
          </a:bodyPr>
          <a:lstStyle/>
          <a:p>
            <a:r>
              <a:rPr lang="zh-CN" altLang="en-US" sz="1400" dirty="0"/>
              <a:t>表</a:t>
            </a:r>
            <a:r>
              <a:rPr lang="en-US" altLang="zh-CN" sz="1400" dirty="0"/>
              <a:t>4</a:t>
            </a:r>
            <a:r>
              <a:rPr lang="zh-CN" altLang="en-US" sz="1400" dirty="0"/>
              <a:t>：常见格式化参数对指针移动的贡献</a:t>
            </a:r>
          </a:p>
        </p:txBody>
      </p:sp>
      <p:sp>
        <p:nvSpPr>
          <p:cNvPr id="6" name="文本框 5">
            <a:extLst>
              <a:ext uri="{FF2B5EF4-FFF2-40B4-BE49-F238E27FC236}">
                <a16:creationId xmlns:a16="http://schemas.microsoft.com/office/drawing/2014/main" xmlns="" id="{AD7A9427-23DD-4953-8E3D-C624060B2BC6}"/>
              </a:ext>
            </a:extLst>
          </p:cNvPr>
          <p:cNvSpPr txBox="1"/>
          <p:nvPr/>
        </p:nvSpPr>
        <p:spPr>
          <a:xfrm>
            <a:off x="6575897" y="5351881"/>
            <a:ext cx="4056434" cy="307777"/>
          </a:xfrm>
          <a:prstGeom prst="rect">
            <a:avLst/>
          </a:prstGeom>
          <a:noFill/>
        </p:spPr>
        <p:txBody>
          <a:bodyPr wrap="square" rtlCol="0">
            <a:spAutoFit/>
          </a:bodyPr>
          <a:lstStyle/>
          <a:p>
            <a:r>
              <a:rPr lang="zh-CN" altLang="en-US" sz="1400" dirty="0"/>
              <a:t>图</a:t>
            </a:r>
            <a:r>
              <a:rPr lang="en-US" altLang="zh-CN" sz="1400" dirty="0"/>
              <a:t>5</a:t>
            </a:r>
            <a:r>
              <a:rPr lang="zh-CN" altLang="en-US" sz="1400" dirty="0"/>
              <a:t>：栈指针在格式化函数输出无效数据时的移动</a:t>
            </a:r>
          </a:p>
        </p:txBody>
      </p:sp>
      <p:cxnSp>
        <p:nvCxnSpPr>
          <p:cNvPr id="31" name="直接连接符 30">
            <a:extLst>
              <a:ext uri="{FF2B5EF4-FFF2-40B4-BE49-F238E27FC236}">
                <a16:creationId xmlns:a16="http://schemas.microsoft.com/office/drawing/2014/main" xmlns="" id="{45083133-B0DF-4016-A0FF-4E8A67A5FD99}"/>
              </a:ext>
            </a:extLst>
          </p:cNvPr>
          <p:cNvCxnSpPr>
            <a:cxnSpLocks/>
          </p:cNvCxnSpPr>
          <p:nvPr/>
        </p:nvCxnSpPr>
        <p:spPr>
          <a:xfrm flipH="1">
            <a:off x="7543614" y="1690688"/>
            <a:ext cx="2697" cy="319237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xmlns="" id="{E5FA9291-8357-4B64-B07D-22B242B74ADB}"/>
              </a:ext>
            </a:extLst>
          </p:cNvPr>
          <p:cNvCxnSpPr>
            <a:cxnSpLocks/>
          </p:cNvCxnSpPr>
          <p:nvPr/>
        </p:nvCxnSpPr>
        <p:spPr>
          <a:xfrm flipH="1">
            <a:off x="9715721" y="1690688"/>
            <a:ext cx="2710" cy="3192375"/>
          </a:xfrm>
          <a:prstGeom prst="line">
            <a:avLst/>
          </a:prstGeom>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xmlns="" id="{EECA0505-372F-4359-A3D7-8992CDAFD343}"/>
              </a:ext>
            </a:extLst>
          </p:cNvPr>
          <p:cNvSpPr txBox="1"/>
          <p:nvPr/>
        </p:nvSpPr>
        <p:spPr>
          <a:xfrm>
            <a:off x="8252422" y="1281424"/>
            <a:ext cx="703384" cy="369332"/>
          </a:xfrm>
          <a:prstGeom prst="rect">
            <a:avLst/>
          </a:prstGeom>
          <a:noFill/>
        </p:spPr>
        <p:txBody>
          <a:bodyPr wrap="square" rtlCol="0">
            <a:spAutoFit/>
          </a:bodyPr>
          <a:lstStyle/>
          <a:p>
            <a:r>
              <a:rPr lang="zh-CN" altLang="en-US" dirty="0"/>
              <a:t>栈顶</a:t>
            </a:r>
          </a:p>
        </p:txBody>
      </p:sp>
      <p:sp>
        <p:nvSpPr>
          <p:cNvPr id="34" name="文本框 33">
            <a:extLst>
              <a:ext uri="{FF2B5EF4-FFF2-40B4-BE49-F238E27FC236}">
                <a16:creationId xmlns:a16="http://schemas.microsoft.com/office/drawing/2014/main" xmlns="" id="{C18247CE-A925-4768-8F8A-13F4CA2BA800}"/>
              </a:ext>
            </a:extLst>
          </p:cNvPr>
          <p:cNvSpPr txBox="1"/>
          <p:nvPr/>
        </p:nvSpPr>
        <p:spPr>
          <a:xfrm>
            <a:off x="8295494" y="4513731"/>
            <a:ext cx="703384" cy="369332"/>
          </a:xfrm>
          <a:prstGeom prst="rect">
            <a:avLst/>
          </a:prstGeom>
          <a:noFill/>
        </p:spPr>
        <p:txBody>
          <a:bodyPr wrap="square" rtlCol="0">
            <a:spAutoFit/>
          </a:bodyPr>
          <a:lstStyle/>
          <a:p>
            <a:r>
              <a:rPr lang="zh-CN" altLang="en-US" dirty="0"/>
              <a:t>栈底</a:t>
            </a:r>
          </a:p>
        </p:txBody>
      </p:sp>
      <p:sp>
        <p:nvSpPr>
          <p:cNvPr id="35" name="矩形 34">
            <a:extLst>
              <a:ext uri="{FF2B5EF4-FFF2-40B4-BE49-F238E27FC236}">
                <a16:creationId xmlns:a16="http://schemas.microsoft.com/office/drawing/2014/main" xmlns="" id="{ECB0DE20-70ED-4092-A26A-2899AF31391A}"/>
              </a:ext>
            </a:extLst>
          </p:cNvPr>
          <p:cNvSpPr/>
          <p:nvPr/>
        </p:nvSpPr>
        <p:spPr>
          <a:xfrm>
            <a:off x="7546310" y="4052658"/>
            <a:ext cx="2172107" cy="369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dirty="0"/>
              <a:t>%08x.%08x.%08x.%08x.%08x</a:t>
            </a:r>
            <a:endParaRPr lang="zh-CN" altLang="en-US" sz="1400" dirty="0"/>
          </a:p>
        </p:txBody>
      </p:sp>
      <p:sp>
        <p:nvSpPr>
          <p:cNvPr id="36" name="矩形 35">
            <a:extLst>
              <a:ext uri="{FF2B5EF4-FFF2-40B4-BE49-F238E27FC236}">
                <a16:creationId xmlns:a16="http://schemas.microsoft.com/office/drawing/2014/main" xmlns="" id="{E52CE83D-F0D2-428E-8072-79C1269E6F32}"/>
              </a:ext>
            </a:extLst>
          </p:cNvPr>
          <p:cNvSpPr/>
          <p:nvPr/>
        </p:nvSpPr>
        <p:spPr>
          <a:xfrm>
            <a:off x="7546310" y="3675580"/>
            <a:ext cx="2172107" cy="369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0xac1370</a:t>
            </a:r>
            <a:endParaRPr lang="zh-CN" altLang="en-US" dirty="0"/>
          </a:p>
        </p:txBody>
      </p:sp>
      <p:sp>
        <p:nvSpPr>
          <p:cNvPr id="37" name="矩形 36">
            <a:extLst>
              <a:ext uri="{FF2B5EF4-FFF2-40B4-BE49-F238E27FC236}">
                <a16:creationId xmlns:a16="http://schemas.microsoft.com/office/drawing/2014/main" xmlns="" id="{C4D006E5-5BA1-4A3F-9ED5-E6992600D196}"/>
              </a:ext>
            </a:extLst>
          </p:cNvPr>
          <p:cNvSpPr/>
          <p:nvPr/>
        </p:nvSpPr>
        <p:spPr>
          <a:xfrm>
            <a:off x="7547138" y="3302375"/>
            <a:ext cx="2172107" cy="369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0xac4420</a:t>
            </a:r>
            <a:endParaRPr lang="zh-CN" altLang="en-US" dirty="0"/>
          </a:p>
        </p:txBody>
      </p:sp>
      <p:sp>
        <p:nvSpPr>
          <p:cNvPr id="38" name="矩形 37">
            <a:extLst>
              <a:ext uri="{FF2B5EF4-FFF2-40B4-BE49-F238E27FC236}">
                <a16:creationId xmlns:a16="http://schemas.microsoft.com/office/drawing/2014/main" xmlns="" id="{17ECFC8F-258E-459F-81EC-1FBA18466CE2}"/>
              </a:ext>
            </a:extLst>
          </p:cNvPr>
          <p:cNvSpPr/>
          <p:nvPr/>
        </p:nvSpPr>
        <p:spPr>
          <a:xfrm>
            <a:off x="7549035" y="2933042"/>
            <a:ext cx="2172107" cy="369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0xac1370</a:t>
            </a:r>
            <a:endParaRPr lang="zh-CN" altLang="en-US" dirty="0"/>
          </a:p>
        </p:txBody>
      </p:sp>
      <p:sp>
        <p:nvSpPr>
          <p:cNvPr id="39" name="矩形 38">
            <a:extLst>
              <a:ext uri="{FF2B5EF4-FFF2-40B4-BE49-F238E27FC236}">
                <a16:creationId xmlns:a16="http://schemas.microsoft.com/office/drawing/2014/main" xmlns="" id="{586AAC35-6577-4C9A-8740-BB6F1BC71DFC}"/>
              </a:ext>
            </a:extLst>
          </p:cNvPr>
          <p:cNvSpPr/>
          <p:nvPr/>
        </p:nvSpPr>
        <p:spPr>
          <a:xfrm>
            <a:off x="7546310" y="2566213"/>
            <a:ext cx="2169411" cy="3652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0xac1370</a:t>
            </a:r>
            <a:endParaRPr lang="zh-CN" altLang="en-US" dirty="0"/>
          </a:p>
        </p:txBody>
      </p:sp>
      <p:sp>
        <p:nvSpPr>
          <p:cNvPr id="40" name="矩形 39">
            <a:extLst>
              <a:ext uri="{FF2B5EF4-FFF2-40B4-BE49-F238E27FC236}">
                <a16:creationId xmlns:a16="http://schemas.microsoft.com/office/drawing/2014/main" xmlns="" id="{F9C7E6DD-1983-42E7-B3BE-EE290600A9BD}"/>
              </a:ext>
            </a:extLst>
          </p:cNvPr>
          <p:cNvSpPr/>
          <p:nvPr/>
        </p:nvSpPr>
        <p:spPr>
          <a:xfrm>
            <a:off x="7546310" y="2160397"/>
            <a:ext cx="2169411" cy="4098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0x4013e8</a:t>
            </a:r>
            <a:endParaRPr lang="zh-CN" altLang="en-US" dirty="0"/>
          </a:p>
        </p:txBody>
      </p:sp>
      <p:cxnSp>
        <p:nvCxnSpPr>
          <p:cNvPr id="44" name="直接箭头连接符 43">
            <a:extLst>
              <a:ext uri="{FF2B5EF4-FFF2-40B4-BE49-F238E27FC236}">
                <a16:creationId xmlns:a16="http://schemas.microsoft.com/office/drawing/2014/main" xmlns="" id="{B32A23BA-9958-465B-9CED-35244A09C8CD}"/>
              </a:ext>
            </a:extLst>
          </p:cNvPr>
          <p:cNvCxnSpPr/>
          <p:nvPr/>
        </p:nvCxnSpPr>
        <p:spPr>
          <a:xfrm>
            <a:off x="6822831" y="3860246"/>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xmlns="" id="{E2B9CD3B-9E54-4B58-B8A9-812B3C742137}"/>
              </a:ext>
            </a:extLst>
          </p:cNvPr>
          <p:cNvCxnSpPr/>
          <p:nvPr/>
        </p:nvCxnSpPr>
        <p:spPr>
          <a:xfrm>
            <a:off x="6822831" y="3480345"/>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B4ABFB0D-579D-47C8-BA62-2DAC633053B9}"/>
              </a:ext>
            </a:extLst>
          </p:cNvPr>
          <p:cNvCxnSpPr/>
          <p:nvPr/>
        </p:nvCxnSpPr>
        <p:spPr>
          <a:xfrm>
            <a:off x="6822831" y="3102640"/>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7B876372-E9E2-4554-92DE-D32D2A61284A}"/>
              </a:ext>
            </a:extLst>
          </p:cNvPr>
          <p:cNvCxnSpPr/>
          <p:nvPr/>
        </p:nvCxnSpPr>
        <p:spPr>
          <a:xfrm>
            <a:off x="6822831" y="2763508"/>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9CD3789B-0083-47DD-985A-A12449C5EE4E}"/>
              </a:ext>
            </a:extLst>
          </p:cNvPr>
          <p:cNvCxnSpPr/>
          <p:nvPr/>
        </p:nvCxnSpPr>
        <p:spPr>
          <a:xfrm>
            <a:off x="6822831" y="2365455"/>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81BF6DD8-E62E-4CED-88FB-F1BD54CEC5A5}"/>
              </a:ext>
            </a:extLst>
          </p:cNvPr>
          <p:cNvCxnSpPr/>
          <p:nvPr/>
        </p:nvCxnSpPr>
        <p:spPr>
          <a:xfrm>
            <a:off x="6822831" y="1932638"/>
            <a:ext cx="452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xmlns="" id="{78CFA7BC-DE35-4E38-A613-9D7B564F8F65}"/>
              </a:ext>
            </a:extLst>
          </p:cNvPr>
          <p:cNvSpPr/>
          <p:nvPr/>
        </p:nvSpPr>
        <p:spPr>
          <a:xfrm>
            <a:off x="7549035" y="1829631"/>
            <a:ext cx="2172107" cy="369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40366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查看内存数据</a:t>
            </a:r>
            <a:endParaRPr lang="en-US" altLang="zh-CN" sz="2400" dirty="0"/>
          </a:p>
          <a:p>
            <a:pPr lvl="1"/>
            <a:r>
              <a:rPr lang="zh-CN" altLang="en-US" sz="2000" dirty="0"/>
              <a:t>查看任意地址内存的数据</a:t>
            </a:r>
            <a:endParaRPr lang="en-US" altLang="zh-CN" sz="2000" dirty="0"/>
          </a:p>
          <a:p>
            <a:pPr marL="457200" lvl="1" indent="0">
              <a:buNone/>
            </a:pPr>
            <a:r>
              <a:rPr lang="en-US" altLang="zh-CN" sz="2000" dirty="0"/>
              <a:t>   </a:t>
            </a:r>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r>
              <a:rPr lang="en-US" altLang="zh-CN" sz="2000" dirty="0"/>
              <a:t>        address = 0x08480110</a:t>
            </a:r>
          </a:p>
          <a:p>
            <a:pPr marL="457200" lvl="1" indent="0">
              <a:buNone/>
            </a:pPr>
            <a:r>
              <a:rPr lang="en-US" altLang="zh-CN" sz="2000" dirty="0"/>
              <a:t>        %s</a:t>
            </a:r>
            <a:r>
              <a:rPr lang="zh-CN" altLang="en-US" sz="2000" dirty="0"/>
              <a:t>输出该地址的数据直到出现</a:t>
            </a:r>
            <a:r>
              <a:rPr lang="en-US" altLang="zh-CN" sz="2000" dirty="0"/>
              <a:t>NULL</a:t>
            </a:r>
            <a:r>
              <a:rPr lang="zh-CN" altLang="en-US" sz="2000" dirty="0"/>
              <a:t>指针</a:t>
            </a:r>
            <a:endParaRPr lang="en-US" altLang="zh-CN" sz="2000" dirty="0"/>
          </a:p>
          <a:p>
            <a:pPr marL="457200" lvl="1" indent="0">
              <a:buNone/>
            </a:pPr>
            <a:r>
              <a:rPr lang="en-US" altLang="zh-CN" sz="2000" dirty="0"/>
              <a:t>        </a:t>
            </a:r>
            <a:r>
              <a:rPr lang="zh-CN" altLang="en-US" sz="2000" dirty="0"/>
              <a:t>可以迭代示例恢复整个进程的内存空间</a:t>
            </a:r>
            <a:endParaRPr lang="en-US" altLang="zh-CN" sz="2000" dirty="0"/>
          </a:p>
        </p:txBody>
      </p:sp>
      <p:sp>
        <p:nvSpPr>
          <p:cNvPr id="9" name="文本框 8">
            <a:extLst>
              <a:ext uri="{FF2B5EF4-FFF2-40B4-BE49-F238E27FC236}">
                <a16:creationId xmlns:a16="http://schemas.microsoft.com/office/drawing/2014/main" xmlns="" id="{D112AD43-4F37-4D5A-9ED6-09368C11365A}"/>
              </a:ext>
            </a:extLst>
          </p:cNvPr>
          <p:cNvSpPr txBox="1"/>
          <p:nvPr/>
        </p:nvSpPr>
        <p:spPr>
          <a:xfrm>
            <a:off x="7393021" y="6023074"/>
            <a:ext cx="3960779" cy="307777"/>
          </a:xfrm>
          <a:prstGeom prst="rect">
            <a:avLst/>
          </a:prstGeom>
          <a:noFill/>
        </p:spPr>
        <p:txBody>
          <a:bodyPr wrap="square" rtlCol="0">
            <a:spAutoFit/>
          </a:bodyPr>
          <a:lstStyle/>
          <a:p>
            <a:r>
              <a:rPr lang="zh-CN" altLang="en-US" sz="1400" dirty="0"/>
              <a:t>图</a:t>
            </a:r>
            <a:r>
              <a:rPr lang="en-US" altLang="zh-CN" sz="1400" dirty="0"/>
              <a:t>6</a:t>
            </a:r>
            <a:r>
              <a:rPr lang="zh-CN" altLang="en-US" sz="1400" dirty="0"/>
              <a:t>：查看栈数据示例输出结果</a:t>
            </a:r>
            <a:r>
              <a:rPr lang="en-US" altLang="zh-CN" sz="1400" dirty="0"/>
              <a:t>(windows  32</a:t>
            </a:r>
            <a:r>
              <a:rPr lang="zh-CN" altLang="en-US" sz="1400" dirty="0"/>
              <a:t>位</a:t>
            </a:r>
            <a:r>
              <a:rPr lang="en-US" altLang="zh-CN" sz="1400" dirty="0"/>
              <a:t>)</a:t>
            </a:r>
            <a:endParaRPr lang="zh-CN" altLang="en-US" sz="1400" dirty="0"/>
          </a:p>
        </p:txBody>
      </p:sp>
      <p:pic>
        <p:nvPicPr>
          <p:cNvPr id="11" name="图片 10">
            <a:extLst>
              <a:ext uri="{FF2B5EF4-FFF2-40B4-BE49-F238E27FC236}">
                <a16:creationId xmlns:a16="http://schemas.microsoft.com/office/drawing/2014/main" xmlns="" id="{11F7F300-11E2-47D3-A00C-DA867529956C}"/>
              </a:ext>
            </a:extLst>
          </p:cNvPr>
          <p:cNvPicPr>
            <a:picLocks noChangeAspect="1"/>
          </p:cNvPicPr>
          <p:nvPr/>
        </p:nvPicPr>
        <p:blipFill>
          <a:blip r:embed="rId3"/>
          <a:stretch>
            <a:fillRect/>
          </a:stretch>
        </p:blipFill>
        <p:spPr>
          <a:xfrm>
            <a:off x="6637303" y="4141095"/>
            <a:ext cx="5238750" cy="1562100"/>
          </a:xfrm>
          <a:prstGeom prst="rect">
            <a:avLst/>
          </a:prstGeom>
        </p:spPr>
      </p:pic>
      <p:pic>
        <p:nvPicPr>
          <p:cNvPr id="12" name="图片 11">
            <a:extLst>
              <a:ext uri="{FF2B5EF4-FFF2-40B4-BE49-F238E27FC236}">
                <a16:creationId xmlns:a16="http://schemas.microsoft.com/office/drawing/2014/main" xmlns="" id="{8BB74042-9742-4DCB-ACCA-81E862BDD99C}"/>
              </a:ext>
            </a:extLst>
          </p:cNvPr>
          <p:cNvPicPr>
            <a:picLocks noChangeAspect="1"/>
          </p:cNvPicPr>
          <p:nvPr/>
        </p:nvPicPr>
        <p:blipFill rotWithShape="1">
          <a:blip r:embed="rId4"/>
          <a:srcRect l="227" t="10883"/>
          <a:stretch/>
        </p:blipFill>
        <p:spPr>
          <a:xfrm>
            <a:off x="1930435" y="3387211"/>
            <a:ext cx="5782919" cy="280117"/>
          </a:xfrm>
          <a:prstGeom prst="rect">
            <a:avLst/>
          </a:prstGeom>
        </p:spPr>
      </p:pic>
    </p:spTree>
    <p:extLst>
      <p:ext uri="{BB962C8B-B14F-4D97-AF65-F5344CB8AC3E}">
        <p14:creationId xmlns:p14="http://schemas.microsoft.com/office/powerpoint/2010/main" val="320184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格式化字符串溢出（不使用</a:t>
            </a:r>
            <a:r>
              <a:rPr lang="en-US" altLang="zh-CN" sz="2000" dirty="0" err="1"/>
              <a:t>shellcode</a:t>
            </a:r>
            <a:r>
              <a:rPr lang="zh-CN" altLang="en-US" sz="2000" dirty="0"/>
              <a:t>）</a:t>
            </a:r>
            <a:endParaRPr lang="en-US" altLang="zh-CN" sz="2000" dirty="0"/>
          </a:p>
          <a:p>
            <a:pPr lvl="1"/>
            <a:endParaRPr lang="en-US" altLang="zh-CN"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000" y="937250"/>
            <a:ext cx="5779588" cy="563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45915" y="2702104"/>
            <a:ext cx="4356242" cy="1477328"/>
          </a:xfrm>
          <a:prstGeom prst="rect">
            <a:avLst/>
          </a:prstGeom>
          <a:noFill/>
        </p:spPr>
        <p:txBody>
          <a:bodyPr wrap="square" rtlCol="0">
            <a:spAutoFit/>
          </a:bodyPr>
          <a:lstStyle/>
          <a:p>
            <a:r>
              <a:rPr lang="zh-CN" altLang="en-US" dirty="0"/>
              <a:t>本质上是利用格式化函数突破缓冲区边界，覆盖目标函数的返回地址</a:t>
            </a:r>
            <a:endParaRPr lang="en-US" altLang="zh-CN" dirty="0"/>
          </a:p>
          <a:p>
            <a:endParaRPr lang="en-US" altLang="zh-CN" dirty="0"/>
          </a:p>
          <a:p>
            <a:r>
              <a:rPr lang="zh-CN" altLang="en-US" dirty="0"/>
              <a:t>目标函数：</a:t>
            </a:r>
            <a:r>
              <a:rPr lang="en-US" altLang="zh-CN" dirty="0" err="1"/>
              <a:t>errmsg</a:t>
            </a:r>
            <a:endParaRPr lang="en-US" altLang="zh-CN" dirty="0"/>
          </a:p>
          <a:p>
            <a:r>
              <a:rPr lang="zh-CN" altLang="en-US" dirty="0"/>
              <a:t>目标缓冲区：</a:t>
            </a:r>
            <a:r>
              <a:rPr lang="en-US" altLang="zh-CN" dirty="0" err="1"/>
              <a:t>outbuf</a:t>
            </a:r>
            <a:endParaRPr lang="zh-CN" altLang="en-US" dirty="0"/>
          </a:p>
        </p:txBody>
      </p:sp>
      <p:sp>
        <p:nvSpPr>
          <p:cNvPr id="7" name="TextBox 6"/>
          <p:cNvSpPr txBox="1"/>
          <p:nvPr/>
        </p:nvSpPr>
        <p:spPr>
          <a:xfrm>
            <a:off x="1058238" y="4282612"/>
            <a:ext cx="4890499" cy="1477328"/>
          </a:xfrm>
          <a:prstGeom prst="rect">
            <a:avLst/>
          </a:prstGeom>
          <a:noFill/>
          <a:ln w="28575">
            <a:solidFill>
              <a:srgbClr val="FF0000"/>
            </a:solidFill>
            <a:prstDash val="dash"/>
          </a:ln>
        </p:spPr>
        <p:txBody>
          <a:bodyPr wrap="square" rtlCol="0">
            <a:spAutoFit/>
          </a:bodyPr>
          <a:lstStyle/>
          <a:p>
            <a:r>
              <a:rPr lang="zh-CN" altLang="en-US" dirty="0"/>
              <a:t>通过</a:t>
            </a:r>
            <a:r>
              <a:rPr lang="en-US" altLang="zh-CN" dirty="0" err="1"/>
              <a:t>gdb</a:t>
            </a:r>
            <a:r>
              <a:rPr lang="zh-CN" altLang="en-US" dirty="0"/>
              <a:t>调试获知：</a:t>
            </a:r>
            <a:endParaRPr lang="en-US" altLang="zh-CN" dirty="0"/>
          </a:p>
          <a:p>
            <a:pPr marL="342900" indent="-342900">
              <a:buFont typeface="+mj-ea"/>
              <a:buAutoNum type="circleNumDbPlain"/>
            </a:pPr>
            <a:r>
              <a:rPr lang="en-US" altLang="zh-CN" dirty="0" err="1"/>
              <a:t>errmsg</a:t>
            </a:r>
            <a:r>
              <a:rPr lang="zh-CN" altLang="en-US" dirty="0"/>
              <a:t>函数的返回地址在栈上位于</a:t>
            </a:r>
            <a:r>
              <a:rPr lang="en-US" altLang="zh-CN" dirty="0" err="1"/>
              <a:t>outbuf</a:t>
            </a:r>
            <a:r>
              <a:rPr lang="zh-CN" altLang="en-US" dirty="0"/>
              <a:t>区域之后</a:t>
            </a:r>
            <a:r>
              <a:rPr lang="en-US" altLang="zh-CN" dirty="0"/>
              <a:t>3</a:t>
            </a:r>
            <a:r>
              <a:rPr lang="zh-CN" altLang="en-US" dirty="0"/>
              <a:t>个字节，也就是说，</a:t>
            </a:r>
            <a:r>
              <a:rPr lang="en-US" altLang="zh-CN" dirty="0" err="1"/>
              <a:t>errmsg</a:t>
            </a:r>
            <a:r>
              <a:rPr lang="zh-CN" altLang="en-US" dirty="0"/>
              <a:t>函数的返回地址</a:t>
            </a:r>
            <a:r>
              <a:rPr lang="en-US" altLang="zh-CN" dirty="0"/>
              <a:t>=&amp;</a:t>
            </a:r>
            <a:r>
              <a:rPr lang="en-US" altLang="zh-CN" dirty="0" err="1"/>
              <a:t>outbuf</a:t>
            </a:r>
            <a:r>
              <a:rPr lang="en-US" altLang="zh-CN" dirty="0"/>
              <a:t> + 512 + 12</a:t>
            </a:r>
          </a:p>
          <a:p>
            <a:pPr marL="342900" indent="-342900">
              <a:buFont typeface="+mj-ea"/>
              <a:buAutoNum type="circleNumDbPlain"/>
            </a:pPr>
            <a:r>
              <a:rPr lang="en-US" altLang="zh-CN" dirty="0"/>
              <a:t>hijack</a:t>
            </a:r>
            <a:r>
              <a:rPr lang="zh-CN" altLang="en-US" dirty="0"/>
              <a:t>函数的起始地址为：</a:t>
            </a:r>
            <a:r>
              <a:rPr lang="en-US" altLang="zh-CN" dirty="0"/>
              <a:t>0x0804844b</a:t>
            </a:r>
            <a:endParaRPr lang="zh-CN" altLang="en-US" dirty="0"/>
          </a:p>
        </p:txBody>
      </p:sp>
      <p:sp>
        <p:nvSpPr>
          <p:cNvPr id="9" name="TextBox 8"/>
          <p:cNvSpPr txBox="1"/>
          <p:nvPr/>
        </p:nvSpPr>
        <p:spPr>
          <a:xfrm>
            <a:off x="554803" y="6014989"/>
            <a:ext cx="5537772" cy="400110"/>
          </a:xfrm>
          <a:prstGeom prst="rect">
            <a:avLst/>
          </a:prstGeom>
          <a:noFill/>
        </p:spPr>
        <p:txBody>
          <a:bodyPr wrap="square" rtlCol="0">
            <a:spAutoFit/>
          </a:bodyPr>
          <a:lstStyle/>
          <a:p>
            <a:r>
              <a:rPr lang="zh-CN" altLang="en-US" sz="2000" b="1" dirty="0"/>
              <a:t>目的：把</a:t>
            </a:r>
            <a:r>
              <a:rPr lang="en-US" altLang="zh-CN" sz="2000" b="1" dirty="0" err="1"/>
              <a:t>errmsg</a:t>
            </a:r>
            <a:r>
              <a:rPr lang="zh-CN" altLang="en-US" sz="2000" b="1" dirty="0"/>
              <a:t>的返回地址覆盖为</a:t>
            </a:r>
            <a:r>
              <a:rPr lang="en-US" altLang="zh-CN" sz="2000" b="1" dirty="0"/>
              <a:t>0x0804844b</a:t>
            </a:r>
          </a:p>
        </p:txBody>
      </p:sp>
    </p:spTree>
    <p:extLst>
      <p:ext uri="{BB962C8B-B14F-4D97-AF65-F5344CB8AC3E}">
        <p14:creationId xmlns:p14="http://schemas.microsoft.com/office/powerpoint/2010/main" val="651086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格式化字符串溢出（不使用</a:t>
            </a:r>
            <a:r>
              <a:rPr lang="en-US" altLang="zh-CN" sz="2000" dirty="0" err="1"/>
              <a:t>shellcode</a:t>
            </a:r>
            <a:r>
              <a:rPr lang="zh-CN" altLang="en-US" sz="2000" dirty="0"/>
              <a:t>）</a:t>
            </a:r>
            <a:endParaRPr lang="en-US" altLang="zh-CN" sz="2000" dirty="0"/>
          </a:p>
          <a:p>
            <a:pPr lvl="1"/>
            <a:endParaRPr lang="en-US" altLang="zh-CN" sz="2000" dirty="0"/>
          </a:p>
        </p:txBody>
      </p:sp>
      <p:cxnSp>
        <p:nvCxnSpPr>
          <p:cNvPr id="8" name="直接连接符 7"/>
          <p:cNvCxnSpPr/>
          <p:nvPr/>
        </p:nvCxnSpPr>
        <p:spPr>
          <a:xfrm>
            <a:off x="6962475"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652583"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62475" y="1989326"/>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 </a:t>
            </a:r>
            <a:r>
              <a:rPr lang="en-US" altLang="zh-CN" sz="2800" dirty="0" err="1">
                <a:solidFill>
                  <a:schemeClr val="tx1"/>
                </a:solidFill>
              </a:rPr>
              <a:t>ebp</a:t>
            </a:r>
            <a:endParaRPr lang="zh-CN" altLang="en-US" sz="2800" dirty="0">
              <a:solidFill>
                <a:schemeClr val="tx1"/>
              </a:solidFill>
            </a:endParaRPr>
          </a:p>
        </p:txBody>
      </p:sp>
      <p:sp>
        <p:nvSpPr>
          <p:cNvPr id="12" name="矩形 11"/>
          <p:cNvSpPr/>
          <p:nvPr/>
        </p:nvSpPr>
        <p:spPr>
          <a:xfrm>
            <a:off x="6962475" y="4409573"/>
            <a:ext cx="2690108" cy="1415874"/>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buffer</a:t>
            </a:r>
            <a:endParaRPr lang="zh-CN" altLang="en-US" sz="2800" dirty="0">
              <a:solidFill>
                <a:schemeClr val="tx1"/>
              </a:solidFill>
            </a:endParaRPr>
          </a:p>
        </p:txBody>
      </p: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6" name="矩形 15"/>
          <p:cNvSpPr/>
          <p:nvPr/>
        </p:nvSpPr>
        <p:spPr>
          <a:xfrm>
            <a:off x="6962475" y="2584753"/>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保留区内容</a:t>
            </a:r>
          </a:p>
        </p:txBody>
      </p:sp>
      <p:sp>
        <p:nvSpPr>
          <p:cNvPr id="18" name="矩形 17"/>
          <p:cNvSpPr/>
          <p:nvPr/>
        </p:nvSpPr>
        <p:spPr>
          <a:xfrm>
            <a:off x="6962475" y="1395515"/>
            <a:ext cx="2690108" cy="5954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19" name="右大括号 18"/>
          <p:cNvSpPr/>
          <p:nvPr/>
        </p:nvSpPr>
        <p:spPr>
          <a:xfrm>
            <a:off x="9765597" y="3180180"/>
            <a:ext cx="279114" cy="1229393"/>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260467" y="3572523"/>
            <a:ext cx="794526" cy="400110"/>
          </a:xfrm>
          <a:prstGeom prst="rect">
            <a:avLst/>
          </a:prstGeom>
          <a:noFill/>
        </p:spPr>
        <p:txBody>
          <a:bodyPr wrap="square" rtlCol="0">
            <a:spAutoFit/>
          </a:bodyPr>
          <a:lstStyle/>
          <a:p>
            <a:r>
              <a:rPr lang="en-US" altLang="zh-CN" sz="2000" dirty="0"/>
              <a:t>512</a:t>
            </a:r>
            <a:endParaRPr lang="zh-CN" altLang="en-US" sz="2000" dirty="0"/>
          </a:p>
        </p:txBody>
      </p:sp>
      <p:sp>
        <p:nvSpPr>
          <p:cNvPr id="22" name="矩形 21"/>
          <p:cNvSpPr/>
          <p:nvPr/>
        </p:nvSpPr>
        <p:spPr>
          <a:xfrm>
            <a:off x="6962475" y="3180180"/>
            <a:ext cx="2690108" cy="12293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outbuf</a:t>
            </a:r>
            <a:endParaRPr lang="zh-CN" altLang="en-US" sz="2800" dirty="0">
              <a:solidFill>
                <a:schemeClr val="tx1"/>
              </a:solidFill>
            </a:endParaRPr>
          </a:p>
        </p:txBody>
      </p:sp>
      <p:sp>
        <p:nvSpPr>
          <p:cNvPr id="23" name="矩形 22"/>
          <p:cNvSpPr/>
          <p:nvPr/>
        </p:nvSpPr>
        <p:spPr>
          <a:xfrm>
            <a:off x="2359628" y="2992597"/>
            <a:ext cx="3691851" cy="1569660"/>
          </a:xfrm>
          <a:prstGeom prst="rect">
            <a:avLst/>
          </a:prstGeom>
        </p:spPr>
        <p:txBody>
          <a:bodyPr wrap="square">
            <a:spAutoFit/>
          </a:bodyPr>
          <a:lstStyle/>
          <a:p>
            <a:r>
              <a:rPr lang="en-US" altLang="zh-CN" sz="2400" dirty="0">
                <a:latin typeface="微软雅黑" pitchFamily="34" charset="-122"/>
                <a:ea typeface="微软雅黑" pitchFamily="34" charset="-122"/>
              </a:rPr>
              <a:t>Error message: </a:t>
            </a:r>
          </a:p>
          <a:p>
            <a:r>
              <a:rPr lang="en-US" altLang="zh-CN" sz="2400" dirty="0">
                <a:latin typeface="微软雅黑" pitchFamily="34" charset="-122"/>
                <a:ea typeface="微软雅黑" pitchFamily="34" charset="-122"/>
              </a:rPr>
              <a:t>%505d</a:t>
            </a:r>
          </a:p>
          <a:p>
            <a:r>
              <a:rPr lang="en-US" altLang="zh-CN" sz="2400" dirty="0">
                <a:latin typeface="微软雅黑" pitchFamily="34" charset="-122"/>
                <a:ea typeface="微软雅黑" pitchFamily="34" charset="-122"/>
              </a:rPr>
              <a:t>AAAA</a:t>
            </a:r>
          </a:p>
          <a:p>
            <a:r>
              <a:rPr lang="en-US" altLang="zh-CN" sz="2400" dirty="0">
                <a:latin typeface="微软雅黑" pitchFamily="34" charset="-122"/>
                <a:ea typeface="微软雅黑" pitchFamily="34" charset="-122"/>
              </a:rPr>
              <a:t>\x4b\x84\x04\x08</a:t>
            </a:r>
            <a:endParaRPr lang="zh-CN" altLang="en-US" sz="2400" dirty="0">
              <a:latin typeface="微软雅黑" pitchFamily="34" charset="-122"/>
              <a:ea typeface="微软雅黑" pitchFamily="34" charset="-122"/>
            </a:endParaRPr>
          </a:p>
        </p:txBody>
      </p:sp>
      <p:sp>
        <p:nvSpPr>
          <p:cNvPr id="24" name="矩形 23"/>
          <p:cNvSpPr/>
          <p:nvPr/>
        </p:nvSpPr>
        <p:spPr>
          <a:xfrm>
            <a:off x="2426414" y="4824009"/>
            <a:ext cx="3738080" cy="1569660"/>
          </a:xfrm>
          <a:prstGeom prst="rect">
            <a:avLst/>
          </a:prstGeom>
        </p:spPr>
        <p:txBody>
          <a:bodyPr wrap="square">
            <a:spAutoFit/>
          </a:bodyPr>
          <a:lstStyle/>
          <a:p>
            <a:r>
              <a:rPr lang="en-US" altLang="zh-CN" sz="2400" dirty="0">
                <a:latin typeface="微软雅黑" pitchFamily="34" charset="-122"/>
                <a:ea typeface="微软雅黑" pitchFamily="34" charset="-122"/>
              </a:rPr>
              <a:t>Error message: </a:t>
            </a:r>
          </a:p>
          <a:p>
            <a:r>
              <a:rPr lang="zh-CN" altLang="en-US" sz="2400" dirty="0">
                <a:latin typeface="微软雅黑" pitchFamily="34" charset="-122"/>
                <a:ea typeface="微软雅黑" pitchFamily="34" charset="-122"/>
              </a:rPr>
              <a:t>空格</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空格</a:t>
            </a:r>
            <a:r>
              <a:rPr lang="en-US" altLang="zh-CN" sz="2400" dirty="0">
                <a:latin typeface="微软雅黑" pitchFamily="34" charset="-122"/>
                <a:ea typeface="微软雅黑" pitchFamily="34" charset="-122"/>
              </a:rPr>
              <a:t>0x31333435</a:t>
            </a:r>
          </a:p>
          <a:p>
            <a:r>
              <a:rPr lang="en-US" altLang="zh-CN" sz="2400" dirty="0">
                <a:latin typeface="微软雅黑" pitchFamily="34" charset="-122"/>
                <a:ea typeface="微软雅黑" pitchFamily="34" charset="-122"/>
              </a:rPr>
              <a:t>AAAA</a:t>
            </a:r>
          </a:p>
          <a:p>
            <a:r>
              <a:rPr lang="en-US" altLang="zh-CN" sz="2400" dirty="0">
                <a:latin typeface="微软雅黑" pitchFamily="34" charset="-122"/>
                <a:ea typeface="微软雅黑" pitchFamily="34" charset="-122"/>
              </a:rPr>
              <a:t>\x4b\x84\x04\x08</a:t>
            </a:r>
            <a:endParaRPr lang="zh-CN" altLang="en-US" sz="2400" dirty="0">
              <a:latin typeface="微软雅黑" pitchFamily="34" charset="-122"/>
              <a:ea typeface="微软雅黑" pitchFamily="34" charset="-122"/>
            </a:endParaRPr>
          </a:p>
        </p:txBody>
      </p:sp>
      <p:sp>
        <p:nvSpPr>
          <p:cNvPr id="25" name="矩形 24"/>
          <p:cNvSpPr/>
          <p:nvPr/>
        </p:nvSpPr>
        <p:spPr>
          <a:xfrm>
            <a:off x="6962475" y="5496673"/>
            <a:ext cx="2690108" cy="328773"/>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28</a:t>
            </a:r>
            <a:endParaRPr lang="zh-CN" altLang="en-US" sz="2000" dirty="0">
              <a:solidFill>
                <a:schemeClr val="tx1"/>
              </a:solidFill>
            </a:endParaRPr>
          </a:p>
        </p:txBody>
      </p:sp>
      <p:cxnSp>
        <p:nvCxnSpPr>
          <p:cNvPr id="26" name="直接箭头连接符 25"/>
          <p:cNvCxnSpPr/>
          <p:nvPr/>
        </p:nvCxnSpPr>
        <p:spPr>
          <a:xfrm>
            <a:off x="6241550" y="5661059"/>
            <a:ext cx="55994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63387" y="4876282"/>
            <a:ext cx="549667" cy="369332"/>
          </a:xfrm>
          <a:prstGeom prst="rect">
            <a:avLst/>
          </a:prstGeom>
          <a:noFill/>
        </p:spPr>
        <p:txBody>
          <a:bodyPr wrap="square" rtlCol="0">
            <a:spAutoFit/>
          </a:bodyPr>
          <a:lstStyle/>
          <a:p>
            <a:r>
              <a:rPr lang="en-US" altLang="zh-CN" dirty="0"/>
              <a:t>15</a:t>
            </a:r>
            <a:endParaRPr lang="zh-CN" altLang="en-US" dirty="0"/>
          </a:p>
        </p:txBody>
      </p:sp>
      <p:sp>
        <p:nvSpPr>
          <p:cNvPr id="32" name="TextBox 31"/>
          <p:cNvSpPr txBox="1"/>
          <p:nvPr/>
        </p:nvSpPr>
        <p:spPr>
          <a:xfrm>
            <a:off x="1459105" y="5239507"/>
            <a:ext cx="549667" cy="369332"/>
          </a:xfrm>
          <a:prstGeom prst="rect">
            <a:avLst/>
          </a:prstGeom>
          <a:noFill/>
        </p:spPr>
        <p:txBody>
          <a:bodyPr wrap="square" rtlCol="0">
            <a:spAutoFit/>
          </a:bodyPr>
          <a:lstStyle/>
          <a:p>
            <a:r>
              <a:rPr lang="en-US" altLang="zh-CN" dirty="0"/>
              <a:t>505</a:t>
            </a:r>
            <a:endParaRPr lang="zh-CN" altLang="en-US" dirty="0"/>
          </a:p>
        </p:txBody>
      </p:sp>
      <p:sp>
        <p:nvSpPr>
          <p:cNvPr id="33" name="TextBox 32"/>
          <p:cNvSpPr txBox="1"/>
          <p:nvPr/>
        </p:nvSpPr>
        <p:spPr>
          <a:xfrm>
            <a:off x="1453112" y="5604026"/>
            <a:ext cx="549667" cy="369332"/>
          </a:xfrm>
          <a:prstGeom prst="rect">
            <a:avLst/>
          </a:prstGeom>
          <a:noFill/>
        </p:spPr>
        <p:txBody>
          <a:bodyPr wrap="square" rtlCol="0">
            <a:spAutoFit/>
          </a:bodyPr>
          <a:lstStyle/>
          <a:p>
            <a:r>
              <a:rPr lang="en-US" altLang="zh-CN" dirty="0"/>
              <a:t>4</a:t>
            </a:r>
            <a:endParaRPr lang="zh-CN" altLang="en-US" dirty="0"/>
          </a:p>
        </p:txBody>
      </p:sp>
      <p:sp>
        <p:nvSpPr>
          <p:cNvPr id="30" name="左大括号 29"/>
          <p:cNvSpPr/>
          <p:nvPr/>
        </p:nvSpPr>
        <p:spPr>
          <a:xfrm>
            <a:off x="1156876" y="5060948"/>
            <a:ext cx="296236" cy="10970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6" name="TextBox 35"/>
          <p:cNvSpPr txBox="1"/>
          <p:nvPr/>
        </p:nvSpPr>
        <p:spPr>
          <a:xfrm>
            <a:off x="-4104" y="5406705"/>
            <a:ext cx="1150706" cy="369332"/>
          </a:xfrm>
          <a:prstGeom prst="rect">
            <a:avLst/>
          </a:prstGeom>
          <a:noFill/>
        </p:spPr>
        <p:txBody>
          <a:bodyPr wrap="square" rtlCol="0">
            <a:spAutoFit/>
          </a:bodyPr>
          <a:lstStyle/>
          <a:p>
            <a:r>
              <a:rPr lang="zh-CN" altLang="en-US" dirty="0"/>
              <a:t>长度</a:t>
            </a:r>
            <a:r>
              <a:rPr lang="en-US" altLang="zh-CN" dirty="0"/>
              <a:t>:528</a:t>
            </a:r>
            <a:endParaRPr lang="zh-CN" altLang="en-US" dirty="0"/>
          </a:p>
        </p:txBody>
      </p:sp>
      <p:cxnSp>
        <p:nvCxnSpPr>
          <p:cNvPr id="37" name="直接箭头连接符 36"/>
          <p:cNvCxnSpPr/>
          <p:nvPr/>
        </p:nvCxnSpPr>
        <p:spPr>
          <a:xfrm>
            <a:off x="6241550" y="3041045"/>
            <a:ext cx="55994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013054" y="5060948"/>
            <a:ext cx="52055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13054" y="5424173"/>
            <a:ext cx="52055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013054" y="5788692"/>
            <a:ext cx="52055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012016" y="3223429"/>
            <a:ext cx="34761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39409" y="3014646"/>
            <a:ext cx="549667" cy="369332"/>
          </a:xfrm>
          <a:prstGeom prst="rect">
            <a:avLst/>
          </a:prstGeom>
          <a:noFill/>
        </p:spPr>
        <p:txBody>
          <a:bodyPr wrap="square" rtlCol="0">
            <a:spAutoFit/>
          </a:bodyPr>
          <a:lstStyle/>
          <a:p>
            <a:r>
              <a:rPr lang="en-US" altLang="zh-CN" dirty="0"/>
              <a:t>15</a:t>
            </a:r>
            <a:endParaRPr lang="zh-CN" altLang="en-US" dirty="0"/>
          </a:p>
        </p:txBody>
      </p:sp>
      <p:sp>
        <p:nvSpPr>
          <p:cNvPr id="44" name="TextBox 43"/>
          <p:cNvSpPr txBox="1"/>
          <p:nvPr/>
        </p:nvSpPr>
        <p:spPr>
          <a:xfrm>
            <a:off x="1535127" y="3377871"/>
            <a:ext cx="549667" cy="369332"/>
          </a:xfrm>
          <a:prstGeom prst="rect">
            <a:avLst/>
          </a:prstGeom>
          <a:noFill/>
        </p:spPr>
        <p:txBody>
          <a:bodyPr wrap="square" rtlCol="0">
            <a:spAutoFit/>
          </a:bodyPr>
          <a:lstStyle/>
          <a:p>
            <a:r>
              <a:rPr lang="en-US" altLang="zh-CN" dirty="0"/>
              <a:t>5</a:t>
            </a:r>
            <a:endParaRPr lang="zh-CN" altLang="en-US" dirty="0"/>
          </a:p>
        </p:txBody>
      </p:sp>
      <p:sp>
        <p:nvSpPr>
          <p:cNvPr id="45" name="TextBox 44"/>
          <p:cNvSpPr txBox="1"/>
          <p:nvPr/>
        </p:nvSpPr>
        <p:spPr>
          <a:xfrm>
            <a:off x="1529134" y="3742390"/>
            <a:ext cx="549667" cy="369332"/>
          </a:xfrm>
          <a:prstGeom prst="rect">
            <a:avLst/>
          </a:prstGeom>
          <a:noFill/>
        </p:spPr>
        <p:txBody>
          <a:bodyPr wrap="square" rtlCol="0">
            <a:spAutoFit/>
          </a:bodyPr>
          <a:lstStyle/>
          <a:p>
            <a:r>
              <a:rPr lang="en-US" altLang="zh-CN" dirty="0"/>
              <a:t>4</a:t>
            </a:r>
            <a:endParaRPr lang="zh-CN" altLang="en-US" dirty="0"/>
          </a:p>
        </p:txBody>
      </p:sp>
      <p:sp>
        <p:nvSpPr>
          <p:cNvPr id="46" name="左大括号 45"/>
          <p:cNvSpPr/>
          <p:nvPr/>
        </p:nvSpPr>
        <p:spPr>
          <a:xfrm>
            <a:off x="1232898" y="3199311"/>
            <a:ext cx="296236" cy="109524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47" name="TextBox 46"/>
          <p:cNvSpPr txBox="1"/>
          <p:nvPr/>
        </p:nvSpPr>
        <p:spPr>
          <a:xfrm>
            <a:off x="82192" y="3562537"/>
            <a:ext cx="1150706" cy="369332"/>
          </a:xfrm>
          <a:prstGeom prst="rect">
            <a:avLst/>
          </a:prstGeom>
          <a:noFill/>
        </p:spPr>
        <p:txBody>
          <a:bodyPr wrap="square" rtlCol="0">
            <a:spAutoFit/>
          </a:bodyPr>
          <a:lstStyle/>
          <a:p>
            <a:r>
              <a:rPr lang="zh-CN" altLang="en-US" dirty="0"/>
              <a:t>长度</a:t>
            </a:r>
            <a:r>
              <a:rPr lang="en-US" altLang="zh-CN" dirty="0"/>
              <a:t>:28</a:t>
            </a:r>
            <a:endParaRPr lang="zh-CN" altLang="en-US" dirty="0"/>
          </a:p>
        </p:txBody>
      </p:sp>
      <p:cxnSp>
        <p:nvCxnSpPr>
          <p:cNvPr id="49" name="直接连接符 48"/>
          <p:cNvCxnSpPr/>
          <p:nvPr/>
        </p:nvCxnSpPr>
        <p:spPr>
          <a:xfrm>
            <a:off x="2078801" y="3575944"/>
            <a:ext cx="34761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012015" y="3951336"/>
            <a:ext cx="34761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463387" y="5973358"/>
            <a:ext cx="549667" cy="369332"/>
          </a:xfrm>
          <a:prstGeom prst="rect">
            <a:avLst/>
          </a:prstGeom>
          <a:noFill/>
        </p:spPr>
        <p:txBody>
          <a:bodyPr wrap="square" rtlCol="0">
            <a:spAutoFit/>
          </a:bodyPr>
          <a:lstStyle/>
          <a:p>
            <a:r>
              <a:rPr lang="en-US" altLang="zh-CN" dirty="0"/>
              <a:t>4</a:t>
            </a:r>
            <a:endParaRPr lang="zh-CN" altLang="en-US" dirty="0"/>
          </a:p>
        </p:txBody>
      </p:sp>
      <p:cxnSp>
        <p:nvCxnSpPr>
          <p:cNvPr id="52" name="直接连接符 51"/>
          <p:cNvCxnSpPr/>
          <p:nvPr/>
        </p:nvCxnSpPr>
        <p:spPr>
          <a:xfrm>
            <a:off x="1971956" y="6146575"/>
            <a:ext cx="520559"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539407" y="4109895"/>
            <a:ext cx="549667" cy="369332"/>
          </a:xfrm>
          <a:prstGeom prst="rect">
            <a:avLst/>
          </a:prstGeom>
          <a:noFill/>
        </p:spPr>
        <p:txBody>
          <a:bodyPr wrap="square" rtlCol="0">
            <a:spAutoFit/>
          </a:bodyPr>
          <a:lstStyle/>
          <a:p>
            <a:r>
              <a:rPr lang="en-US" altLang="zh-CN" dirty="0"/>
              <a:t>4</a:t>
            </a:r>
            <a:endParaRPr lang="zh-CN" altLang="en-US" dirty="0"/>
          </a:p>
        </p:txBody>
      </p:sp>
      <p:cxnSp>
        <p:nvCxnSpPr>
          <p:cNvPr id="54" name="直接连接符 53"/>
          <p:cNvCxnSpPr/>
          <p:nvPr/>
        </p:nvCxnSpPr>
        <p:spPr>
          <a:xfrm>
            <a:off x="2022288" y="4318841"/>
            <a:ext cx="34761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5" name="右大括号 54"/>
          <p:cNvSpPr/>
          <p:nvPr/>
        </p:nvSpPr>
        <p:spPr>
          <a:xfrm>
            <a:off x="9778440" y="4431666"/>
            <a:ext cx="279114" cy="1393781"/>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0273310" y="4824009"/>
            <a:ext cx="794526" cy="400110"/>
          </a:xfrm>
          <a:prstGeom prst="rect">
            <a:avLst/>
          </a:prstGeom>
          <a:noFill/>
        </p:spPr>
        <p:txBody>
          <a:bodyPr wrap="square" rtlCol="0">
            <a:spAutoFit/>
          </a:bodyPr>
          <a:lstStyle/>
          <a:p>
            <a:r>
              <a:rPr lang="en-US" altLang="zh-CN" sz="2000" dirty="0"/>
              <a:t>512</a:t>
            </a:r>
            <a:endParaRPr lang="zh-CN" altLang="en-US" sz="2000" dirty="0"/>
          </a:p>
        </p:txBody>
      </p:sp>
      <p:sp>
        <p:nvSpPr>
          <p:cNvPr id="57" name="右大括号 56"/>
          <p:cNvSpPr/>
          <p:nvPr/>
        </p:nvSpPr>
        <p:spPr>
          <a:xfrm>
            <a:off x="9778440" y="2584753"/>
            <a:ext cx="279114" cy="597027"/>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10273310" y="2683211"/>
            <a:ext cx="794526" cy="400110"/>
          </a:xfrm>
          <a:prstGeom prst="rect">
            <a:avLst/>
          </a:prstGeom>
          <a:noFill/>
        </p:spPr>
        <p:txBody>
          <a:bodyPr wrap="square" rtlCol="0">
            <a:spAutoFit/>
          </a:bodyPr>
          <a:lstStyle/>
          <a:p>
            <a:r>
              <a:rPr lang="en-US" altLang="zh-CN" sz="2000" dirty="0"/>
              <a:t>8</a:t>
            </a:r>
            <a:endParaRPr lang="zh-CN" altLang="en-US" sz="2000" dirty="0"/>
          </a:p>
        </p:txBody>
      </p:sp>
      <p:sp>
        <p:nvSpPr>
          <p:cNvPr id="59" name="右大括号 58"/>
          <p:cNvSpPr/>
          <p:nvPr/>
        </p:nvSpPr>
        <p:spPr>
          <a:xfrm>
            <a:off x="9765597" y="1995742"/>
            <a:ext cx="279114" cy="597027"/>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10260467" y="2094200"/>
            <a:ext cx="794526" cy="400110"/>
          </a:xfrm>
          <a:prstGeom prst="rect">
            <a:avLst/>
          </a:prstGeom>
          <a:noFill/>
        </p:spPr>
        <p:txBody>
          <a:bodyPr wrap="square" rtlCol="0">
            <a:spAutoFit/>
          </a:bodyPr>
          <a:lstStyle/>
          <a:p>
            <a:r>
              <a:rPr lang="en-US" altLang="zh-CN" sz="2000" dirty="0"/>
              <a:t>4</a:t>
            </a:r>
            <a:endParaRPr lang="zh-CN" altLang="en-US" sz="2000" dirty="0"/>
          </a:p>
        </p:txBody>
      </p:sp>
      <p:sp>
        <p:nvSpPr>
          <p:cNvPr id="61" name="右大括号 60"/>
          <p:cNvSpPr/>
          <p:nvPr/>
        </p:nvSpPr>
        <p:spPr>
          <a:xfrm>
            <a:off x="9778440" y="1394715"/>
            <a:ext cx="279114" cy="597027"/>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TextBox 61"/>
          <p:cNvSpPr txBox="1"/>
          <p:nvPr/>
        </p:nvSpPr>
        <p:spPr>
          <a:xfrm>
            <a:off x="10273310" y="1493173"/>
            <a:ext cx="794526" cy="400110"/>
          </a:xfrm>
          <a:prstGeom prst="rect">
            <a:avLst/>
          </a:prstGeom>
          <a:noFill/>
        </p:spPr>
        <p:txBody>
          <a:bodyPr wrap="square" rtlCol="0">
            <a:spAutoFit/>
          </a:bodyPr>
          <a:lstStyle/>
          <a:p>
            <a:r>
              <a:rPr lang="en-US" altLang="zh-CN" sz="2000" dirty="0"/>
              <a:t>4</a:t>
            </a:r>
            <a:endParaRPr lang="zh-CN" altLang="en-US" sz="2000" dirty="0"/>
          </a:p>
        </p:txBody>
      </p:sp>
      <p:sp>
        <p:nvSpPr>
          <p:cNvPr id="48" name="TextBox 47"/>
          <p:cNvSpPr txBox="1"/>
          <p:nvPr/>
        </p:nvSpPr>
        <p:spPr>
          <a:xfrm>
            <a:off x="441789" y="2640935"/>
            <a:ext cx="5722705" cy="369332"/>
          </a:xfrm>
          <a:prstGeom prst="rect">
            <a:avLst/>
          </a:prstGeom>
          <a:noFill/>
        </p:spPr>
        <p:txBody>
          <a:bodyPr wrap="square" rtlCol="0">
            <a:spAutoFit/>
          </a:bodyPr>
          <a:lstStyle/>
          <a:p>
            <a:r>
              <a:rPr lang="da-DK" altLang="zh-CN" dirty="0">
                <a:latin typeface="微软雅黑" pitchFamily="34" charset="-122"/>
                <a:ea typeface="微软雅黑" pitchFamily="34" charset="-122"/>
              </a:rPr>
              <a:t>sprintf(buffer, "Error message: %10s", msg);</a:t>
            </a:r>
            <a:endParaRPr lang="zh-CN" altLang="en-US" dirty="0">
              <a:latin typeface="微软雅黑" pitchFamily="34" charset="-122"/>
              <a:ea typeface="微软雅黑" pitchFamily="34" charset="-122"/>
            </a:endParaRPr>
          </a:p>
        </p:txBody>
      </p:sp>
      <p:sp>
        <p:nvSpPr>
          <p:cNvPr id="66" name="TextBox 65"/>
          <p:cNvSpPr txBox="1"/>
          <p:nvPr/>
        </p:nvSpPr>
        <p:spPr>
          <a:xfrm>
            <a:off x="518845" y="4525373"/>
            <a:ext cx="5722705" cy="369332"/>
          </a:xfrm>
          <a:prstGeom prst="rect">
            <a:avLst/>
          </a:prstGeom>
          <a:noFill/>
        </p:spPr>
        <p:txBody>
          <a:bodyPr wrap="square" rtlCol="0">
            <a:spAutoFit/>
          </a:bodyPr>
          <a:lstStyle/>
          <a:p>
            <a:r>
              <a:rPr lang="da-DK" altLang="zh-CN" dirty="0">
                <a:latin typeface="微软雅黑" pitchFamily="34" charset="-122"/>
                <a:ea typeface="微软雅黑" pitchFamily="34" charset="-122"/>
              </a:rPr>
              <a:t>sprintf(outbuf, buffer);</a:t>
            </a:r>
            <a:endParaRPr lang="zh-CN" altLang="en-US" dirty="0">
              <a:latin typeface="微软雅黑" pitchFamily="34" charset="-122"/>
              <a:ea typeface="微软雅黑" pitchFamily="34" charset="-122"/>
            </a:endParaRPr>
          </a:p>
        </p:txBody>
      </p:sp>
      <p:grpSp>
        <p:nvGrpSpPr>
          <p:cNvPr id="69" name="组合 68"/>
          <p:cNvGrpSpPr/>
          <p:nvPr/>
        </p:nvGrpSpPr>
        <p:grpSpPr>
          <a:xfrm>
            <a:off x="6962475" y="1395516"/>
            <a:ext cx="2690108" cy="3014058"/>
            <a:chOff x="6962475" y="1395516"/>
            <a:chExt cx="2690108" cy="3014058"/>
          </a:xfrm>
        </p:grpSpPr>
        <p:sp>
          <p:nvSpPr>
            <p:cNvPr id="63" name="矩形 62"/>
            <p:cNvSpPr/>
            <p:nvPr/>
          </p:nvSpPr>
          <p:spPr>
            <a:xfrm>
              <a:off x="6962475" y="1395516"/>
              <a:ext cx="2690108" cy="301405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528</a:t>
              </a:r>
              <a:endParaRPr lang="zh-CN" altLang="en-US" sz="2000" dirty="0">
                <a:solidFill>
                  <a:schemeClr val="tx1"/>
                </a:solidFill>
              </a:endParaRPr>
            </a:p>
          </p:txBody>
        </p:sp>
        <p:sp>
          <p:nvSpPr>
            <p:cNvPr id="64" name="矩形 63"/>
            <p:cNvSpPr/>
            <p:nvPr/>
          </p:nvSpPr>
          <p:spPr>
            <a:xfrm>
              <a:off x="7006146" y="1438321"/>
              <a:ext cx="2602765" cy="325353"/>
            </a:xfrm>
            <a:prstGeom prst="rect">
              <a:avLst/>
            </a:prstGeom>
            <a:solidFill>
              <a:srgbClr val="FFFF00"/>
            </a:solidFill>
            <a:ln w="28575">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retaddr:0x0804844b</a:t>
              </a:r>
              <a:endParaRPr lang="zh-CN" altLang="en-US" dirty="0">
                <a:solidFill>
                  <a:schemeClr val="tx1"/>
                </a:solidFill>
              </a:endParaRPr>
            </a:p>
          </p:txBody>
        </p:sp>
      </p:grpSp>
      <p:sp>
        <p:nvSpPr>
          <p:cNvPr id="67" name="左箭头 66"/>
          <p:cNvSpPr/>
          <p:nvPr/>
        </p:nvSpPr>
        <p:spPr>
          <a:xfrm rot="8007159">
            <a:off x="9403433" y="1181527"/>
            <a:ext cx="750014" cy="25679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10057554" y="650971"/>
            <a:ext cx="1199498" cy="369332"/>
          </a:xfrm>
          <a:prstGeom prst="rect">
            <a:avLst/>
          </a:prstGeom>
          <a:noFill/>
        </p:spPr>
        <p:txBody>
          <a:bodyPr wrap="square" rtlCol="0">
            <a:spAutoFit/>
          </a:bodyPr>
          <a:lstStyle/>
          <a:p>
            <a:r>
              <a:rPr lang="en-US" altLang="zh-CN" dirty="0"/>
              <a:t>hijack</a:t>
            </a:r>
            <a:r>
              <a:rPr lang="zh-CN" altLang="en-US" dirty="0"/>
              <a:t>函数</a:t>
            </a:r>
          </a:p>
        </p:txBody>
      </p:sp>
    </p:spTree>
    <p:extLst>
      <p:ext uri="{BB962C8B-B14F-4D97-AF65-F5344CB8AC3E}">
        <p14:creationId xmlns:p14="http://schemas.microsoft.com/office/powerpoint/2010/main" val="9195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par>
                                <p:cTn id="16" presetID="22" presetClass="entr" presetSubtype="4"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down)">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ppt_x"/>
                                          </p:val>
                                        </p:tav>
                                        <p:tav tm="100000">
                                          <p:val>
                                            <p:strVal val="#ppt_x"/>
                                          </p:val>
                                        </p:tav>
                                      </p:tavLst>
                                    </p:anim>
                                    <p:anim calcmode="lin" valueType="num">
                                      <p:cBhvr additive="base">
                                        <p:cTn id="24" dur="500" fill="hold"/>
                                        <p:tgtEl>
                                          <p:spTgt spid="6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ppt_x"/>
                                          </p:val>
                                        </p:tav>
                                        <p:tav tm="100000">
                                          <p:val>
                                            <p:strVal val="#ppt_x"/>
                                          </p:val>
                                        </p:tav>
                                      </p:tavLst>
                                    </p:anim>
                                    <p:anim calcmode="lin" valueType="num">
                                      <p:cBhvr additive="base">
                                        <p:cTn id="28"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7" grpId="0" animBg="1"/>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使用纯格式化字符串：目标</a:t>
            </a:r>
            <a:r>
              <a:rPr lang="en-US" altLang="zh-CN" sz="2000" dirty="0"/>
              <a:t>1——</a:t>
            </a:r>
            <a:r>
              <a:rPr lang="zh-CN" altLang="en-US" sz="2000" dirty="0"/>
              <a:t>如何向任意内存地址写入数据</a:t>
            </a:r>
            <a:endParaRPr lang="en-US" altLang="zh-CN" sz="2000" dirty="0"/>
          </a:p>
        </p:txBody>
      </p:sp>
      <p:sp>
        <p:nvSpPr>
          <p:cNvPr id="5" name="矩形 4"/>
          <p:cNvSpPr/>
          <p:nvPr/>
        </p:nvSpPr>
        <p:spPr>
          <a:xfrm>
            <a:off x="1463832" y="2638159"/>
            <a:ext cx="5974713" cy="646331"/>
          </a:xfrm>
          <a:prstGeom prst="rect">
            <a:avLst/>
          </a:prstGeom>
        </p:spPr>
        <p:txBody>
          <a:bodyPr wrap="none">
            <a:spAutoFit/>
          </a:bodyPr>
          <a:lstStyle/>
          <a:p>
            <a:r>
              <a:rPr lang="zh-CN" altLang="en-US" b="1" dirty="0"/>
              <a:t>格式化字符：</a:t>
            </a:r>
            <a:r>
              <a:rPr lang="en-US" altLang="zh-CN" b="1" dirty="0"/>
              <a:t>%n</a:t>
            </a:r>
          </a:p>
          <a:p>
            <a:r>
              <a:rPr lang="zh-CN" altLang="en-US" b="1" dirty="0"/>
              <a:t>作用：向参数给定的地址中输出</a:t>
            </a:r>
            <a:r>
              <a:rPr lang="en-US" altLang="zh-CN" b="1" dirty="0"/>
              <a:t>%n</a:t>
            </a:r>
            <a:r>
              <a:rPr lang="zh-CN" altLang="en-US" b="1" dirty="0"/>
              <a:t>之前已经打印的字符数</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32" y="3546725"/>
            <a:ext cx="438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087" y="4176338"/>
            <a:ext cx="47053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6082301" y="4356243"/>
            <a:ext cx="914400" cy="295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257087" y="5358443"/>
            <a:ext cx="4705349" cy="707886"/>
          </a:xfrm>
          <a:prstGeom prst="rect">
            <a:avLst/>
          </a:prstGeom>
          <a:noFill/>
        </p:spPr>
        <p:txBody>
          <a:bodyPr wrap="square" rtlCol="0">
            <a:spAutoFit/>
          </a:bodyPr>
          <a:lstStyle/>
          <a:p>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之前已经输出</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个字符，所以将</a:t>
            </a:r>
            <a:r>
              <a:rPr lang="en-US" altLang="zh-CN" sz="2000" dirty="0">
                <a:latin typeface="微软雅黑" pitchFamily="34" charset="-122"/>
                <a:ea typeface="微软雅黑" pitchFamily="34" charset="-122"/>
              </a:rPr>
              <a:t>6(</a:t>
            </a:r>
            <a:r>
              <a:rPr lang="en-US" altLang="zh-CN" sz="2000" dirty="0" err="1">
                <a:solidFill>
                  <a:srgbClr val="FF0000"/>
                </a:solidFill>
                <a:latin typeface="微软雅黑" pitchFamily="34" charset="-122"/>
                <a:ea typeface="微软雅黑" pitchFamily="34" charset="-122"/>
              </a:rPr>
              <a:t>int</a:t>
            </a:r>
            <a:r>
              <a:rPr lang="zh-CN" altLang="en-US" sz="2000" dirty="0">
                <a:solidFill>
                  <a:srgbClr val="FF0000"/>
                </a:solidFill>
                <a:latin typeface="微软雅黑" pitchFamily="34" charset="-122"/>
                <a:ea typeface="微软雅黑" pitchFamily="34" charset="-122"/>
              </a:rPr>
              <a:t>类型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输出到变量</a:t>
            </a:r>
            <a:r>
              <a:rPr lang="en-US" altLang="zh-CN" sz="2000" dirty="0">
                <a:latin typeface="微软雅黑" pitchFamily="34" charset="-122"/>
                <a:ea typeface="微软雅黑" pitchFamily="34" charset="-122"/>
              </a:rPr>
              <a:t>i</a:t>
            </a:r>
            <a:r>
              <a:rPr lang="zh-CN" altLang="en-US" sz="2000" dirty="0">
                <a:latin typeface="微软雅黑" pitchFamily="34" charset="-122"/>
                <a:ea typeface="微软雅黑" pitchFamily="34" charset="-122"/>
              </a:rPr>
              <a:t>的地址单元中</a:t>
            </a:r>
          </a:p>
        </p:txBody>
      </p:sp>
    </p:spTree>
    <p:extLst>
      <p:ext uri="{BB962C8B-B14F-4D97-AF65-F5344CB8AC3E}">
        <p14:creationId xmlns:p14="http://schemas.microsoft.com/office/powerpoint/2010/main" val="58233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48921"/>
            <a:ext cx="10515600" cy="4728042"/>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zh-CN" altLang="en-US" sz="2000" dirty="0"/>
              <a:t>   目标</a:t>
            </a:r>
            <a:r>
              <a:rPr lang="en-US" altLang="zh-CN" sz="2000" dirty="0"/>
              <a:t>1——</a:t>
            </a:r>
            <a:r>
              <a:rPr lang="zh-CN" altLang="en-US" sz="2000" dirty="0"/>
              <a:t>如何向任意内存地址写入数据</a:t>
            </a:r>
            <a:endParaRPr lang="en-US" altLang="zh-CN" sz="2000" dirty="0"/>
          </a:p>
        </p:txBody>
      </p:sp>
      <p:sp>
        <p:nvSpPr>
          <p:cNvPr id="5" name="矩形 4"/>
          <p:cNvSpPr/>
          <p:nvPr/>
        </p:nvSpPr>
        <p:spPr>
          <a:xfrm>
            <a:off x="1463833" y="2638159"/>
            <a:ext cx="5317112" cy="646331"/>
          </a:xfrm>
          <a:prstGeom prst="rect">
            <a:avLst/>
          </a:prstGeom>
        </p:spPr>
        <p:txBody>
          <a:bodyPr wrap="square">
            <a:spAutoFit/>
          </a:bodyPr>
          <a:lstStyle/>
          <a:p>
            <a:r>
              <a:rPr lang="zh-CN" altLang="en-US" dirty="0"/>
              <a:t>采用类似于查看任意内存单元数据的方法，向任意内存单元写入数据，数据是</a:t>
            </a:r>
            <a:r>
              <a:rPr lang="en-US" altLang="zh-CN" dirty="0"/>
              <a:t>%n</a:t>
            </a:r>
            <a:r>
              <a:rPr lang="zh-CN" altLang="en-US" dirty="0"/>
              <a:t>前输出的字符数</a:t>
            </a:r>
          </a:p>
        </p:txBody>
      </p:sp>
      <p:cxnSp>
        <p:nvCxnSpPr>
          <p:cNvPr id="9" name="直接连接符 8"/>
          <p:cNvCxnSpPr/>
          <p:nvPr/>
        </p:nvCxnSpPr>
        <p:spPr>
          <a:xfrm>
            <a:off x="7541267"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31375"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41267" y="1448921"/>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6" name="矩形 15"/>
          <p:cNvSpPr/>
          <p:nvPr/>
        </p:nvSpPr>
        <p:spPr>
          <a:xfrm>
            <a:off x="7541267" y="1847314"/>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保留区内容</a:t>
            </a:r>
          </a:p>
        </p:txBody>
      </p:sp>
      <p:sp>
        <p:nvSpPr>
          <p:cNvPr id="18" name="矩形 17"/>
          <p:cNvSpPr/>
          <p:nvPr/>
        </p:nvSpPr>
        <p:spPr>
          <a:xfrm>
            <a:off x="7541267" y="1051286"/>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19" name="右大括号 18"/>
          <p:cNvSpPr/>
          <p:nvPr/>
        </p:nvSpPr>
        <p:spPr>
          <a:xfrm>
            <a:off x="10328146" y="1080502"/>
            <a:ext cx="279114" cy="3881368"/>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757066" y="2856872"/>
            <a:ext cx="830469" cy="400110"/>
          </a:xfrm>
          <a:prstGeom prst="rect">
            <a:avLst/>
          </a:prstGeom>
          <a:noFill/>
        </p:spPr>
        <p:txBody>
          <a:bodyPr wrap="square" rtlCol="0">
            <a:spAutoFit/>
          </a:bodyPr>
          <a:lstStyle/>
          <a:p>
            <a:r>
              <a:rPr lang="en-US" altLang="zh-CN" sz="2000" dirty="0"/>
              <a:t>foo</a:t>
            </a:r>
            <a:endParaRPr lang="zh-CN" altLang="en-US" sz="20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17" y="3504344"/>
            <a:ext cx="6781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矩形 29"/>
          <p:cNvSpPr/>
          <p:nvPr/>
        </p:nvSpPr>
        <p:spPr>
          <a:xfrm>
            <a:off x="7541267" y="416660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1" name="矩形 30"/>
          <p:cNvSpPr/>
          <p:nvPr/>
        </p:nvSpPr>
        <p:spPr>
          <a:xfrm>
            <a:off x="7541267" y="4564235"/>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buf’s</a:t>
            </a:r>
            <a:r>
              <a:rPr lang="en-US" altLang="zh-CN" sz="2400" dirty="0">
                <a:solidFill>
                  <a:schemeClr val="tx1"/>
                </a:solidFill>
              </a:rPr>
              <a:t> address</a:t>
            </a:r>
            <a:endParaRPr lang="zh-CN" altLang="en-US" sz="2400" dirty="0">
              <a:solidFill>
                <a:schemeClr val="tx1"/>
              </a:solidFill>
            </a:endParaRPr>
          </a:p>
        </p:txBody>
      </p:sp>
      <p:sp>
        <p:nvSpPr>
          <p:cNvPr id="34" name="矩形 33"/>
          <p:cNvSpPr/>
          <p:nvPr/>
        </p:nvSpPr>
        <p:spPr>
          <a:xfrm>
            <a:off x="7541267" y="5357261"/>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35" name="矩形 34"/>
          <p:cNvSpPr/>
          <p:nvPr/>
        </p:nvSpPr>
        <p:spPr>
          <a:xfrm>
            <a:off x="7541267" y="4959626"/>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36" name="矩形 35"/>
          <p:cNvSpPr/>
          <p:nvPr/>
        </p:nvSpPr>
        <p:spPr>
          <a:xfrm>
            <a:off x="7541267" y="5754896"/>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7" name="右大括号 36"/>
          <p:cNvSpPr/>
          <p:nvPr/>
        </p:nvSpPr>
        <p:spPr>
          <a:xfrm>
            <a:off x="10328146" y="4961870"/>
            <a:ext cx="279114" cy="1405257"/>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10757065" y="5464443"/>
            <a:ext cx="830469" cy="400110"/>
          </a:xfrm>
          <a:prstGeom prst="rect">
            <a:avLst/>
          </a:prstGeom>
          <a:noFill/>
        </p:spPr>
        <p:txBody>
          <a:bodyPr wrap="square" rtlCol="0">
            <a:spAutoFit/>
          </a:bodyPr>
          <a:lstStyle/>
          <a:p>
            <a:r>
              <a:rPr lang="en-US" altLang="zh-CN" sz="2000" dirty="0" err="1"/>
              <a:t>printf</a:t>
            </a:r>
            <a:endParaRPr lang="zh-CN" altLang="en-US" sz="2000" dirty="0"/>
          </a:p>
        </p:txBody>
      </p:sp>
      <p:grpSp>
        <p:nvGrpSpPr>
          <p:cNvPr id="42" name="组合 41"/>
          <p:cNvGrpSpPr/>
          <p:nvPr/>
        </p:nvGrpSpPr>
        <p:grpSpPr>
          <a:xfrm>
            <a:off x="7541267" y="2244949"/>
            <a:ext cx="2690108" cy="1931257"/>
            <a:chOff x="7541267" y="2244949"/>
            <a:chExt cx="2690108" cy="1931257"/>
          </a:xfrm>
        </p:grpSpPr>
        <p:sp>
          <p:nvSpPr>
            <p:cNvPr id="12" name="矩形 11"/>
            <p:cNvSpPr/>
            <p:nvPr/>
          </p:nvSpPr>
          <p:spPr>
            <a:xfrm>
              <a:off x="7541267" y="2244949"/>
              <a:ext cx="2690108" cy="193125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23" name="矩形 22"/>
            <p:cNvSpPr/>
            <p:nvPr/>
          </p:nvSpPr>
          <p:spPr>
            <a:xfrm>
              <a:off x="8434258" y="2378638"/>
              <a:ext cx="904126" cy="175668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a:p>
              <a:pPr algn="ct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xbf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xff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xef</a:t>
              </a:r>
              <a:endParaRPr lang="en-US" altLang="zh-CN" sz="2000" dirty="0">
                <a:solidFill>
                  <a:schemeClr val="tx1"/>
                </a:solidFill>
              </a:endParaRPr>
            </a:p>
            <a:p>
              <a:pPr algn="ctr"/>
              <a:r>
                <a:rPr lang="en-US" altLang="zh-CN" sz="2000" dirty="0">
                  <a:solidFill>
                    <a:schemeClr val="tx1"/>
                  </a:solidFill>
                </a:rPr>
                <a:t>\x6b</a:t>
              </a:r>
              <a:endParaRPr lang="zh-CN" altLang="en-US" sz="2000" dirty="0">
                <a:solidFill>
                  <a:schemeClr val="tx1"/>
                </a:solidFill>
              </a:endParaRPr>
            </a:p>
          </p:txBody>
        </p:sp>
        <p:sp>
          <p:nvSpPr>
            <p:cNvPr id="25" name="TextBox 24"/>
            <p:cNvSpPr txBox="1"/>
            <p:nvPr/>
          </p:nvSpPr>
          <p:spPr>
            <a:xfrm>
              <a:off x="7664521" y="2979744"/>
              <a:ext cx="667821" cy="461665"/>
            </a:xfrm>
            <a:prstGeom prst="rect">
              <a:avLst/>
            </a:prstGeom>
            <a:noFill/>
          </p:spPr>
          <p:txBody>
            <a:bodyPr wrap="square" rtlCol="0">
              <a:spAutoFit/>
            </a:bodyPr>
            <a:lstStyle/>
            <a:p>
              <a:r>
                <a:rPr lang="en-US" altLang="zh-CN" sz="2400" dirty="0" err="1"/>
                <a:t>buf</a:t>
              </a:r>
              <a:endParaRPr lang="zh-CN" altLang="en-US" sz="2400" dirty="0"/>
            </a:p>
          </p:txBody>
        </p:sp>
      </p:grpSp>
      <p:cxnSp>
        <p:nvCxnSpPr>
          <p:cNvPr id="40" name="直接箭头连接符 39"/>
          <p:cNvCxnSpPr/>
          <p:nvPr/>
        </p:nvCxnSpPr>
        <p:spPr>
          <a:xfrm flipV="1">
            <a:off x="6667928" y="4816760"/>
            <a:ext cx="1330503" cy="6476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44363" y="5479832"/>
            <a:ext cx="1489754" cy="369332"/>
          </a:xfrm>
          <a:prstGeom prst="rect">
            <a:avLst/>
          </a:prstGeom>
          <a:noFill/>
        </p:spPr>
        <p:txBody>
          <a:bodyPr wrap="square" rtlCol="0">
            <a:spAutoFit/>
          </a:bodyPr>
          <a:lstStyle/>
          <a:p>
            <a:r>
              <a:rPr lang="en-US" altLang="zh-CN" dirty="0" err="1"/>
              <a:t>printf</a:t>
            </a:r>
            <a:r>
              <a:rPr lang="zh-CN" altLang="en-US" dirty="0"/>
              <a:t>的参数</a:t>
            </a:r>
          </a:p>
        </p:txBody>
      </p:sp>
      <p:sp>
        <p:nvSpPr>
          <p:cNvPr id="24" name="右弧形箭头 23"/>
          <p:cNvSpPr/>
          <p:nvPr/>
        </p:nvSpPr>
        <p:spPr>
          <a:xfrm rot="10800000">
            <a:off x="7315235" y="3914075"/>
            <a:ext cx="452063" cy="902684"/>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cxnSp>
        <p:nvCxnSpPr>
          <p:cNvPr id="47" name="直接箭头连接符 46"/>
          <p:cNvCxnSpPr/>
          <p:nvPr/>
        </p:nvCxnSpPr>
        <p:spPr>
          <a:xfrm flipH="1" flipV="1">
            <a:off x="2188396" y="4664467"/>
            <a:ext cx="3708970" cy="7999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P spid="19" grpId="0" animBg="1"/>
      <p:bldP spid="20" grpId="0"/>
      <p:bldP spid="30" grpId="0" animBg="1"/>
      <p:bldP spid="31" grpId="0" animBg="1"/>
      <p:bldP spid="34" grpId="0" animBg="1"/>
      <p:bldP spid="35" grpId="0" animBg="1"/>
      <p:bldP spid="36" grpId="0" animBg="1"/>
      <p:bldP spid="37" grpId="0" animBg="1"/>
      <p:bldP spid="38" grpId="0"/>
      <p:bldP spid="41"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48921"/>
            <a:ext cx="10515600" cy="4728042"/>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en-US" altLang="zh-CN" sz="2000" dirty="0"/>
              <a:t>   </a:t>
            </a:r>
            <a:r>
              <a:rPr lang="zh-CN" altLang="en-US" sz="2000" dirty="0"/>
              <a:t>目标</a:t>
            </a:r>
            <a:r>
              <a:rPr lang="en-US" altLang="zh-CN" sz="2000" dirty="0"/>
              <a:t>1——</a:t>
            </a:r>
            <a:r>
              <a:rPr lang="zh-CN" altLang="en-US" sz="2000" dirty="0"/>
              <a:t>如何向任意内存地址写入数据</a:t>
            </a:r>
            <a:endParaRPr lang="en-US" altLang="zh-CN" sz="2000" dirty="0"/>
          </a:p>
        </p:txBody>
      </p:sp>
      <p:sp>
        <p:nvSpPr>
          <p:cNvPr id="5" name="矩形 4"/>
          <p:cNvSpPr/>
          <p:nvPr/>
        </p:nvSpPr>
        <p:spPr>
          <a:xfrm>
            <a:off x="1200364" y="2638159"/>
            <a:ext cx="5580581" cy="646331"/>
          </a:xfrm>
          <a:prstGeom prst="rect">
            <a:avLst/>
          </a:prstGeom>
          <a:ln w="19050">
            <a:solidFill>
              <a:srgbClr val="FF0000"/>
            </a:solidFill>
          </a:ln>
        </p:spPr>
        <p:txBody>
          <a:bodyPr wrap="square">
            <a:spAutoFit/>
          </a:bodyPr>
          <a:lstStyle/>
          <a:p>
            <a:r>
              <a:rPr lang="zh-CN" altLang="en-US" dirty="0"/>
              <a:t>经</a:t>
            </a:r>
            <a:r>
              <a:rPr lang="en-US" altLang="zh-CN" dirty="0" err="1"/>
              <a:t>gdb</a:t>
            </a:r>
            <a:r>
              <a:rPr lang="zh-CN" altLang="en-US" dirty="0"/>
              <a:t>调试发现，</a:t>
            </a:r>
            <a:r>
              <a:rPr lang="en-US" altLang="zh-CN" dirty="0" err="1"/>
              <a:t>buf</a:t>
            </a:r>
            <a:r>
              <a:rPr lang="zh-CN" altLang="en-US" dirty="0"/>
              <a:t>的起始地址位于</a:t>
            </a:r>
            <a:r>
              <a:rPr lang="en-US" altLang="zh-CN" dirty="0" err="1"/>
              <a:t>printf</a:t>
            </a:r>
            <a:r>
              <a:rPr lang="zh-CN" altLang="en-US" dirty="0"/>
              <a:t>参数地址的之上</a:t>
            </a:r>
            <a:r>
              <a:rPr lang="en-US" altLang="zh-CN" dirty="0"/>
              <a:t>3</a:t>
            </a:r>
            <a:r>
              <a:rPr lang="zh-CN" altLang="en-US" dirty="0"/>
              <a:t>个字节处</a:t>
            </a:r>
          </a:p>
        </p:txBody>
      </p:sp>
      <p:cxnSp>
        <p:nvCxnSpPr>
          <p:cNvPr id="9" name="直接连接符 8"/>
          <p:cNvCxnSpPr/>
          <p:nvPr/>
        </p:nvCxnSpPr>
        <p:spPr>
          <a:xfrm>
            <a:off x="7541267"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31375"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41267" y="1448921"/>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6" name="矩形 15"/>
          <p:cNvSpPr/>
          <p:nvPr/>
        </p:nvSpPr>
        <p:spPr>
          <a:xfrm>
            <a:off x="7541267" y="1847314"/>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保留区内容</a:t>
            </a:r>
          </a:p>
        </p:txBody>
      </p:sp>
      <p:sp>
        <p:nvSpPr>
          <p:cNvPr id="18" name="矩形 17"/>
          <p:cNvSpPr/>
          <p:nvPr/>
        </p:nvSpPr>
        <p:spPr>
          <a:xfrm>
            <a:off x="7541267" y="1051286"/>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19" name="右大括号 18"/>
          <p:cNvSpPr/>
          <p:nvPr/>
        </p:nvSpPr>
        <p:spPr>
          <a:xfrm>
            <a:off x="10328146" y="1080502"/>
            <a:ext cx="279114" cy="4673026"/>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757064" y="3187192"/>
            <a:ext cx="830469" cy="400110"/>
          </a:xfrm>
          <a:prstGeom prst="rect">
            <a:avLst/>
          </a:prstGeom>
          <a:noFill/>
        </p:spPr>
        <p:txBody>
          <a:bodyPr wrap="square" rtlCol="0">
            <a:spAutoFit/>
          </a:bodyPr>
          <a:lstStyle/>
          <a:p>
            <a:r>
              <a:rPr lang="en-US" altLang="zh-CN" sz="2000" dirty="0"/>
              <a:t>foo</a:t>
            </a:r>
            <a:endParaRPr lang="zh-CN" altLang="en-US" sz="2000" dirty="0"/>
          </a:p>
        </p:txBody>
      </p:sp>
      <p:sp>
        <p:nvSpPr>
          <p:cNvPr id="30" name="矩形 29"/>
          <p:cNvSpPr/>
          <p:nvPr/>
        </p:nvSpPr>
        <p:spPr>
          <a:xfrm>
            <a:off x="7541267" y="416660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1" name="矩形 30"/>
          <p:cNvSpPr/>
          <p:nvPr/>
        </p:nvSpPr>
        <p:spPr>
          <a:xfrm>
            <a:off x="7541267" y="5358327"/>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buf’s</a:t>
            </a:r>
            <a:r>
              <a:rPr lang="en-US" altLang="zh-CN" sz="2400" dirty="0">
                <a:solidFill>
                  <a:schemeClr val="tx1"/>
                </a:solidFill>
              </a:rPr>
              <a:t> address</a:t>
            </a:r>
            <a:endParaRPr lang="zh-CN" altLang="en-US" sz="2400" dirty="0">
              <a:solidFill>
                <a:schemeClr val="tx1"/>
              </a:solidFill>
            </a:endParaRPr>
          </a:p>
        </p:txBody>
      </p:sp>
      <p:sp>
        <p:nvSpPr>
          <p:cNvPr id="35" name="矩形 34"/>
          <p:cNvSpPr/>
          <p:nvPr/>
        </p:nvSpPr>
        <p:spPr>
          <a:xfrm>
            <a:off x="7541267" y="5755962"/>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37" name="右大括号 36"/>
          <p:cNvSpPr/>
          <p:nvPr/>
        </p:nvSpPr>
        <p:spPr>
          <a:xfrm>
            <a:off x="10328146" y="5755962"/>
            <a:ext cx="279114" cy="611165"/>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10757065" y="5464443"/>
            <a:ext cx="830469" cy="400110"/>
          </a:xfrm>
          <a:prstGeom prst="rect">
            <a:avLst/>
          </a:prstGeom>
          <a:noFill/>
        </p:spPr>
        <p:txBody>
          <a:bodyPr wrap="square" rtlCol="0">
            <a:spAutoFit/>
          </a:bodyPr>
          <a:lstStyle/>
          <a:p>
            <a:r>
              <a:rPr lang="en-US" altLang="zh-CN" sz="2000" dirty="0" err="1"/>
              <a:t>printf</a:t>
            </a:r>
            <a:endParaRPr lang="zh-CN" altLang="en-US" sz="2000" dirty="0"/>
          </a:p>
        </p:txBody>
      </p:sp>
      <p:grpSp>
        <p:nvGrpSpPr>
          <p:cNvPr id="42" name="组合 41"/>
          <p:cNvGrpSpPr/>
          <p:nvPr/>
        </p:nvGrpSpPr>
        <p:grpSpPr>
          <a:xfrm>
            <a:off x="7541267" y="2244949"/>
            <a:ext cx="2690108" cy="1931257"/>
            <a:chOff x="7541267" y="2244949"/>
            <a:chExt cx="2690108" cy="1931257"/>
          </a:xfrm>
        </p:grpSpPr>
        <p:sp>
          <p:nvSpPr>
            <p:cNvPr id="12" name="矩形 11"/>
            <p:cNvSpPr/>
            <p:nvPr/>
          </p:nvSpPr>
          <p:spPr>
            <a:xfrm>
              <a:off x="7541267" y="2244949"/>
              <a:ext cx="2690108" cy="193125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23" name="矩形 22"/>
            <p:cNvSpPr/>
            <p:nvPr/>
          </p:nvSpPr>
          <p:spPr>
            <a:xfrm>
              <a:off x="8434258" y="2378638"/>
              <a:ext cx="904126" cy="175668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a:p>
              <a:pPr algn="ct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xbf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xff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xef</a:t>
              </a:r>
              <a:endParaRPr lang="en-US" altLang="zh-CN" sz="2000" dirty="0">
                <a:solidFill>
                  <a:schemeClr val="tx1"/>
                </a:solidFill>
              </a:endParaRPr>
            </a:p>
            <a:p>
              <a:pPr algn="ctr"/>
              <a:r>
                <a:rPr lang="en-US" altLang="zh-CN" sz="2000" dirty="0">
                  <a:solidFill>
                    <a:schemeClr val="tx1"/>
                  </a:solidFill>
                </a:rPr>
                <a:t>\x6b</a:t>
              </a:r>
              <a:endParaRPr lang="zh-CN" altLang="en-US" sz="2000" dirty="0">
                <a:solidFill>
                  <a:schemeClr val="tx1"/>
                </a:solidFill>
              </a:endParaRPr>
            </a:p>
          </p:txBody>
        </p:sp>
        <p:sp>
          <p:nvSpPr>
            <p:cNvPr id="25" name="TextBox 24"/>
            <p:cNvSpPr txBox="1"/>
            <p:nvPr/>
          </p:nvSpPr>
          <p:spPr>
            <a:xfrm>
              <a:off x="7664521" y="2979744"/>
              <a:ext cx="667821" cy="461665"/>
            </a:xfrm>
            <a:prstGeom prst="rect">
              <a:avLst/>
            </a:prstGeom>
            <a:noFill/>
          </p:spPr>
          <p:txBody>
            <a:bodyPr wrap="square" rtlCol="0">
              <a:spAutoFit/>
            </a:bodyPr>
            <a:lstStyle/>
            <a:p>
              <a:r>
                <a:rPr lang="en-US" altLang="zh-CN" sz="2400" dirty="0" err="1"/>
                <a:t>buf</a:t>
              </a:r>
              <a:endParaRPr lang="zh-CN" altLang="en-US" sz="2400" dirty="0"/>
            </a:p>
          </p:txBody>
        </p:sp>
      </p:grpSp>
      <p:sp>
        <p:nvSpPr>
          <p:cNvPr id="4" name="矩形 3"/>
          <p:cNvSpPr/>
          <p:nvPr/>
        </p:nvSpPr>
        <p:spPr>
          <a:xfrm>
            <a:off x="113016" y="3914738"/>
            <a:ext cx="6667929" cy="523220"/>
          </a:xfrm>
          <a:prstGeom prst="rect">
            <a:avLst/>
          </a:prstGeom>
        </p:spPr>
        <p:txBody>
          <a:bodyPr wrap="square">
            <a:spAutoFit/>
          </a:bodyPr>
          <a:lstStyle/>
          <a:p>
            <a:r>
              <a:rPr lang="pt-BR" altLang="zh-CN" sz="2800" dirty="0">
                <a:latin typeface="微软雅黑" pitchFamily="34" charset="-122"/>
                <a:ea typeface="微软雅黑" pitchFamily="34" charset="-122"/>
              </a:rPr>
              <a:t>\x6b\xef\xff\xbf_%08x.%08x.%08x.%n</a:t>
            </a:r>
            <a:endParaRPr lang="zh-CN" altLang="en-US" sz="2800" dirty="0">
              <a:latin typeface="微软雅黑" pitchFamily="34" charset="-122"/>
              <a:ea typeface="微软雅黑" pitchFamily="34" charset="-122"/>
            </a:endParaRPr>
          </a:p>
        </p:txBody>
      </p:sp>
      <p:sp>
        <p:nvSpPr>
          <p:cNvPr id="32" name="下箭头 31"/>
          <p:cNvSpPr/>
          <p:nvPr/>
        </p:nvSpPr>
        <p:spPr>
          <a:xfrm>
            <a:off x="2794571" y="3387247"/>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71236" y="4971303"/>
            <a:ext cx="2058256" cy="584775"/>
          </a:xfrm>
          <a:prstGeom prst="rect">
            <a:avLst/>
          </a:prstGeom>
          <a:noFill/>
        </p:spPr>
        <p:txBody>
          <a:bodyPr wrap="square" rtlCol="0">
            <a:spAutoFit/>
          </a:bodyPr>
          <a:lstStyle/>
          <a:p>
            <a:r>
              <a:rPr lang="zh-CN" altLang="en-US" sz="3200" dirty="0"/>
              <a:t>输出：</a:t>
            </a:r>
          </a:p>
        </p:txBody>
      </p:sp>
      <p:sp>
        <p:nvSpPr>
          <p:cNvPr id="39" name="TextBox 38"/>
          <p:cNvSpPr txBox="1"/>
          <p:nvPr/>
        </p:nvSpPr>
        <p:spPr>
          <a:xfrm>
            <a:off x="1272282" y="5063635"/>
            <a:ext cx="2282576" cy="400110"/>
          </a:xfrm>
          <a:prstGeom prst="rect">
            <a:avLst/>
          </a:prstGeom>
          <a:noFill/>
        </p:spPr>
        <p:txBody>
          <a:bodyPr wrap="square" rtlCol="0">
            <a:spAutoFit/>
          </a:bodyPr>
          <a:lstStyle/>
          <a:p>
            <a:r>
              <a:rPr lang="pt-BR" altLang="zh-CN" sz="2000" dirty="0">
                <a:latin typeface="微软雅黑" pitchFamily="34" charset="-122"/>
                <a:ea typeface="微软雅黑" pitchFamily="34" charset="-122"/>
              </a:rPr>
              <a:t>\x6b\xef\xff\xbf_</a:t>
            </a:r>
            <a:endParaRPr lang="zh-CN" altLang="en-US" sz="2000" dirty="0"/>
          </a:p>
        </p:txBody>
      </p:sp>
      <p:sp>
        <p:nvSpPr>
          <p:cNvPr id="43" name="矩形 42"/>
          <p:cNvSpPr/>
          <p:nvPr/>
        </p:nvSpPr>
        <p:spPr>
          <a:xfrm>
            <a:off x="7541267" y="4565032"/>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44" name="矩形 43"/>
          <p:cNvSpPr/>
          <p:nvPr/>
        </p:nvSpPr>
        <p:spPr>
          <a:xfrm>
            <a:off x="7541267" y="496187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45" name="右箭头 44"/>
          <p:cNvSpPr/>
          <p:nvPr/>
        </p:nvSpPr>
        <p:spPr>
          <a:xfrm>
            <a:off x="6852861" y="5358327"/>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下箭头 45"/>
          <p:cNvSpPr/>
          <p:nvPr/>
        </p:nvSpPr>
        <p:spPr>
          <a:xfrm>
            <a:off x="3506911" y="3387246"/>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下箭头 46"/>
          <p:cNvSpPr/>
          <p:nvPr/>
        </p:nvSpPr>
        <p:spPr>
          <a:xfrm>
            <a:off x="4327132" y="3387245"/>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p:cNvSpPr/>
          <p:nvPr/>
        </p:nvSpPr>
        <p:spPr>
          <a:xfrm>
            <a:off x="5354546" y="339014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6135383" y="338724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6852861" y="5000556"/>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右箭头 50"/>
          <p:cNvSpPr/>
          <p:nvPr/>
        </p:nvSpPr>
        <p:spPr>
          <a:xfrm>
            <a:off x="6852861" y="4583244"/>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6852861" y="418481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6852861" y="3798177"/>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3446979" y="5063635"/>
            <a:ext cx="1090773" cy="400110"/>
          </a:xfrm>
          <a:prstGeom prst="rect">
            <a:avLst/>
          </a:prstGeom>
          <a:noFill/>
        </p:spPr>
        <p:txBody>
          <a:bodyPr wrap="square" rtlCol="0">
            <a:spAutoFit/>
          </a:bodyPr>
          <a:lstStyle/>
          <a:p>
            <a:r>
              <a:rPr lang="en-US" altLang="zh-CN" sz="2000" dirty="0"/>
              <a:t>????????.</a:t>
            </a:r>
            <a:endParaRPr lang="zh-CN" altLang="en-US" sz="2000" dirty="0"/>
          </a:p>
        </p:txBody>
      </p:sp>
      <p:sp>
        <p:nvSpPr>
          <p:cNvPr id="58" name="TextBox 57"/>
          <p:cNvSpPr txBox="1"/>
          <p:nvPr/>
        </p:nvSpPr>
        <p:spPr>
          <a:xfrm>
            <a:off x="4537752" y="5064333"/>
            <a:ext cx="1090773" cy="400110"/>
          </a:xfrm>
          <a:prstGeom prst="rect">
            <a:avLst/>
          </a:prstGeom>
          <a:noFill/>
        </p:spPr>
        <p:txBody>
          <a:bodyPr wrap="square" rtlCol="0">
            <a:spAutoFit/>
          </a:bodyPr>
          <a:lstStyle/>
          <a:p>
            <a:r>
              <a:rPr lang="en-US" altLang="zh-CN" sz="2000" dirty="0"/>
              <a:t>????????.</a:t>
            </a:r>
            <a:endParaRPr lang="zh-CN" altLang="en-US" sz="2000" dirty="0"/>
          </a:p>
        </p:txBody>
      </p:sp>
      <p:sp>
        <p:nvSpPr>
          <p:cNvPr id="59" name="TextBox 58"/>
          <p:cNvSpPr txBox="1"/>
          <p:nvPr/>
        </p:nvSpPr>
        <p:spPr>
          <a:xfrm>
            <a:off x="1393859" y="5940273"/>
            <a:ext cx="1090773" cy="400110"/>
          </a:xfrm>
          <a:prstGeom prst="rect">
            <a:avLst/>
          </a:prstGeom>
          <a:noFill/>
        </p:spPr>
        <p:txBody>
          <a:bodyPr wrap="square" rtlCol="0">
            <a:spAutoFit/>
          </a:bodyPr>
          <a:lstStyle/>
          <a:p>
            <a:r>
              <a:rPr lang="en-US" altLang="zh-CN" sz="2000" dirty="0"/>
              <a:t>????????.</a:t>
            </a:r>
            <a:endParaRPr lang="zh-CN" altLang="en-US" sz="2000" dirty="0"/>
          </a:p>
        </p:txBody>
      </p:sp>
      <p:cxnSp>
        <p:nvCxnSpPr>
          <p:cNvPr id="7" name="直接连接符 6"/>
          <p:cNvCxnSpPr/>
          <p:nvPr/>
        </p:nvCxnSpPr>
        <p:spPr>
          <a:xfrm>
            <a:off x="1393859" y="5538931"/>
            <a:ext cx="2053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541156" y="5538931"/>
            <a:ext cx="9965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631929" y="5534978"/>
            <a:ext cx="9965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482041" y="6339831"/>
            <a:ext cx="9965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21959" y="5585361"/>
            <a:ext cx="325345" cy="369332"/>
          </a:xfrm>
          <a:prstGeom prst="rect">
            <a:avLst/>
          </a:prstGeom>
          <a:noFill/>
        </p:spPr>
        <p:txBody>
          <a:bodyPr wrap="square" rtlCol="0">
            <a:spAutoFit/>
          </a:bodyPr>
          <a:lstStyle/>
          <a:p>
            <a:r>
              <a:rPr lang="en-US" altLang="zh-CN" dirty="0"/>
              <a:t>5</a:t>
            </a:r>
            <a:endParaRPr lang="zh-CN" altLang="en-US" dirty="0"/>
          </a:p>
        </p:txBody>
      </p:sp>
      <p:sp>
        <p:nvSpPr>
          <p:cNvPr id="63" name="TextBox 62"/>
          <p:cNvSpPr txBox="1"/>
          <p:nvPr/>
        </p:nvSpPr>
        <p:spPr>
          <a:xfrm>
            <a:off x="3829692" y="5599158"/>
            <a:ext cx="325345" cy="369332"/>
          </a:xfrm>
          <a:prstGeom prst="rect">
            <a:avLst/>
          </a:prstGeom>
          <a:noFill/>
        </p:spPr>
        <p:txBody>
          <a:bodyPr wrap="square" rtlCol="0">
            <a:spAutoFit/>
          </a:bodyPr>
          <a:lstStyle/>
          <a:p>
            <a:r>
              <a:rPr lang="en-US" altLang="zh-CN" dirty="0"/>
              <a:t>9</a:t>
            </a:r>
            <a:endParaRPr lang="zh-CN" altLang="en-US" dirty="0"/>
          </a:p>
        </p:txBody>
      </p:sp>
      <p:sp>
        <p:nvSpPr>
          <p:cNvPr id="64" name="TextBox 63"/>
          <p:cNvSpPr txBox="1"/>
          <p:nvPr/>
        </p:nvSpPr>
        <p:spPr>
          <a:xfrm>
            <a:off x="4967554" y="5599158"/>
            <a:ext cx="325345" cy="369332"/>
          </a:xfrm>
          <a:prstGeom prst="rect">
            <a:avLst/>
          </a:prstGeom>
          <a:noFill/>
        </p:spPr>
        <p:txBody>
          <a:bodyPr wrap="square" rtlCol="0">
            <a:spAutoFit/>
          </a:bodyPr>
          <a:lstStyle/>
          <a:p>
            <a:r>
              <a:rPr lang="en-US" altLang="zh-CN" dirty="0"/>
              <a:t>9</a:t>
            </a:r>
            <a:endParaRPr lang="zh-CN" altLang="en-US" dirty="0"/>
          </a:p>
        </p:txBody>
      </p:sp>
      <p:sp>
        <p:nvSpPr>
          <p:cNvPr id="65" name="TextBox 64"/>
          <p:cNvSpPr txBox="1"/>
          <p:nvPr/>
        </p:nvSpPr>
        <p:spPr>
          <a:xfrm>
            <a:off x="1817666" y="6444152"/>
            <a:ext cx="325345" cy="369332"/>
          </a:xfrm>
          <a:prstGeom prst="rect">
            <a:avLst/>
          </a:prstGeom>
          <a:noFill/>
        </p:spPr>
        <p:txBody>
          <a:bodyPr wrap="square" rtlCol="0">
            <a:spAutoFit/>
          </a:bodyPr>
          <a:lstStyle/>
          <a:p>
            <a:r>
              <a:rPr lang="en-US" altLang="zh-CN" dirty="0"/>
              <a:t>9</a:t>
            </a:r>
            <a:endParaRPr lang="zh-CN" altLang="en-US" dirty="0"/>
          </a:p>
        </p:txBody>
      </p:sp>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002" y="6136820"/>
            <a:ext cx="28575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03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500"/>
                                        <p:tgtEl>
                                          <p:spTgt spid="6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5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wipe(left)">
                                      <p:cBhvr>
                                        <p:cTn id="61" dur="500"/>
                                        <p:tgtEl>
                                          <p:spTgt spid="6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left)">
                                      <p:cBhvr>
                                        <p:cTn id="64" dur="5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left)">
                                      <p:cBhvr>
                                        <p:cTn id="69" dur="500"/>
                                        <p:tgtEl>
                                          <p:spTgt spid="6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wipe(left)">
                                      <p:cBhvr>
                                        <p:cTn id="7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8" grpId="0"/>
      <p:bldP spid="59" grpId="0"/>
      <p:bldP spid="17" grpId="0"/>
      <p:bldP spid="63" grpId="0"/>
      <p:bldP spid="64" grpId="0"/>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使用纯格式化字符串：目标</a:t>
            </a:r>
            <a:r>
              <a:rPr lang="en-US" altLang="zh-CN" sz="2000" dirty="0"/>
              <a:t>2——</a:t>
            </a:r>
            <a:r>
              <a:rPr lang="zh-CN" altLang="en-US" sz="2000" dirty="0"/>
              <a:t>如何构造写入的数据</a:t>
            </a:r>
            <a:endParaRPr lang="en-US" altLang="zh-CN" sz="2000" dirty="0"/>
          </a:p>
        </p:txBody>
      </p:sp>
      <p:sp>
        <p:nvSpPr>
          <p:cNvPr id="5" name="矩形 4"/>
          <p:cNvSpPr/>
          <p:nvPr/>
        </p:nvSpPr>
        <p:spPr>
          <a:xfrm>
            <a:off x="1463832" y="2638159"/>
            <a:ext cx="4307589" cy="646331"/>
          </a:xfrm>
          <a:prstGeom prst="rect">
            <a:avLst/>
          </a:prstGeom>
        </p:spPr>
        <p:txBody>
          <a:bodyPr wrap="none">
            <a:spAutoFit/>
          </a:bodyPr>
          <a:lstStyle/>
          <a:p>
            <a:r>
              <a:rPr lang="zh-CN" altLang="en-US" b="1" dirty="0"/>
              <a:t>格式化字符：</a:t>
            </a:r>
            <a:r>
              <a:rPr lang="en-US" altLang="zh-CN" b="1" dirty="0"/>
              <a:t>%mu</a:t>
            </a:r>
            <a:r>
              <a:rPr lang="zh-CN" altLang="en-US" b="1" dirty="0"/>
              <a:t>，</a:t>
            </a:r>
            <a:r>
              <a:rPr lang="en-US" altLang="zh-CN" b="1" dirty="0"/>
              <a:t>m</a:t>
            </a:r>
            <a:r>
              <a:rPr lang="zh-CN" altLang="en-US" b="1" dirty="0"/>
              <a:t>是一个具体的数字</a:t>
            </a:r>
            <a:endParaRPr lang="en-US" altLang="zh-CN" b="1" dirty="0"/>
          </a:p>
          <a:p>
            <a:r>
              <a:rPr lang="zh-CN" altLang="en-US" b="1" dirty="0"/>
              <a:t>作用：输出</a:t>
            </a:r>
            <a:r>
              <a:rPr lang="en-US" altLang="zh-CN" b="1" dirty="0"/>
              <a:t>m</a:t>
            </a:r>
            <a:r>
              <a:rPr lang="zh-CN" altLang="en-US" b="1" dirty="0"/>
              <a:t>个字节</a:t>
            </a:r>
            <a:endParaRPr lang="zh-CN" altLang="en-US" dirty="0"/>
          </a:p>
        </p:txBody>
      </p:sp>
      <p:sp>
        <p:nvSpPr>
          <p:cNvPr id="6" name="右箭头 5"/>
          <p:cNvSpPr/>
          <p:nvPr/>
        </p:nvSpPr>
        <p:spPr>
          <a:xfrm>
            <a:off x="6205591" y="4338209"/>
            <a:ext cx="914400" cy="295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257087" y="5358443"/>
            <a:ext cx="4705349" cy="707886"/>
          </a:xfrm>
          <a:prstGeom prst="rect">
            <a:avLst/>
          </a:prstGeom>
          <a:noFill/>
        </p:spPr>
        <p:txBody>
          <a:bodyPr wrap="square" rtlCol="0">
            <a:spAutoFit/>
          </a:bodyPr>
          <a:lstStyle/>
          <a:p>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之前已经输出</a:t>
            </a:r>
            <a:r>
              <a:rPr lang="en-US" altLang="zh-CN" sz="2000" dirty="0">
                <a:latin typeface="微软雅黑" pitchFamily="34" charset="-122"/>
                <a:ea typeface="微软雅黑" pitchFamily="34" charset="-122"/>
              </a:rPr>
              <a:t>6+12</a:t>
            </a:r>
            <a:r>
              <a:rPr lang="zh-CN" altLang="en-US" sz="2000" dirty="0">
                <a:latin typeface="微软雅黑" pitchFamily="34" charset="-122"/>
                <a:ea typeface="微软雅黑" pitchFamily="34" charset="-122"/>
              </a:rPr>
              <a:t>个字符，所以将</a:t>
            </a:r>
            <a:r>
              <a:rPr lang="en-US" altLang="zh-CN" sz="2000" dirty="0">
                <a:latin typeface="微软雅黑" pitchFamily="34" charset="-122"/>
                <a:ea typeface="微软雅黑" pitchFamily="34" charset="-122"/>
              </a:rPr>
              <a:t>18(</a:t>
            </a:r>
            <a:r>
              <a:rPr lang="en-US" altLang="zh-CN" sz="2000" dirty="0" err="1">
                <a:solidFill>
                  <a:srgbClr val="FF0000"/>
                </a:solidFill>
                <a:latin typeface="微软雅黑" pitchFamily="34" charset="-122"/>
                <a:ea typeface="微软雅黑" pitchFamily="34" charset="-122"/>
              </a:rPr>
              <a:t>int</a:t>
            </a:r>
            <a:r>
              <a:rPr lang="zh-CN" altLang="en-US" sz="2000" dirty="0">
                <a:solidFill>
                  <a:srgbClr val="FF0000"/>
                </a:solidFill>
                <a:latin typeface="微软雅黑" pitchFamily="34" charset="-122"/>
                <a:ea typeface="微软雅黑" pitchFamily="34" charset="-122"/>
              </a:rPr>
              <a:t>类型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输出到变量</a:t>
            </a:r>
            <a:r>
              <a:rPr lang="en-US" altLang="zh-CN" sz="2000" dirty="0">
                <a:latin typeface="微软雅黑" pitchFamily="34" charset="-122"/>
                <a:ea typeface="微软雅黑" pitchFamily="34" charset="-122"/>
              </a:rPr>
              <a:t>i</a:t>
            </a:r>
            <a:r>
              <a:rPr lang="zh-CN" altLang="en-US" sz="2000" dirty="0">
                <a:latin typeface="微软雅黑" pitchFamily="34" charset="-122"/>
                <a:ea typeface="微软雅黑" pitchFamily="34" charset="-122"/>
              </a:rPr>
              <a:t>的地址单元中</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91" y="3429000"/>
            <a:ext cx="5048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087" y="4171575"/>
            <a:ext cx="47529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flipV="1">
            <a:off x="5054885" y="5167901"/>
            <a:ext cx="0" cy="8984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53609" y="6086878"/>
            <a:ext cx="1736332" cy="646331"/>
          </a:xfrm>
          <a:prstGeom prst="rect">
            <a:avLst/>
          </a:prstGeom>
          <a:noFill/>
        </p:spPr>
        <p:txBody>
          <a:bodyPr wrap="square" rtlCol="0">
            <a:spAutoFit/>
          </a:bodyPr>
          <a:lstStyle/>
          <a:p>
            <a:r>
              <a:rPr lang="zh-CN" altLang="en-US" dirty="0"/>
              <a:t>此参数对输出结果并无影响</a:t>
            </a:r>
          </a:p>
        </p:txBody>
      </p:sp>
    </p:spTree>
    <p:extLst>
      <p:ext uri="{BB962C8B-B14F-4D97-AF65-F5344CB8AC3E}">
        <p14:creationId xmlns:p14="http://schemas.microsoft.com/office/powerpoint/2010/main" val="3896583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28" y="2710720"/>
            <a:ext cx="48387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376737"/>
            <a:ext cx="10515600" cy="4800226"/>
          </a:xfrm>
        </p:spPr>
        <p:txBody>
          <a:bodyPr>
            <a:normAutofit/>
          </a:bodyPr>
          <a:lstStyle/>
          <a:p>
            <a:r>
              <a:rPr lang="zh-CN" altLang="en-US" sz="2400" dirty="0"/>
              <a:t>重写内存数据</a:t>
            </a:r>
            <a:endParaRPr lang="en-US" altLang="zh-CN" sz="2400" dirty="0"/>
          </a:p>
          <a:p>
            <a:pPr lvl="1"/>
            <a:r>
              <a:rPr lang="zh-CN" altLang="en-US" sz="2000" dirty="0"/>
              <a:t>使用纯格式化字符串：目标</a:t>
            </a:r>
            <a:r>
              <a:rPr lang="en-US" altLang="zh-CN" sz="2000" dirty="0"/>
              <a:t>2——</a:t>
            </a:r>
            <a:r>
              <a:rPr lang="zh-CN" altLang="en-US" sz="2000" dirty="0"/>
              <a:t>如何构造写入的数据</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a:t>
            </a:r>
            <a:endParaRPr lang="en-US" altLang="zh-CN" sz="2000" dirty="0">
              <a:solidFill>
                <a:srgbClr val="0070C0"/>
              </a:solidFill>
            </a:endParaRPr>
          </a:p>
          <a:p>
            <a:pPr marL="457200" lvl="1" indent="0">
              <a:buNone/>
            </a:pPr>
            <a:endParaRPr lang="en-US" altLang="zh-CN" sz="2000" dirty="0"/>
          </a:p>
        </p:txBody>
      </p:sp>
      <p:graphicFrame>
        <p:nvGraphicFramePr>
          <p:cNvPr id="24" name="表格 23"/>
          <p:cNvGraphicFramePr>
            <a:graphicFrameLocks noGrp="1"/>
          </p:cNvGraphicFramePr>
          <p:nvPr>
            <p:extLst>
              <p:ext uri="{D42A27DB-BD31-4B8C-83A1-F6EECF244321}">
                <p14:modId xmlns:p14="http://schemas.microsoft.com/office/powerpoint/2010/main" val="3092780434"/>
              </p:ext>
            </p:extLst>
          </p:nvPr>
        </p:nvGraphicFramePr>
        <p:xfrm>
          <a:off x="6710737" y="2336512"/>
          <a:ext cx="5157630" cy="3930292"/>
        </p:xfrm>
        <a:graphic>
          <a:graphicData uri="http://schemas.openxmlformats.org/drawingml/2006/table">
            <a:tbl>
              <a:tblPr firstRow="1" bandRow="1">
                <a:tableStyleId>{D7AC3CCA-C797-4891-BE02-D94E43425B78}</a:tableStyleId>
              </a:tblPr>
              <a:tblGrid>
                <a:gridCol w="573070">
                  <a:extLst>
                    <a:ext uri="{9D8B030D-6E8A-4147-A177-3AD203B41FA5}">
                      <a16:colId xmlns:a16="http://schemas.microsoft.com/office/drawing/2014/main" xmlns="" val="20000"/>
                    </a:ext>
                  </a:extLst>
                </a:gridCol>
                <a:gridCol w="573070">
                  <a:extLst>
                    <a:ext uri="{9D8B030D-6E8A-4147-A177-3AD203B41FA5}">
                      <a16:colId xmlns:a16="http://schemas.microsoft.com/office/drawing/2014/main" xmlns="" val="20001"/>
                    </a:ext>
                  </a:extLst>
                </a:gridCol>
                <a:gridCol w="573070">
                  <a:extLst>
                    <a:ext uri="{9D8B030D-6E8A-4147-A177-3AD203B41FA5}">
                      <a16:colId xmlns:a16="http://schemas.microsoft.com/office/drawing/2014/main" xmlns="" val="20002"/>
                    </a:ext>
                  </a:extLst>
                </a:gridCol>
                <a:gridCol w="573070">
                  <a:extLst>
                    <a:ext uri="{9D8B030D-6E8A-4147-A177-3AD203B41FA5}">
                      <a16:colId xmlns:a16="http://schemas.microsoft.com/office/drawing/2014/main" xmlns="" val="20003"/>
                    </a:ext>
                  </a:extLst>
                </a:gridCol>
                <a:gridCol w="573070">
                  <a:extLst>
                    <a:ext uri="{9D8B030D-6E8A-4147-A177-3AD203B41FA5}">
                      <a16:colId xmlns:a16="http://schemas.microsoft.com/office/drawing/2014/main" xmlns="" val="20004"/>
                    </a:ext>
                  </a:extLst>
                </a:gridCol>
                <a:gridCol w="573070">
                  <a:extLst>
                    <a:ext uri="{9D8B030D-6E8A-4147-A177-3AD203B41FA5}">
                      <a16:colId xmlns:a16="http://schemas.microsoft.com/office/drawing/2014/main" xmlns="" val="20005"/>
                    </a:ext>
                  </a:extLst>
                </a:gridCol>
                <a:gridCol w="573070">
                  <a:extLst>
                    <a:ext uri="{9D8B030D-6E8A-4147-A177-3AD203B41FA5}">
                      <a16:colId xmlns:a16="http://schemas.microsoft.com/office/drawing/2014/main" xmlns="" val="20006"/>
                    </a:ext>
                  </a:extLst>
                </a:gridCol>
                <a:gridCol w="573070">
                  <a:extLst>
                    <a:ext uri="{9D8B030D-6E8A-4147-A177-3AD203B41FA5}">
                      <a16:colId xmlns:a16="http://schemas.microsoft.com/office/drawing/2014/main" xmlns="" val="20007"/>
                    </a:ext>
                  </a:extLst>
                </a:gridCol>
                <a:gridCol w="573070">
                  <a:extLst>
                    <a:ext uri="{9D8B030D-6E8A-4147-A177-3AD203B41FA5}">
                      <a16:colId xmlns:a16="http://schemas.microsoft.com/office/drawing/2014/main" xmlns="" val="20008"/>
                    </a:ext>
                  </a:extLst>
                </a:gridCol>
              </a:tblGrid>
              <a:tr h="753973">
                <a:tc>
                  <a:txBody>
                    <a:bodyPr/>
                    <a:lstStyle/>
                    <a:p>
                      <a:r>
                        <a:rPr lang="en-US" altLang="zh-CN" dirty="0"/>
                        <a:t>foo[0]</a:t>
                      </a:r>
                      <a:endParaRPr lang="zh-CN" altLang="en-US" dirty="0"/>
                    </a:p>
                  </a:txBody>
                  <a:tcPr/>
                </a:tc>
                <a:tc>
                  <a:txBody>
                    <a:bodyPr/>
                    <a:lstStyle/>
                    <a:p>
                      <a:r>
                        <a:rPr lang="en-US" altLang="zh-CN" dirty="0"/>
                        <a:t>foo[1]</a:t>
                      </a:r>
                      <a:endParaRPr lang="zh-CN" altLang="en-US" dirty="0"/>
                    </a:p>
                  </a:txBody>
                  <a:tcPr/>
                </a:tc>
                <a:tc>
                  <a:txBody>
                    <a:bodyPr/>
                    <a:lstStyle/>
                    <a:p>
                      <a:r>
                        <a:rPr lang="en-US" altLang="zh-CN" dirty="0"/>
                        <a:t>foo[2]</a:t>
                      </a:r>
                      <a:endParaRPr lang="zh-CN" altLang="en-US" dirty="0"/>
                    </a:p>
                  </a:txBody>
                  <a:tcPr/>
                </a:tc>
                <a:tc>
                  <a:txBody>
                    <a:bodyPr/>
                    <a:lstStyle/>
                    <a:p>
                      <a:r>
                        <a:rPr lang="en-US" altLang="zh-CN" dirty="0"/>
                        <a:t>foo[3]</a:t>
                      </a:r>
                      <a:endParaRPr lang="zh-CN" altLang="en-US" dirty="0"/>
                    </a:p>
                  </a:txBody>
                  <a:tcPr/>
                </a:tc>
                <a:tc>
                  <a:txBody>
                    <a:bodyPr/>
                    <a:lstStyle/>
                    <a:p>
                      <a:r>
                        <a:rPr lang="en-US" altLang="zh-CN" dirty="0"/>
                        <a:t>canary[0]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canary[4]</a:t>
                      </a:r>
                      <a:endParaRPr lang="zh-CN" altLang="en-US" dirty="0"/>
                    </a:p>
                  </a:txBody>
                  <a:tcPr/>
                </a:tc>
                <a:extLst>
                  <a:ext uri="{0D108BD9-81ED-4DB2-BD59-A6C34878D82A}">
                    <a16:rowId xmlns:a16="http://schemas.microsoft.com/office/drawing/2014/main" xmlns="" val="10000"/>
                  </a:ext>
                </a:extLst>
              </a:tr>
              <a:tr h="753973">
                <a:tc>
                  <a:txBody>
                    <a:bodyPr/>
                    <a:lstStyle/>
                    <a:p>
                      <a:pPr algn="ctr"/>
                      <a:r>
                        <a:rPr lang="en-US" altLang="zh-CN" dirty="0"/>
                        <a:t>10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1"/>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2"/>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3"/>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80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4"/>
                  </a:ext>
                </a:extLst>
              </a:tr>
            </a:tbl>
          </a:graphicData>
        </a:graphic>
      </p:graphicFrame>
      <p:sp>
        <p:nvSpPr>
          <p:cNvPr id="25" name="右箭头 24"/>
          <p:cNvSpPr/>
          <p:nvPr/>
        </p:nvSpPr>
        <p:spPr>
          <a:xfrm>
            <a:off x="583914" y="4193779"/>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583914" y="4447419"/>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583914" y="4663177"/>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583914" y="4885995"/>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51491" y="3349375"/>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551491" y="4090393"/>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36080" y="4815361"/>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536079" y="5577155"/>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5819882"/>
            <a:ext cx="2291805" cy="66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矩形 40"/>
          <p:cNvSpPr/>
          <p:nvPr/>
        </p:nvSpPr>
        <p:spPr>
          <a:xfrm>
            <a:off x="1494655" y="2134725"/>
            <a:ext cx="5043368" cy="369332"/>
          </a:xfrm>
          <a:prstGeom prst="rect">
            <a:avLst/>
          </a:prstGeom>
        </p:spPr>
        <p:txBody>
          <a:bodyPr wrap="none">
            <a:spAutoFit/>
          </a:bodyPr>
          <a:lstStyle/>
          <a:p>
            <a:r>
              <a:rPr lang="zh-CN" altLang="en-US" dirty="0"/>
              <a:t>以向字符数组写入数据为例，使用</a:t>
            </a:r>
            <a:r>
              <a:rPr lang="en-US" altLang="zh-CN" dirty="0"/>
              <a:t>4</a:t>
            </a:r>
            <a:r>
              <a:rPr lang="zh-CN" altLang="en-US" dirty="0"/>
              <a:t>条</a:t>
            </a:r>
            <a:r>
              <a:rPr lang="en-US" altLang="zh-CN" dirty="0" err="1"/>
              <a:t>priintf</a:t>
            </a:r>
            <a:r>
              <a:rPr lang="zh-CN" altLang="en-US" dirty="0"/>
              <a:t>语句</a:t>
            </a:r>
          </a:p>
        </p:txBody>
      </p:sp>
    </p:spTree>
    <p:extLst>
      <p:ext uri="{BB962C8B-B14F-4D97-AF65-F5344CB8AC3E}">
        <p14:creationId xmlns:p14="http://schemas.microsoft.com/office/powerpoint/2010/main" val="33362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26"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格式化字符串简介</a:t>
            </a:r>
            <a:endParaRPr lang="en-US" altLang="zh-CN" sz="2400" dirty="0"/>
          </a:p>
          <a:p>
            <a:pPr marL="0" indent="0">
              <a:buNone/>
            </a:pPr>
            <a:endParaRPr lang="en-US" altLang="zh-CN" sz="2400" dirty="0"/>
          </a:p>
          <a:p>
            <a:r>
              <a:rPr lang="zh-CN" altLang="en-US" sz="2400" dirty="0"/>
              <a:t>格式化字符串漏洞的基本形式</a:t>
            </a:r>
            <a:endParaRPr lang="en-US" altLang="zh-CN" sz="2400" dirty="0"/>
          </a:p>
          <a:p>
            <a:endParaRPr lang="en-US" altLang="zh-CN" sz="2400" dirty="0"/>
          </a:p>
          <a:p>
            <a:r>
              <a:rPr lang="zh-CN" altLang="en-US" sz="2400" dirty="0"/>
              <a:t>栈与格式化字符串的关系</a:t>
            </a:r>
            <a:endParaRPr lang="en-US" altLang="zh-CN" sz="2400" dirty="0"/>
          </a:p>
          <a:p>
            <a:endParaRPr lang="en-US" altLang="zh-CN" sz="2400" dirty="0"/>
          </a:p>
          <a:p>
            <a:r>
              <a:rPr lang="zh-CN" altLang="en-US" sz="2400" dirty="0"/>
              <a:t>关闭程序保护机制</a:t>
            </a:r>
            <a:endParaRPr lang="en-US" altLang="zh-CN" sz="2400" dirty="0"/>
          </a:p>
          <a:p>
            <a:endParaRPr lang="zh-CN" altLang="en-US" sz="2000" dirty="0"/>
          </a:p>
        </p:txBody>
      </p:sp>
    </p:spTree>
    <p:extLst>
      <p:ext uri="{BB962C8B-B14F-4D97-AF65-F5344CB8AC3E}">
        <p14:creationId xmlns:p14="http://schemas.microsoft.com/office/powerpoint/2010/main" val="560893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552" y="2624076"/>
            <a:ext cx="46196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376737"/>
            <a:ext cx="10515600" cy="4800226"/>
          </a:xfrm>
        </p:spPr>
        <p:txBody>
          <a:bodyPr>
            <a:normAutofit/>
          </a:bodyPr>
          <a:lstStyle/>
          <a:p>
            <a:r>
              <a:rPr lang="zh-CN" altLang="en-US" sz="2400" dirty="0"/>
              <a:t>重写内存数据</a:t>
            </a:r>
            <a:endParaRPr lang="en-US" altLang="zh-CN" sz="2400" dirty="0"/>
          </a:p>
          <a:p>
            <a:pPr lvl="1"/>
            <a:r>
              <a:rPr lang="zh-CN" altLang="en-US" sz="2000" dirty="0"/>
              <a:t>使用纯格式化字符串：目标</a:t>
            </a:r>
            <a:r>
              <a:rPr lang="en-US" altLang="zh-CN" sz="2000" dirty="0"/>
              <a:t>2——</a:t>
            </a:r>
            <a:r>
              <a:rPr lang="zh-CN" altLang="en-US" sz="2000" dirty="0"/>
              <a:t>如何构造写入的数据</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a:t>
            </a:r>
            <a:endParaRPr lang="en-US" altLang="zh-CN" sz="2000" dirty="0"/>
          </a:p>
        </p:txBody>
      </p:sp>
      <p:sp>
        <p:nvSpPr>
          <p:cNvPr id="5" name="矩形 4"/>
          <p:cNvSpPr/>
          <p:nvPr/>
        </p:nvSpPr>
        <p:spPr>
          <a:xfrm>
            <a:off x="1494655" y="2134725"/>
            <a:ext cx="5043368" cy="369332"/>
          </a:xfrm>
          <a:prstGeom prst="rect">
            <a:avLst/>
          </a:prstGeom>
        </p:spPr>
        <p:txBody>
          <a:bodyPr wrap="none">
            <a:spAutoFit/>
          </a:bodyPr>
          <a:lstStyle/>
          <a:p>
            <a:r>
              <a:rPr lang="zh-CN" altLang="en-US" dirty="0"/>
              <a:t>以向字符数组写入数据为例，使用</a:t>
            </a:r>
            <a:r>
              <a:rPr lang="en-US" altLang="zh-CN" dirty="0"/>
              <a:t>1</a:t>
            </a:r>
            <a:r>
              <a:rPr lang="zh-CN" altLang="en-US" dirty="0"/>
              <a:t>条</a:t>
            </a:r>
            <a:r>
              <a:rPr lang="en-US" altLang="zh-CN" dirty="0" err="1"/>
              <a:t>priintf</a:t>
            </a:r>
            <a:r>
              <a:rPr lang="zh-CN" altLang="en-US" dirty="0"/>
              <a:t>语句</a:t>
            </a:r>
          </a:p>
        </p:txBody>
      </p:sp>
      <p:graphicFrame>
        <p:nvGraphicFramePr>
          <p:cNvPr id="24" name="表格 23"/>
          <p:cNvGraphicFramePr>
            <a:graphicFrameLocks noGrp="1"/>
          </p:cNvGraphicFramePr>
          <p:nvPr>
            <p:extLst>
              <p:ext uri="{D42A27DB-BD31-4B8C-83A1-F6EECF244321}">
                <p14:modId xmlns:p14="http://schemas.microsoft.com/office/powerpoint/2010/main" val="601359984"/>
              </p:ext>
            </p:extLst>
          </p:nvPr>
        </p:nvGraphicFramePr>
        <p:xfrm>
          <a:off x="6710737" y="2336512"/>
          <a:ext cx="5157630" cy="3930292"/>
        </p:xfrm>
        <a:graphic>
          <a:graphicData uri="http://schemas.openxmlformats.org/drawingml/2006/table">
            <a:tbl>
              <a:tblPr firstRow="1" bandRow="1">
                <a:tableStyleId>{D7AC3CCA-C797-4891-BE02-D94E43425B78}</a:tableStyleId>
              </a:tblPr>
              <a:tblGrid>
                <a:gridCol w="573070">
                  <a:extLst>
                    <a:ext uri="{9D8B030D-6E8A-4147-A177-3AD203B41FA5}">
                      <a16:colId xmlns:a16="http://schemas.microsoft.com/office/drawing/2014/main" xmlns="" val="20000"/>
                    </a:ext>
                  </a:extLst>
                </a:gridCol>
                <a:gridCol w="573070">
                  <a:extLst>
                    <a:ext uri="{9D8B030D-6E8A-4147-A177-3AD203B41FA5}">
                      <a16:colId xmlns:a16="http://schemas.microsoft.com/office/drawing/2014/main" xmlns="" val="20001"/>
                    </a:ext>
                  </a:extLst>
                </a:gridCol>
                <a:gridCol w="573070">
                  <a:extLst>
                    <a:ext uri="{9D8B030D-6E8A-4147-A177-3AD203B41FA5}">
                      <a16:colId xmlns:a16="http://schemas.microsoft.com/office/drawing/2014/main" xmlns="" val="20002"/>
                    </a:ext>
                  </a:extLst>
                </a:gridCol>
                <a:gridCol w="573070">
                  <a:extLst>
                    <a:ext uri="{9D8B030D-6E8A-4147-A177-3AD203B41FA5}">
                      <a16:colId xmlns:a16="http://schemas.microsoft.com/office/drawing/2014/main" xmlns="" val="20003"/>
                    </a:ext>
                  </a:extLst>
                </a:gridCol>
                <a:gridCol w="573070">
                  <a:extLst>
                    <a:ext uri="{9D8B030D-6E8A-4147-A177-3AD203B41FA5}">
                      <a16:colId xmlns:a16="http://schemas.microsoft.com/office/drawing/2014/main" xmlns="" val="20004"/>
                    </a:ext>
                  </a:extLst>
                </a:gridCol>
                <a:gridCol w="573070">
                  <a:extLst>
                    <a:ext uri="{9D8B030D-6E8A-4147-A177-3AD203B41FA5}">
                      <a16:colId xmlns:a16="http://schemas.microsoft.com/office/drawing/2014/main" xmlns="" val="20005"/>
                    </a:ext>
                  </a:extLst>
                </a:gridCol>
                <a:gridCol w="573070">
                  <a:extLst>
                    <a:ext uri="{9D8B030D-6E8A-4147-A177-3AD203B41FA5}">
                      <a16:colId xmlns:a16="http://schemas.microsoft.com/office/drawing/2014/main" xmlns="" val="20006"/>
                    </a:ext>
                  </a:extLst>
                </a:gridCol>
                <a:gridCol w="573070">
                  <a:extLst>
                    <a:ext uri="{9D8B030D-6E8A-4147-A177-3AD203B41FA5}">
                      <a16:colId xmlns:a16="http://schemas.microsoft.com/office/drawing/2014/main" xmlns="" val="20007"/>
                    </a:ext>
                  </a:extLst>
                </a:gridCol>
                <a:gridCol w="573070">
                  <a:extLst>
                    <a:ext uri="{9D8B030D-6E8A-4147-A177-3AD203B41FA5}">
                      <a16:colId xmlns:a16="http://schemas.microsoft.com/office/drawing/2014/main" xmlns="" val="20008"/>
                    </a:ext>
                  </a:extLst>
                </a:gridCol>
              </a:tblGrid>
              <a:tr h="753973">
                <a:tc>
                  <a:txBody>
                    <a:bodyPr/>
                    <a:lstStyle/>
                    <a:p>
                      <a:r>
                        <a:rPr lang="en-US" altLang="zh-CN" dirty="0"/>
                        <a:t>foo[0]</a:t>
                      </a:r>
                      <a:endParaRPr lang="zh-CN" altLang="en-US" dirty="0"/>
                    </a:p>
                  </a:txBody>
                  <a:tcPr/>
                </a:tc>
                <a:tc>
                  <a:txBody>
                    <a:bodyPr/>
                    <a:lstStyle/>
                    <a:p>
                      <a:r>
                        <a:rPr lang="en-US" altLang="zh-CN" dirty="0"/>
                        <a:t>foo[1]</a:t>
                      </a:r>
                      <a:endParaRPr lang="zh-CN" altLang="en-US" dirty="0"/>
                    </a:p>
                  </a:txBody>
                  <a:tcPr/>
                </a:tc>
                <a:tc>
                  <a:txBody>
                    <a:bodyPr/>
                    <a:lstStyle/>
                    <a:p>
                      <a:r>
                        <a:rPr lang="en-US" altLang="zh-CN" dirty="0"/>
                        <a:t>foo[2]</a:t>
                      </a:r>
                      <a:endParaRPr lang="zh-CN" altLang="en-US" dirty="0"/>
                    </a:p>
                  </a:txBody>
                  <a:tcPr/>
                </a:tc>
                <a:tc>
                  <a:txBody>
                    <a:bodyPr/>
                    <a:lstStyle/>
                    <a:p>
                      <a:r>
                        <a:rPr lang="en-US" altLang="zh-CN" dirty="0"/>
                        <a:t>foo[3]</a:t>
                      </a:r>
                      <a:endParaRPr lang="zh-CN" altLang="en-US" dirty="0"/>
                    </a:p>
                  </a:txBody>
                  <a:tcPr/>
                </a:tc>
                <a:tc>
                  <a:txBody>
                    <a:bodyPr/>
                    <a:lstStyle/>
                    <a:p>
                      <a:r>
                        <a:rPr lang="en-US" altLang="zh-CN" dirty="0"/>
                        <a:t>canary[0]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canary[4]</a:t>
                      </a:r>
                      <a:endParaRPr lang="zh-CN" altLang="en-US" dirty="0"/>
                    </a:p>
                  </a:txBody>
                  <a:tcPr/>
                </a:tc>
                <a:extLst>
                  <a:ext uri="{0D108BD9-81ED-4DB2-BD59-A6C34878D82A}">
                    <a16:rowId xmlns:a16="http://schemas.microsoft.com/office/drawing/2014/main" xmlns="" val="10000"/>
                  </a:ext>
                </a:extLst>
              </a:tr>
              <a:tr h="753973">
                <a:tc>
                  <a:txBody>
                    <a:bodyPr/>
                    <a:lstStyle/>
                    <a:p>
                      <a:pPr algn="ctr"/>
                      <a:r>
                        <a:rPr lang="en-US" altLang="zh-CN" dirty="0"/>
                        <a:t>10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1"/>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2"/>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3"/>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80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4"/>
                  </a:ext>
                </a:extLst>
              </a:tr>
            </a:tbl>
          </a:graphicData>
        </a:graphic>
      </p:graphicFrame>
      <p:sp>
        <p:nvSpPr>
          <p:cNvPr id="25" name="右箭头 24"/>
          <p:cNvSpPr/>
          <p:nvPr/>
        </p:nvSpPr>
        <p:spPr>
          <a:xfrm>
            <a:off x="2363711" y="4339540"/>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2363711" y="4599603"/>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2361998" y="4819208"/>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2361998" y="5101753"/>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51491" y="3349375"/>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551491" y="4090393"/>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36080" y="4815361"/>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536079" y="5577155"/>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964" y="6030930"/>
            <a:ext cx="2291805" cy="66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76552" y="5577155"/>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16</a:t>
            </a:r>
            <a:endParaRPr lang="zh-CN" altLang="en-US" dirty="0"/>
          </a:p>
        </p:txBody>
      </p:sp>
      <p:sp>
        <p:nvSpPr>
          <p:cNvPr id="20" name="TextBox 19"/>
          <p:cNvSpPr txBox="1"/>
          <p:nvPr/>
        </p:nvSpPr>
        <p:spPr>
          <a:xfrm>
            <a:off x="1176550" y="5576141"/>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32</a:t>
            </a:r>
            <a:endParaRPr lang="zh-CN" altLang="en-US" dirty="0"/>
          </a:p>
        </p:txBody>
      </p:sp>
      <p:sp>
        <p:nvSpPr>
          <p:cNvPr id="21" name="TextBox 20"/>
          <p:cNvSpPr txBox="1"/>
          <p:nvPr/>
        </p:nvSpPr>
        <p:spPr>
          <a:xfrm>
            <a:off x="1172846" y="5577155"/>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64</a:t>
            </a:r>
            <a:endParaRPr lang="zh-CN" altLang="en-US" dirty="0"/>
          </a:p>
        </p:txBody>
      </p:sp>
      <p:sp>
        <p:nvSpPr>
          <p:cNvPr id="22" name="TextBox 21"/>
          <p:cNvSpPr txBox="1"/>
          <p:nvPr/>
        </p:nvSpPr>
        <p:spPr>
          <a:xfrm>
            <a:off x="1172845" y="5576410"/>
            <a:ext cx="2313519" cy="369332"/>
          </a:xfrm>
          <a:prstGeom prst="rect">
            <a:avLst/>
          </a:prstGeom>
          <a:solidFill>
            <a:schemeClr val="bg1"/>
          </a:solidFill>
        </p:spPr>
        <p:txBody>
          <a:bodyPr wrap="square" rtlCol="0">
            <a:spAutoFit/>
          </a:bodyPr>
          <a:lstStyle/>
          <a:p>
            <a:r>
              <a:rPr lang="zh-CN" altLang="en-US" dirty="0"/>
              <a:t>已输出字符数：</a:t>
            </a:r>
            <a:r>
              <a:rPr lang="en-US" altLang="zh-CN" dirty="0"/>
              <a:t>128</a:t>
            </a:r>
            <a:endParaRPr lang="zh-CN" altLang="en-US" dirty="0"/>
          </a:p>
        </p:txBody>
      </p:sp>
    </p:spTree>
    <p:extLst>
      <p:ext uri="{BB962C8B-B14F-4D97-AF65-F5344CB8AC3E}">
        <p14:creationId xmlns:p14="http://schemas.microsoft.com/office/powerpoint/2010/main" val="143777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animEffect transition="in" filter="fade">
                                      <p:cBhvr>
                                        <p:cTn id="3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26" grpId="0" animBg="1"/>
      <p:bldP spid="35" grpId="0" animBg="1"/>
      <p:bldP spid="36" grpId="0" animBg="1"/>
      <p:bldP spid="37" grpId="0" animBg="1"/>
      <p:bldP spid="4"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613" y="2878529"/>
            <a:ext cx="44862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376737"/>
            <a:ext cx="10515600" cy="4800226"/>
          </a:xfrm>
        </p:spPr>
        <p:txBody>
          <a:bodyPr>
            <a:normAutofit/>
          </a:bodyPr>
          <a:lstStyle/>
          <a:p>
            <a:r>
              <a:rPr lang="zh-CN" altLang="en-US" sz="2400" dirty="0"/>
              <a:t>重写内存数据</a:t>
            </a:r>
            <a:endParaRPr lang="en-US" altLang="zh-CN" sz="2400" dirty="0"/>
          </a:p>
          <a:p>
            <a:pPr lvl="1"/>
            <a:r>
              <a:rPr lang="zh-CN" altLang="en-US" sz="2000" dirty="0"/>
              <a:t>使用纯格式化字符串：目标</a:t>
            </a:r>
            <a:r>
              <a:rPr lang="en-US" altLang="zh-CN" sz="2000" dirty="0"/>
              <a:t>2——</a:t>
            </a:r>
            <a:r>
              <a:rPr lang="zh-CN" altLang="en-US" sz="2000" dirty="0"/>
              <a:t>如何构造写入的数据</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a:t>
            </a:r>
            <a:endParaRPr lang="en-US" altLang="zh-CN" sz="2000" dirty="0"/>
          </a:p>
        </p:txBody>
      </p:sp>
      <p:sp>
        <p:nvSpPr>
          <p:cNvPr id="5" name="矩形 4"/>
          <p:cNvSpPr/>
          <p:nvPr/>
        </p:nvSpPr>
        <p:spPr>
          <a:xfrm>
            <a:off x="1494655" y="2134725"/>
            <a:ext cx="2723823" cy="369332"/>
          </a:xfrm>
          <a:prstGeom prst="rect">
            <a:avLst/>
          </a:prstGeom>
        </p:spPr>
        <p:txBody>
          <a:bodyPr wrap="none">
            <a:spAutoFit/>
          </a:bodyPr>
          <a:lstStyle/>
          <a:p>
            <a:r>
              <a:rPr lang="zh-CN" altLang="en-US" dirty="0"/>
              <a:t>把字符数组换为内存地址</a:t>
            </a:r>
          </a:p>
        </p:txBody>
      </p:sp>
      <p:graphicFrame>
        <p:nvGraphicFramePr>
          <p:cNvPr id="24" name="表格 23"/>
          <p:cNvGraphicFramePr>
            <a:graphicFrameLocks noGrp="1"/>
          </p:cNvGraphicFramePr>
          <p:nvPr>
            <p:extLst>
              <p:ext uri="{D42A27DB-BD31-4B8C-83A1-F6EECF244321}">
                <p14:modId xmlns:p14="http://schemas.microsoft.com/office/powerpoint/2010/main" val="154316993"/>
              </p:ext>
            </p:extLst>
          </p:nvPr>
        </p:nvGraphicFramePr>
        <p:xfrm>
          <a:off x="6710737" y="2336512"/>
          <a:ext cx="5125092" cy="3769865"/>
        </p:xfrm>
        <a:graphic>
          <a:graphicData uri="http://schemas.openxmlformats.org/drawingml/2006/table">
            <a:tbl>
              <a:tblPr firstRow="1" bandRow="1">
                <a:tableStyleId>{D7AC3CCA-C797-4891-BE02-D94E43425B78}</a:tableStyleId>
              </a:tblPr>
              <a:tblGrid>
                <a:gridCol w="1281273">
                  <a:extLst>
                    <a:ext uri="{9D8B030D-6E8A-4147-A177-3AD203B41FA5}">
                      <a16:colId xmlns:a16="http://schemas.microsoft.com/office/drawing/2014/main" xmlns="" val="20000"/>
                    </a:ext>
                  </a:extLst>
                </a:gridCol>
                <a:gridCol w="1281273">
                  <a:extLst>
                    <a:ext uri="{9D8B030D-6E8A-4147-A177-3AD203B41FA5}">
                      <a16:colId xmlns:a16="http://schemas.microsoft.com/office/drawing/2014/main" xmlns="" val="20001"/>
                    </a:ext>
                  </a:extLst>
                </a:gridCol>
                <a:gridCol w="1281273">
                  <a:extLst>
                    <a:ext uri="{9D8B030D-6E8A-4147-A177-3AD203B41FA5}">
                      <a16:colId xmlns:a16="http://schemas.microsoft.com/office/drawing/2014/main" xmlns="" val="20002"/>
                    </a:ext>
                  </a:extLst>
                </a:gridCol>
                <a:gridCol w="1281273">
                  <a:extLst>
                    <a:ext uri="{9D8B030D-6E8A-4147-A177-3AD203B41FA5}">
                      <a16:colId xmlns:a16="http://schemas.microsoft.com/office/drawing/2014/main" xmlns="" val="20003"/>
                    </a:ext>
                  </a:extLst>
                </a:gridCol>
              </a:tblGrid>
              <a:tr h="753973">
                <a:tc>
                  <a:txBody>
                    <a:bodyPr/>
                    <a:lstStyle/>
                    <a:p>
                      <a:pPr algn="ctr"/>
                      <a:r>
                        <a:rPr lang="en-US" altLang="zh-CN" dirty="0"/>
                        <a:t>0xbfffef3c</a:t>
                      </a:r>
                      <a:endParaRPr lang="zh-CN" altLang="en-US" dirty="0"/>
                    </a:p>
                  </a:txBody>
                  <a:tcPr anchor="ctr"/>
                </a:tc>
                <a:tc>
                  <a:txBody>
                    <a:bodyPr/>
                    <a:lstStyle/>
                    <a:p>
                      <a:pPr algn="ctr"/>
                      <a:r>
                        <a:rPr lang="en-US" altLang="zh-CN" dirty="0"/>
                        <a:t>0xbfffef3d</a:t>
                      </a:r>
                      <a:endParaRPr lang="zh-CN" altLang="en-US" dirty="0"/>
                    </a:p>
                  </a:txBody>
                  <a:tcPr anchor="ctr"/>
                </a:tc>
                <a:tc>
                  <a:txBody>
                    <a:bodyPr/>
                    <a:lstStyle/>
                    <a:p>
                      <a:pPr algn="ctr"/>
                      <a:r>
                        <a:rPr lang="en-US" altLang="zh-CN" dirty="0"/>
                        <a:t>0xbfffef3e</a:t>
                      </a:r>
                      <a:endParaRPr lang="zh-CN" altLang="en-US" dirty="0"/>
                    </a:p>
                  </a:txBody>
                  <a:tcPr anchor="ctr"/>
                </a:tc>
                <a:tc>
                  <a:txBody>
                    <a:bodyPr/>
                    <a:lstStyle/>
                    <a:p>
                      <a:pPr algn="ctr"/>
                      <a:r>
                        <a:rPr lang="en-US" altLang="zh-CN" dirty="0"/>
                        <a:t>0xbfffef3f</a:t>
                      </a:r>
                      <a:endParaRPr lang="zh-CN" altLang="en-US" dirty="0"/>
                    </a:p>
                  </a:txBody>
                  <a:tcPr anchor="ctr"/>
                </a:tc>
                <a:extLst>
                  <a:ext uri="{0D108BD9-81ED-4DB2-BD59-A6C34878D82A}">
                    <a16:rowId xmlns:a16="http://schemas.microsoft.com/office/drawing/2014/main" xmlns="" val="10000"/>
                  </a:ext>
                </a:extLst>
              </a:tr>
              <a:tr h="753973">
                <a:tc>
                  <a:txBody>
                    <a:bodyPr/>
                    <a:lstStyle/>
                    <a:p>
                      <a:pPr algn="ctr"/>
                      <a:r>
                        <a:rPr lang="en-US" altLang="zh-CN" dirty="0"/>
                        <a:t>10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1"/>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2"/>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3"/>
                  </a:ext>
                </a:extLst>
              </a:tr>
              <a:tr h="753973">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80</a:t>
                      </a:r>
                      <a:endParaRPr lang="zh-CN" altLang="en-US" dirty="0"/>
                    </a:p>
                  </a:txBody>
                  <a:tcPr anchor="ctr"/>
                </a:tc>
                <a:extLst>
                  <a:ext uri="{0D108BD9-81ED-4DB2-BD59-A6C34878D82A}">
                    <a16:rowId xmlns:a16="http://schemas.microsoft.com/office/drawing/2014/main" xmlns="" val="10004"/>
                  </a:ext>
                </a:extLst>
              </a:tr>
            </a:tbl>
          </a:graphicData>
        </a:graphic>
      </p:graphicFrame>
      <p:sp>
        <p:nvSpPr>
          <p:cNvPr id="25" name="右箭头 24"/>
          <p:cNvSpPr/>
          <p:nvPr/>
        </p:nvSpPr>
        <p:spPr>
          <a:xfrm>
            <a:off x="2567481" y="3398330"/>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2567481" y="3658393"/>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2565768" y="3877998"/>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2565768" y="4160543"/>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51491" y="3174717"/>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551491" y="3915735"/>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36080" y="4640703"/>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536079" y="5402497"/>
            <a:ext cx="5465851" cy="572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974227" y="4719903"/>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16</a:t>
            </a:r>
            <a:endParaRPr lang="zh-CN" altLang="en-US" dirty="0"/>
          </a:p>
        </p:txBody>
      </p:sp>
      <p:sp>
        <p:nvSpPr>
          <p:cNvPr id="20" name="TextBox 19"/>
          <p:cNvSpPr txBox="1"/>
          <p:nvPr/>
        </p:nvSpPr>
        <p:spPr>
          <a:xfrm>
            <a:off x="1977934" y="4713116"/>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32</a:t>
            </a:r>
            <a:endParaRPr lang="zh-CN" altLang="en-US" dirty="0"/>
          </a:p>
        </p:txBody>
      </p:sp>
      <p:sp>
        <p:nvSpPr>
          <p:cNvPr id="21" name="TextBox 20"/>
          <p:cNvSpPr txBox="1"/>
          <p:nvPr/>
        </p:nvSpPr>
        <p:spPr>
          <a:xfrm>
            <a:off x="1972514" y="4718889"/>
            <a:ext cx="2131727" cy="369332"/>
          </a:xfrm>
          <a:prstGeom prst="rect">
            <a:avLst/>
          </a:prstGeom>
          <a:solidFill>
            <a:schemeClr val="bg1"/>
          </a:solidFill>
        </p:spPr>
        <p:txBody>
          <a:bodyPr wrap="square" rtlCol="0">
            <a:spAutoFit/>
          </a:bodyPr>
          <a:lstStyle/>
          <a:p>
            <a:r>
              <a:rPr lang="zh-CN" altLang="en-US" dirty="0"/>
              <a:t>已输出字符数：</a:t>
            </a:r>
            <a:r>
              <a:rPr lang="en-US" altLang="zh-CN" dirty="0"/>
              <a:t>64</a:t>
            </a:r>
            <a:endParaRPr lang="zh-CN" altLang="en-US" dirty="0"/>
          </a:p>
        </p:txBody>
      </p:sp>
      <p:sp>
        <p:nvSpPr>
          <p:cNvPr id="22" name="TextBox 21"/>
          <p:cNvSpPr txBox="1"/>
          <p:nvPr/>
        </p:nvSpPr>
        <p:spPr>
          <a:xfrm>
            <a:off x="1977540" y="4719155"/>
            <a:ext cx="2313519" cy="369332"/>
          </a:xfrm>
          <a:prstGeom prst="rect">
            <a:avLst/>
          </a:prstGeom>
          <a:solidFill>
            <a:schemeClr val="bg1"/>
          </a:solidFill>
        </p:spPr>
        <p:txBody>
          <a:bodyPr wrap="square" rtlCol="0">
            <a:spAutoFit/>
          </a:bodyPr>
          <a:lstStyle/>
          <a:p>
            <a:r>
              <a:rPr lang="zh-CN" altLang="en-US" dirty="0"/>
              <a:t>已输出字符数：</a:t>
            </a:r>
            <a:r>
              <a:rPr lang="en-US" altLang="zh-CN" dirty="0"/>
              <a:t>128</a:t>
            </a:r>
            <a:endParaRPr lang="zh-CN" alt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25" y="5323460"/>
            <a:ext cx="2876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725" y="5982987"/>
            <a:ext cx="28765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65079" y="5323460"/>
            <a:ext cx="1068512" cy="369332"/>
          </a:xfrm>
          <a:prstGeom prst="rect">
            <a:avLst/>
          </a:prstGeom>
          <a:noFill/>
        </p:spPr>
        <p:txBody>
          <a:bodyPr wrap="square" rtlCol="0">
            <a:spAutoFit/>
          </a:bodyPr>
          <a:lstStyle/>
          <a:p>
            <a:r>
              <a:rPr lang="zh-CN" altLang="en-US" dirty="0"/>
              <a:t>修改前：</a:t>
            </a:r>
          </a:p>
        </p:txBody>
      </p:sp>
      <p:sp>
        <p:nvSpPr>
          <p:cNvPr id="27" name="TextBox 26"/>
          <p:cNvSpPr txBox="1"/>
          <p:nvPr/>
        </p:nvSpPr>
        <p:spPr>
          <a:xfrm>
            <a:off x="565079" y="5967845"/>
            <a:ext cx="1068512" cy="369332"/>
          </a:xfrm>
          <a:prstGeom prst="rect">
            <a:avLst/>
          </a:prstGeom>
          <a:noFill/>
        </p:spPr>
        <p:txBody>
          <a:bodyPr wrap="square" rtlCol="0">
            <a:spAutoFit/>
          </a:bodyPr>
          <a:lstStyle/>
          <a:p>
            <a:r>
              <a:rPr lang="zh-CN" altLang="en-US" dirty="0"/>
              <a:t>修改后：</a:t>
            </a:r>
          </a:p>
        </p:txBody>
      </p:sp>
    </p:spTree>
    <p:extLst>
      <p:ext uri="{BB962C8B-B14F-4D97-AF65-F5344CB8AC3E}">
        <p14:creationId xmlns:p14="http://schemas.microsoft.com/office/powerpoint/2010/main" val="39158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3075"/>
                                        </p:tgtEl>
                                        <p:attrNameLst>
                                          <p:attrName>style.visibility</p:attrName>
                                        </p:attrNameLst>
                                      </p:cBhvr>
                                      <p:to>
                                        <p:strVal val="visible"/>
                                      </p:to>
                                    </p:set>
                                    <p:animEffect transition="in" filter="fade">
                                      <p:cBhvr>
                                        <p:cTn id="42" dur="500"/>
                                        <p:tgtEl>
                                          <p:spTgt spid="307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3076"/>
                                        </p:tgtEl>
                                        <p:attrNameLst>
                                          <p:attrName>style.visibility</p:attrName>
                                        </p:attrNameLst>
                                      </p:cBhvr>
                                      <p:to>
                                        <p:strVal val="visible"/>
                                      </p:to>
                                    </p:set>
                                    <p:animEffect transition="in" filter="fade">
                                      <p:cBhvr>
                                        <p:cTn id="48"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26" grpId="0" animBg="1"/>
      <p:bldP spid="35" grpId="0" animBg="1"/>
      <p:bldP spid="36" grpId="0" animBg="1"/>
      <p:bldP spid="37" grpId="0" animBg="1"/>
      <p:bldP spid="4" grpId="0" animBg="1"/>
      <p:bldP spid="20" grpId="0" animBg="1"/>
      <p:bldP spid="21" grpId="0" animBg="1"/>
      <p:bldP spid="22" grpId="0" animBg="1"/>
      <p:bldP spid="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2" y="3340385"/>
            <a:ext cx="70580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48921"/>
            <a:ext cx="10515600" cy="4728042"/>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en-US" altLang="zh-CN" sz="2000" dirty="0"/>
              <a:t>   </a:t>
            </a:r>
            <a:r>
              <a:rPr lang="zh-CN" altLang="en-US" sz="2000" dirty="0"/>
              <a:t>目标</a:t>
            </a:r>
            <a:r>
              <a:rPr lang="en-US" altLang="zh-CN" sz="2000" dirty="0"/>
              <a:t>2——</a:t>
            </a:r>
            <a:r>
              <a:rPr lang="zh-CN" altLang="en-US" sz="2000" dirty="0"/>
              <a:t>如何构造写入的数据</a:t>
            </a:r>
            <a:r>
              <a:rPr lang="zh-CN" altLang="en-US" sz="2000" dirty="0">
                <a:solidFill>
                  <a:srgbClr val="0070C0"/>
                </a:solidFill>
              </a:rPr>
              <a:t>（方法</a:t>
            </a:r>
            <a:r>
              <a:rPr lang="en-US" altLang="zh-CN" sz="2000" dirty="0">
                <a:solidFill>
                  <a:srgbClr val="0070C0"/>
                </a:solidFill>
              </a:rPr>
              <a:t>2</a:t>
            </a:r>
            <a:r>
              <a:rPr lang="zh-CN" altLang="en-US" sz="2000" dirty="0">
                <a:solidFill>
                  <a:srgbClr val="0070C0"/>
                </a:solidFill>
              </a:rPr>
              <a:t>）</a:t>
            </a:r>
            <a:endParaRPr lang="en-US" altLang="zh-CN" sz="2000" dirty="0">
              <a:solidFill>
                <a:srgbClr val="0070C0"/>
              </a:solidFill>
            </a:endParaRPr>
          </a:p>
        </p:txBody>
      </p:sp>
      <p:sp>
        <p:nvSpPr>
          <p:cNvPr id="5" name="矩形 4"/>
          <p:cNvSpPr/>
          <p:nvPr/>
        </p:nvSpPr>
        <p:spPr>
          <a:xfrm>
            <a:off x="1463833" y="2638159"/>
            <a:ext cx="5317112" cy="369332"/>
          </a:xfrm>
          <a:prstGeom prst="rect">
            <a:avLst/>
          </a:prstGeom>
        </p:spPr>
        <p:txBody>
          <a:bodyPr wrap="square">
            <a:spAutoFit/>
          </a:bodyPr>
          <a:lstStyle/>
          <a:p>
            <a:r>
              <a:rPr lang="zh-CN" altLang="en-US" dirty="0"/>
              <a:t>在目标</a:t>
            </a:r>
            <a:r>
              <a:rPr lang="en-US" altLang="zh-CN" dirty="0"/>
              <a:t>1</a:t>
            </a:r>
            <a:r>
              <a:rPr lang="zh-CN" altLang="en-US" dirty="0"/>
              <a:t>操作的基础上，在</a:t>
            </a:r>
            <a:r>
              <a:rPr lang="en-US" altLang="zh-CN" dirty="0"/>
              <a:t>%n</a:t>
            </a:r>
            <a:r>
              <a:rPr lang="zh-CN" altLang="en-US" dirty="0"/>
              <a:t>前构造需要的长度</a:t>
            </a:r>
          </a:p>
        </p:txBody>
      </p:sp>
      <p:cxnSp>
        <p:nvCxnSpPr>
          <p:cNvPr id="9" name="直接连接符 8"/>
          <p:cNvCxnSpPr/>
          <p:nvPr/>
        </p:nvCxnSpPr>
        <p:spPr>
          <a:xfrm>
            <a:off x="7541267"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31375"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41267" y="1448921"/>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6" name="矩形 15"/>
          <p:cNvSpPr/>
          <p:nvPr/>
        </p:nvSpPr>
        <p:spPr>
          <a:xfrm>
            <a:off x="7541267" y="1847314"/>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保留区内容</a:t>
            </a:r>
          </a:p>
        </p:txBody>
      </p:sp>
      <p:sp>
        <p:nvSpPr>
          <p:cNvPr id="18" name="矩形 17"/>
          <p:cNvSpPr/>
          <p:nvPr/>
        </p:nvSpPr>
        <p:spPr>
          <a:xfrm>
            <a:off x="7541267" y="1051286"/>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19" name="右大括号 18"/>
          <p:cNvSpPr/>
          <p:nvPr/>
        </p:nvSpPr>
        <p:spPr>
          <a:xfrm>
            <a:off x="10328146" y="1080502"/>
            <a:ext cx="279114" cy="3881368"/>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757066" y="2856872"/>
            <a:ext cx="830469" cy="400110"/>
          </a:xfrm>
          <a:prstGeom prst="rect">
            <a:avLst/>
          </a:prstGeom>
          <a:noFill/>
        </p:spPr>
        <p:txBody>
          <a:bodyPr wrap="square" rtlCol="0">
            <a:spAutoFit/>
          </a:bodyPr>
          <a:lstStyle/>
          <a:p>
            <a:r>
              <a:rPr lang="en-US" altLang="zh-CN" sz="2000" dirty="0"/>
              <a:t>foo</a:t>
            </a:r>
            <a:endParaRPr lang="zh-CN" altLang="en-US" sz="2000" dirty="0"/>
          </a:p>
        </p:txBody>
      </p:sp>
      <p:sp>
        <p:nvSpPr>
          <p:cNvPr id="30" name="矩形 29"/>
          <p:cNvSpPr/>
          <p:nvPr/>
        </p:nvSpPr>
        <p:spPr>
          <a:xfrm>
            <a:off x="7541267" y="416660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1" name="矩形 30"/>
          <p:cNvSpPr/>
          <p:nvPr/>
        </p:nvSpPr>
        <p:spPr>
          <a:xfrm>
            <a:off x="7541267" y="4564235"/>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buf’s</a:t>
            </a:r>
            <a:r>
              <a:rPr lang="en-US" altLang="zh-CN" sz="2400" dirty="0">
                <a:solidFill>
                  <a:schemeClr val="tx1"/>
                </a:solidFill>
              </a:rPr>
              <a:t> address</a:t>
            </a:r>
            <a:endParaRPr lang="zh-CN" altLang="en-US" sz="2400" dirty="0">
              <a:solidFill>
                <a:schemeClr val="tx1"/>
              </a:solidFill>
            </a:endParaRPr>
          </a:p>
        </p:txBody>
      </p:sp>
      <p:sp>
        <p:nvSpPr>
          <p:cNvPr id="34" name="矩形 33"/>
          <p:cNvSpPr/>
          <p:nvPr/>
        </p:nvSpPr>
        <p:spPr>
          <a:xfrm>
            <a:off x="7541267" y="5357261"/>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35" name="矩形 34"/>
          <p:cNvSpPr/>
          <p:nvPr/>
        </p:nvSpPr>
        <p:spPr>
          <a:xfrm>
            <a:off x="7541267" y="4959626"/>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36" name="矩形 35"/>
          <p:cNvSpPr/>
          <p:nvPr/>
        </p:nvSpPr>
        <p:spPr>
          <a:xfrm>
            <a:off x="7541267" y="5754896"/>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7" name="右大括号 36"/>
          <p:cNvSpPr/>
          <p:nvPr/>
        </p:nvSpPr>
        <p:spPr>
          <a:xfrm>
            <a:off x="10328146" y="4961870"/>
            <a:ext cx="279114" cy="1405257"/>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10757065" y="5464443"/>
            <a:ext cx="830469" cy="400110"/>
          </a:xfrm>
          <a:prstGeom prst="rect">
            <a:avLst/>
          </a:prstGeom>
          <a:noFill/>
        </p:spPr>
        <p:txBody>
          <a:bodyPr wrap="square" rtlCol="0">
            <a:spAutoFit/>
          </a:bodyPr>
          <a:lstStyle/>
          <a:p>
            <a:r>
              <a:rPr lang="en-US" altLang="zh-CN" sz="2000" dirty="0" err="1"/>
              <a:t>printf</a:t>
            </a:r>
            <a:endParaRPr lang="zh-CN" altLang="en-US" sz="2000" dirty="0"/>
          </a:p>
        </p:txBody>
      </p:sp>
      <p:grpSp>
        <p:nvGrpSpPr>
          <p:cNvPr id="42" name="组合 41"/>
          <p:cNvGrpSpPr/>
          <p:nvPr/>
        </p:nvGrpSpPr>
        <p:grpSpPr>
          <a:xfrm>
            <a:off x="7541267" y="2244949"/>
            <a:ext cx="2690108" cy="1931257"/>
            <a:chOff x="7541267" y="2244949"/>
            <a:chExt cx="2690108" cy="1931257"/>
          </a:xfrm>
        </p:grpSpPr>
        <p:sp>
          <p:nvSpPr>
            <p:cNvPr id="12" name="矩形 11"/>
            <p:cNvSpPr/>
            <p:nvPr/>
          </p:nvSpPr>
          <p:spPr>
            <a:xfrm>
              <a:off x="7541267" y="2244949"/>
              <a:ext cx="2690108" cy="193125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23" name="矩形 22"/>
            <p:cNvSpPr/>
            <p:nvPr/>
          </p:nvSpPr>
          <p:spPr>
            <a:xfrm>
              <a:off x="8434258" y="2378638"/>
              <a:ext cx="904126" cy="175668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a:p>
              <a:pPr algn="ct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xbf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xff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xef</a:t>
              </a:r>
              <a:endParaRPr lang="en-US" altLang="zh-CN" sz="2000" dirty="0">
                <a:solidFill>
                  <a:schemeClr val="tx1"/>
                </a:solidFill>
              </a:endParaRPr>
            </a:p>
            <a:p>
              <a:pPr algn="ctr"/>
              <a:r>
                <a:rPr lang="en-US" altLang="zh-CN" sz="2000" dirty="0">
                  <a:solidFill>
                    <a:schemeClr val="tx1"/>
                  </a:solidFill>
                </a:rPr>
                <a:t>\x6b</a:t>
              </a:r>
              <a:endParaRPr lang="zh-CN" altLang="en-US" sz="2000" dirty="0">
                <a:solidFill>
                  <a:schemeClr val="tx1"/>
                </a:solidFill>
              </a:endParaRPr>
            </a:p>
          </p:txBody>
        </p:sp>
        <p:sp>
          <p:nvSpPr>
            <p:cNvPr id="25" name="TextBox 24"/>
            <p:cNvSpPr txBox="1"/>
            <p:nvPr/>
          </p:nvSpPr>
          <p:spPr>
            <a:xfrm>
              <a:off x="7664521" y="2979744"/>
              <a:ext cx="667821" cy="461665"/>
            </a:xfrm>
            <a:prstGeom prst="rect">
              <a:avLst/>
            </a:prstGeom>
            <a:noFill/>
          </p:spPr>
          <p:txBody>
            <a:bodyPr wrap="square" rtlCol="0">
              <a:spAutoFit/>
            </a:bodyPr>
            <a:lstStyle/>
            <a:p>
              <a:r>
                <a:rPr lang="en-US" altLang="zh-CN" sz="2400" dirty="0" err="1"/>
                <a:t>buf</a:t>
              </a:r>
              <a:endParaRPr lang="zh-CN" altLang="en-US" sz="2400" dirty="0"/>
            </a:p>
          </p:txBody>
        </p:sp>
      </p:grpSp>
      <p:cxnSp>
        <p:nvCxnSpPr>
          <p:cNvPr id="40" name="直接箭头连接符 39"/>
          <p:cNvCxnSpPr/>
          <p:nvPr/>
        </p:nvCxnSpPr>
        <p:spPr>
          <a:xfrm flipV="1">
            <a:off x="6667928" y="4816760"/>
            <a:ext cx="1330503" cy="6476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44363" y="5479832"/>
            <a:ext cx="1489754" cy="369332"/>
          </a:xfrm>
          <a:prstGeom prst="rect">
            <a:avLst/>
          </a:prstGeom>
          <a:noFill/>
        </p:spPr>
        <p:txBody>
          <a:bodyPr wrap="square" rtlCol="0">
            <a:spAutoFit/>
          </a:bodyPr>
          <a:lstStyle/>
          <a:p>
            <a:r>
              <a:rPr lang="en-US" altLang="zh-CN" dirty="0" err="1"/>
              <a:t>printf</a:t>
            </a:r>
            <a:r>
              <a:rPr lang="zh-CN" altLang="en-US" dirty="0"/>
              <a:t>的参数</a:t>
            </a:r>
          </a:p>
        </p:txBody>
      </p:sp>
      <p:sp>
        <p:nvSpPr>
          <p:cNvPr id="24" name="右弧形箭头 23"/>
          <p:cNvSpPr/>
          <p:nvPr/>
        </p:nvSpPr>
        <p:spPr>
          <a:xfrm rot="10800000">
            <a:off x="7315235" y="3914075"/>
            <a:ext cx="452063" cy="902684"/>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cxnSp>
        <p:nvCxnSpPr>
          <p:cNvPr id="47" name="直接箭头连接符 46"/>
          <p:cNvCxnSpPr/>
          <p:nvPr/>
        </p:nvCxnSpPr>
        <p:spPr>
          <a:xfrm flipH="1" flipV="1">
            <a:off x="1972638" y="4564235"/>
            <a:ext cx="3924728" cy="9002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820311" y="3851126"/>
            <a:ext cx="708916" cy="65016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575354" y="6138769"/>
            <a:ext cx="6400800" cy="369332"/>
          </a:xfrm>
          <a:prstGeom prst="rect">
            <a:avLst/>
          </a:prstGeom>
          <a:ln w="28575">
            <a:solidFill>
              <a:srgbClr val="FF0000"/>
            </a:solidFill>
          </a:ln>
        </p:spPr>
        <p:txBody>
          <a:bodyPr wrap="square">
            <a:spAutoFit/>
          </a:bodyPr>
          <a:lstStyle/>
          <a:p>
            <a:r>
              <a:rPr lang="zh-CN" altLang="en-US" dirty="0"/>
              <a:t>注意：由于增加了一个格式化字符</a:t>
            </a:r>
            <a:r>
              <a:rPr lang="en-US" altLang="zh-CN" dirty="0"/>
              <a:t>%43u</a:t>
            </a:r>
            <a:r>
              <a:rPr lang="zh-CN" altLang="en-US" dirty="0"/>
              <a:t>，所以减少一个</a:t>
            </a:r>
            <a:r>
              <a:rPr lang="en-US" altLang="zh-CN" dirty="0"/>
              <a:t>%08x</a:t>
            </a:r>
            <a:endParaRPr lang="zh-CN" altLang="en-US" dirty="0"/>
          </a:p>
        </p:txBody>
      </p:sp>
    </p:spTree>
    <p:extLst>
      <p:ext uri="{BB962C8B-B14F-4D97-AF65-F5344CB8AC3E}">
        <p14:creationId xmlns:p14="http://schemas.microsoft.com/office/powerpoint/2010/main" val="230406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P spid="19" grpId="0" animBg="1"/>
      <p:bldP spid="20" grpId="0"/>
      <p:bldP spid="30" grpId="0" animBg="1"/>
      <p:bldP spid="31" grpId="0" animBg="1"/>
      <p:bldP spid="34" grpId="0" animBg="1"/>
      <p:bldP spid="35" grpId="0" animBg="1"/>
      <p:bldP spid="36" grpId="0" animBg="1"/>
      <p:bldP spid="37" grpId="0" animBg="1"/>
      <p:bldP spid="38" grpId="0"/>
      <p:bldP spid="41" grpId="0"/>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48921"/>
            <a:ext cx="10515600" cy="4728042"/>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en-US" altLang="zh-CN" sz="2000" dirty="0"/>
              <a:t>   </a:t>
            </a:r>
            <a:r>
              <a:rPr lang="zh-CN" altLang="en-US" sz="2000" dirty="0"/>
              <a:t>目标</a:t>
            </a:r>
            <a:r>
              <a:rPr lang="en-US" altLang="zh-CN" sz="2000" dirty="0"/>
              <a:t>2——</a:t>
            </a:r>
            <a:r>
              <a:rPr lang="zh-CN" altLang="en-US" sz="2000" dirty="0"/>
              <a:t>如何构造写入的数据</a:t>
            </a:r>
            <a:r>
              <a:rPr lang="zh-CN" altLang="en-US" sz="2000" dirty="0">
                <a:solidFill>
                  <a:srgbClr val="0070C0"/>
                </a:solidFill>
              </a:rPr>
              <a:t>（方法</a:t>
            </a:r>
            <a:r>
              <a:rPr lang="en-US" altLang="zh-CN" sz="2000" dirty="0">
                <a:solidFill>
                  <a:srgbClr val="0070C0"/>
                </a:solidFill>
              </a:rPr>
              <a:t>2</a:t>
            </a:r>
            <a:r>
              <a:rPr lang="zh-CN" altLang="en-US" sz="2000" dirty="0">
                <a:solidFill>
                  <a:srgbClr val="0070C0"/>
                </a:solidFill>
              </a:rPr>
              <a:t>）</a:t>
            </a:r>
            <a:endParaRPr lang="en-US" altLang="zh-CN" sz="2000" dirty="0">
              <a:solidFill>
                <a:srgbClr val="0070C0"/>
              </a:solidFill>
            </a:endParaRPr>
          </a:p>
        </p:txBody>
      </p:sp>
      <p:cxnSp>
        <p:nvCxnSpPr>
          <p:cNvPr id="9" name="直接连接符 8"/>
          <p:cNvCxnSpPr/>
          <p:nvPr/>
        </p:nvCxnSpPr>
        <p:spPr>
          <a:xfrm>
            <a:off x="7541267"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31375"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541267" y="1448921"/>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6" name="矩形 15"/>
          <p:cNvSpPr/>
          <p:nvPr/>
        </p:nvSpPr>
        <p:spPr>
          <a:xfrm>
            <a:off x="7541267" y="1847314"/>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保留区内容</a:t>
            </a:r>
          </a:p>
        </p:txBody>
      </p:sp>
      <p:sp>
        <p:nvSpPr>
          <p:cNvPr id="18" name="矩形 17"/>
          <p:cNvSpPr/>
          <p:nvPr/>
        </p:nvSpPr>
        <p:spPr>
          <a:xfrm>
            <a:off x="7541267" y="1051286"/>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19" name="右大括号 18"/>
          <p:cNvSpPr/>
          <p:nvPr/>
        </p:nvSpPr>
        <p:spPr>
          <a:xfrm>
            <a:off x="10328146" y="1080502"/>
            <a:ext cx="279114" cy="4673026"/>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757064" y="3187192"/>
            <a:ext cx="830469" cy="400110"/>
          </a:xfrm>
          <a:prstGeom prst="rect">
            <a:avLst/>
          </a:prstGeom>
          <a:noFill/>
        </p:spPr>
        <p:txBody>
          <a:bodyPr wrap="square" rtlCol="0">
            <a:spAutoFit/>
          </a:bodyPr>
          <a:lstStyle/>
          <a:p>
            <a:r>
              <a:rPr lang="en-US" altLang="zh-CN" sz="2000" dirty="0"/>
              <a:t>foo</a:t>
            </a:r>
            <a:endParaRPr lang="zh-CN" altLang="en-US" sz="2000" dirty="0"/>
          </a:p>
        </p:txBody>
      </p:sp>
      <p:sp>
        <p:nvSpPr>
          <p:cNvPr id="30" name="矩形 29"/>
          <p:cNvSpPr/>
          <p:nvPr/>
        </p:nvSpPr>
        <p:spPr>
          <a:xfrm>
            <a:off x="7541267" y="416660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1" name="矩形 30"/>
          <p:cNvSpPr/>
          <p:nvPr/>
        </p:nvSpPr>
        <p:spPr>
          <a:xfrm>
            <a:off x="7541267" y="5358327"/>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buf’s</a:t>
            </a:r>
            <a:r>
              <a:rPr lang="en-US" altLang="zh-CN" sz="2400" dirty="0">
                <a:solidFill>
                  <a:schemeClr val="tx1"/>
                </a:solidFill>
              </a:rPr>
              <a:t> address</a:t>
            </a:r>
            <a:endParaRPr lang="zh-CN" altLang="en-US" sz="2400" dirty="0">
              <a:solidFill>
                <a:schemeClr val="tx1"/>
              </a:solidFill>
            </a:endParaRPr>
          </a:p>
        </p:txBody>
      </p:sp>
      <p:sp>
        <p:nvSpPr>
          <p:cNvPr id="35" name="矩形 34"/>
          <p:cNvSpPr/>
          <p:nvPr/>
        </p:nvSpPr>
        <p:spPr>
          <a:xfrm>
            <a:off x="7541267" y="5755962"/>
            <a:ext cx="2690108" cy="397635"/>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37" name="右大括号 36"/>
          <p:cNvSpPr/>
          <p:nvPr/>
        </p:nvSpPr>
        <p:spPr>
          <a:xfrm>
            <a:off x="10328146" y="5755962"/>
            <a:ext cx="279114" cy="611165"/>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10757065" y="5464443"/>
            <a:ext cx="830469" cy="400110"/>
          </a:xfrm>
          <a:prstGeom prst="rect">
            <a:avLst/>
          </a:prstGeom>
          <a:noFill/>
        </p:spPr>
        <p:txBody>
          <a:bodyPr wrap="square" rtlCol="0">
            <a:spAutoFit/>
          </a:bodyPr>
          <a:lstStyle/>
          <a:p>
            <a:r>
              <a:rPr lang="en-US" altLang="zh-CN" sz="2000" dirty="0" err="1"/>
              <a:t>printf</a:t>
            </a:r>
            <a:endParaRPr lang="zh-CN" altLang="en-US" sz="2000" dirty="0"/>
          </a:p>
        </p:txBody>
      </p:sp>
      <p:grpSp>
        <p:nvGrpSpPr>
          <p:cNvPr id="42" name="组合 41"/>
          <p:cNvGrpSpPr/>
          <p:nvPr/>
        </p:nvGrpSpPr>
        <p:grpSpPr>
          <a:xfrm>
            <a:off x="7541267" y="2244949"/>
            <a:ext cx="2690108" cy="1931257"/>
            <a:chOff x="7541267" y="2244949"/>
            <a:chExt cx="2690108" cy="1931257"/>
          </a:xfrm>
        </p:grpSpPr>
        <p:sp>
          <p:nvSpPr>
            <p:cNvPr id="12" name="矩形 11"/>
            <p:cNvSpPr/>
            <p:nvPr/>
          </p:nvSpPr>
          <p:spPr>
            <a:xfrm>
              <a:off x="7541267" y="2244949"/>
              <a:ext cx="2690108" cy="193125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23" name="矩形 22"/>
            <p:cNvSpPr/>
            <p:nvPr/>
          </p:nvSpPr>
          <p:spPr>
            <a:xfrm>
              <a:off x="8434258" y="2378638"/>
              <a:ext cx="904126" cy="1756688"/>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a:p>
              <a:pPr algn="ct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xbf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xff</a:t>
              </a:r>
              <a:endParaRPr lang="en-US" altLang="zh-CN" sz="2000" dirty="0">
                <a:solidFill>
                  <a:schemeClr val="tx1"/>
                </a:solidFill>
              </a:endParaRPr>
            </a:p>
            <a:p>
              <a:pPr algn="ctr"/>
              <a:r>
                <a:rPr lang="en-US" altLang="zh-CN" sz="2000" dirty="0">
                  <a:solidFill>
                    <a:schemeClr val="tx1"/>
                  </a:solidFill>
                </a:rPr>
                <a:t>\</a:t>
              </a:r>
              <a:r>
                <a:rPr lang="en-US" altLang="zh-CN" sz="2000" dirty="0" err="1">
                  <a:solidFill>
                    <a:schemeClr val="tx1"/>
                  </a:solidFill>
                </a:rPr>
                <a:t>xef</a:t>
              </a:r>
              <a:endParaRPr lang="en-US" altLang="zh-CN" sz="2000" dirty="0">
                <a:solidFill>
                  <a:schemeClr val="tx1"/>
                </a:solidFill>
              </a:endParaRPr>
            </a:p>
            <a:p>
              <a:pPr algn="ctr"/>
              <a:r>
                <a:rPr lang="en-US" altLang="zh-CN" sz="2000" dirty="0">
                  <a:solidFill>
                    <a:schemeClr val="tx1"/>
                  </a:solidFill>
                </a:rPr>
                <a:t>\x6b</a:t>
              </a:r>
              <a:endParaRPr lang="zh-CN" altLang="en-US" sz="2000" dirty="0">
                <a:solidFill>
                  <a:schemeClr val="tx1"/>
                </a:solidFill>
              </a:endParaRPr>
            </a:p>
          </p:txBody>
        </p:sp>
        <p:sp>
          <p:nvSpPr>
            <p:cNvPr id="25" name="TextBox 24"/>
            <p:cNvSpPr txBox="1"/>
            <p:nvPr/>
          </p:nvSpPr>
          <p:spPr>
            <a:xfrm>
              <a:off x="7664521" y="2979744"/>
              <a:ext cx="667821" cy="461665"/>
            </a:xfrm>
            <a:prstGeom prst="rect">
              <a:avLst/>
            </a:prstGeom>
            <a:noFill/>
          </p:spPr>
          <p:txBody>
            <a:bodyPr wrap="square" rtlCol="0">
              <a:spAutoFit/>
            </a:bodyPr>
            <a:lstStyle/>
            <a:p>
              <a:r>
                <a:rPr lang="en-US" altLang="zh-CN" sz="2400" dirty="0" err="1"/>
                <a:t>buf</a:t>
              </a:r>
              <a:endParaRPr lang="zh-CN" altLang="en-US" sz="2400" dirty="0"/>
            </a:p>
          </p:txBody>
        </p:sp>
      </p:grpSp>
      <p:sp>
        <p:nvSpPr>
          <p:cNvPr id="4" name="矩形 3"/>
          <p:cNvSpPr/>
          <p:nvPr/>
        </p:nvSpPr>
        <p:spPr>
          <a:xfrm>
            <a:off x="73633" y="3387244"/>
            <a:ext cx="6667929" cy="523220"/>
          </a:xfrm>
          <a:prstGeom prst="rect">
            <a:avLst/>
          </a:prstGeom>
        </p:spPr>
        <p:txBody>
          <a:bodyPr wrap="square">
            <a:spAutoFit/>
          </a:bodyPr>
          <a:lstStyle/>
          <a:p>
            <a:r>
              <a:rPr lang="pt-BR" altLang="zh-CN" sz="2800" dirty="0">
                <a:latin typeface="微软雅黑" pitchFamily="34" charset="-122"/>
                <a:ea typeface="微软雅黑" pitchFamily="34" charset="-122"/>
              </a:rPr>
              <a:t>\x6b\xef\xff\xbf_%08x.%08x.%43u.%n</a:t>
            </a:r>
            <a:endParaRPr lang="zh-CN" altLang="en-US" sz="2800" dirty="0">
              <a:latin typeface="微软雅黑" pitchFamily="34" charset="-122"/>
              <a:ea typeface="微软雅黑" pitchFamily="34" charset="-122"/>
            </a:endParaRPr>
          </a:p>
        </p:txBody>
      </p:sp>
      <p:sp>
        <p:nvSpPr>
          <p:cNvPr id="32" name="下箭头 31"/>
          <p:cNvSpPr/>
          <p:nvPr/>
        </p:nvSpPr>
        <p:spPr>
          <a:xfrm>
            <a:off x="2755188" y="2859753"/>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71236" y="4971303"/>
            <a:ext cx="2058256" cy="584775"/>
          </a:xfrm>
          <a:prstGeom prst="rect">
            <a:avLst/>
          </a:prstGeom>
          <a:noFill/>
        </p:spPr>
        <p:txBody>
          <a:bodyPr wrap="square" rtlCol="0">
            <a:spAutoFit/>
          </a:bodyPr>
          <a:lstStyle/>
          <a:p>
            <a:r>
              <a:rPr lang="zh-CN" altLang="en-US" sz="3200" dirty="0"/>
              <a:t>输出：</a:t>
            </a:r>
          </a:p>
        </p:txBody>
      </p:sp>
      <p:sp>
        <p:nvSpPr>
          <p:cNvPr id="39" name="TextBox 38"/>
          <p:cNvSpPr txBox="1"/>
          <p:nvPr/>
        </p:nvSpPr>
        <p:spPr>
          <a:xfrm>
            <a:off x="1272282" y="5063635"/>
            <a:ext cx="2282576" cy="400110"/>
          </a:xfrm>
          <a:prstGeom prst="rect">
            <a:avLst/>
          </a:prstGeom>
          <a:noFill/>
        </p:spPr>
        <p:txBody>
          <a:bodyPr wrap="square" rtlCol="0">
            <a:spAutoFit/>
          </a:bodyPr>
          <a:lstStyle/>
          <a:p>
            <a:r>
              <a:rPr lang="pt-BR" altLang="zh-CN" sz="2000" dirty="0">
                <a:latin typeface="微软雅黑" pitchFamily="34" charset="-122"/>
                <a:ea typeface="微软雅黑" pitchFamily="34" charset="-122"/>
              </a:rPr>
              <a:t>\x6b\xef\xff\xbf_</a:t>
            </a:r>
            <a:endParaRPr lang="zh-CN" altLang="en-US" sz="2000" dirty="0"/>
          </a:p>
        </p:txBody>
      </p:sp>
      <p:sp>
        <p:nvSpPr>
          <p:cNvPr id="43" name="矩形 42"/>
          <p:cNvSpPr/>
          <p:nvPr/>
        </p:nvSpPr>
        <p:spPr>
          <a:xfrm>
            <a:off x="7541267" y="4565032"/>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44" name="矩形 43"/>
          <p:cNvSpPr/>
          <p:nvPr/>
        </p:nvSpPr>
        <p:spPr>
          <a:xfrm>
            <a:off x="7541267" y="496187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45" name="右箭头 44"/>
          <p:cNvSpPr/>
          <p:nvPr/>
        </p:nvSpPr>
        <p:spPr>
          <a:xfrm>
            <a:off x="6852861" y="5358327"/>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下箭头 45"/>
          <p:cNvSpPr/>
          <p:nvPr/>
        </p:nvSpPr>
        <p:spPr>
          <a:xfrm>
            <a:off x="3467528" y="2859752"/>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下箭头 46"/>
          <p:cNvSpPr/>
          <p:nvPr/>
        </p:nvSpPr>
        <p:spPr>
          <a:xfrm>
            <a:off x="4287749" y="2859751"/>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p:cNvSpPr/>
          <p:nvPr/>
        </p:nvSpPr>
        <p:spPr>
          <a:xfrm>
            <a:off x="5315163" y="286265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6096000" y="2859750"/>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6852861" y="5000556"/>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右箭头 50"/>
          <p:cNvSpPr/>
          <p:nvPr/>
        </p:nvSpPr>
        <p:spPr>
          <a:xfrm>
            <a:off x="6852861" y="4583244"/>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6852861" y="418481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6852861" y="3798177"/>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3446979" y="5063635"/>
            <a:ext cx="1090773" cy="400110"/>
          </a:xfrm>
          <a:prstGeom prst="rect">
            <a:avLst/>
          </a:prstGeom>
          <a:noFill/>
        </p:spPr>
        <p:txBody>
          <a:bodyPr wrap="square" rtlCol="0">
            <a:spAutoFit/>
          </a:bodyPr>
          <a:lstStyle/>
          <a:p>
            <a:r>
              <a:rPr lang="en-US" altLang="zh-CN" sz="2000" dirty="0"/>
              <a:t>????????.</a:t>
            </a:r>
            <a:endParaRPr lang="zh-CN" altLang="en-US" sz="2000" dirty="0"/>
          </a:p>
        </p:txBody>
      </p:sp>
      <p:sp>
        <p:nvSpPr>
          <p:cNvPr id="58" name="TextBox 57"/>
          <p:cNvSpPr txBox="1"/>
          <p:nvPr/>
        </p:nvSpPr>
        <p:spPr>
          <a:xfrm>
            <a:off x="4537752" y="5064333"/>
            <a:ext cx="1090773" cy="400110"/>
          </a:xfrm>
          <a:prstGeom prst="rect">
            <a:avLst/>
          </a:prstGeom>
          <a:noFill/>
        </p:spPr>
        <p:txBody>
          <a:bodyPr wrap="square" rtlCol="0">
            <a:spAutoFit/>
          </a:bodyPr>
          <a:lstStyle/>
          <a:p>
            <a:r>
              <a:rPr lang="en-US" altLang="zh-CN" sz="2000" dirty="0"/>
              <a:t>????????.</a:t>
            </a:r>
            <a:endParaRPr lang="zh-CN" altLang="en-US" sz="2000" dirty="0"/>
          </a:p>
        </p:txBody>
      </p:sp>
      <p:sp>
        <p:nvSpPr>
          <p:cNvPr id="59" name="TextBox 58"/>
          <p:cNvSpPr txBox="1"/>
          <p:nvPr/>
        </p:nvSpPr>
        <p:spPr>
          <a:xfrm>
            <a:off x="1393859" y="5940273"/>
            <a:ext cx="2113052" cy="400110"/>
          </a:xfrm>
          <a:prstGeom prst="rect">
            <a:avLst/>
          </a:prstGeom>
          <a:noFill/>
        </p:spPr>
        <p:txBody>
          <a:bodyPr wrap="square" rtlCol="0">
            <a:spAutoFit/>
          </a:bodyPr>
          <a:lstStyle/>
          <a:p>
            <a:r>
              <a:rPr lang="zh-CN" altLang="en-US" sz="2000" dirty="0"/>
              <a:t>空格</a:t>
            </a:r>
            <a:r>
              <a:rPr lang="en-US" altLang="zh-CN" sz="2000" dirty="0"/>
              <a:t>……</a:t>
            </a:r>
            <a:r>
              <a:rPr lang="zh-CN" altLang="en-US" sz="2000" dirty="0"/>
              <a:t>空格</a:t>
            </a:r>
            <a:r>
              <a:rPr lang="en-US" altLang="zh-CN" sz="2000" dirty="0"/>
              <a:t>5.</a:t>
            </a:r>
            <a:endParaRPr lang="zh-CN" altLang="en-US" sz="2000" dirty="0"/>
          </a:p>
        </p:txBody>
      </p:sp>
      <p:cxnSp>
        <p:nvCxnSpPr>
          <p:cNvPr id="7" name="直接连接符 6"/>
          <p:cNvCxnSpPr/>
          <p:nvPr/>
        </p:nvCxnSpPr>
        <p:spPr>
          <a:xfrm>
            <a:off x="1393859" y="5538931"/>
            <a:ext cx="2053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541156" y="5538931"/>
            <a:ext cx="9965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631929" y="5534978"/>
            <a:ext cx="9965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482041" y="6339831"/>
            <a:ext cx="16413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21959" y="5585361"/>
            <a:ext cx="325345" cy="369332"/>
          </a:xfrm>
          <a:prstGeom prst="rect">
            <a:avLst/>
          </a:prstGeom>
          <a:noFill/>
        </p:spPr>
        <p:txBody>
          <a:bodyPr wrap="square" rtlCol="0">
            <a:spAutoFit/>
          </a:bodyPr>
          <a:lstStyle/>
          <a:p>
            <a:r>
              <a:rPr lang="en-US" altLang="zh-CN" dirty="0"/>
              <a:t>5</a:t>
            </a:r>
            <a:endParaRPr lang="zh-CN" altLang="en-US" dirty="0"/>
          </a:p>
        </p:txBody>
      </p:sp>
      <p:sp>
        <p:nvSpPr>
          <p:cNvPr id="63" name="TextBox 62"/>
          <p:cNvSpPr txBox="1"/>
          <p:nvPr/>
        </p:nvSpPr>
        <p:spPr>
          <a:xfrm>
            <a:off x="3829692" y="5599158"/>
            <a:ext cx="325345" cy="369332"/>
          </a:xfrm>
          <a:prstGeom prst="rect">
            <a:avLst/>
          </a:prstGeom>
          <a:noFill/>
        </p:spPr>
        <p:txBody>
          <a:bodyPr wrap="square" rtlCol="0">
            <a:spAutoFit/>
          </a:bodyPr>
          <a:lstStyle/>
          <a:p>
            <a:r>
              <a:rPr lang="en-US" altLang="zh-CN" dirty="0"/>
              <a:t>9</a:t>
            </a:r>
            <a:endParaRPr lang="zh-CN" altLang="en-US" dirty="0"/>
          </a:p>
        </p:txBody>
      </p:sp>
      <p:sp>
        <p:nvSpPr>
          <p:cNvPr id="64" name="TextBox 63"/>
          <p:cNvSpPr txBox="1"/>
          <p:nvPr/>
        </p:nvSpPr>
        <p:spPr>
          <a:xfrm>
            <a:off x="4967554" y="5599158"/>
            <a:ext cx="325345" cy="369332"/>
          </a:xfrm>
          <a:prstGeom prst="rect">
            <a:avLst/>
          </a:prstGeom>
          <a:noFill/>
        </p:spPr>
        <p:txBody>
          <a:bodyPr wrap="square" rtlCol="0">
            <a:spAutoFit/>
          </a:bodyPr>
          <a:lstStyle/>
          <a:p>
            <a:r>
              <a:rPr lang="en-US" altLang="zh-CN" dirty="0"/>
              <a:t>9</a:t>
            </a:r>
            <a:endParaRPr lang="zh-CN" altLang="en-US" dirty="0"/>
          </a:p>
        </p:txBody>
      </p:sp>
      <p:sp>
        <p:nvSpPr>
          <p:cNvPr id="65" name="TextBox 64"/>
          <p:cNvSpPr txBox="1"/>
          <p:nvPr/>
        </p:nvSpPr>
        <p:spPr>
          <a:xfrm>
            <a:off x="2066819" y="6444152"/>
            <a:ext cx="580485" cy="369332"/>
          </a:xfrm>
          <a:prstGeom prst="rect">
            <a:avLst/>
          </a:prstGeom>
          <a:noFill/>
        </p:spPr>
        <p:txBody>
          <a:bodyPr wrap="square" rtlCol="0">
            <a:spAutoFit/>
          </a:bodyPr>
          <a:lstStyle/>
          <a:p>
            <a:r>
              <a:rPr lang="en-US" altLang="zh-CN" dirty="0"/>
              <a:t>43</a:t>
            </a: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365" y="6146345"/>
            <a:ext cx="241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44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500"/>
                                        <p:tgtEl>
                                          <p:spTgt spid="6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5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wipe(left)">
                                      <p:cBhvr>
                                        <p:cTn id="61" dur="500"/>
                                        <p:tgtEl>
                                          <p:spTgt spid="6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left)">
                                      <p:cBhvr>
                                        <p:cTn id="64" dur="5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left)">
                                      <p:cBhvr>
                                        <p:cTn id="69" dur="500"/>
                                        <p:tgtEl>
                                          <p:spTgt spid="6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242"/>
                                        </p:tgtEl>
                                        <p:attrNameLst>
                                          <p:attrName>style.visibility</p:attrName>
                                        </p:attrNameLst>
                                      </p:cBhvr>
                                      <p:to>
                                        <p:strVal val="visible"/>
                                      </p:to>
                                    </p:set>
                                    <p:animEffect transition="in" filter="wipe(left)">
                                      <p:cBhvr>
                                        <p:cTn id="7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8" grpId="0"/>
      <p:bldP spid="59" grpId="0"/>
      <p:bldP spid="17" grpId="0"/>
      <p:bldP spid="63" grpId="0"/>
      <p:bldP spid="64"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48921"/>
            <a:ext cx="10515600" cy="4728042"/>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en-US" altLang="zh-CN" sz="2000" dirty="0"/>
              <a:t>   </a:t>
            </a:r>
            <a:r>
              <a:rPr lang="zh-CN" altLang="en-US" sz="2000" dirty="0"/>
              <a:t>目标</a:t>
            </a:r>
            <a:r>
              <a:rPr lang="en-US" altLang="zh-CN" sz="2000" dirty="0"/>
              <a:t>2</a:t>
            </a:r>
            <a:r>
              <a:rPr lang="zh-CN" altLang="en-US" sz="2000" dirty="0"/>
              <a:t>拓展</a:t>
            </a:r>
            <a:r>
              <a:rPr lang="en-US" altLang="zh-CN" sz="2000" dirty="0"/>
              <a:t>——</a:t>
            </a:r>
            <a:r>
              <a:rPr lang="zh-CN" altLang="en-US" sz="2000" dirty="0"/>
              <a:t>写入两个连续地址单元</a:t>
            </a:r>
            <a:r>
              <a:rPr lang="zh-CN" altLang="en-US" sz="2000" dirty="0">
                <a:solidFill>
                  <a:srgbClr val="0070C0"/>
                </a:solidFill>
              </a:rPr>
              <a:t>（方法</a:t>
            </a:r>
            <a:r>
              <a:rPr lang="en-US" altLang="zh-CN" sz="2000" dirty="0">
                <a:solidFill>
                  <a:srgbClr val="0070C0"/>
                </a:solidFill>
              </a:rPr>
              <a:t>2</a:t>
            </a:r>
            <a:r>
              <a:rPr lang="zh-CN" altLang="en-US" sz="2000" dirty="0">
                <a:solidFill>
                  <a:srgbClr val="0070C0"/>
                </a:solidFill>
              </a:rPr>
              <a:t>）</a:t>
            </a:r>
            <a:endParaRPr lang="en-US" altLang="zh-CN" sz="2000" dirty="0"/>
          </a:p>
        </p:txBody>
      </p:sp>
      <p:cxnSp>
        <p:nvCxnSpPr>
          <p:cNvPr id="9" name="直接连接符 8"/>
          <p:cNvCxnSpPr/>
          <p:nvPr/>
        </p:nvCxnSpPr>
        <p:spPr>
          <a:xfrm>
            <a:off x="7541267" y="583917"/>
            <a:ext cx="0" cy="579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231375" y="583917"/>
            <a:ext cx="0" cy="5791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15" name="TextBox 14"/>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19" name="右大括号 18"/>
          <p:cNvSpPr/>
          <p:nvPr/>
        </p:nvSpPr>
        <p:spPr>
          <a:xfrm>
            <a:off x="10328146" y="1080502"/>
            <a:ext cx="279114" cy="3524568"/>
          </a:xfrm>
          <a:prstGeom prst="righ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10757064" y="3187192"/>
            <a:ext cx="830469" cy="400110"/>
          </a:xfrm>
          <a:prstGeom prst="rect">
            <a:avLst/>
          </a:prstGeom>
          <a:noFill/>
        </p:spPr>
        <p:txBody>
          <a:bodyPr wrap="square" rtlCol="0">
            <a:spAutoFit/>
          </a:bodyPr>
          <a:lstStyle/>
          <a:p>
            <a:r>
              <a:rPr lang="en-US" altLang="zh-CN" sz="2000" dirty="0"/>
              <a:t>foo</a:t>
            </a:r>
            <a:endParaRPr lang="zh-CN" altLang="en-US" sz="2000" dirty="0"/>
          </a:p>
        </p:txBody>
      </p:sp>
      <p:sp>
        <p:nvSpPr>
          <p:cNvPr id="30" name="矩形 29"/>
          <p:cNvSpPr/>
          <p:nvPr/>
        </p:nvSpPr>
        <p:spPr>
          <a:xfrm>
            <a:off x="7541267" y="460507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1" name="矩形 30"/>
          <p:cNvSpPr/>
          <p:nvPr/>
        </p:nvSpPr>
        <p:spPr>
          <a:xfrm>
            <a:off x="7541267" y="5790049"/>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buf’s</a:t>
            </a:r>
            <a:r>
              <a:rPr lang="en-US" altLang="zh-CN" sz="2400" dirty="0">
                <a:solidFill>
                  <a:schemeClr val="tx1"/>
                </a:solidFill>
              </a:rPr>
              <a:t> address</a:t>
            </a:r>
            <a:endParaRPr lang="zh-CN" altLang="en-US" sz="2400" dirty="0">
              <a:solidFill>
                <a:schemeClr val="tx1"/>
              </a:solidFill>
            </a:endParaRPr>
          </a:p>
        </p:txBody>
      </p:sp>
      <p:sp>
        <p:nvSpPr>
          <p:cNvPr id="4" name="矩形 3"/>
          <p:cNvSpPr/>
          <p:nvPr/>
        </p:nvSpPr>
        <p:spPr>
          <a:xfrm>
            <a:off x="73633" y="2779928"/>
            <a:ext cx="6667929" cy="954107"/>
          </a:xfrm>
          <a:prstGeom prst="rect">
            <a:avLst/>
          </a:prstGeom>
        </p:spPr>
        <p:txBody>
          <a:bodyPr wrap="square">
            <a:spAutoFit/>
          </a:bodyPr>
          <a:lstStyle/>
          <a:p>
            <a:r>
              <a:rPr lang="pt-BR" altLang="zh-CN" sz="2800" dirty="0">
                <a:latin typeface="微软雅黑" pitchFamily="34" charset="-122"/>
                <a:ea typeface="微软雅黑" pitchFamily="34" charset="-122"/>
              </a:rPr>
              <a:t>\x6b\xef\xff\xbf</a:t>
            </a:r>
          </a:p>
          <a:p>
            <a:r>
              <a:rPr lang="pt-BR" altLang="zh-CN" sz="2800" dirty="0">
                <a:latin typeface="微软雅黑" pitchFamily="34" charset="-122"/>
                <a:ea typeface="微软雅黑" pitchFamily="34" charset="-122"/>
              </a:rPr>
              <a:t>\x01\x01\x01\x01\x6c\xef\xff\xbf_</a:t>
            </a:r>
            <a:endParaRPr lang="zh-CN" altLang="en-US" sz="2800" dirty="0">
              <a:latin typeface="微软雅黑" pitchFamily="34" charset="-122"/>
              <a:ea typeface="微软雅黑" pitchFamily="34" charset="-122"/>
            </a:endParaRPr>
          </a:p>
        </p:txBody>
      </p:sp>
      <p:sp>
        <p:nvSpPr>
          <p:cNvPr id="33" name="TextBox 32"/>
          <p:cNvSpPr txBox="1"/>
          <p:nvPr/>
        </p:nvSpPr>
        <p:spPr>
          <a:xfrm>
            <a:off x="210618" y="5020917"/>
            <a:ext cx="2058256" cy="523220"/>
          </a:xfrm>
          <a:prstGeom prst="rect">
            <a:avLst/>
          </a:prstGeom>
          <a:noFill/>
        </p:spPr>
        <p:txBody>
          <a:bodyPr wrap="square" rtlCol="0">
            <a:spAutoFit/>
          </a:bodyPr>
          <a:lstStyle/>
          <a:p>
            <a:r>
              <a:rPr lang="zh-CN" altLang="en-US" sz="2800" dirty="0"/>
              <a:t>已输出字节：</a:t>
            </a:r>
          </a:p>
        </p:txBody>
      </p:sp>
      <p:sp>
        <p:nvSpPr>
          <p:cNvPr id="43" name="矩形 42"/>
          <p:cNvSpPr/>
          <p:nvPr/>
        </p:nvSpPr>
        <p:spPr>
          <a:xfrm>
            <a:off x="7541267" y="5002705"/>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44" name="矩形 43"/>
          <p:cNvSpPr/>
          <p:nvPr/>
        </p:nvSpPr>
        <p:spPr>
          <a:xfrm>
            <a:off x="7541267" y="5400340"/>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55" name="矩形 54"/>
          <p:cNvSpPr/>
          <p:nvPr/>
        </p:nvSpPr>
        <p:spPr>
          <a:xfrm>
            <a:off x="113015" y="4302625"/>
            <a:ext cx="6667929" cy="523220"/>
          </a:xfrm>
          <a:prstGeom prst="rect">
            <a:avLst/>
          </a:prstGeom>
        </p:spPr>
        <p:txBody>
          <a:bodyPr wrap="square">
            <a:spAutoFit/>
          </a:bodyPr>
          <a:lstStyle/>
          <a:p>
            <a:r>
              <a:rPr lang="pt-BR" altLang="zh-CN" sz="2800" dirty="0">
                <a:latin typeface="微软雅黑" pitchFamily="34" charset="-122"/>
                <a:ea typeface="微软雅黑" pitchFamily="34" charset="-122"/>
              </a:rPr>
              <a:t>%08x.%08x.%33u%n_%257u%n</a:t>
            </a:r>
            <a:endParaRPr lang="zh-CN" altLang="en-US" sz="2800" dirty="0">
              <a:latin typeface="微软雅黑" pitchFamily="34" charset="-122"/>
              <a:ea typeface="微软雅黑" pitchFamily="34" charset="-122"/>
            </a:endParaRPr>
          </a:p>
        </p:txBody>
      </p:sp>
      <p:sp>
        <p:nvSpPr>
          <p:cNvPr id="56" name="矩形 55"/>
          <p:cNvSpPr/>
          <p:nvPr/>
        </p:nvSpPr>
        <p:spPr>
          <a:xfrm>
            <a:off x="7541267" y="2244949"/>
            <a:ext cx="2690108" cy="2376251"/>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800" dirty="0" err="1">
                <a:solidFill>
                  <a:schemeClr val="tx1"/>
                </a:solidFill>
              </a:rPr>
              <a:t>buf</a:t>
            </a:r>
            <a:endParaRPr lang="zh-CN" altLang="en-US" sz="2800" dirty="0">
              <a:solidFill>
                <a:schemeClr val="tx1"/>
              </a:solidFill>
            </a:endParaRPr>
          </a:p>
        </p:txBody>
      </p:sp>
      <p:sp>
        <p:nvSpPr>
          <p:cNvPr id="57" name="矩形 56"/>
          <p:cNvSpPr/>
          <p:nvPr/>
        </p:nvSpPr>
        <p:spPr>
          <a:xfrm>
            <a:off x="7541267" y="4223565"/>
            <a:ext cx="2690108" cy="397635"/>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bfffef6b</a:t>
            </a:r>
            <a:endParaRPr lang="zh-CN" altLang="en-US" sz="2800" dirty="0">
              <a:solidFill>
                <a:schemeClr val="tx1"/>
              </a:solidFill>
            </a:endParaRPr>
          </a:p>
        </p:txBody>
      </p:sp>
      <p:sp>
        <p:nvSpPr>
          <p:cNvPr id="66" name="矩形 65"/>
          <p:cNvSpPr/>
          <p:nvPr/>
        </p:nvSpPr>
        <p:spPr>
          <a:xfrm>
            <a:off x="7541267" y="3825930"/>
            <a:ext cx="2690108" cy="397635"/>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01010101</a:t>
            </a:r>
            <a:endParaRPr lang="zh-CN" altLang="en-US" sz="2800" dirty="0">
              <a:solidFill>
                <a:schemeClr val="tx1"/>
              </a:solidFill>
            </a:endParaRPr>
          </a:p>
        </p:txBody>
      </p:sp>
      <p:sp>
        <p:nvSpPr>
          <p:cNvPr id="67" name="矩形 66"/>
          <p:cNvSpPr/>
          <p:nvPr/>
        </p:nvSpPr>
        <p:spPr>
          <a:xfrm>
            <a:off x="7541267" y="3428295"/>
            <a:ext cx="2690108" cy="397635"/>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bfffef6c</a:t>
            </a:r>
            <a:endParaRPr lang="zh-CN" altLang="en-US" sz="2800" dirty="0">
              <a:solidFill>
                <a:schemeClr val="tx1"/>
              </a:solidFill>
            </a:endParaRPr>
          </a:p>
        </p:txBody>
      </p:sp>
      <p:sp>
        <p:nvSpPr>
          <p:cNvPr id="68" name="矩形 67"/>
          <p:cNvSpPr/>
          <p:nvPr/>
        </p:nvSpPr>
        <p:spPr>
          <a:xfrm>
            <a:off x="7541267" y="1448921"/>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 </a:t>
            </a:r>
            <a:r>
              <a:rPr lang="en-US" altLang="zh-CN" sz="2400" dirty="0" err="1">
                <a:solidFill>
                  <a:schemeClr val="tx1"/>
                </a:solidFill>
              </a:rPr>
              <a:t>ebp</a:t>
            </a:r>
            <a:endParaRPr lang="zh-CN" altLang="en-US" sz="2400" dirty="0">
              <a:solidFill>
                <a:schemeClr val="tx1"/>
              </a:solidFill>
            </a:endParaRPr>
          </a:p>
        </p:txBody>
      </p:sp>
      <p:sp>
        <p:nvSpPr>
          <p:cNvPr id="69" name="矩形 68"/>
          <p:cNvSpPr/>
          <p:nvPr/>
        </p:nvSpPr>
        <p:spPr>
          <a:xfrm>
            <a:off x="7541267" y="1847314"/>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保留区内容</a:t>
            </a:r>
          </a:p>
        </p:txBody>
      </p:sp>
      <p:sp>
        <p:nvSpPr>
          <p:cNvPr id="70" name="矩形 69"/>
          <p:cNvSpPr/>
          <p:nvPr/>
        </p:nvSpPr>
        <p:spPr>
          <a:xfrm>
            <a:off x="7541267" y="1051286"/>
            <a:ext cx="2690108" cy="397635"/>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retaddr</a:t>
            </a:r>
            <a:endParaRPr lang="zh-CN" altLang="en-US" sz="2400" dirty="0">
              <a:solidFill>
                <a:schemeClr val="tx1"/>
              </a:solidFill>
            </a:endParaRPr>
          </a:p>
        </p:txBody>
      </p:sp>
      <p:sp>
        <p:nvSpPr>
          <p:cNvPr id="71" name="下箭头 70"/>
          <p:cNvSpPr/>
          <p:nvPr/>
        </p:nvSpPr>
        <p:spPr>
          <a:xfrm>
            <a:off x="5673048" y="2670129"/>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下箭头 71"/>
          <p:cNvSpPr/>
          <p:nvPr/>
        </p:nvSpPr>
        <p:spPr>
          <a:xfrm>
            <a:off x="534257" y="377513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下箭头 72"/>
          <p:cNvSpPr/>
          <p:nvPr/>
        </p:nvSpPr>
        <p:spPr>
          <a:xfrm>
            <a:off x="1530850" y="377513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下箭头 73"/>
          <p:cNvSpPr/>
          <p:nvPr/>
        </p:nvSpPr>
        <p:spPr>
          <a:xfrm>
            <a:off x="2604502" y="377513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下箭头 74"/>
          <p:cNvSpPr/>
          <p:nvPr/>
        </p:nvSpPr>
        <p:spPr>
          <a:xfrm>
            <a:off x="3236359" y="377513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下箭头 75"/>
          <p:cNvSpPr/>
          <p:nvPr/>
        </p:nvSpPr>
        <p:spPr>
          <a:xfrm>
            <a:off x="4263776" y="3775134"/>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下箭头 76"/>
          <p:cNvSpPr/>
          <p:nvPr/>
        </p:nvSpPr>
        <p:spPr>
          <a:xfrm>
            <a:off x="5101121" y="3782682"/>
            <a:ext cx="421240" cy="52749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402438" y="5020917"/>
            <a:ext cx="1044541" cy="523220"/>
          </a:xfrm>
          <a:prstGeom prst="rect">
            <a:avLst/>
          </a:prstGeom>
          <a:noFill/>
        </p:spPr>
        <p:txBody>
          <a:bodyPr wrap="square" rtlCol="0">
            <a:spAutoFit/>
          </a:bodyPr>
          <a:lstStyle/>
          <a:p>
            <a:r>
              <a:rPr lang="en-US" altLang="zh-CN" sz="2800" dirty="0"/>
              <a:t>13</a:t>
            </a:r>
            <a:endParaRPr lang="zh-CN" altLang="en-US" sz="2800" dirty="0"/>
          </a:p>
        </p:txBody>
      </p:sp>
      <p:sp>
        <p:nvSpPr>
          <p:cNvPr id="78" name="右箭头 77"/>
          <p:cNvSpPr/>
          <p:nvPr/>
        </p:nvSpPr>
        <p:spPr>
          <a:xfrm>
            <a:off x="6852861" y="5797975"/>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6852861" y="5428840"/>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6852861" y="5020917"/>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6852861" y="4657015"/>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a:off x="6852861" y="4241168"/>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右箭头 82"/>
          <p:cNvSpPr/>
          <p:nvPr/>
        </p:nvSpPr>
        <p:spPr>
          <a:xfrm>
            <a:off x="6852861" y="3865822"/>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右箭头 83"/>
          <p:cNvSpPr/>
          <p:nvPr/>
        </p:nvSpPr>
        <p:spPr>
          <a:xfrm>
            <a:off x="6852860" y="3464721"/>
            <a:ext cx="554805" cy="3612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2363056" y="5020917"/>
            <a:ext cx="1044541" cy="523220"/>
          </a:xfrm>
          <a:prstGeom prst="rect">
            <a:avLst/>
          </a:prstGeom>
          <a:solidFill>
            <a:schemeClr val="bg1"/>
          </a:solidFill>
        </p:spPr>
        <p:txBody>
          <a:bodyPr wrap="square" rtlCol="0">
            <a:spAutoFit/>
          </a:bodyPr>
          <a:lstStyle/>
          <a:p>
            <a:r>
              <a:rPr lang="en-US" altLang="zh-CN" sz="2800" dirty="0"/>
              <a:t>22</a:t>
            </a:r>
            <a:endParaRPr lang="zh-CN" altLang="en-US" sz="2800" dirty="0"/>
          </a:p>
        </p:txBody>
      </p:sp>
      <p:sp>
        <p:nvSpPr>
          <p:cNvPr id="86" name="TextBox 85"/>
          <p:cNvSpPr txBox="1"/>
          <p:nvPr/>
        </p:nvSpPr>
        <p:spPr>
          <a:xfrm>
            <a:off x="2292851" y="5018224"/>
            <a:ext cx="1044541" cy="523220"/>
          </a:xfrm>
          <a:prstGeom prst="rect">
            <a:avLst/>
          </a:prstGeom>
          <a:solidFill>
            <a:schemeClr val="bg1"/>
          </a:solidFill>
        </p:spPr>
        <p:txBody>
          <a:bodyPr wrap="square" rtlCol="0">
            <a:spAutoFit/>
          </a:bodyPr>
          <a:lstStyle/>
          <a:p>
            <a:r>
              <a:rPr lang="en-US" altLang="zh-CN" sz="2800" dirty="0"/>
              <a:t>31</a:t>
            </a:r>
            <a:endParaRPr lang="zh-CN" altLang="en-US" sz="2800" dirty="0"/>
          </a:p>
        </p:txBody>
      </p:sp>
      <p:sp>
        <p:nvSpPr>
          <p:cNvPr id="87" name="TextBox 86"/>
          <p:cNvSpPr txBox="1"/>
          <p:nvPr/>
        </p:nvSpPr>
        <p:spPr>
          <a:xfrm>
            <a:off x="2363054" y="5002705"/>
            <a:ext cx="1044541" cy="523220"/>
          </a:xfrm>
          <a:prstGeom prst="rect">
            <a:avLst/>
          </a:prstGeom>
          <a:solidFill>
            <a:schemeClr val="bg1"/>
          </a:solidFill>
        </p:spPr>
        <p:txBody>
          <a:bodyPr wrap="square" rtlCol="0">
            <a:spAutoFit/>
          </a:bodyPr>
          <a:lstStyle/>
          <a:p>
            <a:r>
              <a:rPr lang="en-US" altLang="zh-CN" sz="2800" dirty="0"/>
              <a:t>66</a:t>
            </a:r>
            <a:endParaRPr lang="zh-CN" alt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47" y="5927078"/>
            <a:ext cx="24669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TextBox 87"/>
          <p:cNvSpPr txBox="1"/>
          <p:nvPr/>
        </p:nvSpPr>
        <p:spPr>
          <a:xfrm>
            <a:off x="2402437" y="5002705"/>
            <a:ext cx="3119924" cy="523220"/>
          </a:xfrm>
          <a:prstGeom prst="rect">
            <a:avLst/>
          </a:prstGeom>
          <a:solidFill>
            <a:schemeClr val="bg1"/>
          </a:solidFill>
        </p:spPr>
        <p:txBody>
          <a:bodyPr wrap="square" rtlCol="0">
            <a:spAutoFit/>
          </a:bodyPr>
          <a:lstStyle/>
          <a:p>
            <a:r>
              <a:rPr lang="en-US" altLang="zh-CN" sz="2800" dirty="0"/>
              <a:t>324  mod 256 = 68</a:t>
            </a:r>
            <a:endParaRPr lang="zh-CN" altLang="en-US" sz="2800"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788" y="5927078"/>
            <a:ext cx="24765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subTnLst>
                                    <p:set>
                                      <p:cBhvr override="childStyle">
                                        <p:cTn dur="1" fill="hold" display="0" masterRel="nextClick" afterEffect="1"/>
                                        <p:tgtEl>
                                          <p:spTgt spid="7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subTnLst>
                                    <p:set>
                                      <p:cBhvr override="childStyle">
                                        <p:cTn dur="1" fill="hold" display="0" masterRel="nextClick" afterEffect="1"/>
                                        <p:tgtEl>
                                          <p:spTgt spid="86"/>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par>
                                <p:cTn id="41" presetID="1" presetClass="entr" presetSubtype="0" fill="hold" nodeType="withEffect">
                                  <p:stCondLst>
                                    <p:cond delay="0"/>
                                  </p:stCondLst>
                                  <p:childTnLst>
                                    <p:set>
                                      <p:cBhvr>
                                        <p:cTn id="42" dur="1" fill="hold">
                                          <p:stCondLst>
                                            <p:cond delay="0"/>
                                          </p:stCondLst>
                                        </p:cTn>
                                        <p:tgtEl>
                                          <p:spTgt spid="112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subTnLst>
                                    <p:set>
                                      <p:cBhvr override="childStyle">
                                        <p:cTn dur="1" fill="hold" display="0" masterRel="nextClick" afterEffect="1"/>
                                        <p:tgtEl>
                                          <p:spTgt spid="88"/>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animBg="1"/>
      <p:bldP spid="77" grpId="0" animBg="1"/>
      <p:bldP spid="6" grpId="0"/>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551398"/>
            <a:ext cx="10515600" cy="4625565"/>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zh-CN" altLang="en-US" sz="2000" dirty="0"/>
              <a:t>    综合前几步操作，向</a:t>
            </a:r>
            <a:r>
              <a:rPr lang="en-US" altLang="zh-CN" sz="2000" dirty="0"/>
              <a:t>4</a:t>
            </a:r>
            <a:r>
              <a:rPr lang="zh-CN" altLang="en-US" sz="2000" dirty="0"/>
              <a:t>个连续的地址单元写入数据：</a:t>
            </a:r>
            <a:r>
              <a:rPr lang="en-US" altLang="zh-CN" sz="2000" dirty="0"/>
              <a:t>BCDE</a:t>
            </a:r>
            <a:r>
              <a:rPr lang="zh-CN" altLang="en-US" sz="2000" dirty="0">
                <a:solidFill>
                  <a:srgbClr val="0070C0"/>
                </a:solidFill>
              </a:rPr>
              <a:t> （方法</a:t>
            </a:r>
            <a:r>
              <a:rPr lang="en-US" altLang="zh-CN" sz="2000" dirty="0">
                <a:solidFill>
                  <a:srgbClr val="0070C0"/>
                </a:solidFill>
              </a:rPr>
              <a:t>2</a:t>
            </a:r>
            <a:r>
              <a:rPr lang="zh-CN" altLang="en-US" sz="2000" dirty="0">
                <a:solidFill>
                  <a:srgbClr val="0070C0"/>
                </a:solidFill>
              </a:rPr>
              <a:t>）</a:t>
            </a:r>
            <a:endParaRPr lang="en-US" altLang="zh-CN" sz="2000" dirty="0"/>
          </a:p>
        </p:txBody>
      </p:sp>
      <p:sp>
        <p:nvSpPr>
          <p:cNvPr id="4" name="矩形 3"/>
          <p:cNvSpPr/>
          <p:nvPr/>
        </p:nvSpPr>
        <p:spPr>
          <a:xfrm>
            <a:off x="3700046" y="2927066"/>
            <a:ext cx="2879250" cy="523220"/>
          </a:xfrm>
          <a:prstGeom prst="rect">
            <a:avLst/>
          </a:prstGeom>
        </p:spPr>
        <p:txBody>
          <a:bodyPr wrap="none">
            <a:spAutoFit/>
          </a:bodyPr>
          <a:lstStyle/>
          <a:p>
            <a:r>
              <a:rPr lang="en-US" altLang="zh-CN" sz="2800" dirty="0">
                <a:latin typeface="微软雅黑" pitchFamily="34" charset="-122"/>
                <a:ea typeface="微软雅黑" pitchFamily="34" charset="-122"/>
              </a:rPr>
              <a:t>\x6b\</a:t>
            </a:r>
            <a:r>
              <a:rPr lang="en-US" altLang="zh-CN" sz="2800" dirty="0" err="1">
                <a:latin typeface="微软雅黑" pitchFamily="34" charset="-122"/>
                <a:ea typeface="微软雅黑" pitchFamily="34" charset="-122"/>
              </a:rPr>
              <a:t>xef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xff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xbf</a:t>
            </a:r>
            <a:endParaRPr lang="zh-CN" altLang="en-US" sz="2800" dirty="0">
              <a:latin typeface="微软雅黑" pitchFamily="34" charset="-122"/>
              <a:ea typeface="微软雅黑" pitchFamily="34" charset="-122"/>
            </a:endParaRPr>
          </a:p>
        </p:txBody>
      </p:sp>
      <p:sp>
        <p:nvSpPr>
          <p:cNvPr id="10" name="矩形 9"/>
          <p:cNvSpPr/>
          <p:nvPr/>
        </p:nvSpPr>
        <p:spPr>
          <a:xfrm>
            <a:off x="761103" y="3513468"/>
            <a:ext cx="5836791" cy="523220"/>
          </a:xfrm>
          <a:prstGeom prst="rect">
            <a:avLst/>
          </a:prstGeom>
        </p:spPr>
        <p:txBody>
          <a:bodyPr wrap="none">
            <a:spAutoFit/>
          </a:bodyPr>
          <a:lstStyle/>
          <a:p>
            <a:r>
              <a:rPr lang="en-US" altLang="zh-CN" sz="2800" dirty="0">
                <a:latin typeface="微软雅黑" pitchFamily="34" charset="-122"/>
                <a:ea typeface="微软雅黑" pitchFamily="34" charset="-122"/>
              </a:rPr>
              <a:t>\x01\x01\x01\x01\x6c\</a:t>
            </a:r>
            <a:r>
              <a:rPr lang="en-US" altLang="zh-CN" sz="2800" dirty="0" err="1">
                <a:latin typeface="微软雅黑" pitchFamily="34" charset="-122"/>
                <a:ea typeface="微软雅黑" pitchFamily="34" charset="-122"/>
              </a:rPr>
              <a:t>xef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xff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xbf</a:t>
            </a:r>
            <a:endParaRPr lang="zh-CN" altLang="en-US" sz="2800" dirty="0">
              <a:latin typeface="微软雅黑" pitchFamily="34" charset="-122"/>
              <a:ea typeface="微软雅黑" pitchFamily="34" charset="-122"/>
            </a:endParaRPr>
          </a:p>
        </p:txBody>
      </p:sp>
      <p:sp>
        <p:nvSpPr>
          <p:cNvPr id="14" name="矩形 13"/>
          <p:cNvSpPr/>
          <p:nvPr/>
        </p:nvSpPr>
        <p:spPr>
          <a:xfrm>
            <a:off x="730281" y="4165292"/>
            <a:ext cx="5836791" cy="523220"/>
          </a:xfrm>
          <a:prstGeom prst="rect">
            <a:avLst/>
          </a:prstGeom>
        </p:spPr>
        <p:txBody>
          <a:bodyPr wrap="none">
            <a:spAutoFit/>
          </a:bodyPr>
          <a:lstStyle/>
          <a:p>
            <a:r>
              <a:rPr lang="en-US" altLang="zh-CN" sz="2800" dirty="0">
                <a:latin typeface="微软雅黑" pitchFamily="34" charset="-122"/>
                <a:ea typeface="微软雅黑" pitchFamily="34" charset="-122"/>
              </a:rPr>
              <a:t>\x01\x01\x01\x01\x6d\</a:t>
            </a:r>
            <a:r>
              <a:rPr lang="en-US" altLang="zh-CN" sz="2800" dirty="0" err="1">
                <a:latin typeface="微软雅黑" pitchFamily="34" charset="-122"/>
                <a:ea typeface="微软雅黑" pitchFamily="34" charset="-122"/>
              </a:rPr>
              <a:t>xef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xff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xbf</a:t>
            </a:r>
            <a:endParaRPr lang="zh-CN" altLang="en-US" sz="2800" dirty="0">
              <a:latin typeface="微软雅黑" pitchFamily="34" charset="-122"/>
              <a:ea typeface="微软雅黑" pitchFamily="34" charset="-122"/>
            </a:endParaRPr>
          </a:p>
        </p:txBody>
      </p:sp>
      <p:sp>
        <p:nvSpPr>
          <p:cNvPr id="15" name="矩形 14"/>
          <p:cNvSpPr/>
          <p:nvPr/>
        </p:nvSpPr>
        <p:spPr>
          <a:xfrm>
            <a:off x="730281" y="4796025"/>
            <a:ext cx="5836791" cy="523220"/>
          </a:xfrm>
          <a:prstGeom prst="rect">
            <a:avLst/>
          </a:prstGeom>
        </p:spPr>
        <p:txBody>
          <a:bodyPr wrap="none">
            <a:spAutoFit/>
          </a:bodyPr>
          <a:lstStyle/>
          <a:p>
            <a:r>
              <a:rPr lang="en-US" altLang="zh-CN" sz="2800" dirty="0">
                <a:latin typeface="微软雅黑" pitchFamily="34" charset="-122"/>
                <a:ea typeface="微软雅黑" pitchFamily="34" charset="-122"/>
              </a:rPr>
              <a:t>\x01\x01\x01\x01\x6e\</a:t>
            </a:r>
            <a:r>
              <a:rPr lang="en-US" altLang="zh-CN" sz="2800" dirty="0" err="1">
                <a:latin typeface="微软雅黑" pitchFamily="34" charset="-122"/>
                <a:ea typeface="微软雅黑" pitchFamily="34" charset="-122"/>
              </a:rPr>
              <a:t>xef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xff</a:t>
            </a:r>
            <a:r>
              <a:rPr lang="en-US" altLang="zh-CN" sz="2800" dirty="0">
                <a:latin typeface="微软雅黑" pitchFamily="34" charset="-122"/>
                <a:ea typeface="微软雅黑" pitchFamily="34" charset="-122"/>
              </a:rPr>
              <a:t>\</a:t>
            </a:r>
            <a:r>
              <a:rPr lang="en-US" altLang="zh-CN" sz="2800" dirty="0" err="1">
                <a:latin typeface="微软雅黑" pitchFamily="34" charset="-122"/>
                <a:ea typeface="微软雅黑" pitchFamily="34" charset="-122"/>
              </a:rPr>
              <a:t>xbf</a:t>
            </a:r>
            <a:endParaRPr lang="zh-CN" altLang="en-US" sz="2800" dirty="0">
              <a:latin typeface="微软雅黑" pitchFamily="34" charset="-122"/>
              <a:ea typeface="微软雅黑" pitchFamily="34" charset="-122"/>
            </a:endParaRPr>
          </a:p>
        </p:txBody>
      </p:sp>
      <p:sp>
        <p:nvSpPr>
          <p:cNvPr id="16" name="矩形 15"/>
          <p:cNvSpPr/>
          <p:nvPr/>
        </p:nvSpPr>
        <p:spPr>
          <a:xfrm>
            <a:off x="730281" y="5391927"/>
            <a:ext cx="9474068" cy="523220"/>
          </a:xfrm>
          <a:prstGeom prst="rect">
            <a:avLst/>
          </a:prstGeom>
        </p:spPr>
        <p:txBody>
          <a:bodyPr wrap="none">
            <a:spAutoFit/>
          </a:bodyPr>
          <a:lstStyle/>
          <a:p>
            <a:r>
              <a:rPr lang="pl-PL" altLang="zh-CN" sz="2800" dirty="0">
                <a:latin typeface="微软雅黑" pitchFamily="34" charset="-122"/>
                <a:ea typeface="微软雅黑" pitchFamily="34" charset="-122"/>
              </a:rPr>
              <a:t>_%08x.%08x.%19u%n_%25</a:t>
            </a:r>
            <a:r>
              <a:rPr lang="en-US" altLang="zh-CN" sz="2800" dirty="0">
                <a:latin typeface="微软雅黑" pitchFamily="34" charset="-122"/>
                <a:ea typeface="微软雅黑" pitchFamily="34" charset="-122"/>
              </a:rPr>
              <a:t>6</a:t>
            </a:r>
            <a:r>
              <a:rPr lang="pl-PL" altLang="zh-CN" sz="2800" dirty="0">
                <a:latin typeface="微软雅黑" pitchFamily="34" charset="-122"/>
                <a:ea typeface="微软雅黑" pitchFamily="34" charset="-122"/>
              </a:rPr>
              <a:t>u%n_%25</a:t>
            </a:r>
            <a:r>
              <a:rPr lang="en-US" altLang="zh-CN" sz="2800" dirty="0">
                <a:latin typeface="微软雅黑" pitchFamily="34" charset="-122"/>
                <a:ea typeface="微软雅黑" pitchFamily="34" charset="-122"/>
              </a:rPr>
              <a:t>6</a:t>
            </a:r>
            <a:r>
              <a:rPr lang="pl-PL" altLang="zh-CN" sz="2800" dirty="0">
                <a:latin typeface="微软雅黑" pitchFamily="34" charset="-122"/>
                <a:ea typeface="微软雅黑" pitchFamily="34" charset="-122"/>
              </a:rPr>
              <a:t>u%n_%25</a:t>
            </a:r>
            <a:r>
              <a:rPr lang="en-US" altLang="zh-CN" sz="2800" dirty="0">
                <a:latin typeface="微软雅黑" pitchFamily="34" charset="-122"/>
                <a:ea typeface="微软雅黑" pitchFamily="34" charset="-122"/>
              </a:rPr>
              <a:t>6</a:t>
            </a:r>
            <a:r>
              <a:rPr lang="pl-PL" altLang="zh-CN" sz="2800" dirty="0">
                <a:latin typeface="微软雅黑" pitchFamily="34" charset="-122"/>
                <a:ea typeface="微软雅黑" pitchFamily="34" charset="-122"/>
              </a:rPr>
              <a:t>u%n</a:t>
            </a:r>
            <a:endParaRPr lang="zh-CN" altLang="en-US" sz="2800" dirty="0">
              <a:latin typeface="微软雅黑" pitchFamily="34" charset="-122"/>
              <a:ea typeface="微软雅黑" pitchFamily="34" charset="-122"/>
            </a:endParaRPr>
          </a:p>
        </p:txBody>
      </p:sp>
      <p:sp>
        <p:nvSpPr>
          <p:cNvPr id="11" name="椭圆 10"/>
          <p:cNvSpPr/>
          <p:nvPr/>
        </p:nvSpPr>
        <p:spPr>
          <a:xfrm>
            <a:off x="2835667" y="5154860"/>
            <a:ext cx="1715783" cy="10013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609423" y="5152854"/>
            <a:ext cx="1715783" cy="10013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460733" y="5152854"/>
            <a:ext cx="1715783" cy="10013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330628" y="5132599"/>
            <a:ext cx="1715783" cy="100136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318624" y="2927066"/>
            <a:ext cx="4517205" cy="1938992"/>
          </a:xfrm>
          <a:prstGeom prst="rect">
            <a:avLst/>
          </a:prstGeom>
          <a:noFill/>
          <a:ln w="19050">
            <a:solidFill>
              <a:srgbClr val="FF0000"/>
            </a:solidFill>
            <a:prstDash val="dash"/>
          </a:ln>
        </p:spPr>
        <p:txBody>
          <a:bodyPr wrap="square" rtlCol="0">
            <a:spAutoFit/>
          </a:bodyPr>
          <a:lstStyle/>
          <a:p>
            <a:r>
              <a:rPr lang="zh-CN" altLang="en-US" sz="2000" dirty="0"/>
              <a:t>注意：</a:t>
            </a:r>
            <a:r>
              <a:rPr lang="en-US" altLang="zh-CN" sz="2000" dirty="0"/>
              <a:t>%u</a:t>
            </a:r>
            <a:r>
              <a:rPr lang="zh-CN" altLang="en-US" sz="2000" dirty="0"/>
              <a:t>最少输出</a:t>
            </a:r>
            <a:r>
              <a:rPr lang="en-US" altLang="zh-CN" sz="2000" dirty="0"/>
              <a:t>10</a:t>
            </a:r>
            <a:r>
              <a:rPr lang="zh-CN" altLang="en-US" sz="2000" dirty="0"/>
              <a:t>个字节，所以对于 </a:t>
            </a:r>
            <a:r>
              <a:rPr lang="en-US" altLang="zh-CN" sz="2000" dirty="0"/>
              <a:t>%1u</a:t>
            </a:r>
            <a:r>
              <a:rPr lang="zh-CN" altLang="en-US" sz="2000" dirty="0"/>
              <a:t>，</a:t>
            </a:r>
            <a:r>
              <a:rPr lang="en-US" altLang="zh-CN" sz="2000" dirty="0"/>
              <a:t>%2u</a:t>
            </a:r>
            <a:r>
              <a:rPr lang="zh-CN" altLang="en-US" sz="2000" dirty="0"/>
              <a:t>，</a:t>
            </a:r>
            <a:r>
              <a:rPr lang="en-US" altLang="zh-CN" sz="2000" dirty="0"/>
              <a:t>……</a:t>
            </a:r>
            <a:r>
              <a:rPr lang="zh-CN" altLang="en-US" sz="2000" dirty="0"/>
              <a:t>，</a:t>
            </a:r>
            <a:r>
              <a:rPr lang="en-US" altLang="zh-CN" sz="2000" dirty="0"/>
              <a:t>%10u</a:t>
            </a:r>
            <a:r>
              <a:rPr lang="zh-CN" altLang="en-US" sz="2000" dirty="0"/>
              <a:t>，其效果是一样的。</a:t>
            </a:r>
            <a:endParaRPr lang="en-US" altLang="zh-CN" sz="2000" dirty="0"/>
          </a:p>
          <a:p>
            <a:r>
              <a:rPr lang="zh-CN" altLang="en-US" sz="2000" dirty="0"/>
              <a:t>假如想输出</a:t>
            </a:r>
            <a:r>
              <a:rPr lang="en-US" altLang="zh-CN" sz="2000" dirty="0"/>
              <a:t>m</a:t>
            </a:r>
            <a:r>
              <a:rPr lang="zh-CN" altLang="en-US" sz="2000" dirty="0"/>
              <a:t>个字节（</a:t>
            </a:r>
            <a:r>
              <a:rPr lang="en-US" altLang="zh-CN" sz="2000" dirty="0"/>
              <a:t>m&lt;=10</a:t>
            </a:r>
            <a:r>
              <a:rPr lang="zh-CN" altLang="en-US" sz="2000" dirty="0"/>
              <a:t>），则应当使用</a:t>
            </a:r>
            <a:r>
              <a:rPr lang="en-US" altLang="zh-CN" sz="2000" dirty="0"/>
              <a:t>%(m+256)u</a:t>
            </a:r>
            <a:r>
              <a:rPr lang="zh-CN" altLang="en-US" sz="2000" dirty="0"/>
              <a:t>。这样的话最后写入的结果会向高位进</a:t>
            </a:r>
            <a:r>
              <a:rPr lang="en-US" altLang="zh-CN" sz="2000" dirty="0"/>
              <a:t>1</a:t>
            </a:r>
            <a:r>
              <a:rPr lang="zh-CN" altLang="en-US" sz="2000" dirty="0"/>
              <a:t>。</a:t>
            </a:r>
          </a:p>
        </p:txBody>
      </p:sp>
    </p:spTree>
    <p:extLst>
      <p:ext uri="{BB962C8B-B14F-4D97-AF65-F5344CB8AC3E}">
        <p14:creationId xmlns:p14="http://schemas.microsoft.com/office/powerpoint/2010/main" val="3041165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500027"/>
            <a:ext cx="10515600" cy="4676936"/>
          </a:xfrm>
        </p:spPr>
        <p:txBody>
          <a:bodyPr>
            <a:normAutofit/>
          </a:bodyPr>
          <a:lstStyle/>
          <a:p>
            <a:r>
              <a:rPr lang="zh-CN" altLang="en-US" sz="2400" dirty="0"/>
              <a:t>重写内存数据</a:t>
            </a:r>
            <a:endParaRPr lang="en-US" altLang="zh-CN" sz="2400" dirty="0"/>
          </a:p>
          <a:p>
            <a:pPr lvl="1"/>
            <a:r>
              <a:rPr lang="zh-CN" altLang="en-US" sz="2000" dirty="0"/>
              <a:t>使用纯格式化字符串：</a:t>
            </a:r>
            <a:endParaRPr lang="en-US" altLang="zh-CN" sz="2000" dirty="0"/>
          </a:p>
          <a:p>
            <a:pPr marL="457200" lvl="1" indent="0">
              <a:buNone/>
            </a:pPr>
            <a:r>
              <a:rPr lang="zh-CN" altLang="en-US" sz="2000" dirty="0"/>
              <a:t>    综合前几步操作，向</a:t>
            </a:r>
            <a:r>
              <a:rPr lang="en-US" altLang="zh-CN" sz="2000" dirty="0"/>
              <a:t>4</a:t>
            </a:r>
            <a:r>
              <a:rPr lang="zh-CN" altLang="en-US" sz="2000" dirty="0"/>
              <a:t>个连续的地址单元写入数据：</a:t>
            </a:r>
            <a:r>
              <a:rPr lang="en-US" altLang="zh-CN" sz="2000" dirty="0"/>
              <a:t>BCDE</a:t>
            </a:r>
            <a:r>
              <a:rPr lang="zh-CN" altLang="en-US" sz="2000" dirty="0">
                <a:solidFill>
                  <a:srgbClr val="0070C0"/>
                </a:solidFill>
              </a:rPr>
              <a:t> （方法</a:t>
            </a:r>
            <a:r>
              <a:rPr lang="en-US" altLang="zh-CN" sz="2000" dirty="0">
                <a:solidFill>
                  <a:srgbClr val="0070C0"/>
                </a:solidFill>
              </a:rPr>
              <a:t>2</a:t>
            </a:r>
            <a:r>
              <a:rPr lang="zh-CN" altLang="en-US" sz="2000" dirty="0">
                <a:solidFill>
                  <a:srgbClr val="0070C0"/>
                </a:solidFill>
              </a:rPr>
              <a:t>）</a:t>
            </a:r>
            <a:endParaRPr lang="en-US" altLang="zh-CN" sz="2000"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557" y="3006343"/>
            <a:ext cx="5371511" cy="337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2" y="2648967"/>
            <a:ext cx="6183170" cy="409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41897" y="3113070"/>
            <a:ext cx="2229492" cy="318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441897" y="5720993"/>
            <a:ext cx="2229492" cy="3184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379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直接修改函数返回地址</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或方法</a:t>
            </a:r>
            <a:r>
              <a:rPr lang="en-US" altLang="zh-CN" sz="2000" dirty="0">
                <a:solidFill>
                  <a:srgbClr val="0070C0"/>
                </a:solidFill>
              </a:rPr>
              <a:t>2</a:t>
            </a:r>
            <a:r>
              <a:rPr lang="zh-CN" altLang="en-US" sz="2000" dirty="0">
                <a:solidFill>
                  <a:srgbClr val="0070C0"/>
                </a:solidFill>
              </a:rPr>
              <a:t>）</a:t>
            </a:r>
            <a:endParaRPr lang="en-US" altLang="zh-CN" sz="2000" dirty="0"/>
          </a:p>
        </p:txBody>
      </p:sp>
      <p:sp>
        <p:nvSpPr>
          <p:cNvPr id="9" name="TextBox 8"/>
          <p:cNvSpPr txBox="1"/>
          <p:nvPr/>
        </p:nvSpPr>
        <p:spPr>
          <a:xfrm>
            <a:off x="3724379" y="2749496"/>
            <a:ext cx="2419567" cy="1938992"/>
          </a:xfrm>
          <a:prstGeom prst="rect">
            <a:avLst/>
          </a:prstGeom>
          <a:noFill/>
        </p:spPr>
        <p:txBody>
          <a:bodyPr wrap="square" rtlCol="0">
            <a:spAutoFit/>
          </a:bodyPr>
          <a:lstStyle/>
          <a:p>
            <a:r>
              <a:rPr lang="en-US" altLang="zh-CN" sz="2400" dirty="0"/>
              <a:t>void foo()</a:t>
            </a:r>
          </a:p>
          <a:p>
            <a:r>
              <a:rPr lang="en-US" altLang="zh-CN" sz="2400" dirty="0"/>
              <a:t>{</a:t>
            </a:r>
          </a:p>
          <a:p>
            <a:r>
              <a:rPr lang="en-US" altLang="zh-CN" sz="2400" dirty="0"/>
              <a:t>     1+1=2;</a:t>
            </a:r>
          </a:p>
          <a:p>
            <a:r>
              <a:rPr lang="en-US" altLang="zh-CN" sz="2400" dirty="0"/>
              <a:t>     </a:t>
            </a:r>
            <a:r>
              <a:rPr lang="en-US" altLang="zh-CN" sz="2400" dirty="0" err="1"/>
              <a:t>Errmsg</a:t>
            </a:r>
            <a:r>
              <a:rPr lang="en-US" altLang="zh-CN" sz="2400" dirty="0"/>
              <a:t>();</a:t>
            </a:r>
          </a:p>
          <a:p>
            <a:r>
              <a:rPr lang="en-US" altLang="zh-CN" sz="2400" dirty="0"/>
              <a:t>}</a:t>
            </a:r>
            <a:endParaRPr lang="zh-CN" altLang="en-US" sz="2400" dirty="0"/>
          </a:p>
        </p:txBody>
      </p:sp>
      <p:sp>
        <p:nvSpPr>
          <p:cNvPr id="10" name="TextBox 9"/>
          <p:cNvSpPr txBox="1"/>
          <p:nvPr/>
        </p:nvSpPr>
        <p:spPr>
          <a:xfrm>
            <a:off x="8537824" y="2772887"/>
            <a:ext cx="3287730" cy="2308324"/>
          </a:xfrm>
          <a:prstGeom prst="rect">
            <a:avLst/>
          </a:prstGeom>
          <a:noFill/>
        </p:spPr>
        <p:txBody>
          <a:bodyPr wrap="square" rtlCol="0">
            <a:spAutoFit/>
          </a:bodyPr>
          <a:lstStyle/>
          <a:p>
            <a:r>
              <a:rPr lang="en-US" altLang="zh-CN" sz="2400" dirty="0"/>
              <a:t>void </a:t>
            </a:r>
            <a:r>
              <a:rPr lang="en-US" altLang="zh-CN" sz="2400" dirty="0" err="1"/>
              <a:t>Errmsg</a:t>
            </a:r>
            <a:r>
              <a:rPr lang="en-US" altLang="zh-CN" sz="2400" dirty="0"/>
              <a:t>()</a:t>
            </a:r>
          </a:p>
          <a:p>
            <a:r>
              <a:rPr lang="en-US" altLang="zh-CN" sz="2400" dirty="0"/>
              <a:t>{</a:t>
            </a:r>
          </a:p>
          <a:p>
            <a:r>
              <a:rPr lang="en-US" altLang="zh-CN" sz="2400" dirty="0"/>
              <a:t>      char </a:t>
            </a:r>
            <a:r>
              <a:rPr lang="en-US" altLang="zh-CN" sz="2400" dirty="0" err="1"/>
              <a:t>msg</a:t>
            </a:r>
            <a:r>
              <a:rPr lang="en-US" altLang="zh-CN" sz="2400" dirty="0"/>
              <a:t>[512];</a:t>
            </a:r>
          </a:p>
          <a:p>
            <a:r>
              <a:rPr lang="en-US" altLang="zh-CN" sz="2400" dirty="0"/>
              <a:t>      </a:t>
            </a:r>
            <a:r>
              <a:rPr lang="en-US" altLang="zh-CN" sz="2400" dirty="0" err="1"/>
              <a:t>msg</a:t>
            </a:r>
            <a:r>
              <a:rPr lang="en-US" altLang="zh-CN" sz="2400" dirty="0"/>
              <a:t> = “</a:t>
            </a:r>
            <a:r>
              <a:rPr lang="zh-CN" altLang="en-US" sz="2400" dirty="0"/>
              <a:t>正常字符串</a:t>
            </a:r>
            <a:r>
              <a:rPr lang="en-US" altLang="zh-CN" sz="2400" dirty="0"/>
              <a:t>”      </a:t>
            </a:r>
          </a:p>
          <a:p>
            <a:r>
              <a:rPr lang="en-US" altLang="zh-CN" sz="2000" dirty="0"/>
              <a:t>       </a:t>
            </a:r>
            <a:r>
              <a:rPr lang="en-US" altLang="zh-CN" sz="2400" dirty="0" err="1"/>
              <a:t>printf</a:t>
            </a:r>
            <a:r>
              <a:rPr lang="en-US" altLang="zh-CN" sz="2400" dirty="0"/>
              <a:t>(</a:t>
            </a:r>
            <a:r>
              <a:rPr lang="en-US" altLang="zh-CN" sz="2400" dirty="0" err="1"/>
              <a:t>msg</a:t>
            </a:r>
            <a:r>
              <a:rPr lang="en-US" altLang="zh-CN" sz="2400" dirty="0"/>
              <a:t>);</a:t>
            </a:r>
          </a:p>
          <a:p>
            <a:r>
              <a:rPr lang="en-US" altLang="zh-CN" sz="2400" dirty="0"/>
              <a:t>}</a:t>
            </a:r>
            <a:endParaRPr lang="zh-CN" altLang="en-US" sz="2400" dirty="0"/>
          </a:p>
        </p:txBody>
      </p:sp>
      <p:sp>
        <p:nvSpPr>
          <p:cNvPr id="11" name="TextBox 10"/>
          <p:cNvSpPr txBox="1"/>
          <p:nvPr/>
        </p:nvSpPr>
        <p:spPr>
          <a:xfrm>
            <a:off x="686653" y="2772887"/>
            <a:ext cx="2321959" cy="1569660"/>
          </a:xfrm>
          <a:prstGeom prst="rect">
            <a:avLst/>
          </a:prstGeom>
          <a:noFill/>
        </p:spPr>
        <p:txBody>
          <a:bodyPr wrap="square" rtlCol="0">
            <a:spAutoFit/>
          </a:bodyPr>
          <a:lstStyle/>
          <a:p>
            <a:r>
              <a:rPr lang="en-US" altLang="zh-CN" sz="2400" dirty="0"/>
              <a:t>void main()</a:t>
            </a:r>
          </a:p>
          <a:p>
            <a:r>
              <a:rPr lang="en-US" altLang="zh-CN" sz="2400" dirty="0"/>
              <a:t>{</a:t>
            </a:r>
          </a:p>
          <a:p>
            <a:r>
              <a:rPr lang="en-US" altLang="zh-CN" sz="2400" dirty="0"/>
              <a:t>     foo();</a:t>
            </a:r>
          </a:p>
          <a:p>
            <a:r>
              <a:rPr lang="en-US" altLang="zh-CN" sz="2400" dirty="0"/>
              <a:t>}</a:t>
            </a:r>
            <a:endParaRPr lang="zh-CN" altLang="en-US" sz="2400" dirty="0"/>
          </a:p>
        </p:txBody>
      </p:sp>
      <p:cxnSp>
        <p:nvCxnSpPr>
          <p:cNvPr id="7" name="直接箭头连接符 6"/>
          <p:cNvCxnSpPr/>
          <p:nvPr/>
        </p:nvCxnSpPr>
        <p:spPr>
          <a:xfrm flipV="1">
            <a:off x="1982912" y="3113070"/>
            <a:ext cx="1741467" cy="6986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506948" y="3215811"/>
            <a:ext cx="3123344" cy="7705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4017196" y="4535184"/>
            <a:ext cx="4520628" cy="3039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924674" y="4068313"/>
            <a:ext cx="2691829" cy="4668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791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直接修改函数返回地址</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或方法</a:t>
            </a:r>
            <a:r>
              <a:rPr lang="en-US" altLang="zh-CN" sz="2000" dirty="0">
                <a:solidFill>
                  <a:srgbClr val="0070C0"/>
                </a:solidFill>
              </a:rPr>
              <a:t>2</a:t>
            </a:r>
            <a:r>
              <a:rPr lang="zh-CN" altLang="en-US" sz="2000" dirty="0">
                <a:solidFill>
                  <a:srgbClr val="0070C0"/>
                </a:solidFill>
              </a:rPr>
              <a:t>）</a:t>
            </a:r>
            <a:endParaRPr lang="en-US" altLang="zh-CN" sz="2000" dirty="0"/>
          </a:p>
        </p:txBody>
      </p:sp>
      <p:sp>
        <p:nvSpPr>
          <p:cNvPr id="4" name="TextBox 3"/>
          <p:cNvSpPr txBox="1"/>
          <p:nvPr/>
        </p:nvSpPr>
        <p:spPr>
          <a:xfrm>
            <a:off x="4520629" y="5157627"/>
            <a:ext cx="2661007" cy="1569660"/>
          </a:xfrm>
          <a:prstGeom prst="rect">
            <a:avLst/>
          </a:prstGeom>
          <a:noFill/>
        </p:spPr>
        <p:txBody>
          <a:bodyPr wrap="square" rtlCol="0">
            <a:spAutoFit/>
          </a:bodyPr>
          <a:lstStyle/>
          <a:p>
            <a:r>
              <a:rPr lang="en-US" altLang="zh-CN" sz="2400" dirty="0"/>
              <a:t>void hijack()</a:t>
            </a:r>
          </a:p>
          <a:p>
            <a:r>
              <a:rPr lang="en-US" altLang="zh-CN" sz="2400" dirty="0"/>
              <a:t>{</a:t>
            </a:r>
          </a:p>
          <a:p>
            <a:r>
              <a:rPr lang="en-US" altLang="zh-CN" sz="2400" dirty="0"/>
              <a:t>     exec(“/bin/</a:t>
            </a:r>
            <a:r>
              <a:rPr lang="en-US" altLang="zh-CN" sz="2400" dirty="0" err="1"/>
              <a:t>sh</a:t>
            </a:r>
            <a:r>
              <a:rPr lang="en-US" altLang="zh-CN" sz="2400" dirty="0"/>
              <a:t>”)</a:t>
            </a:r>
          </a:p>
          <a:p>
            <a:r>
              <a:rPr lang="en-US" altLang="zh-CN" sz="2400" dirty="0"/>
              <a:t>}</a:t>
            </a:r>
            <a:endParaRPr lang="zh-CN" altLang="en-US" sz="2400" dirty="0"/>
          </a:p>
        </p:txBody>
      </p:sp>
      <p:sp>
        <p:nvSpPr>
          <p:cNvPr id="9" name="TextBox 8"/>
          <p:cNvSpPr txBox="1"/>
          <p:nvPr/>
        </p:nvSpPr>
        <p:spPr>
          <a:xfrm>
            <a:off x="3539445" y="2749496"/>
            <a:ext cx="2311687" cy="1938992"/>
          </a:xfrm>
          <a:prstGeom prst="rect">
            <a:avLst/>
          </a:prstGeom>
          <a:noFill/>
        </p:spPr>
        <p:txBody>
          <a:bodyPr wrap="square" rtlCol="0">
            <a:spAutoFit/>
          </a:bodyPr>
          <a:lstStyle/>
          <a:p>
            <a:r>
              <a:rPr lang="en-US" altLang="zh-CN" sz="2400" dirty="0"/>
              <a:t>void foo()</a:t>
            </a:r>
          </a:p>
          <a:p>
            <a:r>
              <a:rPr lang="en-US" altLang="zh-CN" sz="2400" dirty="0"/>
              <a:t>{</a:t>
            </a:r>
          </a:p>
          <a:p>
            <a:r>
              <a:rPr lang="en-US" altLang="zh-CN" sz="2400" dirty="0"/>
              <a:t>     1+1=2;</a:t>
            </a:r>
          </a:p>
          <a:p>
            <a:r>
              <a:rPr lang="en-US" altLang="zh-CN" sz="2400" dirty="0"/>
              <a:t>     </a:t>
            </a:r>
            <a:r>
              <a:rPr lang="en-US" altLang="zh-CN" sz="2400" dirty="0" err="1"/>
              <a:t>Errmsg</a:t>
            </a:r>
            <a:r>
              <a:rPr lang="en-US" altLang="zh-CN" sz="2400" dirty="0"/>
              <a:t>();</a:t>
            </a:r>
          </a:p>
          <a:p>
            <a:r>
              <a:rPr lang="en-US" altLang="zh-CN" sz="2400" dirty="0"/>
              <a:t>}</a:t>
            </a:r>
            <a:endParaRPr lang="zh-CN" altLang="en-US" sz="2400" dirty="0"/>
          </a:p>
        </p:txBody>
      </p:sp>
      <p:sp>
        <p:nvSpPr>
          <p:cNvPr id="11" name="TextBox 10"/>
          <p:cNvSpPr txBox="1"/>
          <p:nvPr/>
        </p:nvSpPr>
        <p:spPr>
          <a:xfrm>
            <a:off x="686653" y="2772887"/>
            <a:ext cx="2321959" cy="1569660"/>
          </a:xfrm>
          <a:prstGeom prst="rect">
            <a:avLst/>
          </a:prstGeom>
          <a:noFill/>
        </p:spPr>
        <p:txBody>
          <a:bodyPr wrap="square" rtlCol="0">
            <a:spAutoFit/>
          </a:bodyPr>
          <a:lstStyle/>
          <a:p>
            <a:r>
              <a:rPr lang="en-US" altLang="zh-CN" sz="2400" dirty="0"/>
              <a:t>void main()</a:t>
            </a:r>
          </a:p>
          <a:p>
            <a:r>
              <a:rPr lang="en-US" altLang="zh-CN" sz="2400" dirty="0"/>
              <a:t>{</a:t>
            </a:r>
          </a:p>
          <a:p>
            <a:r>
              <a:rPr lang="en-US" altLang="zh-CN" sz="2400" dirty="0"/>
              <a:t>     foo();</a:t>
            </a:r>
          </a:p>
          <a:p>
            <a:r>
              <a:rPr lang="en-US" altLang="zh-CN" sz="2400" dirty="0"/>
              <a:t>}</a:t>
            </a:r>
            <a:endParaRPr lang="zh-CN" altLang="en-US" sz="2400" dirty="0"/>
          </a:p>
        </p:txBody>
      </p:sp>
      <p:cxnSp>
        <p:nvCxnSpPr>
          <p:cNvPr id="8" name="直接箭头连接符 7"/>
          <p:cNvCxnSpPr/>
          <p:nvPr/>
        </p:nvCxnSpPr>
        <p:spPr>
          <a:xfrm flipV="1">
            <a:off x="1982912" y="3113070"/>
            <a:ext cx="1556533" cy="6986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342562" y="3133618"/>
            <a:ext cx="3195262" cy="8525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3842536" y="4448710"/>
            <a:ext cx="4767208" cy="4186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39446" y="4448710"/>
            <a:ext cx="1258585" cy="8373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37824" y="2772887"/>
            <a:ext cx="3287730" cy="2308324"/>
          </a:xfrm>
          <a:prstGeom prst="rect">
            <a:avLst/>
          </a:prstGeom>
          <a:noFill/>
        </p:spPr>
        <p:txBody>
          <a:bodyPr wrap="square" rtlCol="0">
            <a:spAutoFit/>
          </a:bodyPr>
          <a:lstStyle/>
          <a:p>
            <a:r>
              <a:rPr lang="en-US" altLang="zh-CN" sz="2400" dirty="0"/>
              <a:t>void </a:t>
            </a:r>
            <a:r>
              <a:rPr lang="en-US" altLang="zh-CN" sz="2400" dirty="0" err="1"/>
              <a:t>Errmsg</a:t>
            </a:r>
            <a:r>
              <a:rPr lang="en-US" altLang="zh-CN" sz="2400" dirty="0"/>
              <a:t>()</a:t>
            </a:r>
          </a:p>
          <a:p>
            <a:r>
              <a:rPr lang="en-US" altLang="zh-CN" sz="2400" dirty="0"/>
              <a:t>{</a:t>
            </a:r>
          </a:p>
          <a:p>
            <a:r>
              <a:rPr lang="en-US" altLang="zh-CN" sz="2400" dirty="0"/>
              <a:t>      char </a:t>
            </a:r>
            <a:r>
              <a:rPr lang="en-US" altLang="zh-CN" sz="2400" dirty="0" err="1"/>
              <a:t>msg</a:t>
            </a:r>
            <a:r>
              <a:rPr lang="en-US" altLang="zh-CN" sz="2400" dirty="0"/>
              <a:t>[512];      </a:t>
            </a:r>
          </a:p>
          <a:p>
            <a:r>
              <a:rPr lang="en-US" altLang="zh-CN" sz="2400" dirty="0"/>
              <a:t>      </a:t>
            </a:r>
            <a:r>
              <a:rPr lang="en-US" altLang="zh-CN" sz="2400" dirty="0" err="1"/>
              <a:t>msg</a:t>
            </a:r>
            <a:r>
              <a:rPr lang="en-US" altLang="zh-CN" sz="2400" dirty="0"/>
              <a:t> = “</a:t>
            </a:r>
            <a:r>
              <a:rPr lang="zh-CN" altLang="en-US" sz="2400" dirty="0"/>
              <a:t>攻击字符串</a:t>
            </a:r>
            <a:r>
              <a:rPr lang="en-US" altLang="zh-CN" sz="2400" dirty="0"/>
              <a:t>”      </a:t>
            </a:r>
          </a:p>
          <a:p>
            <a:r>
              <a:rPr lang="en-US" altLang="zh-CN" sz="2000" dirty="0"/>
              <a:t>       </a:t>
            </a:r>
            <a:r>
              <a:rPr lang="en-US" altLang="zh-CN" sz="2400" dirty="0" err="1"/>
              <a:t>printf</a:t>
            </a:r>
            <a:r>
              <a:rPr lang="en-US" altLang="zh-CN" sz="2400" dirty="0"/>
              <a:t>(</a:t>
            </a:r>
            <a:r>
              <a:rPr lang="en-US" altLang="zh-CN" sz="2400" dirty="0" err="1"/>
              <a:t>msg</a:t>
            </a:r>
            <a:r>
              <a:rPr lang="en-US" altLang="zh-CN" sz="2400" dirty="0"/>
              <a:t>);</a:t>
            </a:r>
          </a:p>
          <a:p>
            <a:r>
              <a:rPr lang="en-US" altLang="zh-CN" sz="2400" dirty="0"/>
              <a:t>}</a:t>
            </a:r>
            <a:endParaRPr lang="zh-CN" altLang="en-US" sz="2400" dirty="0"/>
          </a:p>
        </p:txBody>
      </p:sp>
    </p:spTree>
    <p:extLst>
      <p:ext uri="{BB962C8B-B14F-4D97-AF65-F5344CB8AC3E}">
        <p14:creationId xmlns:p14="http://schemas.microsoft.com/office/powerpoint/2010/main" val="57829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重写内存数据</a:t>
            </a:r>
            <a:endParaRPr lang="en-US" altLang="zh-CN" sz="2400" dirty="0"/>
          </a:p>
          <a:p>
            <a:pPr lvl="1"/>
            <a:r>
              <a:rPr lang="zh-CN" altLang="en-US" sz="2000" dirty="0"/>
              <a:t>直接修改函数返回地址</a:t>
            </a:r>
            <a:r>
              <a:rPr lang="zh-CN" altLang="en-US" sz="2000" dirty="0">
                <a:solidFill>
                  <a:srgbClr val="0070C0"/>
                </a:solidFill>
              </a:rPr>
              <a:t>（方法</a:t>
            </a:r>
            <a:r>
              <a:rPr lang="en-US" altLang="zh-CN" sz="2000" dirty="0">
                <a:solidFill>
                  <a:srgbClr val="0070C0"/>
                </a:solidFill>
              </a:rPr>
              <a:t>1</a:t>
            </a:r>
            <a:r>
              <a:rPr lang="zh-CN" altLang="en-US" sz="2000" dirty="0">
                <a:solidFill>
                  <a:srgbClr val="0070C0"/>
                </a:solidFill>
              </a:rPr>
              <a:t>或方法</a:t>
            </a:r>
            <a:r>
              <a:rPr lang="en-US" altLang="zh-CN" sz="2000" dirty="0">
                <a:solidFill>
                  <a:srgbClr val="0070C0"/>
                </a:solidFill>
              </a:rPr>
              <a:t>2</a:t>
            </a:r>
            <a:r>
              <a:rPr lang="zh-CN" altLang="en-US" sz="2000" dirty="0">
                <a:solidFill>
                  <a:srgbClr val="0070C0"/>
                </a:solidFill>
              </a:rPr>
              <a:t>）</a:t>
            </a:r>
            <a:endParaRPr lang="en-US" altLang="zh-CN"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916" y="1232899"/>
            <a:ext cx="5700493" cy="550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17824" y="3255839"/>
            <a:ext cx="4876801" cy="1631216"/>
          </a:xfrm>
          <a:prstGeom prst="rect">
            <a:avLst/>
          </a:prstGeom>
          <a:noFill/>
          <a:ln w="19050">
            <a:solidFill>
              <a:srgbClr val="FF0000"/>
            </a:solidFill>
            <a:prstDash val="dash"/>
          </a:ln>
        </p:spPr>
        <p:txBody>
          <a:bodyPr wrap="square" rtlCol="0">
            <a:spAutoFit/>
          </a:bodyPr>
          <a:lstStyle/>
          <a:p>
            <a:r>
              <a:rPr lang="zh-CN" altLang="en-US" sz="2000" dirty="0"/>
              <a:t>通过</a:t>
            </a:r>
            <a:r>
              <a:rPr lang="en-US" altLang="zh-CN" sz="2000" dirty="0" err="1"/>
              <a:t>gdb</a:t>
            </a:r>
            <a:r>
              <a:rPr lang="zh-CN" altLang="en-US" sz="2000" dirty="0"/>
              <a:t>调试获得：</a:t>
            </a:r>
            <a:endParaRPr lang="en-US" altLang="zh-CN" sz="2000" dirty="0"/>
          </a:p>
          <a:p>
            <a:pPr marL="342900" indent="-342900">
              <a:buFont typeface="Wingdings" pitchFamily="2" charset="2"/>
              <a:buChar char="Ø"/>
            </a:pPr>
            <a:r>
              <a:rPr lang="en-US" altLang="zh-CN" sz="2000" dirty="0"/>
              <a:t>hijack</a:t>
            </a:r>
            <a:r>
              <a:rPr lang="zh-CN" altLang="en-US" sz="2000" dirty="0"/>
              <a:t>函数的入口地址为：</a:t>
            </a:r>
            <a:r>
              <a:rPr lang="en-US" altLang="zh-CN" sz="2000" dirty="0"/>
              <a:t>0x0804844b</a:t>
            </a:r>
          </a:p>
          <a:p>
            <a:pPr marL="342900" indent="-342900">
              <a:buFont typeface="Wingdings" pitchFamily="2" charset="2"/>
              <a:buChar char="Ø"/>
            </a:pPr>
            <a:r>
              <a:rPr lang="en-US" altLang="zh-CN" sz="2000" dirty="0" err="1"/>
              <a:t>Errmsg</a:t>
            </a:r>
            <a:r>
              <a:rPr lang="zh-CN" altLang="en-US" sz="2000" dirty="0"/>
              <a:t>函数的返回地址保存在内存单元：</a:t>
            </a:r>
            <a:r>
              <a:rPr lang="en-US" altLang="zh-CN" sz="2000" dirty="0"/>
              <a:t>0xbfffef6c</a:t>
            </a:r>
          </a:p>
          <a:p>
            <a:endParaRPr lang="zh-CN" altLang="en-US" sz="2000" dirty="0"/>
          </a:p>
        </p:txBody>
      </p:sp>
      <p:sp>
        <p:nvSpPr>
          <p:cNvPr id="6" name="TextBox 5"/>
          <p:cNvSpPr txBox="1"/>
          <p:nvPr/>
        </p:nvSpPr>
        <p:spPr>
          <a:xfrm>
            <a:off x="729465" y="5137079"/>
            <a:ext cx="5219272" cy="707886"/>
          </a:xfrm>
          <a:prstGeom prst="rect">
            <a:avLst/>
          </a:prstGeom>
          <a:noFill/>
        </p:spPr>
        <p:txBody>
          <a:bodyPr wrap="square" rtlCol="0">
            <a:spAutoFit/>
          </a:bodyPr>
          <a:lstStyle/>
          <a:p>
            <a:r>
              <a:rPr lang="zh-CN" altLang="en-US" sz="2000" dirty="0"/>
              <a:t>使用之前写内存单元的方法，将</a:t>
            </a:r>
            <a:r>
              <a:rPr lang="en-US" altLang="zh-CN" sz="2000" dirty="0"/>
              <a:t>0xbfffef6c</a:t>
            </a:r>
            <a:r>
              <a:rPr lang="zh-CN" altLang="en-US" sz="2000" dirty="0"/>
              <a:t>的数据改写为</a:t>
            </a:r>
            <a:r>
              <a:rPr lang="en-US" altLang="zh-CN" sz="2000" dirty="0"/>
              <a:t>0x0804844b</a:t>
            </a:r>
            <a:endParaRPr lang="zh-CN" altLang="en-US" sz="2000" dirty="0"/>
          </a:p>
        </p:txBody>
      </p:sp>
    </p:spTree>
    <p:extLst>
      <p:ext uri="{BB962C8B-B14F-4D97-AF65-F5344CB8AC3E}">
        <p14:creationId xmlns:p14="http://schemas.microsoft.com/office/powerpoint/2010/main" val="84406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格式化字符串简介</a:t>
            </a:r>
            <a:endParaRPr lang="en-US" altLang="zh-CN" sz="2400" dirty="0"/>
          </a:p>
          <a:p>
            <a:pPr lvl="1"/>
            <a:r>
              <a:rPr lang="zh-CN" altLang="en-US" sz="2000" dirty="0"/>
              <a:t>什么是格式化字符串</a:t>
            </a:r>
            <a:endParaRPr lang="en-US" altLang="zh-CN" sz="2000" dirty="0"/>
          </a:p>
          <a:p>
            <a:pPr marL="457200" lvl="1" indent="0">
              <a:buNone/>
            </a:pPr>
            <a:r>
              <a:rPr lang="en-US" altLang="zh-CN" sz="2000" dirty="0"/>
              <a:t>   </a:t>
            </a:r>
            <a:r>
              <a:rPr lang="zh-CN" altLang="en-US" sz="2000" dirty="0"/>
              <a:t>格式化字符串是一种</a:t>
            </a:r>
            <a:r>
              <a:rPr lang="en-US" altLang="zh-CN" sz="2000" dirty="0"/>
              <a:t>ASCIIZ</a:t>
            </a:r>
            <a:r>
              <a:rPr lang="zh-CN" altLang="en-US" sz="2000" dirty="0"/>
              <a:t>类型的字符串，字符串包含文本内容以及格式化符号。</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r>
              <a:rPr lang="en-US" altLang="zh-CN" sz="2000" dirty="0"/>
              <a:t>   </a:t>
            </a:r>
          </a:p>
        </p:txBody>
      </p:sp>
      <p:pic>
        <p:nvPicPr>
          <p:cNvPr id="4" name="图片 3">
            <a:extLst>
              <a:ext uri="{FF2B5EF4-FFF2-40B4-BE49-F238E27FC236}">
                <a16:creationId xmlns:a16="http://schemas.microsoft.com/office/drawing/2014/main" xmlns="" id="{C699F98F-E50F-41D0-9975-E6D62D5C615B}"/>
              </a:ext>
            </a:extLst>
          </p:cNvPr>
          <p:cNvPicPr>
            <a:picLocks noChangeAspect="1"/>
          </p:cNvPicPr>
          <p:nvPr/>
        </p:nvPicPr>
        <p:blipFill rotWithShape="1">
          <a:blip r:embed="rId2"/>
          <a:srcRect l="9810" b="-14810"/>
          <a:stretch/>
        </p:blipFill>
        <p:spPr>
          <a:xfrm>
            <a:off x="3050520" y="3200399"/>
            <a:ext cx="7036621" cy="482886"/>
          </a:xfrm>
          <a:prstGeom prst="rect">
            <a:avLst/>
          </a:prstGeom>
        </p:spPr>
      </p:pic>
      <p:graphicFrame>
        <p:nvGraphicFramePr>
          <p:cNvPr id="5" name="表格 4">
            <a:extLst>
              <a:ext uri="{FF2B5EF4-FFF2-40B4-BE49-F238E27FC236}">
                <a16:creationId xmlns:a16="http://schemas.microsoft.com/office/drawing/2014/main" xmlns="" id="{198CAA33-68E7-46E3-BA44-3E4FC68F9DDE}"/>
              </a:ext>
            </a:extLst>
          </p:cNvPr>
          <p:cNvGraphicFramePr>
            <a:graphicFrameLocks noGrp="1"/>
          </p:cNvGraphicFramePr>
          <p:nvPr>
            <p:extLst>
              <p:ext uri="{D42A27DB-BD31-4B8C-83A1-F6EECF244321}">
                <p14:modId xmlns:p14="http://schemas.microsoft.com/office/powerpoint/2010/main" val="2616075681"/>
              </p:ext>
            </p:extLst>
          </p:nvPr>
        </p:nvGraphicFramePr>
        <p:xfrm>
          <a:off x="2616201" y="3856058"/>
          <a:ext cx="6959598" cy="1478280"/>
        </p:xfrm>
        <a:graphic>
          <a:graphicData uri="http://schemas.openxmlformats.org/drawingml/2006/table">
            <a:tbl>
              <a:tblPr firstRow="1" bandRow="1">
                <a:tableStyleId>{073A0DAA-6AF3-43AB-8588-CEC1D06C72B9}</a:tableStyleId>
              </a:tblPr>
              <a:tblGrid>
                <a:gridCol w="1818639">
                  <a:extLst>
                    <a:ext uri="{9D8B030D-6E8A-4147-A177-3AD203B41FA5}">
                      <a16:colId xmlns:a16="http://schemas.microsoft.com/office/drawing/2014/main" xmlns="" val="2471565480"/>
                    </a:ext>
                  </a:extLst>
                </a:gridCol>
                <a:gridCol w="2821093">
                  <a:extLst>
                    <a:ext uri="{9D8B030D-6E8A-4147-A177-3AD203B41FA5}">
                      <a16:colId xmlns:a16="http://schemas.microsoft.com/office/drawing/2014/main" xmlns="" val="1498534774"/>
                    </a:ext>
                  </a:extLst>
                </a:gridCol>
                <a:gridCol w="2319866">
                  <a:extLst>
                    <a:ext uri="{9D8B030D-6E8A-4147-A177-3AD203B41FA5}">
                      <a16:colId xmlns:a16="http://schemas.microsoft.com/office/drawing/2014/main" xmlns="" val="1549143290"/>
                    </a:ext>
                  </a:extLst>
                </a:gridCol>
              </a:tblGrid>
              <a:tr h="370840">
                <a:tc>
                  <a:txBody>
                    <a:bodyPr/>
                    <a:lstStyle/>
                    <a:p>
                      <a:pPr algn="ctr"/>
                      <a:r>
                        <a:rPr lang="zh-CN" altLang="en-US" dirty="0">
                          <a:solidFill>
                            <a:schemeClr val="tx1"/>
                          </a:solidFill>
                        </a:rPr>
                        <a:t>符号种类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在示例中的形式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输出时的变化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7883286"/>
                  </a:ext>
                </a:extLst>
              </a:tr>
              <a:tr h="370840">
                <a:tc>
                  <a:txBody>
                    <a:bodyPr/>
                    <a:lstStyle/>
                    <a:p>
                      <a:pPr algn="ctr"/>
                      <a:r>
                        <a:rPr lang="zh-CN" altLang="en-US" dirty="0">
                          <a:solidFill>
                            <a:schemeClr val="tx1"/>
                          </a:solidFill>
                        </a:rPr>
                        <a:t>文本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a:t>
                      </a:r>
                      <a:r>
                        <a:rPr lang="en-US" altLang="zh-CN" dirty="0">
                          <a:solidFill>
                            <a:schemeClr val="tx1"/>
                          </a:solidFill>
                        </a:rPr>
                        <a:t>The magic number is:</a:t>
                      </a:r>
                      <a:r>
                        <a:rPr lang="zh-CN" altLang="en-US"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直接输出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3800906"/>
                  </a:ext>
                </a:extLst>
              </a:tr>
              <a:tr h="370840">
                <a:tc>
                  <a:txBody>
                    <a:bodyPr/>
                    <a:lstStyle/>
                    <a:p>
                      <a:pPr algn="ctr"/>
                      <a:r>
                        <a:rPr lang="zh-CN" altLang="en-US" dirty="0">
                          <a:solidFill>
                            <a:schemeClr val="tx1"/>
                          </a:solidFill>
                        </a:rPr>
                        <a:t>格式化符号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a:t>
                      </a:r>
                      <a:r>
                        <a:rPr lang="en-US" altLang="zh-CN" dirty="0">
                          <a:solidFill>
                            <a:schemeClr val="tx1"/>
                          </a:solidFill>
                        </a:rPr>
                        <a:t>%d</a:t>
                      </a:r>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被参数“</a:t>
                      </a:r>
                      <a:r>
                        <a:rPr lang="en-US" altLang="zh-CN" dirty="0">
                          <a:solidFill>
                            <a:schemeClr val="tx1"/>
                          </a:solidFill>
                        </a:rPr>
                        <a:t>1911</a:t>
                      </a:r>
                      <a:r>
                        <a:rPr lang="zh-CN" altLang="en-US" dirty="0">
                          <a:solidFill>
                            <a:schemeClr val="tx1"/>
                          </a:solidFill>
                        </a:rPr>
                        <a:t>”替换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71832395"/>
                  </a:ext>
                </a:extLst>
              </a:tr>
              <a:tr h="297485">
                <a:tc>
                  <a:txBody>
                    <a:bodyPr/>
                    <a:lstStyle/>
                    <a:p>
                      <a:pPr algn="ctr"/>
                      <a:r>
                        <a:rPr lang="zh-CN" altLang="en-US" dirty="0">
                          <a:solidFill>
                            <a:schemeClr val="tx1"/>
                          </a:solidFill>
                        </a:rPr>
                        <a:t>转义字符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a:t>
                      </a:r>
                      <a:r>
                        <a:rPr lang="en-US" altLang="zh-CN" dirty="0">
                          <a:solidFill>
                            <a:schemeClr val="tx1"/>
                          </a:solidFill>
                        </a:rPr>
                        <a:t>\n</a:t>
                      </a:r>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表示为换行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3962100"/>
                  </a:ext>
                </a:extLst>
              </a:tr>
            </a:tbl>
          </a:graphicData>
        </a:graphic>
      </p:graphicFrame>
      <p:sp>
        <p:nvSpPr>
          <p:cNvPr id="6" name="文本框 5">
            <a:extLst>
              <a:ext uri="{FF2B5EF4-FFF2-40B4-BE49-F238E27FC236}">
                <a16:creationId xmlns:a16="http://schemas.microsoft.com/office/drawing/2014/main" xmlns="" id="{8C68B8C0-552A-4E83-9086-BE1041D411EB}"/>
              </a:ext>
            </a:extLst>
          </p:cNvPr>
          <p:cNvSpPr txBox="1"/>
          <p:nvPr/>
        </p:nvSpPr>
        <p:spPr>
          <a:xfrm>
            <a:off x="4562856" y="5514223"/>
            <a:ext cx="3328416" cy="307777"/>
          </a:xfrm>
          <a:prstGeom prst="rect">
            <a:avLst/>
          </a:prstGeom>
          <a:noFill/>
        </p:spPr>
        <p:txBody>
          <a:bodyPr wrap="square" rtlCol="0">
            <a:spAutoFit/>
          </a:bodyPr>
          <a:lstStyle/>
          <a:p>
            <a:r>
              <a:rPr lang="zh-CN" altLang="en-US" sz="1400" dirty="0"/>
              <a:t>表</a:t>
            </a:r>
            <a:r>
              <a:rPr lang="en-US" altLang="zh-CN" sz="1400" dirty="0"/>
              <a:t>1</a:t>
            </a:r>
            <a:r>
              <a:rPr lang="zh-CN" altLang="en-US" sz="1400" dirty="0"/>
              <a:t>：示例格式化字符串解析表</a:t>
            </a:r>
          </a:p>
        </p:txBody>
      </p:sp>
    </p:spTree>
    <p:extLst>
      <p:ext uri="{BB962C8B-B14F-4D97-AF65-F5344CB8AC3E}">
        <p14:creationId xmlns:p14="http://schemas.microsoft.com/office/powerpoint/2010/main" val="1268105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小结：现在能利用格式化字符串做到什么？</a:t>
            </a:r>
            <a:endParaRPr lang="en-US" altLang="zh-CN" sz="2400" dirty="0"/>
          </a:p>
        </p:txBody>
      </p:sp>
      <p:sp>
        <p:nvSpPr>
          <p:cNvPr id="9" name="矩形 8"/>
          <p:cNvSpPr/>
          <p:nvPr/>
        </p:nvSpPr>
        <p:spPr>
          <a:xfrm>
            <a:off x="2256890" y="2551837"/>
            <a:ext cx="8222750" cy="3046988"/>
          </a:xfrm>
          <a:prstGeom prst="rect">
            <a:avLst/>
          </a:prstGeom>
        </p:spPr>
        <p:txBody>
          <a:bodyPr wrap="square">
            <a:spAutoFit/>
          </a:bodyPr>
          <a:lstStyle/>
          <a:p>
            <a:pPr marL="457200" indent="-457200">
              <a:buFont typeface="Wingdings" pitchFamily="2" charset="2"/>
              <a:buChar char="Ø"/>
            </a:pPr>
            <a:r>
              <a:rPr lang="zh-CN" altLang="en-US" sz="2800" dirty="0"/>
              <a:t>制造段错误使得进程崩溃</a:t>
            </a:r>
            <a:endParaRPr lang="en-US" altLang="zh-CN" sz="2800" dirty="0"/>
          </a:p>
          <a:p>
            <a:pPr marL="457200" indent="-457200">
              <a:buFont typeface="Wingdings" pitchFamily="2" charset="2"/>
              <a:buChar char="Ø"/>
            </a:pPr>
            <a:r>
              <a:rPr lang="zh-CN" altLang="en-US" sz="2800" dirty="0"/>
              <a:t>查看栈上的数据</a:t>
            </a:r>
            <a:endParaRPr lang="en-US" altLang="zh-CN" sz="2800" dirty="0"/>
          </a:p>
          <a:p>
            <a:pPr marL="457200" indent="-457200">
              <a:buFont typeface="Wingdings" pitchFamily="2" charset="2"/>
              <a:buChar char="Ø"/>
            </a:pPr>
            <a:r>
              <a:rPr lang="zh-CN" altLang="en-US" sz="2800" dirty="0"/>
              <a:t>查看任意内存单元的数据</a:t>
            </a:r>
            <a:endParaRPr lang="en-US" altLang="zh-CN" sz="2800" dirty="0"/>
          </a:p>
          <a:p>
            <a:pPr marL="457200" indent="-457200">
              <a:buFont typeface="Wingdings" pitchFamily="2" charset="2"/>
              <a:buChar char="Ø"/>
            </a:pPr>
            <a:r>
              <a:rPr lang="zh-CN" altLang="en-US" sz="2800" dirty="0"/>
              <a:t>构造缓冲区溢出</a:t>
            </a:r>
            <a:endParaRPr lang="en-US" altLang="zh-CN" sz="2800" dirty="0"/>
          </a:p>
          <a:p>
            <a:pPr marL="457200" indent="-457200">
              <a:buFont typeface="Wingdings" pitchFamily="2" charset="2"/>
              <a:buChar char="Ø"/>
            </a:pPr>
            <a:r>
              <a:rPr lang="zh-CN" altLang="en-US" sz="2800" dirty="0"/>
              <a:t>修改任意内存单元的数据为指定值</a:t>
            </a:r>
            <a:endParaRPr lang="en-US" altLang="zh-CN" sz="2800" dirty="0"/>
          </a:p>
          <a:p>
            <a:r>
              <a:rPr lang="en-US" altLang="zh-CN" sz="2800" dirty="0"/>
              <a:t>       </a:t>
            </a:r>
            <a:r>
              <a:rPr lang="zh-CN" altLang="en-US" sz="2400" dirty="0"/>
              <a:t>方法</a:t>
            </a:r>
            <a:r>
              <a:rPr lang="en-US" altLang="zh-CN" sz="2400" dirty="0"/>
              <a:t>1</a:t>
            </a:r>
            <a:r>
              <a:rPr lang="zh-CN" altLang="en-US" sz="2400" dirty="0"/>
              <a:t>：</a:t>
            </a:r>
            <a:r>
              <a:rPr lang="en-US" altLang="zh-CN" sz="2400" dirty="0" err="1"/>
              <a:t>printf</a:t>
            </a:r>
            <a:r>
              <a:rPr lang="en-US" altLang="zh-CN" sz="2400" dirty="0"/>
              <a:t>(string);</a:t>
            </a:r>
          </a:p>
          <a:p>
            <a:r>
              <a:rPr lang="en-US" altLang="zh-CN" sz="2400" dirty="0"/>
              <a:t>        </a:t>
            </a:r>
            <a:r>
              <a:rPr lang="zh-CN" altLang="en-US" sz="2400" dirty="0"/>
              <a:t>方法</a:t>
            </a:r>
            <a:r>
              <a:rPr lang="en-US" altLang="zh-CN" sz="2400" dirty="0"/>
              <a:t>2</a:t>
            </a:r>
            <a:r>
              <a:rPr lang="zh-CN" altLang="en-US" sz="2400" dirty="0"/>
              <a:t>：</a:t>
            </a:r>
            <a:r>
              <a:rPr lang="en-US" altLang="zh-CN" sz="2400" dirty="0" err="1"/>
              <a:t>printf</a:t>
            </a:r>
            <a:r>
              <a:rPr lang="en-US" altLang="zh-CN" sz="2400" dirty="0"/>
              <a:t>(string, 1, address, 1, address+2);</a:t>
            </a:r>
          </a:p>
        </p:txBody>
      </p:sp>
    </p:spTree>
    <p:extLst>
      <p:ext uri="{BB962C8B-B14F-4D97-AF65-F5344CB8AC3E}">
        <p14:creationId xmlns:p14="http://schemas.microsoft.com/office/powerpoint/2010/main" val="2237333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漏洞的基本利用方法</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产生的一个副作用</a:t>
            </a:r>
            <a:endParaRPr lang="en-US" altLang="zh-CN" sz="20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971" y="4828154"/>
            <a:ext cx="2867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597" y="3707792"/>
            <a:ext cx="2819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37690" y="2702103"/>
            <a:ext cx="4530903" cy="707886"/>
          </a:xfrm>
          <a:prstGeom prst="rect">
            <a:avLst/>
          </a:prstGeom>
          <a:noFill/>
        </p:spPr>
        <p:txBody>
          <a:bodyPr wrap="square" rtlCol="0">
            <a:spAutoFit/>
          </a:bodyPr>
          <a:lstStyle/>
          <a:p>
            <a:r>
              <a:rPr lang="zh-CN" altLang="en-US" sz="2000" dirty="0"/>
              <a:t>改写地址单元</a:t>
            </a:r>
            <a:r>
              <a:rPr lang="en-US" altLang="zh-CN" sz="2000" dirty="0"/>
              <a:t>0xbfffef8b</a:t>
            </a:r>
            <a:r>
              <a:rPr lang="zh-CN" altLang="en-US" sz="2000" dirty="0"/>
              <a:t>的数据，导致相邻高</a:t>
            </a:r>
            <a:r>
              <a:rPr lang="en-US" altLang="zh-CN" sz="2000" dirty="0"/>
              <a:t>4</a:t>
            </a:r>
            <a:r>
              <a:rPr lang="zh-CN" altLang="en-US" sz="2000" dirty="0"/>
              <a:t>位地址单元的数据受到影响。</a:t>
            </a:r>
          </a:p>
        </p:txBody>
      </p:sp>
      <p:sp>
        <p:nvSpPr>
          <p:cNvPr id="5" name="TextBox 4"/>
          <p:cNvSpPr txBox="1"/>
          <p:nvPr/>
        </p:nvSpPr>
        <p:spPr>
          <a:xfrm>
            <a:off x="616449" y="3863083"/>
            <a:ext cx="1335641" cy="400110"/>
          </a:xfrm>
          <a:prstGeom prst="rect">
            <a:avLst/>
          </a:prstGeom>
          <a:noFill/>
        </p:spPr>
        <p:txBody>
          <a:bodyPr wrap="square" rtlCol="0">
            <a:spAutoFit/>
          </a:bodyPr>
          <a:lstStyle/>
          <a:p>
            <a:r>
              <a:rPr lang="zh-CN" altLang="en-US" sz="2000" dirty="0"/>
              <a:t>改写前：</a:t>
            </a:r>
          </a:p>
        </p:txBody>
      </p:sp>
      <p:sp>
        <p:nvSpPr>
          <p:cNvPr id="11" name="TextBox 10"/>
          <p:cNvSpPr txBox="1"/>
          <p:nvPr/>
        </p:nvSpPr>
        <p:spPr>
          <a:xfrm>
            <a:off x="616448" y="5035177"/>
            <a:ext cx="1335641" cy="400110"/>
          </a:xfrm>
          <a:prstGeom prst="rect">
            <a:avLst/>
          </a:prstGeom>
          <a:noFill/>
        </p:spPr>
        <p:txBody>
          <a:bodyPr wrap="square" rtlCol="0">
            <a:spAutoFit/>
          </a:bodyPr>
          <a:lstStyle/>
          <a:p>
            <a:r>
              <a:rPr lang="zh-CN" altLang="en-US" sz="2000" dirty="0"/>
              <a:t>改写后：</a:t>
            </a:r>
          </a:p>
        </p:txBody>
      </p:sp>
      <p:sp>
        <p:nvSpPr>
          <p:cNvPr id="12" name="椭圆 11"/>
          <p:cNvSpPr/>
          <p:nvPr/>
        </p:nvSpPr>
        <p:spPr>
          <a:xfrm>
            <a:off x="3760340" y="4158660"/>
            <a:ext cx="1335641" cy="4631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684356" y="5321608"/>
            <a:ext cx="1335641" cy="4631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36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1084"/>
          <a:stretch/>
        </p:blipFill>
        <p:spPr bwMode="auto">
          <a:xfrm>
            <a:off x="6136321" y="1779047"/>
            <a:ext cx="5564259" cy="375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708249" y="2385223"/>
            <a:ext cx="1859623" cy="49095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292164" y="2990129"/>
            <a:ext cx="1859623" cy="49095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638060" y="3603886"/>
            <a:ext cx="1859623" cy="49095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988638" y="4221815"/>
            <a:ext cx="1859623" cy="49095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374AF713-6A58-4E9D-B6B5-F2BBF3A367AB}"/>
              </a:ext>
            </a:extLst>
          </p:cNvPr>
          <p:cNvSpPr txBox="1"/>
          <p:nvPr/>
        </p:nvSpPr>
        <p:spPr>
          <a:xfrm>
            <a:off x="6928331" y="5524076"/>
            <a:ext cx="3980235" cy="307777"/>
          </a:xfrm>
          <a:prstGeom prst="rect">
            <a:avLst/>
          </a:prstGeom>
          <a:noFill/>
        </p:spPr>
        <p:txBody>
          <a:bodyPr wrap="square" rtlCol="0">
            <a:spAutoFit/>
          </a:bodyPr>
          <a:lstStyle/>
          <a:p>
            <a:r>
              <a:rPr lang="zh-CN" altLang="en-US" sz="1400" dirty="0"/>
              <a:t>图</a:t>
            </a:r>
            <a:r>
              <a:rPr lang="en-US" altLang="zh-CN" sz="1400" dirty="0"/>
              <a:t>7</a:t>
            </a:r>
            <a:r>
              <a:rPr lang="zh-CN" altLang="en-US" sz="1400" dirty="0"/>
              <a:t>：使用</a:t>
            </a:r>
            <a:r>
              <a:rPr lang="en-US" altLang="zh-CN" sz="1400" dirty="0"/>
              <a:t>%n</a:t>
            </a:r>
            <a:r>
              <a:rPr lang="zh-CN" altLang="en-US" sz="1400" dirty="0"/>
              <a:t>重写内存影响相邻地址单元的情况</a:t>
            </a:r>
          </a:p>
        </p:txBody>
      </p:sp>
      <p:sp>
        <p:nvSpPr>
          <p:cNvPr id="6" name="TextBox 5"/>
          <p:cNvSpPr txBox="1"/>
          <p:nvPr/>
        </p:nvSpPr>
        <p:spPr>
          <a:xfrm>
            <a:off x="3684356" y="6195317"/>
            <a:ext cx="5565944"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有没有办法避免邻居内存受到影响？</a:t>
            </a:r>
          </a:p>
        </p:txBody>
      </p:sp>
    </p:spTree>
    <p:extLst>
      <p:ext uri="{BB962C8B-B14F-4D97-AF65-F5344CB8AC3E}">
        <p14:creationId xmlns:p14="http://schemas.microsoft.com/office/powerpoint/2010/main" val="17755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返回地址的有反馈测试</a:t>
            </a:r>
            <a:endParaRPr lang="en-US" altLang="zh-CN" sz="2400" dirty="0"/>
          </a:p>
          <a:p>
            <a:endParaRPr lang="en-US" altLang="zh-CN" sz="2400" dirty="0"/>
          </a:p>
          <a:p>
            <a:r>
              <a:rPr lang="zh-CN" altLang="en-US" sz="2400" dirty="0"/>
              <a:t>漏洞的利用变体</a:t>
            </a:r>
            <a:endParaRPr lang="en-US" altLang="zh-CN" sz="2400" dirty="0"/>
          </a:p>
          <a:p>
            <a:pPr lvl="1"/>
            <a:r>
              <a:rPr lang="zh-CN" altLang="en-US" sz="2000" dirty="0"/>
              <a:t>短写入数据类型</a:t>
            </a:r>
            <a:endParaRPr lang="en-US" altLang="zh-CN" sz="2000" dirty="0"/>
          </a:p>
          <a:p>
            <a:pPr lvl="1"/>
            <a:endParaRPr lang="en-US" altLang="zh-CN" sz="2400" dirty="0"/>
          </a:p>
          <a:p>
            <a:pPr lvl="1"/>
            <a:r>
              <a:rPr lang="zh-CN" altLang="en-US" sz="2000" dirty="0"/>
              <a:t>栈指针的灵活快速移动</a:t>
            </a:r>
            <a:endParaRPr lang="en-US" altLang="zh-CN" sz="2000" dirty="0"/>
          </a:p>
          <a:p>
            <a:endParaRPr lang="en-US" altLang="zh-CN" sz="2400" dirty="0"/>
          </a:p>
          <a:p>
            <a:pPr lvl="1"/>
            <a:r>
              <a:rPr lang="zh-CN" altLang="en-US" sz="2000" dirty="0"/>
              <a:t>直接参数访问法</a:t>
            </a:r>
            <a:endParaRPr lang="en-US" altLang="zh-CN" sz="2000" dirty="0"/>
          </a:p>
          <a:p>
            <a:pPr marL="457200" lvl="1" indent="0">
              <a:buNone/>
            </a:pP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Tree>
    <p:extLst>
      <p:ext uri="{BB962C8B-B14F-4D97-AF65-F5344CB8AC3E}">
        <p14:creationId xmlns:p14="http://schemas.microsoft.com/office/powerpoint/2010/main" val="3569257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返回地址的有反馈测试</a:t>
            </a:r>
            <a:endParaRPr lang="en-US" altLang="zh-CN" sz="2400" dirty="0"/>
          </a:p>
          <a:p>
            <a:pPr lvl="1"/>
            <a:r>
              <a:rPr lang="zh-CN" altLang="en-US" sz="2000" dirty="0"/>
              <a:t>栈指针偏移量测试思路</a:t>
            </a:r>
            <a:endParaRPr lang="en-US" altLang="zh-CN" sz="2000" dirty="0"/>
          </a:p>
          <a:p>
            <a:pPr marL="457200" lvl="1" indent="0">
              <a:buNone/>
            </a:pPr>
            <a:r>
              <a:rPr lang="en-US" altLang="zh-CN" sz="2000" dirty="0"/>
              <a:t>   </a:t>
            </a:r>
            <a:r>
              <a:rPr lang="zh-CN" altLang="en-US" sz="2000" dirty="0"/>
              <a:t>在使用类似缓冲区溢出的方式攻击漏洞时，一个重点是要准确设置偏移量</a:t>
            </a:r>
            <a:endParaRPr lang="en-US" altLang="zh-CN" sz="2000" dirty="0"/>
          </a:p>
          <a:p>
            <a:pPr marL="457200" lvl="1" indent="0">
              <a:buNone/>
            </a:pPr>
            <a:r>
              <a:rPr lang="en-US" altLang="zh-CN" sz="2000" dirty="0"/>
              <a:t>   </a:t>
            </a:r>
            <a:r>
              <a:rPr lang="zh-CN" altLang="en-US" sz="2000" dirty="0"/>
              <a:t>使用格式化字符串攻击时格式化函数的输出可以为攻击者提供重要的反馈信息</a:t>
            </a:r>
            <a:endParaRPr lang="en-US" altLang="zh-CN" sz="2000" dirty="0"/>
          </a:p>
          <a:p>
            <a:pPr lvl="1"/>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r>
              <a:rPr lang="en-US" altLang="zh-CN" sz="2000" dirty="0"/>
              <a:t>       </a:t>
            </a:r>
          </a:p>
          <a:p>
            <a:pPr lvl="1"/>
            <a:endParaRPr lang="en-US" altLang="zh-CN" sz="2000" dirty="0"/>
          </a:p>
          <a:p>
            <a:pPr marL="457200" lvl="1" indent="0">
              <a:buNone/>
            </a:pPr>
            <a:r>
              <a:rPr lang="zh-CN" altLang="en-US" sz="2000" dirty="0"/>
              <a:t>        这里首先介绍一个通过暴力手段以及格式化字符串的反馈测试栈指针偏移量的思路</a:t>
            </a:r>
            <a:endParaRPr lang="en-US" altLang="zh-CN" sz="2000" dirty="0"/>
          </a:p>
          <a:p>
            <a:pPr marL="457200" lvl="1" indent="0">
              <a:buNone/>
            </a:pPr>
            <a:r>
              <a:rPr lang="en-US" altLang="zh-CN" sz="2000" dirty="0"/>
              <a:t>        8</a:t>
            </a:r>
            <a:r>
              <a:rPr lang="zh-CN" altLang="en-US" sz="2000" dirty="0"/>
              <a:t>个</a:t>
            </a:r>
            <a:r>
              <a:rPr lang="en-US" altLang="zh-CN" sz="2000" dirty="0"/>
              <a:t>%u</a:t>
            </a:r>
            <a:r>
              <a:rPr lang="zh-CN" altLang="en-US" sz="2000" dirty="0"/>
              <a:t>字符会使得栈指针移动</a:t>
            </a:r>
            <a:r>
              <a:rPr lang="en-US" altLang="zh-CN" sz="2000" dirty="0"/>
              <a:t>32</a:t>
            </a:r>
            <a:r>
              <a:rPr lang="zh-CN" altLang="en-US" sz="2000" dirty="0"/>
              <a:t>个字节，这里作为我们对格式化字符串位置的估计</a:t>
            </a:r>
            <a:endParaRPr lang="en-US" altLang="zh-CN" sz="2000" dirty="0"/>
          </a:p>
          <a:p>
            <a:pPr marL="457200" lvl="1" indent="0">
              <a:buNone/>
            </a:pPr>
            <a:r>
              <a:rPr lang="en-US" altLang="zh-CN" sz="2000" dirty="0"/>
              <a:t>        </a:t>
            </a:r>
            <a:r>
              <a:rPr lang="zh-CN" altLang="en-US" sz="2000" dirty="0"/>
              <a:t>若估计正确，则</a:t>
            </a:r>
            <a:r>
              <a:rPr lang="en-US" altLang="zh-CN" sz="2000" dirty="0"/>
              <a:t>%08x</a:t>
            </a:r>
            <a:r>
              <a:rPr lang="zh-CN" altLang="en-US" sz="2000" dirty="0"/>
              <a:t>符号会输出“</a:t>
            </a:r>
            <a:r>
              <a:rPr lang="en-US" altLang="zh-CN" sz="2000" dirty="0"/>
              <a:t>AAAA</a:t>
            </a:r>
            <a:r>
              <a:rPr lang="zh-CN" altLang="en-US" sz="2000" dirty="0"/>
              <a:t>”的</a:t>
            </a:r>
            <a:r>
              <a:rPr lang="en-US" altLang="zh-CN" sz="2000" dirty="0"/>
              <a:t>ASCII</a:t>
            </a:r>
            <a:r>
              <a:rPr lang="zh-CN" altLang="en-US" sz="2000" dirty="0"/>
              <a:t>编码“</a:t>
            </a:r>
            <a:r>
              <a:rPr lang="en-US" altLang="zh-CN" sz="2000" dirty="0"/>
              <a:t>41414141</a:t>
            </a:r>
            <a:r>
              <a:rPr lang="zh-CN" altLang="en-US" sz="2000" dirty="0"/>
              <a:t>”</a:t>
            </a:r>
            <a:endParaRPr lang="en-US" altLang="zh-CN" sz="2000" dirty="0"/>
          </a:p>
          <a:p>
            <a:pPr marL="457200" lvl="1" indent="0">
              <a:buNone/>
            </a:pPr>
            <a:r>
              <a:rPr lang="en-US" altLang="zh-CN" sz="2000" dirty="0"/>
              <a:t>        </a:t>
            </a:r>
            <a:r>
              <a:rPr lang="zh-CN" altLang="en-US" sz="2000" dirty="0"/>
              <a:t>若</a:t>
            </a:r>
            <a:r>
              <a:rPr lang="en-US" altLang="zh-CN" sz="2000" dirty="0"/>
              <a:t>%08x</a:t>
            </a:r>
            <a:r>
              <a:rPr lang="zh-CN" altLang="en-US" sz="2000" dirty="0"/>
              <a:t>符号的输出结果为“</a:t>
            </a:r>
            <a:r>
              <a:rPr lang="en-US" altLang="zh-CN" sz="2000" dirty="0"/>
              <a:t>BAAA</a:t>
            </a:r>
            <a:r>
              <a:rPr lang="zh-CN" altLang="en-US" sz="2000" dirty="0"/>
              <a:t>”即“</a:t>
            </a:r>
            <a:r>
              <a:rPr lang="en-US" altLang="zh-CN" sz="2000" dirty="0"/>
              <a:t>42414141</a:t>
            </a:r>
            <a:r>
              <a:rPr lang="zh-CN" altLang="en-US" sz="2000" dirty="0"/>
              <a:t>”等，需要通过</a:t>
            </a:r>
            <a:r>
              <a:rPr lang="en-US" altLang="zh-CN" sz="2000" dirty="0"/>
              <a:t>%c</a:t>
            </a:r>
            <a:r>
              <a:rPr lang="zh-CN" altLang="en-US" sz="2000" dirty="0"/>
              <a:t>等符号调整偏移量</a:t>
            </a:r>
            <a:endParaRPr lang="en-US" altLang="zh-CN" sz="2000" dirty="0"/>
          </a:p>
        </p:txBody>
      </p:sp>
      <p:pic>
        <p:nvPicPr>
          <p:cNvPr id="4" name="图片 3">
            <a:extLst>
              <a:ext uri="{FF2B5EF4-FFF2-40B4-BE49-F238E27FC236}">
                <a16:creationId xmlns:a16="http://schemas.microsoft.com/office/drawing/2014/main" xmlns="" id="{49E3FECB-630B-44A3-8E42-E7ADFBBD784A}"/>
              </a:ext>
            </a:extLst>
          </p:cNvPr>
          <p:cNvPicPr>
            <a:picLocks noChangeAspect="1"/>
          </p:cNvPicPr>
          <p:nvPr/>
        </p:nvPicPr>
        <p:blipFill>
          <a:blip r:embed="rId3"/>
          <a:stretch>
            <a:fillRect/>
          </a:stretch>
        </p:blipFill>
        <p:spPr>
          <a:xfrm>
            <a:off x="1962556" y="4081461"/>
            <a:ext cx="5551633" cy="385763"/>
          </a:xfrm>
          <a:prstGeom prst="rect">
            <a:avLst/>
          </a:prstGeom>
        </p:spPr>
      </p:pic>
    </p:spTree>
    <p:extLst>
      <p:ext uri="{BB962C8B-B14F-4D97-AF65-F5344CB8AC3E}">
        <p14:creationId xmlns:p14="http://schemas.microsoft.com/office/powerpoint/2010/main" val="2800644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返回地址的有反馈测试</a:t>
            </a:r>
            <a:endParaRPr lang="en-US" altLang="zh-CN" sz="2400" dirty="0"/>
          </a:p>
          <a:p>
            <a:pPr lvl="1"/>
            <a:r>
              <a:rPr lang="zh-CN" altLang="en-US" sz="2000" dirty="0"/>
              <a:t>测试返回地址是否击中目标缓冲区</a:t>
            </a:r>
            <a:r>
              <a:rPr lang="en-US" altLang="zh-CN" sz="2000" dirty="0"/>
              <a:t>(target buffer)</a:t>
            </a:r>
          </a:p>
          <a:p>
            <a:pPr marL="457200" lvl="1" indent="0">
              <a:buNone/>
            </a:pPr>
            <a:r>
              <a:rPr lang="en-US" altLang="zh-CN" sz="2000" dirty="0"/>
              <a:t>   </a:t>
            </a:r>
            <a:r>
              <a:rPr lang="zh-CN" altLang="en-US" sz="2000" dirty="0"/>
              <a:t>在前面我们找到了使得符号</a:t>
            </a:r>
            <a:r>
              <a:rPr lang="en-US" altLang="zh-CN" sz="2000" dirty="0"/>
              <a:t>%08x</a:t>
            </a:r>
            <a:r>
              <a:rPr lang="zh-CN" altLang="en-US" sz="2000" dirty="0"/>
              <a:t>击中格式化字符串的栈指针偏移量</a:t>
            </a:r>
            <a:endParaRPr lang="en-US" altLang="zh-CN" sz="2000" dirty="0"/>
          </a:p>
          <a:p>
            <a:pPr marL="457200" lvl="1" indent="0">
              <a:buNone/>
            </a:pPr>
            <a:r>
              <a:rPr lang="en-US" altLang="zh-CN" sz="2000" dirty="0"/>
              <a:t>   </a:t>
            </a:r>
            <a:r>
              <a:rPr lang="zh-CN" altLang="en-US" sz="2000" dirty="0"/>
              <a:t>显然若将“</a:t>
            </a:r>
            <a:r>
              <a:rPr lang="en-US" altLang="zh-CN" sz="2000" dirty="0"/>
              <a:t>AAAA</a:t>
            </a:r>
            <a:r>
              <a:rPr lang="zh-CN" altLang="en-US" sz="2000" dirty="0"/>
              <a:t>”替换为返回地址，格式化符号</a:t>
            </a:r>
            <a:r>
              <a:rPr lang="en-US" altLang="zh-CN" sz="2000" dirty="0"/>
              <a:t>%08x</a:t>
            </a:r>
            <a:r>
              <a:rPr lang="zh-CN" altLang="en-US" sz="2000" dirty="0"/>
              <a:t>替换为</a:t>
            </a:r>
            <a:r>
              <a:rPr lang="en-US" altLang="zh-CN" sz="2000" dirty="0"/>
              <a:t>%s</a:t>
            </a:r>
          </a:p>
          <a:p>
            <a:pPr marL="457200" lvl="1" indent="0">
              <a:buNone/>
            </a:pPr>
            <a:r>
              <a:rPr lang="en-US" altLang="zh-CN" sz="2000" dirty="0"/>
              <a:t>   </a:t>
            </a:r>
            <a:r>
              <a:rPr lang="zh-CN" altLang="en-US" sz="2000" dirty="0"/>
              <a:t>在相同的偏移量下，</a:t>
            </a:r>
            <a:r>
              <a:rPr lang="en-US" altLang="zh-CN" sz="2000" dirty="0"/>
              <a:t>%s</a:t>
            </a:r>
            <a:r>
              <a:rPr lang="zh-CN" altLang="en-US" sz="2000" dirty="0"/>
              <a:t>符号将返回地址处的数据形式化为字符串</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a:t>
            </a:r>
            <a:r>
              <a:rPr lang="en-US" altLang="zh-CN" sz="2000" dirty="0"/>
              <a:t>2</a:t>
            </a:r>
            <a:r>
              <a:rPr lang="zh-CN" altLang="en-US" sz="2000" dirty="0"/>
              <a:t>：</a:t>
            </a:r>
            <a:r>
              <a:rPr lang="en-US" altLang="zh-CN" sz="2000" dirty="0"/>
              <a:t/>
            </a:r>
            <a:br>
              <a:rPr lang="en-US" altLang="zh-CN" sz="2000" dirty="0"/>
            </a:br>
            <a:r>
              <a:rPr lang="en-US" altLang="zh-CN" sz="2000" dirty="0"/>
              <a:t>      </a:t>
            </a:r>
          </a:p>
          <a:p>
            <a:pPr marL="457200" lvl="1" indent="0">
              <a:buNone/>
            </a:pPr>
            <a:endParaRPr lang="en-US" altLang="zh-CN" sz="2000" dirty="0"/>
          </a:p>
          <a:p>
            <a:pPr marL="457200" lvl="1" indent="0">
              <a:buNone/>
            </a:pPr>
            <a:r>
              <a:rPr lang="en-US" altLang="zh-CN" sz="2000" dirty="0"/>
              <a:t>       </a:t>
            </a:r>
            <a:r>
              <a:rPr lang="zh-CN" altLang="en-US" sz="2000" dirty="0"/>
              <a:t>这里</a:t>
            </a:r>
            <a:r>
              <a:rPr lang="en-US" altLang="zh-CN" sz="2000" dirty="0"/>
              <a:t>output</a:t>
            </a:r>
            <a:r>
              <a:rPr lang="zh-CN" altLang="en-US" sz="2000" dirty="0"/>
              <a:t>为缓冲区，“</a:t>
            </a:r>
            <a:r>
              <a:rPr lang="en-US" altLang="zh-CN" sz="2000" dirty="0"/>
              <a:t>AAAABBBB</a:t>
            </a:r>
            <a:r>
              <a:rPr lang="zh-CN" altLang="en-US" sz="2000" dirty="0"/>
              <a:t>”被替换为地址</a:t>
            </a:r>
            <a:r>
              <a:rPr lang="en-US" altLang="zh-CN" sz="2000" dirty="0"/>
              <a:t>0xbfffef6b</a:t>
            </a:r>
          </a:p>
          <a:p>
            <a:pPr marL="457200" lvl="1" indent="0">
              <a:buNone/>
            </a:pPr>
            <a:r>
              <a:rPr lang="en-US" altLang="zh-CN" sz="2000" dirty="0"/>
              <a:t>       </a:t>
            </a:r>
            <a:r>
              <a:rPr lang="zh-CN" altLang="en-US" sz="2000" dirty="0"/>
              <a:t>地址的替换以及新增的字符串“</a:t>
            </a:r>
            <a:r>
              <a:rPr lang="en-US" altLang="zh-CN" sz="2000" dirty="0"/>
              <a:t>___________%%</a:t>
            </a:r>
            <a:r>
              <a:rPr lang="zh-CN" altLang="en-US" sz="2000" dirty="0"/>
              <a:t>”均不影响栈指针</a:t>
            </a:r>
            <a:endParaRPr lang="en-US" altLang="zh-CN" sz="2000" dirty="0"/>
          </a:p>
          <a:p>
            <a:pPr marL="457200" lvl="1" indent="0">
              <a:buNone/>
            </a:pPr>
            <a:r>
              <a:rPr lang="en-US" altLang="zh-CN" sz="2000" dirty="0"/>
              <a:t>        </a:t>
            </a:r>
          </a:p>
        </p:txBody>
      </p:sp>
      <p:pic>
        <p:nvPicPr>
          <p:cNvPr id="8" name="图片 7">
            <a:extLst>
              <a:ext uri="{FF2B5EF4-FFF2-40B4-BE49-F238E27FC236}">
                <a16:creationId xmlns:a16="http://schemas.microsoft.com/office/drawing/2014/main" xmlns="" id="{ACC55A5A-4ACE-4607-9396-971D729FD74C}"/>
              </a:ext>
            </a:extLst>
          </p:cNvPr>
          <p:cNvPicPr>
            <a:picLocks noChangeAspect="1"/>
          </p:cNvPicPr>
          <p:nvPr/>
        </p:nvPicPr>
        <p:blipFill>
          <a:blip r:embed="rId3"/>
          <a:stretch>
            <a:fillRect/>
          </a:stretch>
        </p:blipFill>
        <p:spPr>
          <a:xfrm>
            <a:off x="1900237" y="4267200"/>
            <a:ext cx="7262813" cy="517848"/>
          </a:xfrm>
          <a:prstGeom prst="rect">
            <a:avLst/>
          </a:prstGeom>
        </p:spPr>
      </p:pic>
    </p:spTree>
    <p:extLst>
      <p:ext uri="{BB962C8B-B14F-4D97-AF65-F5344CB8AC3E}">
        <p14:creationId xmlns:p14="http://schemas.microsoft.com/office/powerpoint/2010/main" val="2037156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199" y="1825625"/>
            <a:ext cx="10677525" cy="4546600"/>
          </a:xfrm>
        </p:spPr>
        <p:txBody>
          <a:bodyPr>
            <a:normAutofit/>
          </a:bodyPr>
          <a:lstStyle/>
          <a:p>
            <a:r>
              <a:rPr lang="zh-CN" altLang="en-US" sz="2400" dirty="0"/>
              <a:t>返回地址的有反馈测试</a:t>
            </a:r>
            <a:endParaRPr lang="en-US" altLang="zh-CN" sz="2400" dirty="0"/>
          </a:p>
          <a:p>
            <a:pPr lvl="1"/>
            <a:r>
              <a:rPr lang="zh-CN" altLang="en-US" sz="2000" dirty="0"/>
              <a:t>测试返回地址是否击中目标缓冲区</a:t>
            </a:r>
            <a:r>
              <a:rPr lang="en-US" altLang="zh-CN" sz="2000" dirty="0"/>
              <a:t>(target buffer)</a:t>
            </a:r>
          </a:p>
          <a:p>
            <a:pPr marL="457200" lvl="1" indent="0">
              <a:buNone/>
            </a:pPr>
            <a:r>
              <a:rPr lang="en-US" altLang="zh-CN" sz="2000" dirty="0"/>
              <a:t>   </a:t>
            </a:r>
            <a:r>
              <a:rPr lang="zh-CN" altLang="en-US" sz="2000" dirty="0"/>
              <a:t>若返回地址击中格式化字符串中的“</a:t>
            </a:r>
            <a:r>
              <a:rPr lang="en-US" altLang="zh-CN" sz="2000" dirty="0"/>
              <a:t>__</a:t>
            </a:r>
            <a:r>
              <a:rPr lang="zh-CN" altLang="en-US" sz="2000" dirty="0"/>
              <a:t>”部分，</a:t>
            </a:r>
            <a:r>
              <a:rPr lang="en-US" altLang="zh-CN" sz="2000" dirty="0"/>
              <a:t>%s</a:t>
            </a:r>
            <a:r>
              <a:rPr lang="zh-CN" altLang="en-US" sz="2000" dirty="0"/>
              <a:t>会原样输出格式化字符串的剩余部分</a:t>
            </a:r>
            <a:r>
              <a:rPr lang="en-US" altLang="zh-CN" sz="2000" dirty="0"/>
              <a:t> </a:t>
            </a:r>
          </a:p>
          <a:p>
            <a:pPr marL="457200" lvl="1" indent="0">
              <a:buNone/>
            </a:pPr>
            <a:r>
              <a:rPr lang="en-US" altLang="zh-CN" sz="2000" dirty="0"/>
              <a:t>   </a:t>
            </a:r>
            <a:r>
              <a:rPr lang="zh-CN" altLang="en-US" sz="2000" dirty="0"/>
              <a:t>若返回地址击中缓冲区，</a:t>
            </a:r>
            <a:r>
              <a:rPr lang="en-US" altLang="zh-CN" sz="2000" dirty="0" err="1"/>
              <a:t>sprintf</a:t>
            </a:r>
            <a:r>
              <a:rPr lang="zh-CN" altLang="en-US" sz="2000" dirty="0"/>
              <a:t>已对原格式化字符串中的格式化符号进行形式化</a:t>
            </a:r>
            <a:r>
              <a:rPr lang="en-US" altLang="zh-CN" sz="2000" dirty="0"/>
              <a:t> </a:t>
            </a:r>
          </a:p>
          <a:p>
            <a:pPr marL="457200" lvl="1" indent="0">
              <a:buNone/>
            </a:pPr>
            <a:endParaRPr lang="en-US" altLang="zh-CN" sz="2000" dirty="0"/>
          </a:p>
          <a:p>
            <a:pPr marL="457200" lvl="1" indent="0">
              <a:buNone/>
            </a:pPr>
            <a:r>
              <a:rPr lang="en-US" altLang="zh-CN" sz="2000" dirty="0"/>
              <a:t>   </a:t>
            </a:r>
            <a:r>
              <a:rPr lang="zh-CN" altLang="en-US" sz="2000" dirty="0"/>
              <a:t>可以据此预测两种情况的输出结果</a:t>
            </a:r>
            <a:endParaRPr lang="en-US" altLang="zh-CN" sz="2000" dirty="0"/>
          </a:p>
          <a:p>
            <a:pPr marL="457200" lvl="1" indent="0">
              <a:buNone/>
            </a:pPr>
            <a:r>
              <a:rPr lang="en-US" altLang="zh-CN" sz="2000" dirty="0"/>
              <a:t>   </a:t>
            </a:r>
            <a:r>
              <a:rPr lang="zh-CN" altLang="en-US" sz="2000" dirty="0"/>
              <a:t>返回地址击中格式化字符串：</a:t>
            </a:r>
            <a:endParaRPr lang="en-US" altLang="zh-CN" sz="2000" dirty="0"/>
          </a:p>
          <a:p>
            <a:pPr marL="457200" lvl="1" indent="0">
              <a:buNone/>
            </a:pPr>
            <a:endParaRPr lang="en-US" altLang="zh-CN" sz="2000" dirty="0"/>
          </a:p>
          <a:p>
            <a:pPr marL="457200" lvl="1" indent="0">
              <a:buNone/>
            </a:pPr>
            <a:r>
              <a:rPr lang="zh-CN" altLang="en-US" sz="2000" dirty="0"/>
              <a:t>   </a:t>
            </a:r>
            <a:endParaRPr lang="en-US" altLang="zh-CN" sz="2000" dirty="0"/>
          </a:p>
          <a:p>
            <a:pPr marL="457200" lvl="1" indent="0">
              <a:buNone/>
            </a:pPr>
            <a:r>
              <a:rPr lang="zh-CN" altLang="en-US" sz="2000" dirty="0"/>
              <a:t>   返回地址击中缓存区：</a:t>
            </a:r>
            <a:endParaRPr lang="en-US" altLang="zh-CN" sz="2000" dirty="0"/>
          </a:p>
          <a:p>
            <a:pPr marL="457200" lvl="1" indent="0">
              <a:buNone/>
            </a:pPr>
            <a:r>
              <a:rPr lang="en-US" altLang="zh-CN" sz="2000" dirty="0"/>
              <a:t>   </a:t>
            </a:r>
          </a:p>
          <a:p>
            <a:pPr marL="457200" lvl="1" indent="0">
              <a:buNone/>
            </a:pPr>
            <a:endParaRPr lang="en-US" altLang="zh-CN" sz="2000" dirty="0"/>
          </a:p>
          <a:p>
            <a:pPr marL="457200" lvl="1" indent="0">
              <a:buNone/>
            </a:pPr>
            <a:r>
              <a:rPr lang="en-US" altLang="zh-CN" sz="2000" dirty="0"/>
              <a:t>   </a:t>
            </a:r>
            <a:r>
              <a:rPr lang="zh-CN" altLang="en-US" sz="2000" dirty="0"/>
              <a:t>其中</a:t>
            </a:r>
            <a:r>
              <a:rPr lang="en-US" altLang="zh-CN" sz="2000" dirty="0"/>
              <a:t>garbage</a:t>
            </a:r>
            <a:r>
              <a:rPr lang="zh-CN" altLang="en-US" sz="2000" dirty="0"/>
              <a:t>代表返回地址以及使得栈指针偏移的格式符号的形式化结果</a:t>
            </a:r>
            <a:endParaRPr lang="en-US" altLang="zh-CN" sz="2000" dirty="0"/>
          </a:p>
        </p:txBody>
      </p:sp>
      <p:sp>
        <p:nvSpPr>
          <p:cNvPr id="4" name="文本框 3">
            <a:extLst>
              <a:ext uri="{FF2B5EF4-FFF2-40B4-BE49-F238E27FC236}">
                <a16:creationId xmlns:a16="http://schemas.microsoft.com/office/drawing/2014/main" xmlns="" id="{2AF572FD-6B65-4644-A1C6-E5F0D8926853}"/>
              </a:ext>
            </a:extLst>
          </p:cNvPr>
          <p:cNvSpPr txBox="1"/>
          <p:nvPr/>
        </p:nvSpPr>
        <p:spPr>
          <a:xfrm>
            <a:off x="3505199" y="4401811"/>
            <a:ext cx="4524376" cy="646331"/>
          </a:xfrm>
          <a:prstGeom prst="rect">
            <a:avLst/>
          </a:prstGeom>
          <a:noFill/>
        </p:spPr>
        <p:txBody>
          <a:bodyPr wrap="square" rtlCol="0">
            <a:spAutoFit/>
          </a:bodyPr>
          <a:lstStyle/>
          <a:p>
            <a:r>
              <a:rPr lang="en-US" altLang="zh-CN" dirty="0">
                <a:solidFill>
                  <a:srgbClr val="FF0000"/>
                </a:solidFill>
              </a:rPr>
              <a:t>garbage|_______________%|____%%|%s||</a:t>
            </a:r>
          </a:p>
          <a:p>
            <a:endParaRPr lang="zh-CN" altLang="en-US" dirty="0"/>
          </a:p>
        </p:txBody>
      </p:sp>
      <p:sp>
        <p:nvSpPr>
          <p:cNvPr id="7" name="文本框 6">
            <a:extLst>
              <a:ext uri="{FF2B5EF4-FFF2-40B4-BE49-F238E27FC236}">
                <a16:creationId xmlns:a16="http://schemas.microsoft.com/office/drawing/2014/main" xmlns="" id="{42340477-D619-4007-8A4D-A370950CA9DD}"/>
              </a:ext>
            </a:extLst>
          </p:cNvPr>
          <p:cNvSpPr txBox="1"/>
          <p:nvPr/>
        </p:nvSpPr>
        <p:spPr>
          <a:xfrm>
            <a:off x="3505199" y="5438776"/>
            <a:ext cx="4524376" cy="646331"/>
          </a:xfrm>
          <a:prstGeom prst="rect">
            <a:avLst/>
          </a:prstGeom>
          <a:noFill/>
        </p:spPr>
        <p:txBody>
          <a:bodyPr wrap="square" rtlCol="0">
            <a:spAutoFit/>
          </a:bodyPr>
          <a:lstStyle/>
          <a:p>
            <a:r>
              <a:rPr lang="en-US" altLang="zh-CN" dirty="0">
                <a:solidFill>
                  <a:srgbClr val="FF0000"/>
                </a:solidFill>
              </a:rPr>
              <a:t>garbage|_______________%|____%||</a:t>
            </a:r>
          </a:p>
          <a:p>
            <a:endParaRPr lang="zh-CN" altLang="en-US" dirty="0"/>
          </a:p>
        </p:txBody>
      </p:sp>
    </p:spTree>
    <p:extLst>
      <p:ext uri="{BB962C8B-B14F-4D97-AF65-F5344CB8AC3E}">
        <p14:creationId xmlns:p14="http://schemas.microsoft.com/office/powerpoint/2010/main" val="747549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33" y="3287408"/>
            <a:ext cx="42767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a:xfrm>
            <a:off x="838200" y="1407560"/>
            <a:ext cx="10515600" cy="4769403"/>
          </a:xfrm>
        </p:spPr>
        <p:txBody>
          <a:bodyPr>
            <a:normAutofit/>
          </a:bodyPr>
          <a:lstStyle/>
          <a:p>
            <a:r>
              <a:rPr lang="zh-CN" altLang="en-US" sz="2400" dirty="0"/>
              <a:t>漏洞的利用变体</a:t>
            </a:r>
            <a:endParaRPr lang="en-US" altLang="zh-CN" sz="2400" dirty="0"/>
          </a:p>
          <a:p>
            <a:pPr lvl="1"/>
            <a:r>
              <a:rPr lang="zh-CN" altLang="en-US" sz="2000" dirty="0"/>
              <a:t>短写入数据类型</a:t>
            </a:r>
            <a:endParaRPr lang="en-US" altLang="zh-CN" sz="1200" dirty="0"/>
          </a:p>
          <a:p>
            <a:pPr marL="457200" lvl="1" indent="0">
              <a:buNone/>
            </a:pPr>
            <a:r>
              <a:rPr lang="en-US" altLang="zh-CN" sz="2000" dirty="0"/>
              <a:t>   </a:t>
            </a:r>
            <a:r>
              <a:rPr lang="zh-CN" altLang="en-US" sz="2000" dirty="0"/>
              <a:t>在介绍通过“</a:t>
            </a:r>
            <a:r>
              <a:rPr lang="en-US" altLang="zh-CN" sz="2000" dirty="0"/>
              <a:t>%n</a:t>
            </a:r>
            <a:r>
              <a:rPr lang="zh-CN" altLang="en-US" sz="2000" dirty="0"/>
              <a:t>”符号向任意地址写入数据的时候，提到了该方法的副作用</a:t>
            </a:r>
            <a:endParaRPr lang="en-US" altLang="zh-CN" sz="2000" dirty="0"/>
          </a:p>
          <a:p>
            <a:pPr marL="457200" lvl="1" indent="0">
              <a:buNone/>
            </a:pPr>
            <a:r>
              <a:rPr lang="en-US" altLang="zh-CN" sz="2000" dirty="0"/>
              <a:t>   </a:t>
            </a:r>
            <a:r>
              <a:rPr lang="zh-CN" altLang="en-US" sz="2000" dirty="0"/>
              <a:t>即向一个地址写入会导致相邻高</a:t>
            </a:r>
            <a:r>
              <a:rPr lang="en-US" altLang="zh-CN" sz="2000" dirty="0"/>
              <a:t>4</a:t>
            </a:r>
            <a:r>
              <a:rPr lang="zh-CN" altLang="en-US" sz="2000" dirty="0"/>
              <a:t>位地址单元的数据受到影响</a:t>
            </a:r>
            <a:endParaRPr lang="en-US" altLang="zh-CN" sz="2000" dirty="0"/>
          </a:p>
          <a:p>
            <a:pPr marL="457200" lvl="1" indent="0">
              <a:buNone/>
            </a:pPr>
            <a:r>
              <a:rPr lang="en-US" altLang="zh-CN" sz="2000" dirty="0"/>
              <a:t>   </a:t>
            </a:r>
            <a:r>
              <a:rPr lang="zh-CN" altLang="en-US" sz="2000" dirty="0"/>
              <a:t>为了这个问题我们引入“</a:t>
            </a:r>
            <a:r>
              <a:rPr lang="en-US" altLang="zh-CN" sz="2000" dirty="0"/>
              <a:t>%n</a:t>
            </a:r>
            <a:r>
              <a:rPr lang="zh-CN" altLang="en-US" sz="2000" dirty="0"/>
              <a:t>”</a:t>
            </a:r>
            <a:r>
              <a:rPr lang="en-US" altLang="zh-CN" sz="2000" dirty="0"/>
              <a:t> </a:t>
            </a:r>
            <a:r>
              <a:rPr lang="zh-CN" altLang="en-US" sz="2000" dirty="0"/>
              <a:t>符号的变体“</a:t>
            </a:r>
            <a:r>
              <a:rPr lang="en-US" altLang="zh-CN" sz="2000" dirty="0"/>
              <a:t>%</a:t>
            </a:r>
            <a:r>
              <a:rPr lang="en-US" altLang="zh-CN" sz="2000" dirty="0" err="1"/>
              <a:t>hn</a:t>
            </a:r>
            <a:r>
              <a:rPr lang="zh-CN" altLang="en-US" sz="2000" dirty="0"/>
              <a:t>”</a:t>
            </a:r>
            <a:r>
              <a:rPr lang="en-US" altLang="zh-CN" sz="2000" dirty="0"/>
              <a:t> </a:t>
            </a:r>
            <a:r>
              <a:rPr lang="zh-CN" altLang="en-US" sz="2000" dirty="0"/>
              <a:t>，该变体写入的数据类型为</a:t>
            </a:r>
            <a:r>
              <a:rPr lang="en-US" altLang="zh-CN" sz="2000" dirty="0"/>
              <a:t>(* short int)</a:t>
            </a:r>
          </a:p>
          <a:p>
            <a:pPr marL="457200" lvl="1" indent="0">
              <a:buNone/>
            </a:pPr>
            <a:endParaRPr lang="en-US" altLang="zh-CN" sz="2000" dirty="0"/>
          </a:p>
          <a:p>
            <a:pPr marL="457200" lvl="1" indent="0">
              <a:buNone/>
            </a:pPr>
            <a:r>
              <a:rPr lang="en-US" altLang="zh-CN" sz="2000" dirty="0"/>
              <a:t>   </a:t>
            </a:r>
          </a:p>
        </p:txBody>
      </p:sp>
      <p:graphicFrame>
        <p:nvGraphicFramePr>
          <p:cNvPr id="8" name="表格 7"/>
          <p:cNvGraphicFramePr>
            <a:graphicFrameLocks noGrp="1"/>
          </p:cNvGraphicFramePr>
          <p:nvPr>
            <p:extLst>
              <p:ext uri="{D42A27DB-BD31-4B8C-83A1-F6EECF244321}">
                <p14:modId xmlns:p14="http://schemas.microsoft.com/office/powerpoint/2010/main" val="984829425"/>
              </p:ext>
            </p:extLst>
          </p:nvPr>
        </p:nvGraphicFramePr>
        <p:xfrm>
          <a:off x="6438473" y="3268773"/>
          <a:ext cx="5157630" cy="2587305"/>
        </p:xfrm>
        <a:graphic>
          <a:graphicData uri="http://schemas.openxmlformats.org/drawingml/2006/table">
            <a:tbl>
              <a:tblPr firstRow="1" bandRow="1">
                <a:tableStyleId>{D7AC3CCA-C797-4891-BE02-D94E43425B78}</a:tableStyleId>
              </a:tblPr>
              <a:tblGrid>
                <a:gridCol w="573070">
                  <a:extLst>
                    <a:ext uri="{9D8B030D-6E8A-4147-A177-3AD203B41FA5}">
                      <a16:colId xmlns:a16="http://schemas.microsoft.com/office/drawing/2014/main" xmlns="" val="20000"/>
                    </a:ext>
                  </a:extLst>
                </a:gridCol>
                <a:gridCol w="573070">
                  <a:extLst>
                    <a:ext uri="{9D8B030D-6E8A-4147-A177-3AD203B41FA5}">
                      <a16:colId xmlns:a16="http://schemas.microsoft.com/office/drawing/2014/main" xmlns="" val="20001"/>
                    </a:ext>
                  </a:extLst>
                </a:gridCol>
                <a:gridCol w="573070">
                  <a:extLst>
                    <a:ext uri="{9D8B030D-6E8A-4147-A177-3AD203B41FA5}">
                      <a16:colId xmlns:a16="http://schemas.microsoft.com/office/drawing/2014/main" xmlns="" val="20002"/>
                    </a:ext>
                  </a:extLst>
                </a:gridCol>
                <a:gridCol w="573070">
                  <a:extLst>
                    <a:ext uri="{9D8B030D-6E8A-4147-A177-3AD203B41FA5}">
                      <a16:colId xmlns:a16="http://schemas.microsoft.com/office/drawing/2014/main" xmlns="" val="20003"/>
                    </a:ext>
                  </a:extLst>
                </a:gridCol>
                <a:gridCol w="573070">
                  <a:extLst>
                    <a:ext uri="{9D8B030D-6E8A-4147-A177-3AD203B41FA5}">
                      <a16:colId xmlns:a16="http://schemas.microsoft.com/office/drawing/2014/main" xmlns="" val="20004"/>
                    </a:ext>
                  </a:extLst>
                </a:gridCol>
                <a:gridCol w="573070">
                  <a:extLst>
                    <a:ext uri="{9D8B030D-6E8A-4147-A177-3AD203B41FA5}">
                      <a16:colId xmlns:a16="http://schemas.microsoft.com/office/drawing/2014/main" xmlns="" val="20005"/>
                    </a:ext>
                  </a:extLst>
                </a:gridCol>
                <a:gridCol w="573070">
                  <a:extLst>
                    <a:ext uri="{9D8B030D-6E8A-4147-A177-3AD203B41FA5}">
                      <a16:colId xmlns:a16="http://schemas.microsoft.com/office/drawing/2014/main" xmlns="" val="20006"/>
                    </a:ext>
                  </a:extLst>
                </a:gridCol>
                <a:gridCol w="573070">
                  <a:extLst>
                    <a:ext uri="{9D8B030D-6E8A-4147-A177-3AD203B41FA5}">
                      <a16:colId xmlns:a16="http://schemas.microsoft.com/office/drawing/2014/main" xmlns="" val="20007"/>
                    </a:ext>
                  </a:extLst>
                </a:gridCol>
                <a:gridCol w="573070">
                  <a:extLst>
                    <a:ext uri="{9D8B030D-6E8A-4147-A177-3AD203B41FA5}">
                      <a16:colId xmlns:a16="http://schemas.microsoft.com/office/drawing/2014/main" xmlns="" val="20008"/>
                    </a:ext>
                  </a:extLst>
                </a:gridCol>
              </a:tblGrid>
              <a:tr h="995002">
                <a:tc>
                  <a:txBody>
                    <a:bodyPr/>
                    <a:lstStyle/>
                    <a:p>
                      <a:r>
                        <a:rPr lang="en-US" altLang="zh-CN" dirty="0"/>
                        <a:t>foo[0]</a:t>
                      </a:r>
                      <a:endParaRPr lang="zh-CN" altLang="en-US" dirty="0"/>
                    </a:p>
                  </a:txBody>
                  <a:tcPr/>
                </a:tc>
                <a:tc>
                  <a:txBody>
                    <a:bodyPr/>
                    <a:lstStyle/>
                    <a:p>
                      <a:r>
                        <a:rPr lang="en-US" altLang="zh-CN" dirty="0"/>
                        <a:t>foo[1]</a:t>
                      </a:r>
                      <a:endParaRPr lang="zh-CN" altLang="en-US" dirty="0"/>
                    </a:p>
                  </a:txBody>
                  <a:tcPr/>
                </a:tc>
                <a:tc>
                  <a:txBody>
                    <a:bodyPr/>
                    <a:lstStyle/>
                    <a:p>
                      <a:r>
                        <a:rPr lang="en-US" altLang="zh-CN" dirty="0"/>
                        <a:t>foo[2]</a:t>
                      </a:r>
                      <a:endParaRPr lang="zh-CN" altLang="en-US" dirty="0"/>
                    </a:p>
                  </a:txBody>
                  <a:tcPr/>
                </a:tc>
                <a:tc>
                  <a:txBody>
                    <a:bodyPr/>
                    <a:lstStyle/>
                    <a:p>
                      <a:r>
                        <a:rPr lang="en-US" altLang="zh-CN" dirty="0"/>
                        <a:t>foo[3]</a:t>
                      </a:r>
                      <a:endParaRPr lang="zh-CN" altLang="en-US" dirty="0"/>
                    </a:p>
                  </a:txBody>
                  <a:tcPr/>
                </a:tc>
                <a:tc>
                  <a:txBody>
                    <a:bodyPr/>
                    <a:lstStyle/>
                    <a:p>
                      <a:r>
                        <a:rPr lang="en-US" altLang="zh-CN" dirty="0"/>
                        <a:t>canary[0]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canary[4]</a:t>
                      </a:r>
                      <a:endParaRPr lang="zh-CN" altLang="en-US" dirty="0"/>
                    </a:p>
                  </a:txBody>
                  <a:tcPr/>
                </a:tc>
                <a:extLst>
                  <a:ext uri="{0D108BD9-81ED-4DB2-BD59-A6C34878D82A}">
                    <a16:rowId xmlns:a16="http://schemas.microsoft.com/office/drawing/2014/main" xmlns="" val="10000"/>
                  </a:ext>
                </a:extLst>
              </a:tr>
              <a:tr h="777858">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00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1"/>
                  </a:ext>
                </a:extLst>
              </a:tr>
              <a:tr h="814445">
                <a:tc>
                  <a:txBody>
                    <a:bodyPr/>
                    <a:lstStyle/>
                    <a:p>
                      <a:pPr algn="ctr"/>
                      <a:r>
                        <a:rPr lang="en-US" altLang="zh-CN" dirty="0"/>
                        <a:t>10</a:t>
                      </a:r>
                      <a:endParaRPr lang="zh-CN" altLang="en-US" dirty="0"/>
                    </a:p>
                  </a:txBody>
                  <a:tcPr anchor="ctr"/>
                </a:tc>
                <a:tc>
                  <a:txBody>
                    <a:bodyPr/>
                    <a:lstStyle/>
                    <a:p>
                      <a:pPr algn="ctr"/>
                      <a:r>
                        <a:rPr lang="en-US" altLang="zh-CN" dirty="0"/>
                        <a:t>20</a:t>
                      </a:r>
                      <a:endParaRPr lang="zh-CN" altLang="en-US" dirty="0"/>
                    </a:p>
                  </a:txBody>
                  <a:tcPr anchor="ctr"/>
                </a:tc>
                <a:tc>
                  <a:txBody>
                    <a:bodyPr/>
                    <a:lstStyle/>
                    <a:p>
                      <a:pPr algn="ctr"/>
                      <a:r>
                        <a:rPr lang="en-US" altLang="zh-CN" dirty="0"/>
                        <a:t>40</a:t>
                      </a:r>
                      <a:endParaRPr lang="zh-CN" altLang="en-US" dirty="0"/>
                    </a:p>
                  </a:txBody>
                  <a:tcPr anchor="ctr"/>
                </a:tc>
                <a:tc>
                  <a:txBody>
                    <a:bodyPr/>
                    <a:lstStyle/>
                    <a:p>
                      <a:pPr algn="ctr"/>
                      <a:r>
                        <a:rPr lang="en-US" altLang="zh-CN" dirty="0"/>
                        <a:t>80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00</a:t>
                      </a:r>
                      <a:endParaRPr lang="zh-CN" altLang="en-US" dirty="0"/>
                    </a:p>
                  </a:txBody>
                  <a:tcPr anchor="ctr"/>
                </a:tc>
                <a:extLst>
                  <a:ext uri="{0D108BD9-81ED-4DB2-BD59-A6C34878D82A}">
                    <a16:rowId xmlns:a16="http://schemas.microsoft.com/office/drawing/2014/main" xmlns="" val="10002"/>
                  </a:ext>
                </a:extLst>
              </a:tr>
            </a:tbl>
          </a:graphicData>
        </a:graphic>
      </p:graphicFrame>
      <p:sp>
        <p:nvSpPr>
          <p:cNvPr id="9" name="右箭头 8"/>
          <p:cNvSpPr/>
          <p:nvPr/>
        </p:nvSpPr>
        <p:spPr>
          <a:xfrm>
            <a:off x="2065758" y="5012189"/>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2065758" y="5272252"/>
            <a:ext cx="410966" cy="2157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63132" y="4458983"/>
            <a:ext cx="5465851" cy="361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71693" y="5260963"/>
            <a:ext cx="5465851" cy="3616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213002" y="6065138"/>
            <a:ext cx="3667223" cy="369332"/>
          </a:xfrm>
          <a:prstGeom prst="rect">
            <a:avLst/>
          </a:prstGeom>
          <a:solidFill>
            <a:schemeClr val="bg1"/>
          </a:solidFill>
        </p:spPr>
        <p:txBody>
          <a:bodyPr wrap="square" rtlCol="0">
            <a:spAutoFit/>
          </a:bodyPr>
          <a:lstStyle/>
          <a:p>
            <a:r>
              <a:rPr lang="zh-CN" altLang="en-US" dirty="0"/>
              <a:t>已输出字符数：</a:t>
            </a:r>
            <a:r>
              <a:rPr lang="en-US" altLang="zh-CN" dirty="0"/>
              <a:t>8208</a:t>
            </a:r>
            <a:r>
              <a:rPr lang="zh-CN" altLang="en-US" dirty="0"/>
              <a:t>（</a:t>
            </a:r>
            <a:r>
              <a:rPr lang="en-US" altLang="zh-CN" dirty="0"/>
              <a:t>0x2010</a:t>
            </a:r>
            <a:r>
              <a:rPr lang="zh-CN" altLang="en-US" dirty="0"/>
              <a:t>）</a:t>
            </a:r>
          </a:p>
        </p:txBody>
      </p:sp>
      <p:sp>
        <p:nvSpPr>
          <p:cNvPr id="19" name="TextBox 18"/>
          <p:cNvSpPr txBox="1"/>
          <p:nvPr/>
        </p:nvSpPr>
        <p:spPr>
          <a:xfrm>
            <a:off x="1213002" y="6057981"/>
            <a:ext cx="3611211" cy="369332"/>
          </a:xfrm>
          <a:prstGeom prst="rect">
            <a:avLst/>
          </a:prstGeom>
          <a:solidFill>
            <a:schemeClr val="bg1"/>
          </a:solidFill>
        </p:spPr>
        <p:txBody>
          <a:bodyPr wrap="square" rtlCol="0">
            <a:spAutoFit/>
          </a:bodyPr>
          <a:lstStyle/>
          <a:p>
            <a:r>
              <a:rPr lang="zh-CN" altLang="en-US" dirty="0"/>
              <a:t>已输出字符数：</a:t>
            </a:r>
            <a:r>
              <a:rPr lang="en-US" altLang="zh-CN" dirty="0"/>
              <a:t>32832</a:t>
            </a:r>
            <a:r>
              <a:rPr lang="zh-CN" altLang="en-US" dirty="0"/>
              <a:t>（</a:t>
            </a:r>
            <a:r>
              <a:rPr lang="en-US" altLang="zh-CN" dirty="0"/>
              <a:t>0x8040</a:t>
            </a:r>
            <a:r>
              <a:rPr lang="zh-CN" altLang="en-US" dirty="0"/>
              <a:t>）</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406" y="6184425"/>
            <a:ext cx="19907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70724" y="6065138"/>
            <a:ext cx="2058259" cy="646331"/>
          </a:xfrm>
          <a:prstGeom prst="rect">
            <a:avLst/>
          </a:prstGeom>
          <a:noFill/>
        </p:spPr>
        <p:txBody>
          <a:bodyPr wrap="square" rtlCol="0">
            <a:spAutoFit/>
          </a:bodyPr>
          <a:lstStyle/>
          <a:p>
            <a:r>
              <a:rPr lang="zh-CN" altLang="en-US" dirty="0"/>
              <a:t>不会影响相邻地址单元的数据</a:t>
            </a:r>
          </a:p>
        </p:txBody>
      </p:sp>
      <p:cxnSp>
        <p:nvCxnSpPr>
          <p:cNvPr id="27" name="直接箭头连接符 26"/>
          <p:cNvCxnSpPr>
            <a:stCxn id="4" idx="1"/>
          </p:cNvCxnSpPr>
          <p:nvPr/>
        </p:nvCxnSpPr>
        <p:spPr>
          <a:xfrm flipH="1">
            <a:off x="8815227" y="6388304"/>
            <a:ext cx="955497" cy="461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7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animEffect transition="in" filter="fade">
                                      <p:cBhvr>
                                        <p:cTn id="23" dur="500"/>
                                        <p:tgtEl>
                                          <p:spTgt spid="4099"/>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8" grpId="0" animBg="1"/>
      <p:bldP spid="19" grpId="0" animBg="1"/>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漏洞的利用变体</a:t>
            </a:r>
            <a:endParaRPr lang="en-US" altLang="zh-CN" sz="2400" dirty="0"/>
          </a:p>
          <a:p>
            <a:pPr lvl="1"/>
            <a:r>
              <a:rPr lang="zh-CN" altLang="en-US" sz="2000" dirty="0"/>
              <a:t>栈指针的灵活快速移动</a:t>
            </a:r>
            <a:endParaRPr lang="en-US" altLang="zh-CN" sz="2000" dirty="0"/>
          </a:p>
          <a:p>
            <a:pPr marL="457200" lvl="1" indent="0">
              <a:buNone/>
            </a:pPr>
            <a:r>
              <a:rPr lang="en-US" altLang="zh-CN" sz="2000" dirty="0"/>
              <a:t>   </a:t>
            </a:r>
            <a:r>
              <a:rPr lang="zh-CN" altLang="en-US" sz="2000" dirty="0"/>
              <a:t>在前面的实验中我们多次使用了通过无用格式化符号</a:t>
            </a:r>
            <a:r>
              <a:rPr lang="en-US" altLang="zh-CN" sz="2000" dirty="0"/>
              <a:t>(</a:t>
            </a:r>
            <a:r>
              <a:rPr lang="zh-CN" altLang="en-US" sz="2000" dirty="0"/>
              <a:t>如</a:t>
            </a:r>
            <a:r>
              <a:rPr lang="en-US" altLang="zh-CN" sz="2000" dirty="0"/>
              <a:t>%u)</a:t>
            </a:r>
            <a:r>
              <a:rPr lang="zh-CN" altLang="en-US" sz="2000" dirty="0"/>
              <a:t>移动栈指针的方式</a:t>
            </a:r>
            <a:endParaRPr lang="en-US" altLang="zh-CN" sz="2000" dirty="0"/>
          </a:p>
          <a:p>
            <a:pPr marL="457200" lvl="1" indent="0">
              <a:buNone/>
            </a:pPr>
            <a:r>
              <a:rPr lang="en-US" altLang="zh-CN" sz="2000" dirty="0"/>
              <a:t>   </a:t>
            </a:r>
            <a:r>
              <a:rPr lang="zh-CN" altLang="en-US" sz="2000" dirty="0"/>
              <a:t>在特殊情况下，我们能够使用的格式化字符串有长度限制</a:t>
            </a:r>
            <a:endParaRPr lang="en-US" altLang="zh-CN" sz="2000" dirty="0"/>
          </a:p>
          <a:p>
            <a:pPr marL="457200" lvl="1" indent="0">
              <a:buNone/>
            </a:pPr>
            <a:r>
              <a:rPr lang="en-US" altLang="zh-CN" sz="2000" dirty="0"/>
              <a:t>   %u</a:t>
            </a:r>
            <a:r>
              <a:rPr lang="zh-CN" altLang="en-US" sz="2000" dirty="0"/>
              <a:t>符号本身有</a:t>
            </a:r>
            <a:r>
              <a:rPr lang="en-US" altLang="zh-CN" sz="2000" dirty="0"/>
              <a:t>2</a:t>
            </a:r>
            <a:r>
              <a:rPr lang="zh-CN" altLang="en-US" sz="2000" dirty="0"/>
              <a:t>个字节的长度，可以将栈指针移动</a:t>
            </a:r>
            <a:r>
              <a:rPr lang="en-US" altLang="zh-CN" sz="2000" dirty="0"/>
              <a:t>4</a:t>
            </a:r>
            <a:r>
              <a:rPr lang="zh-CN" altLang="en-US" sz="2000" dirty="0"/>
              <a:t>个字节，这是一个</a:t>
            </a:r>
            <a:r>
              <a:rPr lang="en-US" altLang="zh-CN" sz="2000" dirty="0"/>
              <a:t>1:2</a:t>
            </a:r>
            <a:r>
              <a:rPr lang="zh-CN" altLang="en-US" sz="2000" dirty="0"/>
              <a:t>的交换比</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r>
              <a:rPr lang="en-US" altLang="zh-CN" sz="2000" dirty="0"/>
              <a:t>  </a:t>
            </a:r>
          </a:p>
          <a:p>
            <a:pPr marL="457200" lvl="1" indent="0">
              <a:buNone/>
            </a:pPr>
            <a:r>
              <a:rPr lang="en-US" altLang="zh-CN" sz="2000" dirty="0"/>
              <a:t>       </a:t>
            </a:r>
          </a:p>
          <a:p>
            <a:pPr marL="457200" lvl="1" indent="0">
              <a:buNone/>
            </a:pPr>
            <a:r>
              <a:rPr lang="en-US" altLang="zh-CN" sz="2000" dirty="0"/>
              <a:t>       </a:t>
            </a:r>
            <a:r>
              <a:rPr lang="zh-CN" altLang="en-US" sz="2000" dirty="0"/>
              <a:t>此处</a:t>
            </a:r>
            <a:r>
              <a:rPr lang="en-US" altLang="zh-CN" sz="2000" dirty="0"/>
              <a:t>user</a:t>
            </a:r>
            <a:r>
              <a:rPr lang="zh-CN" altLang="en-US" sz="2000" dirty="0"/>
              <a:t>字符串长度被限制在</a:t>
            </a:r>
            <a:r>
              <a:rPr lang="en-US" altLang="zh-CN" sz="2000" dirty="0"/>
              <a:t>40</a:t>
            </a:r>
            <a:r>
              <a:rPr lang="zh-CN" altLang="en-US" sz="2000" dirty="0"/>
              <a:t>个字符，使用</a:t>
            </a:r>
            <a:r>
              <a:rPr lang="en-US" altLang="zh-CN" sz="2000" dirty="0"/>
              <a:t>%u</a:t>
            </a:r>
            <a:r>
              <a:rPr lang="zh-CN" altLang="en-US" sz="2000" dirty="0"/>
              <a:t>最多使得栈指针增加</a:t>
            </a:r>
            <a:r>
              <a:rPr lang="en-US" altLang="zh-CN" sz="2000" dirty="0"/>
              <a:t>80</a:t>
            </a:r>
            <a:r>
              <a:rPr lang="zh-CN" altLang="en-US" sz="2000" dirty="0"/>
              <a:t>个字节</a:t>
            </a:r>
            <a:endParaRPr lang="en-US" altLang="zh-CN" sz="2000" dirty="0"/>
          </a:p>
          <a:p>
            <a:pPr marL="457200" lvl="1" indent="0">
              <a:buNone/>
            </a:pPr>
            <a:r>
              <a:rPr lang="en-US" altLang="zh-CN" sz="2000" dirty="0"/>
              <a:t>       </a:t>
            </a:r>
            <a:r>
              <a:rPr lang="zh-CN" altLang="en-US" sz="2000" dirty="0"/>
              <a:t>在一些情况下需要我们有能够快速使得栈指针增加的手段</a:t>
            </a:r>
            <a:endParaRPr lang="en-US" altLang="zh-CN" sz="2000" dirty="0"/>
          </a:p>
        </p:txBody>
      </p:sp>
      <p:pic>
        <p:nvPicPr>
          <p:cNvPr id="5" name="图片 4">
            <a:extLst>
              <a:ext uri="{FF2B5EF4-FFF2-40B4-BE49-F238E27FC236}">
                <a16:creationId xmlns:a16="http://schemas.microsoft.com/office/drawing/2014/main" xmlns="" id="{0CC53AB3-5D18-4181-A114-D549B032A0E4}"/>
              </a:ext>
            </a:extLst>
          </p:cNvPr>
          <p:cNvPicPr>
            <a:picLocks noChangeAspect="1"/>
          </p:cNvPicPr>
          <p:nvPr/>
        </p:nvPicPr>
        <p:blipFill>
          <a:blip r:embed="rId3"/>
          <a:stretch>
            <a:fillRect/>
          </a:stretch>
        </p:blipFill>
        <p:spPr>
          <a:xfrm>
            <a:off x="1933574" y="4381499"/>
            <a:ext cx="4619625" cy="377705"/>
          </a:xfrm>
          <a:prstGeom prst="rect">
            <a:avLst/>
          </a:prstGeom>
        </p:spPr>
      </p:pic>
    </p:spTree>
    <p:extLst>
      <p:ext uri="{BB962C8B-B14F-4D97-AF65-F5344CB8AC3E}">
        <p14:creationId xmlns:p14="http://schemas.microsoft.com/office/powerpoint/2010/main" val="2574965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漏洞的利用变体</a:t>
            </a:r>
            <a:endParaRPr lang="en-US" altLang="zh-CN" sz="2400" dirty="0"/>
          </a:p>
          <a:p>
            <a:pPr lvl="1"/>
            <a:r>
              <a:rPr lang="zh-CN" altLang="en-US" sz="2000" dirty="0"/>
              <a:t>栈指针的灵活快速移动</a:t>
            </a:r>
            <a:endParaRPr lang="en-US" altLang="zh-CN" sz="2000" dirty="0"/>
          </a:p>
          <a:p>
            <a:pPr marL="457200" lvl="1" indent="0">
              <a:buNone/>
            </a:pPr>
            <a:r>
              <a:rPr lang="en-US" altLang="zh-CN" sz="2000" dirty="0"/>
              <a:t>   </a:t>
            </a:r>
            <a:r>
              <a:rPr lang="zh-CN" altLang="en-US" sz="2000" dirty="0"/>
              <a:t>格式化符号“</a:t>
            </a:r>
            <a:r>
              <a:rPr lang="en-US" altLang="zh-CN" sz="2000" dirty="0"/>
              <a:t>%f</a:t>
            </a:r>
            <a:r>
              <a:rPr lang="zh-CN" altLang="en-US" sz="2000" dirty="0"/>
              <a:t>”的合理使用可以帮助我们在一定程度上解决这一问题</a:t>
            </a:r>
            <a:endParaRPr lang="en-US" altLang="zh-CN" sz="2000" dirty="0"/>
          </a:p>
          <a:p>
            <a:pPr marL="457200" lvl="1" indent="0">
              <a:buNone/>
            </a:pPr>
            <a:r>
              <a:rPr lang="en-US" altLang="zh-CN" sz="2000" dirty="0"/>
              <a:t>   ——</a:t>
            </a:r>
            <a:r>
              <a:rPr lang="zh-CN" altLang="en-US" sz="2000" dirty="0"/>
              <a:t>“</a:t>
            </a:r>
            <a:r>
              <a:rPr lang="en-US" altLang="zh-CN" sz="2000" dirty="0"/>
              <a:t>%f</a:t>
            </a:r>
            <a:r>
              <a:rPr lang="zh-CN" altLang="en-US" sz="2000" dirty="0"/>
              <a:t>”符号可以将栈指针移动</a:t>
            </a:r>
            <a:r>
              <a:rPr lang="en-US" altLang="zh-CN" sz="2000" dirty="0"/>
              <a:t>8</a:t>
            </a:r>
            <a:r>
              <a:rPr lang="zh-CN" altLang="en-US" sz="2000" dirty="0"/>
              <a:t>个字节，达到了</a:t>
            </a:r>
            <a:r>
              <a:rPr lang="en-US" altLang="zh-CN" sz="2000" dirty="0"/>
              <a:t>1:4</a:t>
            </a:r>
            <a:r>
              <a:rPr lang="zh-CN" altLang="en-US" sz="2000" dirty="0"/>
              <a:t>的交换比</a:t>
            </a:r>
            <a:endParaRPr lang="en-US" altLang="zh-CN" sz="2000" dirty="0"/>
          </a:p>
          <a:p>
            <a:pPr marL="457200" lvl="1" indent="0">
              <a:buNone/>
            </a:pPr>
            <a:r>
              <a:rPr lang="en-US" altLang="zh-CN" sz="2000" dirty="0"/>
              <a:t>   </a:t>
            </a:r>
            <a:r>
              <a:rPr lang="zh-CN" altLang="en-US" sz="2000" dirty="0"/>
              <a:t>需要注意的是</a:t>
            </a:r>
            <a:r>
              <a:rPr lang="en-US" altLang="zh-CN" sz="2000" dirty="0"/>
              <a:t>%f</a:t>
            </a:r>
            <a:r>
              <a:rPr lang="zh-CN" altLang="en-US" sz="2000" dirty="0"/>
              <a:t>代表的双精度浮点数在阶码部分为</a:t>
            </a:r>
            <a:r>
              <a:rPr lang="en-US" altLang="zh-CN" sz="2000" dirty="0"/>
              <a:t>0x7fff</a:t>
            </a:r>
            <a:r>
              <a:rPr lang="zh-CN" altLang="en-US" sz="2000" dirty="0"/>
              <a:t>且尾数非全</a:t>
            </a:r>
            <a:r>
              <a:rPr lang="en-US" altLang="zh-CN" sz="2000" dirty="0"/>
              <a:t>0</a:t>
            </a:r>
            <a:r>
              <a:rPr lang="zh-CN" altLang="en-US" sz="2000" dirty="0"/>
              <a:t>时，为非法数值</a:t>
            </a:r>
            <a:endParaRPr lang="en-US" altLang="zh-CN" sz="2000" dirty="0"/>
          </a:p>
          <a:p>
            <a:pPr marL="457200" lvl="1" indent="0">
              <a:buNone/>
            </a:pPr>
            <a:r>
              <a:rPr lang="en-US" altLang="zh-CN" sz="2000" dirty="0"/>
              <a:t>   </a:t>
            </a:r>
            <a:r>
              <a:rPr lang="zh-CN" altLang="en-US" sz="2000" dirty="0"/>
              <a:t>可以通过格式化符号</a:t>
            </a:r>
            <a:r>
              <a:rPr lang="en-US" altLang="zh-CN" sz="2000" dirty="0"/>
              <a:t>%.f</a:t>
            </a:r>
            <a:r>
              <a:rPr lang="zh-CN" altLang="en-US" sz="2000" dirty="0"/>
              <a:t>在打印时规避这一错误，交换比变为</a:t>
            </a:r>
            <a:r>
              <a:rPr lang="en-US" altLang="zh-CN" sz="2000" dirty="0"/>
              <a:t>3:8</a:t>
            </a:r>
          </a:p>
          <a:p>
            <a:pPr marL="457200" lvl="1" indent="0">
              <a:buNone/>
            </a:pPr>
            <a:r>
              <a:rPr lang="en-US" altLang="zh-CN" sz="2000" dirty="0"/>
              <a:t>   </a:t>
            </a:r>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在各种运行环境下还有一些标准外的方式达到更大的交换比</a:t>
            </a:r>
            <a:endParaRPr lang="en-US" altLang="zh-CN" sz="2000" dirty="0"/>
          </a:p>
        </p:txBody>
      </p:sp>
      <p:pic>
        <p:nvPicPr>
          <p:cNvPr id="4" name="图片 3">
            <a:extLst>
              <a:ext uri="{FF2B5EF4-FFF2-40B4-BE49-F238E27FC236}">
                <a16:creationId xmlns:a16="http://schemas.microsoft.com/office/drawing/2014/main" xmlns="" id="{16884CC7-CA71-410B-9C89-A70A08367E93}"/>
              </a:ext>
            </a:extLst>
          </p:cNvPr>
          <p:cNvPicPr>
            <a:picLocks noChangeAspect="1"/>
          </p:cNvPicPr>
          <p:nvPr/>
        </p:nvPicPr>
        <p:blipFill>
          <a:blip r:embed="rId3"/>
          <a:stretch>
            <a:fillRect/>
          </a:stretch>
        </p:blipFill>
        <p:spPr>
          <a:xfrm>
            <a:off x="3195636" y="4168773"/>
            <a:ext cx="5800725" cy="1190625"/>
          </a:xfrm>
          <a:prstGeom prst="rect">
            <a:avLst/>
          </a:prstGeom>
        </p:spPr>
      </p:pic>
      <p:sp>
        <p:nvSpPr>
          <p:cNvPr id="6" name="文本框 5">
            <a:extLst>
              <a:ext uri="{FF2B5EF4-FFF2-40B4-BE49-F238E27FC236}">
                <a16:creationId xmlns:a16="http://schemas.microsoft.com/office/drawing/2014/main" xmlns="" id="{A7CB4458-CAA8-42C3-A125-601C574B58FC}"/>
              </a:ext>
            </a:extLst>
          </p:cNvPr>
          <p:cNvSpPr txBox="1"/>
          <p:nvPr/>
        </p:nvSpPr>
        <p:spPr>
          <a:xfrm>
            <a:off x="4962523" y="5184772"/>
            <a:ext cx="2266950" cy="309563"/>
          </a:xfrm>
          <a:prstGeom prst="rect">
            <a:avLst/>
          </a:prstGeom>
          <a:noFill/>
        </p:spPr>
        <p:txBody>
          <a:bodyPr wrap="square" rtlCol="0">
            <a:spAutoFit/>
          </a:bodyPr>
          <a:lstStyle/>
          <a:p>
            <a:r>
              <a:rPr lang="zh-CN" altLang="en-US" sz="1400" dirty="0"/>
              <a:t>图</a:t>
            </a:r>
            <a:r>
              <a:rPr lang="en-US" altLang="zh-CN" sz="1400" dirty="0"/>
              <a:t>8</a:t>
            </a:r>
            <a:r>
              <a:rPr lang="zh-CN" altLang="en-US" sz="1400" dirty="0"/>
              <a:t>：双精度浮点数的表示</a:t>
            </a:r>
          </a:p>
        </p:txBody>
      </p:sp>
    </p:spTree>
    <p:extLst>
      <p:ext uri="{BB962C8B-B14F-4D97-AF65-F5344CB8AC3E}">
        <p14:creationId xmlns:p14="http://schemas.microsoft.com/office/powerpoint/2010/main" val="3106418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漏洞的利用变体</a:t>
            </a:r>
            <a:endParaRPr lang="en-US" altLang="zh-CN" sz="2400" dirty="0"/>
          </a:p>
          <a:p>
            <a:pPr lvl="1"/>
            <a:r>
              <a:rPr lang="zh-CN" altLang="en-US" sz="2000" dirty="0"/>
              <a:t>直接参数访问法</a:t>
            </a:r>
            <a:endParaRPr lang="en-US" altLang="zh-CN" sz="2000" dirty="0"/>
          </a:p>
          <a:p>
            <a:pPr marL="457200" lvl="1" indent="0">
              <a:buNone/>
            </a:pPr>
            <a:r>
              <a:rPr lang="en-US" altLang="zh-CN" sz="2000" dirty="0"/>
              <a:t>   </a:t>
            </a:r>
            <a:r>
              <a:rPr lang="zh-CN" altLang="en-US" sz="2000" dirty="0"/>
              <a:t>直接参数访问法是一种构造格式化字符串的特殊技巧</a:t>
            </a:r>
            <a:endParaRPr lang="en-US" altLang="zh-CN" sz="2000" dirty="0"/>
          </a:p>
          <a:p>
            <a:pPr marL="457200" lvl="1" indent="0">
              <a:buNone/>
            </a:pPr>
            <a:r>
              <a:rPr lang="en-US" altLang="zh-CN" sz="2000" dirty="0"/>
              <a:t>   </a:t>
            </a:r>
            <a:r>
              <a:rPr lang="zh-CN" altLang="en-US" sz="2000" dirty="0"/>
              <a:t>在使用“</a:t>
            </a:r>
            <a:r>
              <a:rPr lang="en-US" altLang="zh-CN" sz="2000" dirty="0"/>
              <a:t>%n</a:t>
            </a:r>
            <a:r>
              <a:rPr lang="zh-CN" altLang="en-US" sz="2000" dirty="0"/>
              <a:t>”符号改写内存的时候可以大幅度减少栈上参数个数</a:t>
            </a:r>
            <a:endParaRPr lang="en-US" altLang="zh-CN" sz="2000" dirty="0"/>
          </a:p>
          <a:p>
            <a:pPr marL="457200" lvl="1" indent="0">
              <a:buNone/>
            </a:pPr>
            <a:r>
              <a:rPr lang="en-US" altLang="zh-CN" sz="2000" dirty="0"/>
              <a:t>   </a:t>
            </a:r>
            <a:r>
              <a:rPr lang="zh-CN" altLang="en-US" sz="2000" dirty="0"/>
              <a:t>该方法通过一个“</a:t>
            </a:r>
            <a:r>
              <a:rPr lang="en-US" altLang="zh-CN" sz="2000" dirty="0"/>
              <a:t>$</a:t>
            </a:r>
            <a:r>
              <a:rPr lang="zh-CN" altLang="en-US" sz="2000" dirty="0"/>
              <a:t>”修饰符可以决定格式化符号所形式化函数的第几个参数</a:t>
            </a:r>
            <a:r>
              <a:rPr lang="en-US" altLang="zh-CN" sz="2000" dirty="0"/>
              <a:t> </a:t>
            </a:r>
          </a:p>
          <a:p>
            <a:pPr marL="457200" lvl="1" indent="0">
              <a:buNone/>
            </a:pPr>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r>
              <a:rPr lang="en-US" altLang="zh-CN" sz="2000" dirty="0"/>
              <a:t>  </a:t>
            </a:r>
          </a:p>
          <a:p>
            <a:pPr marL="457200" lvl="1" indent="0">
              <a:buNone/>
            </a:pPr>
            <a:r>
              <a:rPr lang="en-US" altLang="zh-CN" sz="2000" dirty="0"/>
              <a:t>        </a:t>
            </a:r>
            <a:r>
              <a:rPr lang="zh-CN" altLang="en-US" sz="2000" dirty="0"/>
              <a:t>在</a:t>
            </a:r>
            <a:r>
              <a:rPr lang="en-US" altLang="zh-CN" sz="2000" dirty="0"/>
              <a:t>ubuntu16.04 + gcc5.4</a:t>
            </a:r>
            <a:r>
              <a:rPr lang="zh-CN" altLang="en-US" sz="2000" dirty="0"/>
              <a:t>环境中，输出正确</a:t>
            </a:r>
            <a:endParaRPr lang="en-US" altLang="zh-CN" sz="2000" dirty="0"/>
          </a:p>
          <a:p>
            <a:pPr marL="457200" lvl="1" indent="0">
              <a:buNone/>
            </a:pPr>
            <a:r>
              <a:rPr lang="en-US" altLang="zh-CN" sz="2000" dirty="0"/>
              <a:t>        </a:t>
            </a:r>
            <a:r>
              <a:rPr lang="zh-CN" altLang="en-US" sz="2000" dirty="0"/>
              <a:t>在</a:t>
            </a:r>
            <a:r>
              <a:rPr lang="en-US" altLang="zh-CN" sz="2000" dirty="0"/>
              <a:t>windows + tdm-gcc4.9</a:t>
            </a:r>
            <a:r>
              <a:rPr lang="zh-CN" altLang="en-US" sz="2000" dirty="0"/>
              <a:t>环境中产生错误输出</a:t>
            </a:r>
            <a:endParaRPr lang="en-US" altLang="zh-CN" sz="2000" dirty="0"/>
          </a:p>
          <a:p>
            <a:pPr marL="457200" lvl="1" indent="0">
              <a:buNone/>
            </a:pPr>
            <a:r>
              <a:rPr lang="en-US" altLang="zh-CN" sz="2000" dirty="0"/>
              <a:t>       </a:t>
            </a:r>
          </a:p>
        </p:txBody>
      </p:sp>
      <p:pic>
        <p:nvPicPr>
          <p:cNvPr id="4" name="图片 3">
            <a:extLst>
              <a:ext uri="{FF2B5EF4-FFF2-40B4-BE49-F238E27FC236}">
                <a16:creationId xmlns:a16="http://schemas.microsoft.com/office/drawing/2014/main" xmlns="" id="{2D14A7CE-0073-46C3-B351-468DE42E68D4}"/>
              </a:ext>
            </a:extLst>
          </p:cNvPr>
          <p:cNvPicPr>
            <a:picLocks noChangeAspect="1"/>
          </p:cNvPicPr>
          <p:nvPr/>
        </p:nvPicPr>
        <p:blipFill>
          <a:blip r:embed="rId3"/>
          <a:stretch>
            <a:fillRect/>
          </a:stretch>
        </p:blipFill>
        <p:spPr>
          <a:xfrm>
            <a:off x="2000249" y="4438651"/>
            <a:ext cx="4391012" cy="337770"/>
          </a:xfrm>
          <a:prstGeom prst="rect">
            <a:avLst/>
          </a:prstGeom>
        </p:spPr>
      </p:pic>
      <p:pic>
        <p:nvPicPr>
          <p:cNvPr id="5" name="图片 4">
            <a:extLst>
              <a:ext uri="{FF2B5EF4-FFF2-40B4-BE49-F238E27FC236}">
                <a16:creationId xmlns:a16="http://schemas.microsoft.com/office/drawing/2014/main" xmlns="" id="{135768F3-05AF-4589-A40D-EEED6F210A46}"/>
              </a:ext>
            </a:extLst>
          </p:cNvPr>
          <p:cNvPicPr>
            <a:picLocks noChangeAspect="1"/>
          </p:cNvPicPr>
          <p:nvPr/>
        </p:nvPicPr>
        <p:blipFill rotWithShape="1">
          <a:blip r:embed="rId4"/>
          <a:srcRect l="281" t="5818"/>
          <a:stretch/>
        </p:blipFill>
        <p:spPr>
          <a:xfrm>
            <a:off x="7229403" y="3992201"/>
            <a:ext cx="4314897" cy="446450"/>
          </a:xfrm>
          <a:prstGeom prst="rect">
            <a:avLst/>
          </a:prstGeom>
        </p:spPr>
      </p:pic>
      <p:pic>
        <p:nvPicPr>
          <p:cNvPr id="6" name="图片 5">
            <a:extLst>
              <a:ext uri="{FF2B5EF4-FFF2-40B4-BE49-F238E27FC236}">
                <a16:creationId xmlns:a16="http://schemas.microsoft.com/office/drawing/2014/main" xmlns="" id="{B84BE03C-5C51-4AB5-9ECB-0B6CFD85D7EF}"/>
              </a:ext>
            </a:extLst>
          </p:cNvPr>
          <p:cNvPicPr>
            <a:picLocks noChangeAspect="1"/>
          </p:cNvPicPr>
          <p:nvPr/>
        </p:nvPicPr>
        <p:blipFill>
          <a:blip r:embed="rId5"/>
          <a:stretch>
            <a:fillRect/>
          </a:stretch>
        </p:blipFill>
        <p:spPr>
          <a:xfrm>
            <a:off x="7229403" y="4565288"/>
            <a:ext cx="4391025" cy="1095375"/>
          </a:xfrm>
          <a:prstGeom prst="rect">
            <a:avLst/>
          </a:prstGeom>
        </p:spPr>
      </p:pic>
      <p:sp>
        <p:nvSpPr>
          <p:cNvPr id="7" name="文本框 6">
            <a:extLst>
              <a:ext uri="{FF2B5EF4-FFF2-40B4-BE49-F238E27FC236}">
                <a16:creationId xmlns:a16="http://schemas.microsoft.com/office/drawing/2014/main" xmlns="" id="{C127C78A-1A6E-445C-9E66-60035C94321F}"/>
              </a:ext>
            </a:extLst>
          </p:cNvPr>
          <p:cNvSpPr txBox="1"/>
          <p:nvPr/>
        </p:nvSpPr>
        <p:spPr>
          <a:xfrm>
            <a:off x="7229403" y="5787300"/>
            <a:ext cx="4724403" cy="307777"/>
          </a:xfrm>
          <a:prstGeom prst="rect">
            <a:avLst/>
          </a:prstGeom>
          <a:noFill/>
        </p:spPr>
        <p:txBody>
          <a:bodyPr wrap="square" rtlCol="0">
            <a:spAutoFit/>
          </a:bodyPr>
          <a:lstStyle/>
          <a:p>
            <a:r>
              <a:rPr lang="zh-CN" altLang="en-US" sz="1400" dirty="0"/>
              <a:t>图</a:t>
            </a:r>
            <a:r>
              <a:rPr lang="en-US" altLang="zh-CN" sz="1400" dirty="0"/>
              <a:t>9</a:t>
            </a:r>
            <a:r>
              <a:rPr lang="zh-CN" altLang="en-US" sz="1400" dirty="0"/>
              <a:t>：</a:t>
            </a:r>
            <a:r>
              <a:rPr lang="en-US" altLang="zh-CN" sz="1400" dirty="0" err="1"/>
              <a:t>linux</a:t>
            </a:r>
            <a:r>
              <a:rPr lang="en-US" altLang="zh-CN" sz="1400" dirty="0"/>
              <a:t>(</a:t>
            </a:r>
            <a:r>
              <a:rPr lang="zh-CN" altLang="en-US" sz="1400" dirty="0"/>
              <a:t>上</a:t>
            </a:r>
            <a:r>
              <a:rPr lang="en-US" altLang="zh-CN" sz="1400" dirty="0"/>
              <a:t>)</a:t>
            </a:r>
            <a:r>
              <a:rPr lang="zh-CN" altLang="en-US" sz="1400" dirty="0"/>
              <a:t>以及</a:t>
            </a:r>
            <a:r>
              <a:rPr lang="en-US" altLang="zh-CN" sz="1400" dirty="0"/>
              <a:t>windows(</a:t>
            </a:r>
            <a:r>
              <a:rPr lang="zh-CN" altLang="en-US" sz="1400" dirty="0"/>
              <a:t>下</a:t>
            </a:r>
            <a:r>
              <a:rPr lang="en-US" altLang="zh-CN" sz="1400" dirty="0"/>
              <a:t>)</a:t>
            </a:r>
            <a:r>
              <a:rPr lang="zh-CN" altLang="en-US" sz="1400" dirty="0"/>
              <a:t>环境中的</a:t>
            </a:r>
            <a:r>
              <a:rPr lang="en-US" altLang="zh-CN" sz="1400" dirty="0"/>
              <a:t>$</a:t>
            </a:r>
            <a:r>
              <a:rPr lang="zh-CN" altLang="en-US" sz="1400" dirty="0"/>
              <a:t>修饰符支持情况</a:t>
            </a:r>
          </a:p>
        </p:txBody>
      </p:sp>
    </p:spTree>
    <p:extLst>
      <p:ext uri="{BB962C8B-B14F-4D97-AF65-F5344CB8AC3E}">
        <p14:creationId xmlns:p14="http://schemas.microsoft.com/office/powerpoint/2010/main" val="78726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格式化字符串简介</a:t>
            </a:r>
            <a:endParaRPr lang="en-US" altLang="zh-CN" sz="2400" dirty="0"/>
          </a:p>
          <a:p>
            <a:pPr lvl="1"/>
            <a:r>
              <a:rPr lang="zh-CN" altLang="en-US" sz="2000" dirty="0"/>
              <a:t>什么是格式化字符串</a:t>
            </a:r>
            <a:endParaRPr lang="en-US" altLang="zh-CN" sz="2000" dirty="0"/>
          </a:p>
          <a:p>
            <a:pPr marL="457200" lvl="1" indent="0">
              <a:buNone/>
            </a:pPr>
            <a:r>
              <a:rPr lang="en-US" altLang="zh-CN" sz="2000" dirty="0"/>
              <a:t>   </a:t>
            </a:r>
            <a:r>
              <a:rPr lang="zh-CN" altLang="en-US" sz="2000" dirty="0"/>
              <a:t>格式化字符串中有一些常见的格式化符号，分别对应</a:t>
            </a:r>
            <a:r>
              <a:rPr lang="en-US" altLang="zh-CN" sz="2000" dirty="0"/>
              <a:t>(</a:t>
            </a:r>
            <a:r>
              <a:rPr lang="zh-CN" altLang="en-US" sz="2000" dirty="0"/>
              <a:t>在</a:t>
            </a:r>
            <a:r>
              <a:rPr lang="en-US" altLang="zh-CN" sz="2000" dirty="0"/>
              <a:t>C</a:t>
            </a:r>
            <a:r>
              <a:rPr lang="zh-CN" altLang="en-US" sz="2000" dirty="0"/>
              <a:t>语言中</a:t>
            </a:r>
            <a:r>
              <a:rPr lang="en-US" altLang="zh-CN" sz="2000" dirty="0"/>
              <a:t>)</a:t>
            </a:r>
            <a:r>
              <a:rPr lang="zh-CN" altLang="en-US" sz="2000" dirty="0"/>
              <a:t>不同的参数类型</a:t>
            </a:r>
            <a:endParaRPr lang="en-US" altLang="zh-CN" sz="2000" dirty="0"/>
          </a:p>
        </p:txBody>
      </p:sp>
      <p:graphicFrame>
        <p:nvGraphicFramePr>
          <p:cNvPr id="7" name="表格 6">
            <a:extLst>
              <a:ext uri="{FF2B5EF4-FFF2-40B4-BE49-F238E27FC236}">
                <a16:creationId xmlns:a16="http://schemas.microsoft.com/office/drawing/2014/main" xmlns="" id="{3E9BC221-3B28-405E-A59A-CBECFAC5FFDF}"/>
              </a:ext>
            </a:extLst>
          </p:cNvPr>
          <p:cNvGraphicFramePr>
            <a:graphicFrameLocks noGrp="1"/>
          </p:cNvGraphicFramePr>
          <p:nvPr>
            <p:extLst>
              <p:ext uri="{D42A27DB-BD31-4B8C-83A1-F6EECF244321}">
                <p14:modId xmlns:p14="http://schemas.microsoft.com/office/powerpoint/2010/main" val="558496231"/>
              </p:ext>
            </p:extLst>
          </p:nvPr>
        </p:nvGraphicFramePr>
        <p:xfrm>
          <a:off x="2842819" y="3188546"/>
          <a:ext cx="6959598" cy="2225040"/>
        </p:xfrm>
        <a:graphic>
          <a:graphicData uri="http://schemas.openxmlformats.org/drawingml/2006/table">
            <a:tbl>
              <a:tblPr firstRow="1" bandRow="1">
                <a:tableStyleId>{073A0DAA-6AF3-43AB-8588-CEC1D06C72B9}</a:tableStyleId>
              </a:tblPr>
              <a:tblGrid>
                <a:gridCol w="1497828">
                  <a:extLst>
                    <a:ext uri="{9D8B030D-6E8A-4147-A177-3AD203B41FA5}">
                      <a16:colId xmlns:a16="http://schemas.microsoft.com/office/drawing/2014/main" xmlns="" val="2471565480"/>
                    </a:ext>
                  </a:extLst>
                </a:gridCol>
                <a:gridCol w="3668617">
                  <a:extLst>
                    <a:ext uri="{9D8B030D-6E8A-4147-A177-3AD203B41FA5}">
                      <a16:colId xmlns:a16="http://schemas.microsoft.com/office/drawing/2014/main" xmlns="" val="1498534774"/>
                    </a:ext>
                  </a:extLst>
                </a:gridCol>
                <a:gridCol w="1793153">
                  <a:extLst>
                    <a:ext uri="{9D8B030D-6E8A-4147-A177-3AD203B41FA5}">
                      <a16:colId xmlns:a16="http://schemas.microsoft.com/office/drawing/2014/main" xmlns="" val="1549143290"/>
                    </a:ext>
                  </a:extLst>
                </a:gridCol>
              </a:tblGrid>
              <a:tr h="370840">
                <a:tc>
                  <a:txBody>
                    <a:bodyPr/>
                    <a:lstStyle/>
                    <a:p>
                      <a:pPr algn="ctr"/>
                      <a:r>
                        <a:rPr lang="zh-CN" altLang="en-US" dirty="0">
                          <a:solidFill>
                            <a:schemeClr val="tx1"/>
                          </a:solidFill>
                        </a:rPr>
                        <a:t>格式化符号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对应参数类型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参数的传递方式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7883286"/>
                  </a:ext>
                </a:extLst>
              </a:tr>
              <a:tr h="370840">
                <a:tc>
                  <a:txBody>
                    <a:bodyPr/>
                    <a:lstStyle/>
                    <a:p>
                      <a:pPr algn="ctr"/>
                      <a:r>
                        <a:rPr lang="en-US" altLang="zh-CN" dirty="0">
                          <a:solidFill>
                            <a:schemeClr val="tx1"/>
                          </a:solidFill>
                        </a:rPr>
                        <a:t>%d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十进制整型</a:t>
                      </a:r>
                      <a:r>
                        <a:rPr lang="en-US" altLang="zh-CN" dirty="0">
                          <a:solidFill>
                            <a:schemeClr val="tx1"/>
                          </a:solidFill>
                        </a:rPr>
                        <a:t>(int)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3800906"/>
                  </a:ext>
                </a:extLst>
              </a:tr>
              <a:tr h="370840">
                <a:tc>
                  <a:txBody>
                    <a:bodyPr/>
                    <a:lstStyle/>
                    <a:p>
                      <a:pPr algn="ctr"/>
                      <a:r>
                        <a:rPr lang="en-US" altLang="zh-CN"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无符号十进制整型</a:t>
                      </a:r>
                      <a:r>
                        <a:rPr lang="en-US" altLang="zh-CN" dirty="0">
                          <a:solidFill>
                            <a:schemeClr val="tx1"/>
                          </a:solidFill>
                        </a:rPr>
                        <a:t>(unsigned int)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71832395"/>
                  </a:ext>
                </a:extLst>
              </a:tr>
              <a:tr h="370840">
                <a:tc>
                  <a:txBody>
                    <a:bodyPr/>
                    <a:lstStyle/>
                    <a:p>
                      <a:pPr algn="ctr"/>
                      <a:r>
                        <a:rPr lang="en-US" altLang="zh-CN" dirty="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十六进制整型</a:t>
                      </a:r>
                      <a:r>
                        <a:rPr lang="en-US" altLang="zh-CN" dirty="0">
                          <a:solidFill>
                            <a:schemeClr val="tx1"/>
                          </a:solidFill>
                        </a:rPr>
                        <a:t>(unsigned int)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3962100"/>
                  </a:ext>
                </a:extLst>
              </a:tr>
              <a:tr h="370840">
                <a:tc>
                  <a:txBody>
                    <a:bodyPr/>
                    <a:lstStyle/>
                    <a:p>
                      <a:pPr algn="ctr"/>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字符串</a:t>
                      </a:r>
                      <a:r>
                        <a:rPr lang="en-US" altLang="zh-CN" dirty="0">
                          <a:solidFill>
                            <a:schemeClr val="tx1"/>
                          </a:solidFill>
                        </a:rPr>
                        <a:t> ((const) (unsigned) char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49930821"/>
                  </a:ext>
                </a:extLst>
              </a:tr>
              <a:tr h="370840">
                <a:tc>
                  <a:txBody>
                    <a:bodyPr/>
                    <a:lstStyle/>
                    <a:p>
                      <a:pPr algn="ctr"/>
                      <a:r>
                        <a:rPr lang="en-US" altLang="zh-CN" b="1" dirty="0">
                          <a:solidFill>
                            <a:schemeClr val="tx1"/>
                          </a:solidFill>
                        </a:rPr>
                        <a:t>%n</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solidFill>
                            <a:schemeClr val="tx1"/>
                          </a:solidFill>
                        </a:rPr>
                        <a:t>已经打印的字符数</a:t>
                      </a:r>
                      <a:r>
                        <a:rPr lang="en-US" altLang="zh-CN" b="1" dirty="0">
                          <a:solidFill>
                            <a:schemeClr val="tx1"/>
                          </a:solidFill>
                        </a:rPr>
                        <a:t>(* int)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a:solidFill>
                            <a:schemeClr val="tx1"/>
                          </a:solidFill>
                        </a:rPr>
                        <a:t>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96070812"/>
                  </a:ext>
                </a:extLst>
              </a:tr>
            </a:tbl>
          </a:graphicData>
        </a:graphic>
      </p:graphicFrame>
      <p:sp>
        <p:nvSpPr>
          <p:cNvPr id="8" name="文本框 7">
            <a:extLst>
              <a:ext uri="{FF2B5EF4-FFF2-40B4-BE49-F238E27FC236}">
                <a16:creationId xmlns:a16="http://schemas.microsoft.com/office/drawing/2014/main" xmlns="" id="{A2C14581-BA85-4213-9403-336414230BE5}"/>
              </a:ext>
            </a:extLst>
          </p:cNvPr>
          <p:cNvSpPr txBox="1"/>
          <p:nvPr/>
        </p:nvSpPr>
        <p:spPr>
          <a:xfrm>
            <a:off x="4452687" y="5548523"/>
            <a:ext cx="3743862" cy="307777"/>
          </a:xfrm>
          <a:prstGeom prst="rect">
            <a:avLst/>
          </a:prstGeom>
          <a:noFill/>
        </p:spPr>
        <p:txBody>
          <a:bodyPr wrap="square" rtlCol="0">
            <a:spAutoFit/>
          </a:bodyPr>
          <a:lstStyle/>
          <a:p>
            <a:r>
              <a:rPr lang="zh-CN" altLang="en-US" sz="1400" dirty="0"/>
              <a:t>表</a:t>
            </a:r>
            <a:r>
              <a:rPr lang="en-US" altLang="zh-CN" sz="1400" dirty="0"/>
              <a:t>2</a:t>
            </a:r>
            <a:r>
              <a:rPr lang="zh-CN" altLang="en-US" sz="1400" dirty="0"/>
              <a:t>：常用的格式化符号以及其对应参数类型</a:t>
            </a:r>
          </a:p>
        </p:txBody>
      </p:sp>
    </p:spTree>
    <p:extLst>
      <p:ext uri="{BB962C8B-B14F-4D97-AF65-F5344CB8AC3E}">
        <p14:creationId xmlns:p14="http://schemas.microsoft.com/office/powerpoint/2010/main" val="1988460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8E2FB-776F-4B72-9B9F-43CBDC6DDE30}"/>
              </a:ext>
            </a:extLst>
          </p:cNvPr>
          <p:cNvSpPr>
            <a:spLocks noGrp="1"/>
          </p:cNvSpPr>
          <p:nvPr>
            <p:ph type="title"/>
          </p:nvPr>
        </p:nvSpPr>
        <p:spPr/>
        <p:txBody>
          <a:bodyPr>
            <a:normAutofit/>
          </a:bodyPr>
          <a:lstStyle/>
          <a:p>
            <a:r>
              <a:rPr lang="zh-CN" altLang="en-US" sz="3200" dirty="0"/>
              <a:t>漏洞利用的要点与变体</a:t>
            </a:r>
          </a:p>
        </p:txBody>
      </p:sp>
      <p:sp>
        <p:nvSpPr>
          <p:cNvPr id="3" name="内容占位符 2">
            <a:extLst>
              <a:ext uri="{FF2B5EF4-FFF2-40B4-BE49-F238E27FC236}">
                <a16:creationId xmlns:a16="http://schemas.microsoft.com/office/drawing/2014/main" xmlns="" id="{A7FE4076-24E3-48D9-AFDC-A84B3F83232B}"/>
              </a:ext>
            </a:extLst>
          </p:cNvPr>
          <p:cNvSpPr>
            <a:spLocks noGrp="1"/>
          </p:cNvSpPr>
          <p:nvPr>
            <p:ph idx="1"/>
          </p:nvPr>
        </p:nvSpPr>
        <p:spPr/>
        <p:txBody>
          <a:bodyPr>
            <a:normAutofit/>
          </a:bodyPr>
          <a:lstStyle/>
          <a:p>
            <a:r>
              <a:rPr lang="zh-CN" altLang="en-US" sz="2400" dirty="0"/>
              <a:t>漏洞的利用变体</a:t>
            </a:r>
            <a:endParaRPr lang="en-US" altLang="zh-CN" sz="2400" dirty="0"/>
          </a:p>
          <a:p>
            <a:pPr lvl="1"/>
            <a:r>
              <a:rPr lang="zh-CN" altLang="en-US" sz="2000" dirty="0"/>
              <a:t>直接参数访问法</a:t>
            </a:r>
            <a:endParaRPr lang="en-US" altLang="zh-CN" sz="2000" dirty="0"/>
          </a:p>
          <a:p>
            <a:pPr marL="457200" lvl="1" indent="0">
              <a:buNone/>
            </a:pPr>
            <a:r>
              <a:rPr lang="en-US" altLang="zh-CN" sz="2000" dirty="0"/>
              <a:t>   </a:t>
            </a:r>
            <a:r>
              <a:rPr lang="zh-CN" altLang="en-US" sz="2000" dirty="0"/>
              <a:t>直接参数访问法与我们加快栈指针增长速度的尝试息息相关</a:t>
            </a:r>
            <a:endParaRPr lang="en-US" altLang="zh-CN" sz="2000" dirty="0"/>
          </a:p>
          <a:p>
            <a:pPr marL="457200" lvl="1" indent="0">
              <a:buNone/>
            </a:pPr>
            <a:r>
              <a:rPr lang="en-US" altLang="zh-CN" sz="2000" dirty="0"/>
              <a:t>   </a:t>
            </a:r>
            <a:r>
              <a:rPr lang="zh-CN" altLang="en-US" sz="2000" dirty="0"/>
              <a:t>通过降低栈上的参数个数可以显著降低栈指针需要增长的长度</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                                                        </a:t>
            </a:r>
            <a:endParaRPr lang="en-US" altLang="zh-CN" sz="2000" dirty="0"/>
          </a:p>
          <a:p>
            <a:pPr marL="457200" lvl="1" indent="0">
              <a:buNone/>
            </a:pPr>
            <a:r>
              <a:rPr lang="en-US" altLang="zh-CN" sz="2000" dirty="0"/>
              <a:t>                                                                             </a:t>
            </a:r>
          </a:p>
          <a:p>
            <a:pPr marL="457200" lvl="1" indent="0">
              <a:buNone/>
            </a:pPr>
            <a:r>
              <a:rPr lang="en-US" altLang="zh-CN" sz="2000" dirty="0"/>
              <a:t>                                                                             </a:t>
            </a:r>
            <a:r>
              <a:rPr lang="zh-CN" altLang="en-US" sz="2000" dirty="0"/>
              <a:t>仅需要使用</a:t>
            </a:r>
            <a:r>
              <a:rPr lang="en-US" altLang="zh-CN" sz="2000" dirty="0"/>
              <a:t>1</a:t>
            </a:r>
            <a:r>
              <a:rPr lang="zh-CN" altLang="en-US" sz="2000" dirty="0"/>
              <a:t>个无用的整型变量占位</a:t>
            </a:r>
            <a:endParaRPr lang="en-US" altLang="zh-CN" sz="2000" dirty="0"/>
          </a:p>
          <a:p>
            <a:pPr marL="457200" lvl="1" indent="0">
              <a:buNone/>
            </a:pPr>
            <a:r>
              <a:rPr lang="en-US" altLang="zh-CN" sz="2000" dirty="0"/>
              <a:t>                                                                             </a:t>
            </a:r>
            <a:r>
              <a:rPr lang="zh-CN" altLang="en-US" sz="2000" dirty="0"/>
              <a:t>与原来的方法相比减少了</a:t>
            </a:r>
            <a:r>
              <a:rPr lang="en-US" altLang="zh-CN" sz="2000" dirty="0"/>
              <a:t>3</a:t>
            </a:r>
            <a:r>
              <a:rPr lang="zh-CN" altLang="en-US" sz="2000" dirty="0"/>
              <a:t>个参数</a:t>
            </a:r>
            <a:endParaRPr lang="en-US" altLang="zh-CN" sz="2000" dirty="0"/>
          </a:p>
          <a:p>
            <a:pPr marL="457200" lvl="1" indent="0">
              <a:buNone/>
            </a:pPr>
            <a:r>
              <a:rPr lang="en-US" altLang="zh-CN" sz="2000" dirty="0"/>
              <a:t>                                                                             </a:t>
            </a:r>
            <a:r>
              <a:rPr lang="zh-CN" altLang="en-US" sz="2000" dirty="0"/>
              <a:t>栈指针需要增加的长度降低</a:t>
            </a:r>
            <a:r>
              <a:rPr lang="en-US" altLang="zh-CN" sz="2000" dirty="0"/>
              <a:t>12</a:t>
            </a:r>
            <a:r>
              <a:rPr lang="zh-CN" altLang="en-US" sz="2000" dirty="0"/>
              <a:t>个字节</a:t>
            </a:r>
            <a:endParaRPr lang="en-US" altLang="zh-CN" sz="2000" dirty="0"/>
          </a:p>
        </p:txBody>
      </p:sp>
      <p:pic>
        <p:nvPicPr>
          <p:cNvPr id="4" name="图片 3">
            <a:extLst>
              <a:ext uri="{FF2B5EF4-FFF2-40B4-BE49-F238E27FC236}">
                <a16:creationId xmlns:a16="http://schemas.microsoft.com/office/drawing/2014/main" xmlns="" id="{45294F40-601B-428B-8BDF-0BBCE8FCB4E8}"/>
              </a:ext>
            </a:extLst>
          </p:cNvPr>
          <p:cNvPicPr>
            <a:picLocks noChangeAspect="1"/>
          </p:cNvPicPr>
          <p:nvPr/>
        </p:nvPicPr>
        <p:blipFill>
          <a:blip r:embed="rId3"/>
          <a:stretch>
            <a:fillRect/>
          </a:stretch>
        </p:blipFill>
        <p:spPr>
          <a:xfrm>
            <a:off x="1766558" y="3919537"/>
            <a:ext cx="4863442" cy="2082252"/>
          </a:xfrm>
          <a:prstGeom prst="rect">
            <a:avLst/>
          </a:prstGeom>
        </p:spPr>
      </p:pic>
    </p:spTree>
    <p:extLst>
      <p:ext uri="{BB962C8B-B14F-4D97-AF65-F5344CB8AC3E}">
        <p14:creationId xmlns:p14="http://schemas.microsoft.com/office/powerpoint/2010/main" val="1319022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000" dirty="0"/>
          </a:p>
          <a:p>
            <a:endParaRPr lang="en-US" altLang="zh-CN" dirty="0"/>
          </a:p>
          <a:p>
            <a:r>
              <a:rPr lang="zh-CN" altLang="en-US" sz="2400" dirty="0"/>
              <a:t>绕开系统对于代码植入的保护措施</a:t>
            </a:r>
            <a:endParaRPr lang="en-US" altLang="zh-CN" sz="2400" dirty="0"/>
          </a:p>
          <a:p>
            <a:endParaRPr lang="en-US" altLang="zh-CN" sz="2400" dirty="0"/>
          </a:p>
          <a:p>
            <a:r>
              <a:rPr lang="zh-CN" altLang="en-US" sz="2400" dirty="0"/>
              <a:t>利用位于堆上的格式化字符串</a:t>
            </a:r>
            <a:endParaRPr lang="en-US" altLang="zh-CN" sz="2400" dirty="0"/>
          </a:p>
        </p:txBody>
      </p:sp>
    </p:spTree>
    <p:extLst>
      <p:ext uri="{BB962C8B-B14F-4D97-AF65-F5344CB8AC3E}">
        <p14:creationId xmlns:p14="http://schemas.microsoft.com/office/powerpoint/2010/main" val="3103067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400" dirty="0"/>
          </a:p>
          <a:p>
            <a:pPr lvl="1"/>
            <a:r>
              <a:rPr lang="zh-CN" altLang="en-US" sz="2000" dirty="0"/>
              <a:t>重写全局偏移表</a:t>
            </a:r>
            <a:r>
              <a:rPr lang="en-US" altLang="zh-CN" sz="2000" dirty="0"/>
              <a:t>(Global Offset Table)</a:t>
            </a:r>
          </a:p>
          <a:p>
            <a:pPr marL="457200" lvl="1" indent="0">
              <a:buNone/>
            </a:pPr>
            <a:r>
              <a:rPr lang="en-US" altLang="zh-CN" sz="2000" dirty="0"/>
              <a:t> </a:t>
            </a:r>
            <a:r>
              <a:rPr lang="zh-CN" altLang="en-US" sz="2000" dirty="0"/>
              <a:t>  在</a:t>
            </a:r>
            <a:r>
              <a:rPr lang="en-US" altLang="zh-CN" sz="2000" dirty="0"/>
              <a:t>ELF</a:t>
            </a:r>
            <a:r>
              <a:rPr lang="zh-CN" altLang="en-US" sz="2000" dirty="0"/>
              <a:t>格式二进制文件中一般有三个索引表，其中一个为节头</a:t>
            </a:r>
            <a:r>
              <a:rPr lang="en-US" altLang="zh-CN" sz="2000" dirty="0"/>
              <a:t>(section header)</a:t>
            </a:r>
            <a:r>
              <a:rPr lang="zh-CN" altLang="en-US" sz="2000" dirty="0"/>
              <a:t>表</a:t>
            </a:r>
            <a:endParaRPr lang="en-US" altLang="zh-CN" sz="2000" dirty="0"/>
          </a:p>
          <a:p>
            <a:pPr marL="457200" lvl="1" indent="0">
              <a:buNone/>
            </a:pPr>
            <a:r>
              <a:rPr lang="en-US" altLang="zh-CN" sz="2000" dirty="0"/>
              <a:t>   </a:t>
            </a:r>
            <a:r>
              <a:rPr lang="zh-CN" altLang="en-US" sz="2000" dirty="0"/>
              <a:t>节头表中会显示一个</a:t>
            </a:r>
            <a:r>
              <a:rPr lang="en-US" altLang="zh-CN" sz="2000" dirty="0"/>
              <a:t>.got</a:t>
            </a:r>
            <a:r>
              <a:rPr lang="zh-CN" altLang="en-US" sz="2000" dirty="0"/>
              <a:t>节头，对应</a:t>
            </a:r>
            <a:r>
              <a:rPr lang="en-US" altLang="zh-CN" sz="2000" dirty="0"/>
              <a:t>GOT</a:t>
            </a:r>
            <a:r>
              <a:rPr lang="zh-CN" altLang="en-US" sz="2000" dirty="0"/>
              <a:t>节的地址，据此可以找到</a:t>
            </a:r>
            <a:r>
              <a:rPr lang="en-US" altLang="zh-CN" sz="2000" dirty="0"/>
              <a:t>GOT</a:t>
            </a:r>
            <a:r>
              <a:rPr lang="zh-CN" altLang="en-US" sz="2000" dirty="0"/>
              <a:t>节</a:t>
            </a:r>
            <a:endParaRPr lang="en-US" altLang="zh-CN" sz="2000" dirty="0"/>
          </a:p>
          <a:p>
            <a:pPr marL="457200" lvl="1" indent="0">
              <a:buNone/>
            </a:pPr>
            <a:r>
              <a:rPr lang="en-US" altLang="zh-CN" sz="2000" dirty="0"/>
              <a:t>   </a:t>
            </a:r>
            <a:r>
              <a:rPr lang="zh-CN" altLang="en-US" sz="2000" dirty="0"/>
              <a:t>在</a:t>
            </a:r>
            <a:r>
              <a:rPr lang="en-US" altLang="zh-CN" sz="2000" dirty="0"/>
              <a:t>GOT</a:t>
            </a:r>
            <a:r>
              <a:rPr lang="zh-CN" altLang="en-US" sz="2000" dirty="0"/>
              <a:t>节中记录了程序中用到的所有库函数的入口地址。</a:t>
            </a:r>
            <a:endParaRPr lang="en-US" altLang="zh-CN" sz="2000" dirty="0"/>
          </a:p>
          <a:p>
            <a:pPr marL="457200" lvl="1" indent="0">
              <a:buNone/>
            </a:pPr>
            <a:r>
              <a:rPr lang="en-US" altLang="zh-CN" sz="2000" dirty="0"/>
              <a:t>   ——</a:t>
            </a:r>
            <a:r>
              <a:rPr lang="zh-CN" altLang="en-US" sz="2000" dirty="0"/>
              <a:t>通过修改库函数的入口的记录可以使得程序</a:t>
            </a:r>
            <a:r>
              <a:rPr lang="zh-CN" altLang="en-US" sz="2000" dirty="0">
                <a:solidFill>
                  <a:srgbClr val="FF0000"/>
                </a:solidFill>
              </a:rPr>
              <a:t>在调用库函数时</a:t>
            </a:r>
            <a:r>
              <a:rPr lang="zh-CN" altLang="en-US" sz="2000" dirty="0"/>
              <a:t>转向执行植入代码</a:t>
            </a:r>
            <a:endParaRPr lang="en-US" altLang="zh-CN" sz="2000" dirty="0"/>
          </a:p>
        </p:txBody>
      </p:sp>
      <p:sp>
        <p:nvSpPr>
          <p:cNvPr id="5" name="TextBox 4"/>
          <p:cNvSpPr txBox="1"/>
          <p:nvPr/>
        </p:nvSpPr>
        <p:spPr>
          <a:xfrm>
            <a:off x="3647325" y="4315146"/>
            <a:ext cx="4890500" cy="1323439"/>
          </a:xfrm>
          <a:prstGeom prst="rect">
            <a:avLst/>
          </a:prstGeom>
          <a:noFill/>
        </p:spPr>
        <p:txBody>
          <a:bodyPr wrap="square" rtlCol="0">
            <a:spAutoFit/>
          </a:bodyPr>
          <a:lstStyle/>
          <a:p>
            <a:r>
              <a:rPr lang="zh-CN" altLang="en-US" sz="2000" dirty="0"/>
              <a:t>查看</a:t>
            </a:r>
            <a:r>
              <a:rPr lang="en-US" altLang="zh-CN" sz="2000" dirty="0"/>
              <a:t>GOT</a:t>
            </a:r>
            <a:r>
              <a:rPr lang="zh-CN" altLang="en-US" sz="2000" dirty="0"/>
              <a:t>表中库函数入口地址的方法：</a:t>
            </a:r>
            <a:endParaRPr lang="en-US" altLang="zh-CN" sz="2000" dirty="0"/>
          </a:p>
          <a:p>
            <a:endParaRPr lang="en-US" altLang="zh-CN" sz="2000" dirty="0"/>
          </a:p>
          <a:p>
            <a:pPr algn="ctr"/>
            <a:r>
              <a:rPr lang="en-US" altLang="zh-CN" sz="2000" dirty="0" err="1">
                <a:solidFill>
                  <a:srgbClr val="FF0000"/>
                </a:solidFill>
                <a:latin typeface="微软雅黑" pitchFamily="34" charset="-122"/>
                <a:ea typeface="微软雅黑" pitchFamily="34" charset="-122"/>
              </a:rPr>
              <a:t>objdump</a:t>
            </a:r>
            <a:r>
              <a:rPr lang="en-US" altLang="zh-CN" sz="2000" dirty="0">
                <a:solidFill>
                  <a:srgbClr val="FF0000"/>
                </a:solidFill>
                <a:latin typeface="微软雅黑" pitchFamily="34" charset="-122"/>
                <a:ea typeface="微软雅黑" pitchFamily="34" charset="-122"/>
              </a:rPr>
              <a:t> –dynamic-</a:t>
            </a:r>
            <a:r>
              <a:rPr lang="en-US" altLang="zh-CN" sz="2000" dirty="0" err="1">
                <a:solidFill>
                  <a:srgbClr val="FF0000"/>
                </a:solidFill>
                <a:latin typeface="微软雅黑" pitchFamily="34" charset="-122"/>
                <a:ea typeface="微软雅黑" pitchFamily="34" charset="-122"/>
              </a:rPr>
              <a:t>reloc</a:t>
            </a:r>
            <a:r>
              <a:rPr lang="en-US" altLang="zh-CN" sz="2000" dirty="0">
                <a:solidFill>
                  <a:srgbClr val="FF0000"/>
                </a:solidFill>
                <a:latin typeface="微软雅黑" pitchFamily="34" charset="-122"/>
                <a:ea typeface="微软雅黑" pitchFamily="34" charset="-122"/>
              </a:rPr>
              <a:t>  elf</a:t>
            </a:r>
            <a:r>
              <a:rPr lang="zh-CN" altLang="en-US" sz="2000" dirty="0">
                <a:solidFill>
                  <a:srgbClr val="FF0000"/>
                </a:solidFill>
                <a:latin typeface="微软雅黑" pitchFamily="34" charset="-122"/>
                <a:ea typeface="微软雅黑" pitchFamily="34" charset="-122"/>
              </a:rPr>
              <a:t>文件名</a:t>
            </a:r>
            <a:endParaRPr lang="en-US" altLang="zh-CN" sz="2000" dirty="0">
              <a:solidFill>
                <a:srgbClr val="FF0000"/>
              </a:solidFill>
              <a:latin typeface="微软雅黑" pitchFamily="34" charset="-122"/>
              <a:ea typeface="微软雅黑" pitchFamily="34" charset="-122"/>
            </a:endParaRPr>
          </a:p>
          <a:p>
            <a:pPr algn="ctr"/>
            <a:r>
              <a:rPr lang="en-US" altLang="zh-CN" sz="2000" dirty="0">
                <a:solidFill>
                  <a:srgbClr val="FF0000"/>
                </a:solidFill>
                <a:latin typeface="微软雅黑" pitchFamily="34" charset="-122"/>
                <a:ea typeface="微软雅黑" pitchFamily="34" charset="-122"/>
              </a:rPr>
              <a:t>(–dynamic-</a:t>
            </a:r>
            <a:r>
              <a:rPr lang="en-US" altLang="zh-CN" sz="2000" dirty="0" err="1">
                <a:solidFill>
                  <a:srgbClr val="FF0000"/>
                </a:solidFill>
                <a:latin typeface="微软雅黑" pitchFamily="34" charset="-122"/>
                <a:ea typeface="微软雅黑" pitchFamily="34" charset="-122"/>
              </a:rPr>
              <a:t>reloc</a:t>
            </a:r>
            <a:r>
              <a:rPr lang="zh-CN" altLang="en-US" sz="2000" dirty="0">
                <a:solidFill>
                  <a:srgbClr val="FF0000"/>
                </a:solidFill>
                <a:latin typeface="微软雅黑" pitchFamily="34" charset="-122"/>
                <a:ea typeface="微软雅黑" pitchFamily="34" charset="-122"/>
              </a:rPr>
              <a:t>也可简写为</a:t>
            </a:r>
            <a:r>
              <a:rPr lang="en-US" altLang="zh-CN" sz="2000" dirty="0">
                <a:solidFill>
                  <a:srgbClr val="FF0000"/>
                </a:solidFill>
                <a:latin typeface="微软雅黑" pitchFamily="34" charset="-122"/>
                <a:ea typeface="微软雅黑" pitchFamily="34" charset="-122"/>
              </a:rPr>
              <a:t>-R)</a:t>
            </a:r>
            <a:endParaRPr lang="zh-CN" altLang="en-US" sz="20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24527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507" y="2594439"/>
            <a:ext cx="58483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23" y="2865902"/>
            <a:ext cx="49053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400" dirty="0"/>
          </a:p>
          <a:p>
            <a:pPr lvl="1"/>
            <a:r>
              <a:rPr lang="zh-CN" altLang="en-US" sz="2000" dirty="0"/>
              <a:t>重写全局偏移表</a:t>
            </a:r>
            <a:r>
              <a:rPr lang="en-US" altLang="zh-CN" sz="2000" dirty="0"/>
              <a:t>(Global Offset Table)</a:t>
            </a:r>
          </a:p>
          <a:p>
            <a:pPr marL="457200" lvl="1" indent="0">
              <a:buNone/>
            </a:pPr>
            <a:r>
              <a:rPr lang="en-US" altLang="zh-CN" sz="2000" dirty="0"/>
              <a:t> </a:t>
            </a:r>
            <a:r>
              <a:rPr lang="zh-CN" altLang="en-US" sz="2000" dirty="0"/>
              <a:t>  </a:t>
            </a:r>
            <a:endParaRPr lang="en-US" altLang="zh-CN" sz="2000" dirty="0"/>
          </a:p>
        </p:txBody>
      </p:sp>
      <p:sp>
        <p:nvSpPr>
          <p:cNvPr id="4" name="矩形 3"/>
          <p:cNvSpPr/>
          <p:nvPr/>
        </p:nvSpPr>
        <p:spPr>
          <a:xfrm>
            <a:off x="2044559" y="4016341"/>
            <a:ext cx="1289406" cy="3912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52506" y="4680040"/>
            <a:ext cx="4604535" cy="3912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4" idx="3"/>
            <a:endCxn id="10" idx="1"/>
          </p:cNvCxnSpPr>
          <p:nvPr/>
        </p:nvCxnSpPr>
        <p:spPr>
          <a:xfrm>
            <a:off x="3333965" y="4211978"/>
            <a:ext cx="2818541" cy="6636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05510" y="5578867"/>
            <a:ext cx="8219326" cy="923330"/>
          </a:xfrm>
          <a:prstGeom prst="rect">
            <a:avLst/>
          </a:prstGeom>
          <a:noFill/>
        </p:spPr>
        <p:txBody>
          <a:bodyPr wrap="square" rtlCol="0">
            <a:spAutoFit/>
          </a:bodyPr>
          <a:lstStyle/>
          <a:p>
            <a:pPr marL="285750" indent="-285750">
              <a:buFont typeface="Wingdings" pitchFamily="2" charset="2"/>
              <a:buChar char="Ø"/>
            </a:pPr>
            <a:r>
              <a:rPr lang="zh-CN" altLang="en-US" dirty="0">
                <a:latin typeface="微软雅黑" pitchFamily="34" charset="-122"/>
                <a:ea typeface="微软雅黑" pitchFamily="34" charset="-122"/>
              </a:rPr>
              <a:t>通过</a:t>
            </a:r>
            <a:r>
              <a:rPr lang="en-US" altLang="zh-CN" dirty="0" err="1">
                <a:latin typeface="微软雅黑" pitchFamily="34" charset="-122"/>
                <a:ea typeface="微软雅黑" pitchFamily="34" charset="-122"/>
              </a:rPr>
              <a:t>objdump</a:t>
            </a:r>
            <a:r>
              <a:rPr lang="zh-CN" altLang="en-US" dirty="0">
                <a:latin typeface="微软雅黑" pitchFamily="34" charset="-122"/>
                <a:ea typeface="微软雅黑" pitchFamily="34" charset="-122"/>
              </a:rPr>
              <a:t>查看库函数</a:t>
            </a:r>
            <a:r>
              <a:rPr lang="en-US" altLang="zh-CN" dirty="0">
                <a:latin typeface="微软雅黑" pitchFamily="34" charset="-122"/>
                <a:ea typeface="微软雅黑" pitchFamily="34" charset="-122"/>
              </a:rPr>
              <a:t>rand()</a:t>
            </a:r>
            <a:r>
              <a:rPr lang="zh-CN" altLang="en-US" dirty="0">
                <a:latin typeface="微软雅黑" pitchFamily="34" charset="-122"/>
                <a:ea typeface="微软雅黑" pitchFamily="34" charset="-122"/>
              </a:rPr>
              <a:t>的入口地址是存放在</a:t>
            </a:r>
            <a:r>
              <a:rPr lang="en-US" altLang="zh-CN" dirty="0">
                <a:latin typeface="微软雅黑" pitchFamily="34" charset="-122"/>
                <a:ea typeface="微软雅黑" pitchFamily="34" charset="-122"/>
              </a:rPr>
              <a:t>0x080498b4</a:t>
            </a:r>
          </a:p>
          <a:p>
            <a:pPr marL="285750" indent="-285750">
              <a:buFont typeface="Wingdings" pitchFamily="2" charset="2"/>
              <a:buChar char="Ø"/>
            </a:pPr>
            <a:r>
              <a:rPr lang="zh-CN" altLang="en-US" dirty="0">
                <a:latin typeface="微软雅黑" pitchFamily="34" charset="-122"/>
                <a:ea typeface="微软雅黑" pitchFamily="34" charset="-122"/>
              </a:rPr>
              <a:t>通过</a:t>
            </a:r>
            <a:r>
              <a:rPr lang="en-US" altLang="zh-CN" dirty="0" err="1">
                <a:latin typeface="微软雅黑" pitchFamily="34" charset="-122"/>
                <a:ea typeface="微软雅黑" pitchFamily="34" charset="-122"/>
              </a:rPr>
              <a:t>gdb</a:t>
            </a:r>
            <a:r>
              <a:rPr lang="zh-CN" altLang="en-US" dirty="0">
                <a:latin typeface="微软雅黑" pitchFamily="34" charset="-122"/>
                <a:ea typeface="微软雅黑" pitchFamily="34" charset="-122"/>
              </a:rPr>
              <a:t>查看到</a:t>
            </a:r>
            <a:r>
              <a:rPr lang="en-US" altLang="zh-CN" dirty="0">
                <a:latin typeface="微软雅黑" pitchFamily="34" charset="-122"/>
                <a:ea typeface="微软雅黑" pitchFamily="34" charset="-122"/>
              </a:rPr>
              <a:t>hijack</a:t>
            </a:r>
            <a:r>
              <a:rPr lang="zh-CN" altLang="en-US" dirty="0">
                <a:latin typeface="微软雅黑" pitchFamily="34" charset="-122"/>
                <a:ea typeface="微软雅黑" pitchFamily="34" charset="-122"/>
              </a:rPr>
              <a:t>函数的入口地址是</a:t>
            </a:r>
            <a:r>
              <a:rPr lang="en-US" altLang="zh-CN" dirty="0">
                <a:latin typeface="微软雅黑" pitchFamily="34" charset="-122"/>
                <a:ea typeface="微软雅黑" pitchFamily="34" charset="-122"/>
              </a:rPr>
              <a:t>0x080484ab</a:t>
            </a:r>
          </a:p>
          <a:p>
            <a:pPr marL="285750" indent="-285750">
              <a:buFont typeface="Wingdings" pitchFamily="2" charset="2"/>
              <a:buChar char="Ø"/>
            </a:pPr>
            <a:r>
              <a:rPr lang="zh-CN" altLang="en-US" dirty="0">
                <a:latin typeface="微软雅黑" pitchFamily="34" charset="-122"/>
                <a:ea typeface="微软雅黑" pitchFamily="34" charset="-122"/>
              </a:rPr>
              <a:t>通过构造格式化字符串来修改内存</a:t>
            </a:r>
            <a:r>
              <a:rPr lang="en-US" altLang="zh-CN" dirty="0">
                <a:latin typeface="微软雅黑" pitchFamily="34" charset="-122"/>
                <a:ea typeface="微软雅黑" pitchFamily="34" charset="-122"/>
              </a:rPr>
              <a:t>0x080498b4</a:t>
            </a:r>
            <a:r>
              <a:rPr lang="zh-CN" altLang="en-US" dirty="0">
                <a:latin typeface="微软雅黑" pitchFamily="34" charset="-122"/>
                <a:ea typeface="微软雅黑" pitchFamily="34" charset="-122"/>
              </a:rPr>
              <a:t>的数据为</a:t>
            </a:r>
            <a:r>
              <a:rPr lang="en-US" altLang="zh-CN" dirty="0">
                <a:latin typeface="微软雅黑" pitchFamily="34" charset="-122"/>
                <a:ea typeface="微软雅黑" pitchFamily="34" charset="-122"/>
              </a:rPr>
              <a:t>0x080484ab</a:t>
            </a:r>
          </a:p>
        </p:txBody>
      </p:sp>
    </p:spTree>
    <p:extLst>
      <p:ext uri="{BB962C8B-B14F-4D97-AF65-F5344CB8AC3E}">
        <p14:creationId xmlns:p14="http://schemas.microsoft.com/office/powerpoint/2010/main" val="2598658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400" dirty="0"/>
          </a:p>
          <a:p>
            <a:pPr lvl="1"/>
            <a:r>
              <a:rPr lang="zh-CN" altLang="en-US" sz="2000" dirty="0"/>
              <a:t>重写全局偏移表</a:t>
            </a:r>
            <a:r>
              <a:rPr lang="en-US" altLang="zh-CN" sz="2000" dirty="0"/>
              <a:t>(Global Offset Table)</a:t>
            </a:r>
          </a:p>
          <a:p>
            <a:pPr marL="457200" lvl="1" indent="0">
              <a:buNone/>
            </a:pPr>
            <a:r>
              <a:rPr lang="en-US" altLang="zh-CN" sz="2000" dirty="0"/>
              <a:t> </a:t>
            </a:r>
            <a:r>
              <a:rPr lang="zh-CN" altLang="en-US" sz="2000" dirty="0"/>
              <a:t>  </a:t>
            </a:r>
            <a:endParaRPr lang="en-US" altLang="zh-CN"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5" y="873195"/>
            <a:ext cx="4948869" cy="508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477" y="4162158"/>
            <a:ext cx="39624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3003" y="3051665"/>
            <a:ext cx="48101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69870" y="6033970"/>
            <a:ext cx="11657744" cy="646331"/>
          </a:xfrm>
          <a:prstGeom prst="rect">
            <a:avLst/>
          </a:prstGeom>
        </p:spPr>
        <p:txBody>
          <a:bodyPr wrap="square">
            <a:spAutoFit/>
          </a:bodyPr>
          <a:lstStyle/>
          <a:p>
            <a:r>
              <a:rPr lang="zh-CN" altLang="en-US" dirty="0"/>
              <a:t>正常输入：</a:t>
            </a:r>
            <a:r>
              <a:rPr lang="en-US" altLang="zh-CN" dirty="0"/>
              <a:t>hello world\n</a:t>
            </a:r>
          </a:p>
          <a:p>
            <a:r>
              <a:rPr lang="zh-CN" altLang="en-US" dirty="0"/>
              <a:t>非法输入：</a:t>
            </a:r>
            <a:r>
              <a:rPr lang="pl-PL" altLang="zh-CN" dirty="0"/>
              <a:t>\xb4\x98\x04\x08\x01\x01\x01\x01\xb6\x98\x04\x08_%08x.%08x.%08x.%08x.%08x.%33905u%hn_%33624u%hn</a:t>
            </a:r>
            <a:endParaRPr lang="zh-CN" altLang="en-US" dirty="0"/>
          </a:p>
        </p:txBody>
      </p:sp>
    </p:spTree>
    <p:extLst>
      <p:ext uri="{BB962C8B-B14F-4D97-AF65-F5344CB8AC3E}">
        <p14:creationId xmlns:p14="http://schemas.microsoft.com/office/powerpoint/2010/main" val="1531314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400" dirty="0"/>
          </a:p>
          <a:p>
            <a:pPr lvl="1"/>
            <a:r>
              <a:rPr lang="zh-CN" altLang="en-US" sz="2000" dirty="0"/>
              <a:t>重写析构函数表</a:t>
            </a:r>
            <a:r>
              <a:rPr lang="en-US" altLang="zh-CN" sz="2000" dirty="0"/>
              <a:t>(DTORS)</a:t>
            </a:r>
          </a:p>
          <a:p>
            <a:pPr marL="457200" lvl="1" indent="0">
              <a:buNone/>
            </a:pPr>
            <a:r>
              <a:rPr lang="en-US" altLang="zh-CN" sz="2000" dirty="0"/>
              <a:t>   DTORS</a:t>
            </a:r>
            <a:r>
              <a:rPr lang="zh-CN" altLang="en-US" sz="2000" dirty="0"/>
              <a:t>节与</a:t>
            </a:r>
            <a:r>
              <a:rPr lang="en-US" altLang="zh-CN" sz="2000" dirty="0"/>
              <a:t>GOT</a:t>
            </a:r>
            <a:r>
              <a:rPr lang="zh-CN" altLang="en-US" sz="2000" dirty="0"/>
              <a:t>节一样位于</a:t>
            </a:r>
            <a:r>
              <a:rPr lang="en-US" altLang="zh-CN" sz="2000" dirty="0"/>
              <a:t>ELF</a:t>
            </a:r>
            <a:r>
              <a:rPr lang="zh-CN" altLang="en-US" sz="2000" dirty="0"/>
              <a:t>文件中，记录了程序中所有析构函数的列表</a:t>
            </a:r>
            <a:endParaRPr lang="en-US" altLang="zh-CN" sz="2000" dirty="0"/>
          </a:p>
          <a:p>
            <a:pPr marL="457200" lvl="1" indent="0">
              <a:buNone/>
            </a:pPr>
            <a:r>
              <a:rPr lang="en-US" altLang="zh-CN" sz="2000" dirty="0"/>
              <a:t>   </a:t>
            </a:r>
            <a:r>
              <a:rPr lang="zh-CN" altLang="en-US" sz="2000" dirty="0"/>
              <a:t>通过重写</a:t>
            </a:r>
            <a:r>
              <a:rPr lang="en-US" altLang="zh-CN" sz="2000" dirty="0"/>
              <a:t>DTORS</a:t>
            </a:r>
            <a:r>
              <a:rPr lang="zh-CN" altLang="en-US" sz="2000" dirty="0"/>
              <a:t>节中的记录，可以使得程序</a:t>
            </a:r>
            <a:r>
              <a:rPr lang="zh-CN" altLang="en-US" sz="2000" dirty="0">
                <a:solidFill>
                  <a:srgbClr val="FF0000"/>
                </a:solidFill>
              </a:rPr>
              <a:t>在退出前</a:t>
            </a:r>
            <a:r>
              <a:rPr lang="zh-CN" altLang="en-US" sz="2000" dirty="0"/>
              <a:t>调用植入代码</a:t>
            </a:r>
            <a:endParaRPr lang="en-US" altLang="zh-CN" sz="2000" dirty="0"/>
          </a:p>
          <a:p>
            <a:pPr lvl="1"/>
            <a:endParaRPr lang="en-US" altLang="zh-CN" sz="2000" dirty="0"/>
          </a:p>
          <a:p>
            <a:pPr lvl="1"/>
            <a:r>
              <a:rPr lang="zh-CN" altLang="en-US" sz="2000" dirty="0"/>
              <a:t>重写</a:t>
            </a:r>
            <a:r>
              <a:rPr lang="en-US" altLang="zh-CN" sz="2000" dirty="0"/>
              <a:t>malloc</a:t>
            </a:r>
            <a:r>
              <a:rPr lang="zh-CN" altLang="en-US" sz="2000" dirty="0"/>
              <a:t>等库函数接口的钩子</a:t>
            </a:r>
            <a:endParaRPr lang="en-US" altLang="zh-CN" sz="2000" dirty="0"/>
          </a:p>
          <a:p>
            <a:pPr marL="457200" lvl="1" indent="0">
              <a:buNone/>
            </a:pPr>
            <a:r>
              <a:rPr lang="en-US" altLang="zh-CN" sz="2000" dirty="0"/>
              <a:t>   __</a:t>
            </a:r>
            <a:r>
              <a:rPr lang="en-US" altLang="zh-CN" sz="2000" dirty="0" err="1"/>
              <a:t>malloc__hook</a:t>
            </a:r>
            <a:r>
              <a:rPr lang="zh-CN" altLang="en-US" sz="2000" dirty="0"/>
              <a:t>等钩子指向地址的代码会在对应库函数执行前被执行</a:t>
            </a:r>
            <a:endParaRPr lang="en-US" altLang="zh-CN" sz="2000" dirty="0"/>
          </a:p>
          <a:p>
            <a:pPr marL="457200" lvl="1" indent="0">
              <a:buNone/>
            </a:pPr>
            <a:r>
              <a:rPr lang="en-US" altLang="zh-CN" sz="2000" dirty="0"/>
              <a:t>  </a:t>
            </a:r>
            <a:r>
              <a:rPr lang="zh-CN" altLang="en-US" sz="2000" dirty="0"/>
              <a:t>重写库函数接口的钩子可以使得植入代码</a:t>
            </a:r>
            <a:r>
              <a:rPr lang="zh-CN" altLang="en-US" sz="2000" dirty="0">
                <a:solidFill>
                  <a:srgbClr val="FF0000"/>
                </a:solidFill>
              </a:rPr>
              <a:t>在库函数被调用前</a:t>
            </a:r>
            <a:r>
              <a:rPr lang="zh-CN" altLang="en-US" sz="2000" dirty="0"/>
              <a:t>执行</a:t>
            </a:r>
            <a:endParaRPr lang="en-US" altLang="zh-CN" sz="2000" dirty="0"/>
          </a:p>
          <a:p>
            <a:pPr marL="457200" lvl="1" indent="0">
              <a:buNone/>
            </a:pPr>
            <a:endParaRPr lang="en-US" altLang="zh-CN" sz="2000" dirty="0"/>
          </a:p>
          <a:p>
            <a:pPr lvl="1"/>
            <a:r>
              <a:rPr lang="zh-CN" altLang="en-US" sz="2000" dirty="0"/>
              <a:t>重写</a:t>
            </a:r>
            <a:r>
              <a:rPr lang="en-US" altLang="zh-CN" sz="2000" dirty="0"/>
              <a:t>__atexit</a:t>
            </a:r>
            <a:r>
              <a:rPr lang="zh-CN" altLang="en-US" sz="2000" dirty="0"/>
              <a:t>结构体</a:t>
            </a:r>
            <a:endParaRPr lang="en-US" altLang="zh-CN" sz="2000" dirty="0"/>
          </a:p>
          <a:p>
            <a:pPr marL="457200" lvl="1" indent="0">
              <a:buNone/>
            </a:pPr>
            <a:r>
              <a:rPr lang="en-US" altLang="zh-CN" sz="2000" dirty="0"/>
              <a:t>   __atexit</a:t>
            </a:r>
            <a:r>
              <a:rPr lang="zh-CN" altLang="en-US" sz="2000" dirty="0"/>
              <a:t>结构体中记录的函数指针会在</a:t>
            </a:r>
            <a:r>
              <a:rPr lang="en-US" altLang="zh-CN" sz="2000" dirty="0"/>
              <a:t>exit</a:t>
            </a:r>
            <a:r>
              <a:rPr lang="zh-CN" altLang="en-US" sz="2000" dirty="0"/>
              <a:t>函数调用前被执行</a:t>
            </a:r>
            <a:endParaRPr lang="en-US" altLang="zh-CN" sz="2000" dirty="0"/>
          </a:p>
          <a:p>
            <a:pPr marL="457200" lvl="1" indent="0">
              <a:buNone/>
            </a:pPr>
            <a:r>
              <a:rPr lang="zh-CN" altLang="en-US" sz="2000" dirty="0"/>
              <a:t>  重写</a:t>
            </a:r>
            <a:r>
              <a:rPr lang="en-US" altLang="zh-CN" sz="2000" dirty="0"/>
              <a:t>__atexit</a:t>
            </a:r>
            <a:r>
              <a:rPr lang="zh-CN" altLang="en-US" sz="2000" dirty="0"/>
              <a:t>结构体可以</a:t>
            </a:r>
            <a:r>
              <a:rPr lang="zh-CN" altLang="en-US" sz="2000" dirty="0">
                <a:solidFill>
                  <a:srgbClr val="FF0000"/>
                </a:solidFill>
              </a:rPr>
              <a:t>在</a:t>
            </a:r>
            <a:r>
              <a:rPr lang="en-US" altLang="zh-CN" sz="2000" dirty="0">
                <a:solidFill>
                  <a:srgbClr val="FF0000"/>
                </a:solidFill>
              </a:rPr>
              <a:t>exit</a:t>
            </a:r>
            <a:r>
              <a:rPr lang="zh-CN" altLang="en-US" sz="2000" dirty="0">
                <a:solidFill>
                  <a:srgbClr val="FF0000"/>
                </a:solidFill>
              </a:rPr>
              <a:t>函数被程序调用前</a:t>
            </a:r>
            <a:r>
              <a:rPr lang="zh-CN" altLang="en-US" sz="2000" dirty="0"/>
              <a:t>执行植入代码</a:t>
            </a:r>
            <a:endParaRPr lang="en-US" altLang="zh-CN" sz="2000" dirty="0"/>
          </a:p>
        </p:txBody>
      </p:sp>
    </p:spTree>
    <p:extLst>
      <p:ext uri="{BB962C8B-B14F-4D97-AF65-F5344CB8AC3E}">
        <p14:creationId xmlns:p14="http://schemas.microsoft.com/office/powerpoint/2010/main" val="1828962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针对性重写具有特殊性质的内存</a:t>
            </a:r>
            <a:endParaRPr lang="en-US" altLang="zh-CN" sz="2000" dirty="0"/>
          </a:p>
          <a:p>
            <a:pPr lvl="1"/>
            <a:r>
              <a:rPr lang="zh-CN" altLang="en-US" sz="2000" dirty="0"/>
              <a:t>重写函数指针</a:t>
            </a:r>
            <a:r>
              <a:rPr lang="en-US" altLang="zh-CN" sz="2000" dirty="0"/>
              <a:t>(function pointer)</a:t>
            </a:r>
          </a:p>
          <a:p>
            <a:pPr marL="457200" lvl="1" indent="0">
              <a:buNone/>
            </a:pPr>
            <a:r>
              <a:rPr lang="en-US" altLang="zh-CN" sz="2000" dirty="0"/>
              <a:t>   </a:t>
            </a:r>
            <a:r>
              <a:rPr lang="zh-CN" altLang="en-US" sz="2000" dirty="0"/>
              <a:t>一些程序可能会用到函数指针，即指向函数的指针变量</a:t>
            </a:r>
            <a:endParaRPr lang="en-US" altLang="zh-CN" sz="2000" dirty="0"/>
          </a:p>
          <a:p>
            <a:pPr marL="457200" lvl="1" indent="0">
              <a:buNone/>
            </a:pPr>
            <a:r>
              <a:rPr lang="en-US" altLang="zh-CN" sz="2000" dirty="0"/>
              <a:t>   </a:t>
            </a:r>
            <a:r>
              <a:rPr lang="zh-CN" altLang="en-US" sz="2000" dirty="0"/>
              <a:t>重写函数指针</a:t>
            </a:r>
            <a:r>
              <a:rPr lang="zh-CN" altLang="en-US" sz="2000" dirty="0">
                <a:solidFill>
                  <a:srgbClr val="FF0000"/>
                </a:solidFill>
              </a:rPr>
              <a:t>有机会在程序执行过程中</a:t>
            </a:r>
            <a:r>
              <a:rPr lang="zh-CN" altLang="en-US" sz="2000" dirty="0"/>
              <a:t>触发植入代码</a:t>
            </a:r>
            <a:endParaRPr lang="en-US" altLang="zh-CN" sz="2000" dirty="0"/>
          </a:p>
          <a:p>
            <a:pPr lvl="1"/>
            <a:endParaRPr lang="en-US" altLang="zh-CN" sz="2000" dirty="0"/>
          </a:p>
          <a:p>
            <a:pPr lvl="1"/>
            <a:r>
              <a:rPr lang="zh-CN" altLang="en-US" sz="2000" dirty="0"/>
              <a:t>重写</a:t>
            </a:r>
            <a:r>
              <a:rPr lang="en-US" altLang="zh-CN" sz="2000" dirty="0" err="1"/>
              <a:t>jmp_buf</a:t>
            </a:r>
            <a:r>
              <a:rPr lang="zh-CN" altLang="en-US" sz="2000" dirty="0"/>
              <a:t>对象</a:t>
            </a:r>
            <a:endParaRPr lang="en-US" altLang="zh-CN" sz="2000" dirty="0"/>
          </a:p>
          <a:p>
            <a:pPr marL="457200" lvl="1" indent="0">
              <a:buNone/>
            </a:pPr>
            <a:r>
              <a:rPr lang="en-US" altLang="zh-CN" sz="2000" dirty="0"/>
              <a:t>   jmp_buf</a:t>
            </a:r>
            <a:r>
              <a:rPr lang="zh-CN" altLang="en-US" sz="2000" dirty="0"/>
              <a:t>对象在</a:t>
            </a:r>
            <a:r>
              <a:rPr lang="en-US" altLang="zh-CN" sz="2000" dirty="0"/>
              <a:t>c</a:t>
            </a:r>
            <a:r>
              <a:rPr lang="zh-CN" altLang="en-US" sz="2000" dirty="0"/>
              <a:t>语言中与</a:t>
            </a:r>
            <a:r>
              <a:rPr lang="en-US" altLang="zh-CN" sz="2000" dirty="0"/>
              <a:t>setjmp()</a:t>
            </a:r>
            <a:r>
              <a:rPr lang="zh-CN" altLang="en-US" sz="2000" dirty="0"/>
              <a:t>和</a:t>
            </a:r>
            <a:r>
              <a:rPr lang="en-US" altLang="zh-CN" sz="2000" dirty="0"/>
              <a:t>longjmp()</a:t>
            </a:r>
            <a:r>
              <a:rPr lang="zh-CN" altLang="en-US" sz="2000" dirty="0"/>
              <a:t>配套使用，起到</a:t>
            </a:r>
            <a:r>
              <a:rPr lang="en-US" altLang="zh-CN" sz="2000" dirty="0"/>
              <a:t>goto</a:t>
            </a:r>
            <a:r>
              <a:rPr lang="zh-CN" altLang="en-US" sz="2000" dirty="0"/>
              <a:t>的作用</a:t>
            </a:r>
            <a:endParaRPr lang="en-US" altLang="zh-CN" sz="2000" dirty="0"/>
          </a:p>
          <a:p>
            <a:pPr marL="457200" lvl="1" indent="0">
              <a:buNone/>
            </a:pPr>
            <a:r>
              <a:rPr lang="en-US" altLang="zh-CN" sz="2000" dirty="0"/>
              <a:t>  </a:t>
            </a:r>
            <a:r>
              <a:rPr lang="zh-CN" altLang="en-US" sz="2000" dirty="0"/>
              <a:t> 该类对象作为两个函数的参数，在</a:t>
            </a:r>
            <a:r>
              <a:rPr lang="en-US" altLang="zh-CN" sz="2000" dirty="0"/>
              <a:t>setjmp</a:t>
            </a:r>
            <a:r>
              <a:rPr lang="zh-CN" altLang="en-US" sz="2000" dirty="0"/>
              <a:t>中保存执行现场然后再</a:t>
            </a:r>
            <a:r>
              <a:rPr lang="en-US" altLang="zh-CN" sz="2000" dirty="0"/>
              <a:t>longjmp</a:t>
            </a:r>
            <a:r>
              <a:rPr lang="zh-CN" altLang="en-US" sz="2000" dirty="0"/>
              <a:t>中恢复</a:t>
            </a:r>
            <a:endParaRPr lang="en-US" altLang="zh-CN" sz="2000" dirty="0"/>
          </a:p>
          <a:p>
            <a:pPr marL="457200" lvl="1" indent="0">
              <a:buNone/>
            </a:pPr>
            <a:r>
              <a:rPr lang="en-US" altLang="zh-CN" sz="2000" dirty="0"/>
              <a:t>   </a:t>
            </a:r>
            <a:r>
              <a:rPr lang="zh-CN" altLang="en-US" sz="2000" dirty="0"/>
              <a:t>修改</a:t>
            </a:r>
            <a:r>
              <a:rPr lang="en-US" altLang="zh-CN" sz="2000" dirty="0"/>
              <a:t>jmp_buf</a:t>
            </a:r>
            <a:r>
              <a:rPr lang="zh-CN" altLang="en-US" sz="2000" dirty="0"/>
              <a:t>中保存的现场可以</a:t>
            </a:r>
            <a:r>
              <a:rPr lang="zh-CN" altLang="en-US" sz="2000" dirty="0">
                <a:solidFill>
                  <a:srgbClr val="FF0000"/>
                </a:solidFill>
              </a:rPr>
              <a:t>在恢复时</a:t>
            </a:r>
            <a:r>
              <a:rPr lang="zh-CN" altLang="en-US" sz="2000" dirty="0"/>
              <a:t>跳转到植入代码</a:t>
            </a:r>
            <a:endParaRPr lang="en-US" altLang="zh-CN" sz="2000" dirty="0"/>
          </a:p>
        </p:txBody>
      </p:sp>
      <p:grpSp>
        <p:nvGrpSpPr>
          <p:cNvPr id="7" name="组合 6">
            <a:extLst>
              <a:ext uri="{FF2B5EF4-FFF2-40B4-BE49-F238E27FC236}">
                <a16:creationId xmlns:a16="http://schemas.microsoft.com/office/drawing/2014/main" xmlns="" id="{EE89D505-DFBA-4F19-807E-1EDDB10A7C2B}"/>
              </a:ext>
            </a:extLst>
          </p:cNvPr>
          <p:cNvGrpSpPr/>
          <p:nvPr/>
        </p:nvGrpSpPr>
        <p:grpSpPr>
          <a:xfrm>
            <a:off x="6096000" y="5406145"/>
            <a:ext cx="4600575" cy="1086730"/>
            <a:chOff x="6551071" y="890942"/>
            <a:chExt cx="4600575" cy="1086730"/>
          </a:xfrm>
        </p:grpSpPr>
        <p:pic>
          <p:nvPicPr>
            <p:cNvPr id="4" name="图片 3">
              <a:extLst>
                <a:ext uri="{FF2B5EF4-FFF2-40B4-BE49-F238E27FC236}">
                  <a16:creationId xmlns:a16="http://schemas.microsoft.com/office/drawing/2014/main" xmlns="" id="{766EA3D3-4E42-493A-81C3-2720F990E89A}"/>
                </a:ext>
              </a:extLst>
            </p:cNvPr>
            <p:cNvPicPr>
              <a:picLocks noChangeAspect="1"/>
            </p:cNvPicPr>
            <p:nvPr/>
          </p:nvPicPr>
          <p:blipFill rotWithShape="1">
            <a:blip r:embed="rId3"/>
            <a:srcRect r="4733"/>
            <a:stretch/>
          </p:blipFill>
          <p:spPr>
            <a:xfrm>
              <a:off x="6551071" y="1214792"/>
              <a:ext cx="4600575" cy="352424"/>
            </a:xfrm>
            <a:prstGeom prst="rect">
              <a:avLst/>
            </a:prstGeom>
          </p:spPr>
        </p:pic>
        <p:pic>
          <p:nvPicPr>
            <p:cNvPr id="5" name="图片 4">
              <a:extLst>
                <a:ext uri="{FF2B5EF4-FFF2-40B4-BE49-F238E27FC236}">
                  <a16:creationId xmlns:a16="http://schemas.microsoft.com/office/drawing/2014/main" xmlns="" id="{07A52897-4F93-4220-B5A7-F4085955AEB9}"/>
                </a:ext>
              </a:extLst>
            </p:cNvPr>
            <p:cNvPicPr>
              <a:picLocks noChangeAspect="1"/>
            </p:cNvPicPr>
            <p:nvPr/>
          </p:nvPicPr>
          <p:blipFill>
            <a:blip r:embed="rId4"/>
            <a:stretch>
              <a:fillRect/>
            </a:stretch>
          </p:blipFill>
          <p:spPr>
            <a:xfrm>
              <a:off x="6551071" y="890942"/>
              <a:ext cx="4600575" cy="323850"/>
            </a:xfrm>
            <a:prstGeom prst="rect">
              <a:avLst/>
            </a:prstGeom>
          </p:spPr>
        </p:pic>
        <p:sp>
          <p:nvSpPr>
            <p:cNvPr id="6" name="文本框 5">
              <a:extLst>
                <a:ext uri="{FF2B5EF4-FFF2-40B4-BE49-F238E27FC236}">
                  <a16:creationId xmlns:a16="http://schemas.microsoft.com/office/drawing/2014/main" xmlns="" id="{D4713F57-24A1-4D1D-BEF1-84594342AA98}"/>
                </a:ext>
              </a:extLst>
            </p:cNvPr>
            <p:cNvSpPr txBox="1"/>
            <p:nvPr/>
          </p:nvSpPr>
          <p:spPr>
            <a:xfrm>
              <a:off x="7441660" y="1669895"/>
              <a:ext cx="2809164" cy="307777"/>
            </a:xfrm>
            <a:prstGeom prst="rect">
              <a:avLst/>
            </a:prstGeom>
            <a:noFill/>
          </p:spPr>
          <p:txBody>
            <a:bodyPr wrap="square" rtlCol="0">
              <a:spAutoFit/>
            </a:bodyPr>
            <a:lstStyle/>
            <a:p>
              <a:r>
                <a:rPr lang="zh-CN" altLang="en-US" sz="1400" dirty="0"/>
                <a:t>图</a:t>
              </a:r>
              <a:r>
                <a:rPr lang="en-US" altLang="zh-CN" sz="1400" dirty="0"/>
                <a:t>10</a:t>
              </a:r>
              <a:r>
                <a:rPr lang="zh-CN" altLang="en-US" sz="1400" dirty="0"/>
                <a:t>：</a:t>
              </a:r>
              <a:r>
                <a:rPr lang="en-US" altLang="zh-CN" sz="1400" dirty="0"/>
                <a:t>elf</a:t>
              </a:r>
              <a:r>
                <a:rPr lang="zh-CN" altLang="en-US" sz="1400" dirty="0"/>
                <a:t>节头表中的</a:t>
              </a:r>
              <a:r>
                <a:rPr lang="en-US" altLang="zh-CN" sz="1400" dirty="0" err="1"/>
                <a:t>dtors</a:t>
              </a:r>
              <a:r>
                <a:rPr lang="zh-CN" altLang="en-US" sz="1400" dirty="0"/>
                <a:t>和</a:t>
              </a:r>
              <a:r>
                <a:rPr lang="en-US" altLang="zh-CN" sz="1400" dirty="0"/>
                <a:t>got</a:t>
              </a:r>
              <a:r>
                <a:rPr lang="zh-CN" altLang="en-US" sz="1400" dirty="0"/>
                <a:t>节</a:t>
              </a:r>
            </a:p>
          </p:txBody>
        </p:sp>
      </p:grpSp>
    </p:spTree>
    <p:extLst>
      <p:ext uri="{BB962C8B-B14F-4D97-AF65-F5344CB8AC3E}">
        <p14:creationId xmlns:p14="http://schemas.microsoft.com/office/powerpoint/2010/main" val="949124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a:xfrm>
            <a:off x="838200" y="1825625"/>
            <a:ext cx="10515600" cy="4667250"/>
          </a:xfrm>
        </p:spPr>
        <p:txBody>
          <a:bodyPr>
            <a:normAutofit/>
          </a:bodyPr>
          <a:lstStyle/>
          <a:p>
            <a:r>
              <a:rPr lang="zh-CN" altLang="en-US" sz="2400" dirty="0"/>
              <a:t>绕开系统对于代码植入的保护措施</a:t>
            </a:r>
            <a:endParaRPr lang="en-US" altLang="zh-CN" sz="2400" dirty="0"/>
          </a:p>
          <a:p>
            <a:pPr lvl="1"/>
            <a:r>
              <a:rPr lang="zh-CN" altLang="en-US" sz="2000" dirty="0"/>
              <a:t>多次重写方法</a:t>
            </a:r>
            <a:endParaRPr lang="en-US" altLang="zh-CN" sz="2000" dirty="0"/>
          </a:p>
          <a:p>
            <a:pPr marL="457200" lvl="1" indent="0">
              <a:buNone/>
            </a:pPr>
            <a:r>
              <a:rPr lang="en-US" altLang="zh-CN" sz="2000" dirty="0"/>
              <a:t>   </a:t>
            </a:r>
            <a:r>
              <a:rPr lang="zh-CN" altLang="en-US" sz="2000" dirty="0"/>
              <a:t>规避一切使得栈上的植入代码无法执行的保护措施</a:t>
            </a:r>
            <a:endParaRPr lang="en-US" altLang="zh-CN" sz="2000" dirty="0"/>
          </a:p>
          <a:p>
            <a:pPr marL="457200" lvl="1" indent="0">
              <a:buNone/>
            </a:pPr>
            <a:r>
              <a:rPr lang="en-US" altLang="zh-CN" sz="2000" dirty="0"/>
              <a:t>   </a:t>
            </a:r>
            <a:r>
              <a:rPr lang="zh-CN" altLang="en-US" sz="2000" dirty="0"/>
              <a:t>在能够多次调用格式化函数的情况下，将整个植入代码写入到堆中</a:t>
            </a:r>
            <a:endParaRPr lang="en-US" altLang="zh-CN" sz="2000" dirty="0"/>
          </a:p>
          <a:p>
            <a:pPr marL="457200" lvl="1" indent="0">
              <a:buNone/>
            </a:pPr>
            <a:endParaRPr lang="en-US" altLang="zh-CN" sz="2400" dirty="0"/>
          </a:p>
          <a:p>
            <a:pPr lvl="1"/>
            <a:r>
              <a:rPr lang="en-US" altLang="zh-CN" sz="2000" dirty="0" err="1"/>
              <a:t>return_to_libc</a:t>
            </a:r>
            <a:r>
              <a:rPr lang="zh-CN" altLang="en-US" sz="2000" dirty="0"/>
              <a:t>方法</a:t>
            </a:r>
            <a:endParaRPr lang="en-US" altLang="zh-CN" sz="2000" dirty="0"/>
          </a:p>
          <a:p>
            <a:pPr marL="457200" lvl="1" indent="0">
              <a:buNone/>
            </a:pPr>
            <a:r>
              <a:rPr lang="en-US" altLang="zh-CN" sz="2000" dirty="0"/>
              <a:t>   </a:t>
            </a:r>
            <a:r>
              <a:rPr lang="zh-CN" altLang="en-US" sz="2000" dirty="0"/>
              <a:t>规避一切使得进程中无法执行植入代码的保护措施</a:t>
            </a:r>
            <a:endParaRPr lang="en-US" altLang="zh-CN" sz="2000" dirty="0"/>
          </a:p>
          <a:p>
            <a:pPr marL="457200" lvl="1" indent="0">
              <a:buNone/>
            </a:pPr>
            <a:r>
              <a:rPr lang="zh-CN" altLang="en-US" sz="2000" dirty="0"/>
              <a:t>   该方法将返回地址修改为</a:t>
            </a:r>
            <a:r>
              <a:rPr lang="en-US" altLang="zh-CN" sz="2000" dirty="0"/>
              <a:t>system</a:t>
            </a:r>
            <a:r>
              <a:rPr lang="zh-CN" altLang="en-US" sz="2000" dirty="0"/>
              <a:t>函数的地址，并且以格式化字符串为参数</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示例：</a:t>
            </a:r>
            <a:endParaRPr lang="en-US" altLang="zh-CN" sz="2000" dirty="0"/>
          </a:p>
          <a:p>
            <a:pPr marL="457200" lvl="1" indent="0">
              <a:buNone/>
            </a:pPr>
            <a:endParaRPr lang="en-US" altLang="zh-CN" sz="2000" dirty="0"/>
          </a:p>
          <a:p>
            <a:pPr marL="457200" lvl="1" indent="0">
              <a:buNone/>
            </a:pPr>
            <a:r>
              <a:rPr lang="en-US" altLang="zh-CN" sz="2000" dirty="0"/>
              <a:t>      </a:t>
            </a:r>
            <a:r>
              <a:rPr lang="zh-CN" altLang="en-US" sz="2000" dirty="0"/>
              <a:t>其中“</a:t>
            </a:r>
            <a:r>
              <a:rPr lang="en-US" altLang="zh-CN" sz="2000" dirty="0"/>
              <a:t>;</a:t>
            </a:r>
            <a:r>
              <a:rPr lang="zh-CN" altLang="en-US" sz="2000" dirty="0"/>
              <a:t>”起到了</a:t>
            </a:r>
            <a:r>
              <a:rPr lang="en-US" altLang="zh-CN" sz="2000" dirty="0"/>
              <a:t>&lt;</a:t>
            </a:r>
            <a:r>
              <a:rPr lang="en-US" altLang="zh-CN" sz="2000" dirty="0" err="1"/>
              <a:t>nop</a:t>
            </a:r>
            <a:r>
              <a:rPr lang="en-US" altLang="zh-CN" sz="2000" dirty="0"/>
              <a:t>&gt;</a:t>
            </a:r>
            <a:r>
              <a:rPr lang="zh-CN" altLang="en-US" sz="2000" dirty="0"/>
              <a:t>的作用，</a:t>
            </a:r>
            <a:r>
              <a:rPr lang="en-US" altLang="zh-CN" sz="2000" dirty="0"/>
              <a:t>0x168680</a:t>
            </a:r>
            <a:r>
              <a:rPr lang="zh-CN" altLang="en-US" sz="2000" dirty="0"/>
              <a:t>为</a:t>
            </a:r>
            <a:r>
              <a:rPr lang="en-US" altLang="zh-CN" sz="2000" dirty="0"/>
              <a:t>system</a:t>
            </a:r>
            <a:r>
              <a:rPr lang="zh-CN" altLang="en-US" sz="2000" dirty="0"/>
              <a:t>函数入口地址</a:t>
            </a:r>
            <a:endParaRPr lang="en-US" altLang="zh-CN" sz="2000" dirty="0"/>
          </a:p>
          <a:p>
            <a:pPr marL="457200" lvl="1" indent="0">
              <a:buNone/>
            </a:pPr>
            <a:endParaRPr lang="en-US" altLang="zh-CN" sz="1600" dirty="0"/>
          </a:p>
        </p:txBody>
      </p:sp>
      <p:pic>
        <p:nvPicPr>
          <p:cNvPr id="4" name="图片 3">
            <a:extLst>
              <a:ext uri="{FF2B5EF4-FFF2-40B4-BE49-F238E27FC236}">
                <a16:creationId xmlns:a16="http://schemas.microsoft.com/office/drawing/2014/main" xmlns="" id="{152F3FB7-FE11-4B10-9140-603AEA5DAC7F}"/>
              </a:ext>
            </a:extLst>
          </p:cNvPr>
          <p:cNvPicPr>
            <a:picLocks noChangeAspect="1"/>
          </p:cNvPicPr>
          <p:nvPr/>
        </p:nvPicPr>
        <p:blipFill rotWithShape="1">
          <a:blip r:embed="rId3"/>
          <a:srcRect l="88" t="11192"/>
          <a:stretch/>
        </p:blipFill>
        <p:spPr>
          <a:xfrm>
            <a:off x="1811470" y="5408579"/>
            <a:ext cx="8569060" cy="243192"/>
          </a:xfrm>
          <a:prstGeom prst="rect">
            <a:avLst/>
          </a:prstGeom>
        </p:spPr>
      </p:pic>
    </p:spTree>
    <p:extLst>
      <p:ext uri="{BB962C8B-B14F-4D97-AF65-F5344CB8AC3E}">
        <p14:creationId xmlns:p14="http://schemas.microsoft.com/office/powerpoint/2010/main" val="3486192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a:xfrm>
            <a:off x="838200" y="1550114"/>
            <a:ext cx="10515600" cy="4626849"/>
          </a:xfrm>
        </p:spPr>
        <p:txBody>
          <a:bodyPr>
            <a:normAutofit/>
          </a:bodyPr>
          <a:lstStyle/>
          <a:p>
            <a:r>
              <a:rPr lang="zh-CN" altLang="en-US" sz="2400" dirty="0"/>
              <a:t>针对性重写具有特殊性质的内存</a:t>
            </a:r>
            <a:endParaRPr lang="en-US" altLang="zh-CN" sz="2000" dirty="0"/>
          </a:p>
          <a:p>
            <a:pPr lvl="1"/>
            <a:r>
              <a:rPr lang="en-US" altLang="zh-CN" sz="2000" dirty="0"/>
              <a:t>return-into-</a:t>
            </a:r>
            <a:r>
              <a:rPr lang="en-US" altLang="zh-CN" sz="2000" dirty="0" err="1"/>
              <a:t>LibC</a:t>
            </a:r>
            <a:endParaRPr lang="en-US" altLang="zh-C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89" y="2504326"/>
            <a:ext cx="58007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936" y="1550114"/>
            <a:ext cx="54864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780836" y="5797664"/>
            <a:ext cx="11013897" cy="369332"/>
          </a:xfrm>
          <a:prstGeom prst="rect">
            <a:avLst/>
          </a:prstGeom>
        </p:spPr>
        <p:txBody>
          <a:bodyPr wrap="square">
            <a:spAutoFit/>
          </a:bodyPr>
          <a:lstStyle/>
          <a:p>
            <a:r>
              <a:rPr lang="en-US" altLang="zh-CN" dirty="0">
                <a:latin typeface="+mn-ea"/>
              </a:rPr>
              <a:t>/bin/</a:t>
            </a:r>
            <a:r>
              <a:rPr lang="en-US" altLang="zh-CN" dirty="0" err="1">
                <a:latin typeface="+mn-ea"/>
              </a:rPr>
              <a:t>sh</a:t>
            </a:r>
            <a:r>
              <a:rPr lang="en-US" altLang="zh-CN" dirty="0">
                <a:latin typeface="+mn-ea"/>
              </a:rPr>
              <a:t>;\</a:t>
            </a:r>
            <a:r>
              <a:rPr lang="en-US" altLang="zh-CN" dirty="0" err="1">
                <a:latin typeface="+mn-ea"/>
              </a:rPr>
              <a:t>xec</a:t>
            </a:r>
            <a:r>
              <a:rPr lang="en-US" altLang="zh-CN" dirty="0">
                <a:latin typeface="+mn-ea"/>
              </a:rPr>
              <a:t>\x97\x04\x08\x01\x01\x01\x01\</a:t>
            </a:r>
            <a:r>
              <a:rPr lang="en-US" altLang="zh-CN" dirty="0" err="1">
                <a:latin typeface="+mn-ea"/>
              </a:rPr>
              <a:t>xee</a:t>
            </a:r>
            <a:r>
              <a:rPr lang="en-US" altLang="zh-CN" dirty="0">
                <a:latin typeface="+mn-ea"/>
              </a:rPr>
              <a:t>\x97\x04\x08_%08x%08x%08x%08x%08x%07523u%hn_%39491u%hn</a:t>
            </a:r>
            <a:endParaRPr lang="zh-CN" altLang="en-US" dirty="0">
              <a:latin typeface="+mn-ea"/>
            </a:endParaRPr>
          </a:p>
        </p:txBody>
      </p:sp>
      <p:sp>
        <p:nvSpPr>
          <p:cNvPr id="9" name="左大括号 8"/>
          <p:cNvSpPr/>
          <p:nvPr/>
        </p:nvSpPr>
        <p:spPr>
          <a:xfrm rot="16200000">
            <a:off x="2420819" y="5410592"/>
            <a:ext cx="182430" cy="169523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5807866" y="5458536"/>
            <a:ext cx="182427" cy="15993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6200000">
            <a:off x="10337913" y="5015890"/>
            <a:ext cx="182425" cy="248463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箭头连接符 10"/>
          <p:cNvCxnSpPr/>
          <p:nvPr/>
        </p:nvCxnSpPr>
        <p:spPr>
          <a:xfrm flipH="1" flipV="1">
            <a:off x="1376737" y="3719245"/>
            <a:ext cx="5784351" cy="6074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376737" y="3183036"/>
            <a:ext cx="6314809" cy="9677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0836" y="4828854"/>
            <a:ext cx="3246634" cy="400110"/>
          </a:xfrm>
          <a:prstGeom prst="rect">
            <a:avLst/>
          </a:prstGeom>
          <a:noFill/>
        </p:spPr>
        <p:txBody>
          <a:bodyPr wrap="square" rtlCol="0">
            <a:spAutoFit/>
          </a:bodyPr>
          <a:lstStyle/>
          <a:p>
            <a:r>
              <a:rPr lang="en-US" altLang="zh-CN" sz="2000" dirty="0"/>
              <a:t>0x080497e4: b7e41da0</a:t>
            </a:r>
            <a:endParaRPr lang="zh-CN" altLang="en-US" sz="2000" dirty="0"/>
          </a:p>
        </p:txBody>
      </p:sp>
      <p:sp>
        <p:nvSpPr>
          <p:cNvPr id="21" name="TextBox 20"/>
          <p:cNvSpPr txBox="1"/>
          <p:nvPr/>
        </p:nvSpPr>
        <p:spPr>
          <a:xfrm>
            <a:off x="2134636" y="6488668"/>
            <a:ext cx="1225015" cy="369332"/>
          </a:xfrm>
          <a:prstGeom prst="rect">
            <a:avLst/>
          </a:prstGeom>
          <a:noFill/>
        </p:spPr>
        <p:txBody>
          <a:bodyPr wrap="none" rtlCol="0">
            <a:spAutoFit/>
          </a:bodyPr>
          <a:lstStyle/>
          <a:p>
            <a:r>
              <a:rPr lang="en-US" altLang="zh-CN" dirty="0" err="1">
                <a:solidFill>
                  <a:srgbClr val="FF0000"/>
                </a:solidFill>
              </a:rPr>
              <a:t>fopen</a:t>
            </a:r>
            <a:r>
              <a:rPr lang="zh-CN" altLang="en-US" dirty="0">
                <a:solidFill>
                  <a:srgbClr val="FF0000"/>
                </a:solidFill>
              </a:rPr>
              <a:t>地址</a:t>
            </a:r>
          </a:p>
        </p:txBody>
      </p:sp>
      <p:sp>
        <p:nvSpPr>
          <p:cNvPr id="24" name="TextBox 23"/>
          <p:cNvSpPr txBox="1"/>
          <p:nvPr/>
        </p:nvSpPr>
        <p:spPr>
          <a:xfrm>
            <a:off x="5286571" y="6502905"/>
            <a:ext cx="1225015" cy="369332"/>
          </a:xfrm>
          <a:prstGeom prst="rect">
            <a:avLst/>
          </a:prstGeom>
          <a:noFill/>
        </p:spPr>
        <p:txBody>
          <a:bodyPr wrap="none" rtlCol="0">
            <a:spAutoFit/>
          </a:bodyPr>
          <a:lstStyle/>
          <a:p>
            <a:r>
              <a:rPr lang="en-US" altLang="zh-CN" dirty="0" err="1">
                <a:solidFill>
                  <a:srgbClr val="FF0000"/>
                </a:solidFill>
              </a:rPr>
              <a:t>fopen</a:t>
            </a:r>
            <a:r>
              <a:rPr lang="zh-CN" altLang="en-US" dirty="0">
                <a:solidFill>
                  <a:srgbClr val="FF0000"/>
                </a:solidFill>
              </a:rPr>
              <a:t>地址</a:t>
            </a:r>
          </a:p>
        </p:txBody>
      </p:sp>
      <p:sp>
        <p:nvSpPr>
          <p:cNvPr id="25" name="TextBox 24"/>
          <p:cNvSpPr txBox="1"/>
          <p:nvPr/>
        </p:nvSpPr>
        <p:spPr>
          <a:xfrm>
            <a:off x="9816617" y="6488668"/>
            <a:ext cx="1329210" cy="369332"/>
          </a:xfrm>
          <a:prstGeom prst="rect">
            <a:avLst/>
          </a:prstGeom>
          <a:noFill/>
        </p:spPr>
        <p:txBody>
          <a:bodyPr wrap="none" rtlCol="0">
            <a:spAutoFit/>
          </a:bodyPr>
          <a:lstStyle/>
          <a:p>
            <a:r>
              <a:rPr lang="en-US" altLang="zh-CN" dirty="0">
                <a:solidFill>
                  <a:srgbClr val="FF0000"/>
                </a:solidFill>
              </a:rPr>
              <a:t>system</a:t>
            </a:r>
            <a:r>
              <a:rPr lang="zh-CN" altLang="en-US" dirty="0">
                <a:solidFill>
                  <a:srgbClr val="FF0000"/>
                </a:solidFill>
              </a:rPr>
              <a:t>地址</a:t>
            </a:r>
          </a:p>
        </p:txBody>
      </p:sp>
      <p:sp>
        <p:nvSpPr>
          <p:cNvPr id="27" name="左大括号 26"/>
          <p:cNvSpPr/>
          <p:nvPr/>
        </p:nvSpPr>
        <p:spPr>
          <a:xfrm rot="16200000">
            <a:off x="1093114" y="5823892"/>
            <a:ext cx="161415" cy="84761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77702" y="6477757"/>
            <a:ext cx="1790875" cy="369332"/>
          </a:xfrm>
          <a:prstGeom prst="rect">
            <a:avLst/>
          </a:prstGeom>
          <a:noFill/>
        </p:spPr>
        <p:txBody>
          <a:bodyPr wrap="none" rtlCol="0">
            <a:spAutoFit/>
          </a:bodyPr>
          <a:lstStyle/>
          <a:p>
            <a:r>
              <a:rPr lang="zh-CN" altLang="en-US" dirty="0">
                <a:solidFill>
                  <a:srgbClr val="FF0000"/>
                </a:solidFill>
              </a:rPr>
              <a:t>传给</a:t>
            </a:r>
            <a:r>
              <a:rPr lang="en-US" altLang="zh-CN" dirty="0">
                <a:solidFill>
                  <a:srgbClr val="FF0000"/>
                </a:solidFill>
              </a:rPr>
              <a:t>system</a:t>
            </a:r>
            <a:r>
              <a:rPr lang="zh-CN" altLang="en-US" dirty="0">
                <a:solidFill>
                  <a:srgbClr val="FF0000"/>
                </a:solidFill>
              </a:rPr>
              <a:t>执行</a:t>
            </a:r>
          </a:p>
        </p:txBody>
      </p:sp>
    </p:spTree>
    <p:extLst>
      <p:ext uri="{BB962C8B-B14F-4D97-AF65-F5344CB8AC3E}">
        <p14:creationId xmlns:p14="http://schemas.microsoft.com/office/powerpoint/2010/main" val="3212916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7B135-B93C-47D4-A3B4-76D3A7CFECA0}"/>
              </a:ext>
            </a:extLst>
          </p:cNvPr>
          <p:cNvSpPr>
            <a:spLocks noGrp="1"/>
          </p:cNvSpPr>
          <p:nvPr>
            <p:ph type="title"/>
          </p:nvPr>
        </p:nvSpPr>
        <p:spPr/>
        <p:txBody>
          <a:bodyPr>
            <a:normAutofit/>
          </a:bodyPr>
          <a:lstStyle/>
          <a:p>
            <a:r>
              <a:rPr lang="zh-CN" altLang="en-US" sz="3200" dirty="0"/>
              <a:t>特殊攻击技巧介绍</a:t>
            </a:r>
          </a:p>
        </p:txBody>
      </p:sp>
      <p:sp>
        <p:nvSpPr>
          <p:cNvPr id="3" name="内容占位符 2">
            <a:extLst>
              <a:ext uri="{FF2B5EF4-FFF2-40B4-BE49-F238E27FC236}">
                <a16:creationId xmlns:a16="http://schemas.microsoft.com/office/drawing/2014/main" xmlns="" id="{89DDC9EE-BF83-41B0-B4FA-63E112E74F1A}"/>
              </a:ext>
            </a:extLst>
          </p:cNvPr>
          <p:cNvSpPr>
            <a:spLocks noGrp="1"/>
          </p:cNvSpPr>
          <p:nvPr>
            <p:ph idx="1"/>
          </p:nvPr>
        </p:nvSpPr>
        <p:spPr/>
        <p:txBody>
          <a:bodyPr>
            <a:normAutofit/>
          </a:bodyPr>
          <a:lstStyle/>
          <a:p>
            <a:r>
              <a:rPr lang="zh-CN" altLang="en-US" sz="2400" dirty="0"/>
              <a:t>利用位于堆上的格式化字符串</a:t>
            </a:r>
            <a:endParaRPr lang="en-US" altLang="zh-CN" sz="2400" dirty="0"/>
          </a:p>
          <a:p>
            <a:pPr lvl="1"/>
            <a:r>
              <a:rPr lang="zh-CN" altLang="en-US" sz="2000" dirty="0"/>
              <a:t>目标缓冲区在栈上</a:t>
            </a:r>
            <a:endParaRPr lang="en-US" altLang="zh-CN" sz="2000" dirty="0"/>
          </a:p>
          <a:p>
            <a:pPr marL="457200" lvl="1" indent="0">
              <a:buNone/>
            </a:pPr>
            <a:r>
              <a:rPr lang="zh-CN" altLang="en-US" sz="2000" dirty="0"/>
              <a:t>   将用作攻击的格式化字符串打印到目标缓冲区，然后通过目标缓冲区进行攻击</a:t>
            </a:r>
            <a:r>
              <a:rPr lang="en-US" altLang="zh-CN" sz="2000" dirty="0"/>
              <a:t>  </a:t>
            </a:r>
          </a:p>
          <a:p>
            <a:pPr lvl="1"/>
            <a:endParaRPr lang="en-US" altLang="zh-CN" sz="2000" dirty="0"/>
          </a:p>
          <a:p>
            <a:pPr lvl="1"/>
            <a:r>
              <a:rPr lang="zh-CN" altLang="en-US" sz="2000" dirty="0"/>
              <a:t>目标缓冲区不在栈上</a:t>
            </a:r>
            <a:endParaRPr lang="en-US" altLang="zh-CN" sz="2000" dirty="0"/>
          </a:p>
          <a:p>
            <a:pPr marL="457200" lvl="1" indent="0">
              <a:buNone/>
            </a:pPr>
            <a:r>
              <a:rPr lang="en-US" altLang="zh-CN" sz="2000" dirty="0"/>
              <a:t>   </a:t>
            </a:r>
            <a:r>
              <a:rPr lang="zh-CN" altLang="en-US" sz="2000" dirty="0"/>
              <a:t>需要根据具体的目标进程，找到是否有能够使我们向栈上写入数据的方法</a:t>
            </a:r>
            <a:endParaRPr lang="en-US" altLang="zh-CN" sz="2000" dirty="0"/>
          </a:p>
        </p:txBody>
      </p:sp>
      <p:pic>
        <p:nvPicPr>
          <p:cNvPr id="4" name="图片 3">
            <a:extLst>
              <a:ext uri="{FF2B5EF4-FFF2-40B4-BE49-F238E27FC236}">
                <a16:creationId xmlns:a16="http://schemas.microsoft.com/office/drawing/2014/main" xmlns="" id="{D85E9A18-D1E0-4275-8FD1-DA3AE511AF89}"/>
              </a:ext>
            </a:extLst>
          </p:cNvPr>
          <p:cNvPicPr>
            <a:picLocks noChangeAspect="1"/>
          </p:cNvPicPr>
          <p:nvPr/>
        </p:nvPicPr>
        <p:blipFill>
          <a:blip r:embed="rId3"/>
          <a:stretch>
            <a:fillRect/>
          </a:stretch>
        </p:blipFill>
        <p:spPr>
          <a:xfrm>
            <a:off x="1242191" y="4229099"/>
            <a:ext cx="4897168" cy="1352551"/>
          </a:xfrm>
          <a:prstGeom prst="rect">
            <a:avLst/>
          </a:prstGeom>
        </p:spPr>
      </p:pic>
      <p:sp>
        <p:nvSpPr>
          <p:cNvPr id="8" name="文本框 7">
            <a:extLst>
              <a:ext uri="{FF2B5EF4-FFF2-40B4-BE49-F238E27FC236}">
                <a16:creationId xmlns:a16="http://schemas.microsoft.com/office/drawing/2014/main" xmlns="" id="{B45E6550-2310-4A51-ABFC-78EF352E68BB}"/>
              </a:ext>
            </a:extLst>
          </p:cNvPr>
          <p:cNvSpPr txBox="1"/>
          <p:nvPr/>
        </p:nvSpPr>
        <p:spPr>
          <a:xfrm>
            <a:off x="4038600" y="5869186"/>
            <a:ext cx="4424464" cy="307777"/>
          </a:xfrm>
          <a:prstGeom prst="rect">
            <a:avLst/>
          </a:prstGeom>
          <a:noFill/>
        </p:spPr>
        <p:txBody>
          <a:bodyPr wrap="square" rtlCol="0">
            <a:spAutoFit/>
          </a:bodyPr>
          <a:lstStyle/>
          <a:p>
            <a:r>
              <a:rPr lang="zh-CN" altLang="en-US" sz="1400" dirty="0"/>
              <a:t>图</a:t>
            </a:r>
            <a:r>
              <a:rPr lang="en-US" altLang="zh-CN" sz="1400" dirty="0"/>
              <a:t>11</a:t>
            </a:r>
            <a:r>
              <a:rPr lang="zh-CN" altLang="en-US" sz="1400" dirty="0"/>
              <a:t>：缓冲区</a:t>
            </a:r>
            <a:r>
              <a:rPr lang="en-US" altLang="zh-CN" sz="1400" dirty="0"/>
              <a:t>(</a:t>
            </a:r>
            <a:r>
              <a:rPr lang="en-US" altLang="zh-CN" sz="1400" dirty="0" err="1"/>
              <a:t>outbuf</a:t>
            </a:r>
            <a:r>
              <a:rPr lang="en-US" altLang="zh-CN" sz="1400" dirty="0"/>
              <a:t>)</a:t>
            </a:r>
            <a:r>
              <a:rPr lang="zh-CN" altLang="en-US" sz="1400" dirty="0"/>
              <a:t>在栈上</a:t>
            </a:r>
            <a:r>
              <a:rPr lang="en-US" altLang="zh-CN" sz="1400" dirty="0"/>
              <a:t>(</a:t>
            </a:r>
            <a:r>
              <a:rPr lang="zh-CN" altLang="en-US" sz="1400" dirty="0"/>
              <a:t>左</a:t>
            </a:r>
            <a:r>
              <a:rPr lang="en-US" altLang="zh-CN" sz="1400" dirty="0"/>
              <a:t>)</a:t>
            </a:r>
            <a:r>
              <a:rPr lang="zh-CN" altLang="en-US" sz="1400" dirty="0"/>
              <a:t>和堆上</a:t>
            </a:r>
            <a:r>
              <a:rPr lang="en-US" altLang="zh-CN" sz="1400" dirty="0"/>
              <a:t>(</a:t>
            </a:r>
            <a:r>
              <a:rPr lang="zh-CN" altLang="en-US" sz="1400" dirty="0"/>
              <a:t>右</a:t>
            </a:r>
            <a:r>
              <a:rPr lang="en-US" altLang="zh-CN" sz="1400" dirty="0"/>
              <a:t>)</a:t>
            </a:r>
            <a:r>
              <a:rPr lang="zh-CN" altLang="en-US" sz="1400" dirty="0"/>
              <a:t>的示例代码</a:t>
            </a:r>
          </a:p>
        </p:txBody>
      </p:sp>
      <p:pic>
        <p:nvPicPr>
          <p:cNvPr id="9" name="图片 8">
            <a:extLst>
              <a:ext uri="{FF2B5EF4-FFF2-40B4-BE49-F238E27FC236}">
                <a16:creationId xmlns:a16="http://schemas.microsoft.com/office/drawing/2014/main" xmlns="" id="{D22D2A9B-4581-40EC-B51A-9800D36BF7AF}"/>
              </a:ext>
            </a:extLst>
          </p:cNvPr>
          <p:cNvPicPr>
            <a:picLocks noChangeAspect="1"/>
          </p:cNvPicPr>
          <p:nvPr/>
        </p:nvPicPr>
        <p:blipFill>
          <a:blip r:embed="rId4"/>
          <a:stretch>
            <a:fillRect/>
          </a:stretch>
        </p:blipFill>
        <p:spPr>
          <a:xfrm>
            <a:off x="6286500" y="4229099"/>
            <a:ext cx="4897164" cy="1352550"/>
          </a:xfrm>
          <a:prstGeom prst="rect">
            <a:avLst/>
          </a:prstGeom>
        </p:spPr>
      </p:pic>
    </p:spTree>
    <p:extLst>
      <p:ext uri="{BB962C8B-B14F-4D97-AF65-F5344CB8AC3E}">
        <p14:creationId xmlns:p14="http://schemas.microsoft.com/office/powerpoint/2010/main" val="402336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a:xfrm>
            <a:off x="838200" y="1825625"/>
            <a:ext cx="10515600" cy="4667250"/>
          </a:xfrm>
        </p:spPr>
        <p:txBody>
          <a:bodyPr>
            <a:normAutofit/>
          </a:bodyPr>
          <a:lstStyle/>
          <a:p>
            <a:r>
              <a:rPr lang="zh-CN" altLang="en-US" sz="2400" dirty="0"/>
              <a:t>格式化字符串简介</a:t>
            </a:r>
            <a:endParaRPr lang="en-US" altLang="zh-CN" sz="2400" dirty="0"/>
          </a:p>
          <a:p>
            <a:pPr lvl="1"/>
            <a:r>
              <a:rPr lang="zh-CN" altLang="en-US" sz="2000" dirty="0"/>
              <a:t>格式化函数介绍</a:t>
            </a:r>
            <a:endParaRPr lang="en-US" altLang="zh-CN" sz="2000" dirty="0"/>
          </a:p>
          <a:p>
            <a:pPr marL="457200" lvl="1" indent="0">
              <a:buNone/>
            </a:pPr>
            <a:r>
              <a:rPr lang="zh-CN" altLang="en-US" sz="2000" dirty="0"/>
              <a:t>   格式化函数指的是一类特殊的</a:t>
            </a:r>
            <a:r>
              <a:rPr lang="en-US" altLang="zh-CN" sz="2000" dirty="0"/>
              <a:t>ANSI C</a:t>
            </a:r>
            <a:r>
              <a:rPr lang="zh-CN" altLang="en-US" sz="2000" dirty="0"/>
              <a:t>函数，这类函数的参数中含有格式化字串</a:t>
            </a:r>
            <a:endParaRPr lang="en-US" altLang="zh-CN" sz="2000" dirty="0"/>
          </a:p>
          <a:p>
            <a:pPr marL="457200" lvl="1" indent="0">
              <a:buNone/>
            </a:pPr>
            <a:r>
              <a:rPr lang="en-US" altLang="zh-CN" sz="2000" dirty="0"/>
              <a:t>   </a:t>
            </a:r>
            <a:r>
              <a:rPr lang="zh-CN" altLang="en-US" sz="2000" dirty="0"/>
              <a:t>其功能是按照格式化字符串的形式将其他的</a:t>
            </a:r>
            <a:r>
              <a:rPr lang="en-US" altLang="zh-CN" sz="2000" dirty="0"/>
              <a:t>C</a:t>
            </a:r>
            <a:r>
              <a:rPr lang="zh-CN" altLang="en-US" sz="2000" dirty="0"/>
              <a:t>类型参数变为人可以阅读的表现形式输出</a:t>
            </a:r>
            <a:endParaRPr lang="en-US" altLang="zh-CN" sz="2000" dirty="0"/>
          </a:p>
          <a:p>
            <a:pPr marL="457200" lvl="1" indent="0">
              <a:buNone/>
            </a:pPr>
            <a:r>
              <a:rPr lang="en-US" altLang="zh-CN" sz="2000" dirty="0"/>
              <a:t>   </a:t>
            </a:r>
            <a:r>
              <a:rPr lang="zh-CN" altLang="en-US" sz="2000" dirty="0"/>
              <a:t>格式化函数调用时包括格式化字符串在内的参数会被压入栈中</a:t>
            </a:r>
            <a:endParaRPr lang="en-US" altLang="zh-CN" sz="2000" dirty="0"/>
          </a:p>
          <a:p>
            <a:pPr marL="457200" lvl="1" indent="0">
              <a:buNone/>
            </a:pPr>
            <a:endParaRPr lang="en-US" altLang="zh-CN" sz="2000" dirty="0"/>
          </a:p>
          <a:p>
            <a:pPr marL="457200" lvl="1" indent="0">
              <a:buNone/>
            </a:pPr>
            <a:r>
              <a:rPr lang="zh-CN" altLang="en-US" sz="2000" dirty="0"/>
              <a:t>      常用的格式化函数</a:t>
            </a:r>
            <a:r>
              <a:rPr lang="en-US" altLang="zh-CN" sz="2000" dirty="0"/>
              <a:t>:</a:t>
            </a:r>
          </a:p>
          <a:p>
            <a:pPr lvl="2"/>
            <a:r>
              <a:rPr lang="en-US" altLang="zh-CN" dirty="0" err="1"/>
              <a:t>printf</a:t>
            </a:r>
            <a:r>
              <a:rPr lang="en-US" altLang="zh-CN" dirty="0"/>
              <a:t> —— </a:t>
            </a:r>
            <a:r>
              <a:rPr lang="zh-CN" altLang="en-US" dirty="0"/>
              <a:t>向“</a:t>
            </a:r>
            <a:r>
              <a:rPr lang="en-US" altLang="zh-CN" dirty="0" err="1"/>
              <a:t>stdout</a:t>
            </a:r>
            <a:r>
              <a:rPr lang="zh-CN" altLang="en-US" dirty="0"/>
              <a:t>”输出流输出</a:t>
            </a:r>
            <a:endParaRPr lang="en-US" altLang="zh-CN" dirty="0"/>
          </a:p>
          <a:p>
            <a:pPr lvl="2"/>
            <a:r>
              <a:rPr lang="en-US" altLang="zh-CN" dirty="0" err="1"/>
              <a:t>fprintf</a:t>
            </a:r>
            <a:r>
              <a:rPr lang="en-US" altLang="zh-CN" dirty="0"/>
              <a:t> —— </a:t>
            </a:r>
            <a:r>
              <a:rPr lang="zh-CN" altLang="en-US" dirty="0"/>
              <a:t>向文件流输出</a:t>
            </a:r>
            <a:endParaRPr lang="en-US" altLang="zh-CN" dirty="0"/>
          </a:p>
          <a:p>
            <a:pPr lvl="2"/>
            <a:r>
              <a:rPr lang="en-US" altLang="zh-CN" dirty="0" err="1"/>
              <a:t>sprintf</a:t>
            </a:r>
            <a:r>
              <a:rPr lang="en-US" altLang="zh-CN" dirty="0"/>
              <a:t> —— </a:t>
            </a:r>
            <a:r>
              <a:rPr lang="zh-CN" altLang="en-US" dirty="0"/>
              <a:t>向一个字符串输出</a:t>
            </a:r>
            <a:endParaRPr lang="en-US" altLang="zh-CN" dirty="0"/>
          </a:p>
          <a:p>
            <a:pPr lvl="2"/>
            <a:r>
              <a:rPr lang="en-US" altLang="zh-CN" dirty="0" err="1"/>
              <a:t>snprintf</a:t>
            </a:r>
            <a:r>
              <a:rPr lang="en-US" altLang="zh-CN" dirty="0"/>
              <a:t> —— </a:t>
            </a:r>
            <a:r>
              <a:rPr lang="zh-CN" altLang="en-US" dirty="0"/>
              <a:t>向一个字符串输出，并带有长度检查机制</a:t>
            </a:r>
            <a:endParaRPr lang="en-US" altLang="zh-CN" dirty="0"/>
          </a:p>
          <a:p>
            <a:pPr lvl="2"/>
            <a:r>
              <a:rPr lang="en-US" altLang="zh-CN" dirty="0"/>
              <a:t>syslog —— </a:t>
            </a:r>
            <a:r>
              <a:rPr lang="zh-CN" altLang="en-US" dirty="0"/>
              <a:t>向系统记录输出</a:t>
            </a:r>
            <a:endParaRPr lang="en-US" altLang="zh-CN" dirty="0"/>
          </a:p>
          <a:p>
            <a:pPr marL="914400" lvl="2" indent="0">
              <a:buNone/>
            </a:pPr>
            <a:r>
              <a:rPr lang="en-US" altLang="zh-CN" sz="1600" dirty="0"/>
              <a:t>    ……</a:t>
            </a:r>
          </a:p>
          <a:p>
            <a:pPr marL="914400" lvl="2" indent="0">
              <a:buNone/>
            </a:pPr>
            <a:endParaRPr lang="en-US" altLang="zh-CN" sz="1600" dirty="0"/>
          </a:p>
        </p:txBody>
      </p:sp>
    </p:spTree>
    <p:extLst>
      <p:ext uri="{BB962C8B-B14F-4D97-AF65-F5344CB8AC3E}">
        <p14:creationId xmlns:p14="http://schemas.microsoft.com/office/powerpoint/2010/main" val="420809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4323" y="2845941"/>
            <a:ext cx="4746661" cy="1015663"/>
          </a:xfrm>
          <a:prstGeom prst="rect">
            <a:avLst/>
          </a:prstGeom>
          <a:noFill/>
        </p:spPr>
        <p:txBody>
          <a:bodyPr wrap="square" rtlCol="0">
            <a:spAutoFit/>
          </a:bodyPr>
          <a:lstStyle/>
          <a:p>
            <a:r>
              <a:rPr lang="en-US" altLang="zh-CN" sz="6000" dirty="0">
                <a:latin typeface="微软雅黑" pitchFamily="34" charset="-122"/>
                <a:ea typeface="微软雅黑" pitchFamily="34" charset="-122"/>
              </a:rPr>
              <a:t>THE END</a:t>
            </a:r>
            <a:endParaRPr lang="zh-CN" altLang="en-US" sz="6000" dirty="0">
              <a:latin typeface="微软雅黑" pitchFamily="34" charset="-122"/>
              <a:ea typeface="微软雅黑" pitchFamily="34" charset="-122"/>
            </a:endParaRPr>
          </a:p>
        </p:txBody>
      </p:sp>
    </p:spTree>
    <p:extLst>
      <p:ext uri="{BB962C8B-B14F-4D97-AF65-F5344CB8AC3E}">
        <p14:creationId xmlns:p14="http://schemas.microsoft.com/office/powerpoint/2010/main" val="347580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p:txBody>
          <a:bodyPr>
            <a:normAutofit/>
          </a:bodyPr>
          <a:lstStyle/>
          <a:p>
            <a:r>
              <a:rPr lang="zh-CN" altLang="en-US" sz="2400" dirty="0"/>
              <a:t>格式化字符串漏洞的基本形式</a:t>
            </a:r>
          </a:p>
          <a:p>
            <a:pPr lvl="1"/>
            <a:r>
              <a:rPr lang="zh-CN" altLang="en-US" sz="2000" dirty="0"/>
              <a:t>形式上是编程的</a:t>
            </a:r>
            <a:r>
              <a:rPr lang="en-US" altLang="zh-CN" sz="2000" dirty="0"/>
              <a:t>bug</a:t>
            </a:r>
          </a:p>
          <a:p>
            <a:pPr marL="457200" lvl="1" indent="0">
              <a:buNone/>
            </a:pPr>
            <a:r>
              <a:rPr lang="en-US" altLang="zh-CN" sz="2000" dirty="0"/>
              <a:t>   </a:t>
            </a:r>
            <a:r>
              <a:rPr lang="zh-CN" altLang="en-US" sz="2000" dirty="0"/>
              <a:t>在程序开发过程中，开发者编程上的失误导致攻击者的输入可以作为格式化字符串</a:t>
            </a:r>
            <a:endParaRPr lang="en-US" altLang="zh-CN" sz="2000" dirty="0"/>
          </a:p>
          <a:p>
            <a:pPr marL="457200" lvl="1" indent="0">
              <a:buNone/>
            </a:pPr>
            <a:r>
              <a:rPr lang="en-US" altLang="zh-CN" sz="2000" dirty="0"/>
              <a:t>   </a:t>
            </a:r>
            <a:r>
              <a:rPr lang="zh-CN" altLang="en-US" sz="2000" dirty="0"/>
              <a:t>攻击者输入的格式化字符串可以控制格式化函数的运行，进而获得程序运行的控制权</a:t>
            </a:r>
            <a:endParaRPr lang="en-US" altLang="zh-CN" sz="2000" dirty="0"/>
          </a:p>
        </p:txBody>
      </p:sp>
      <p:pic>
        <p:nvPicPr>
          <p:cNvPr id="5" name="图片 4">
            <a:extLst>
              <a:ext uri="{FF2B5EF4-FFF2-40B4-BE49-F238E27FC236}">
                <a16:creationId xmlns:a16="http://schemas.microsoft.com/office/drawing/2014/main" xmlns="" id="{0AAC6AF5-A39D-4204-BB69-408C9DEE2EE2}"/>
              </a:ext>
            </a:extLst>
          </p:cNvPr>
          <p:cNvPicPr>
            <a:picLocks noChangeAspect="1"/>
          </p:cNvPicPr>
          <p:nvPr/>
        </p:nvPicPr>
        <p:blipFill rotWithShape="1">
          <a:blip r:embed="rId2"/>
          <a:srcRect r="1801" b="2941"/>
          <a:stretch/>
        </p:blipFill>
        <p:spPr>
          <a:xfrm>
            <a:off x="2291072" y="3603196"/>
            <a:ext cx="3804928" cy="1727926"/>
          </a:xfrm>
          <a:prstGeom prst="rect">
            <a:avLst/>
          </a:prstGeom>
        </p:spPr>
      </p:pic>
      <p:pic>
        <p:nvPicPr>
          <p:cNvPr id="6" name="图片 5">
            <a:extLst>
              <a:ext uri="{FF2B5EF4-FFF2-40B4-BE49-F238E27FC236}">
                <a16:creationId xmlns:a16="http://schemas.microsoft.com/office/drawing/2014/main" xmlns="" id="{CB68CEAC-2C0D-4B87-B030-040E6666B5CA}"/>
              </a:ext>
            </a:extLst>
          </p:cNvPr>
          <p:cNvPicPr>
            <a:picLocks noChangeAspect="1"/>
          </p:cNvPicPr>
          <p:nvPr/>
        </p:nvPicPr>
        <p:blipFill>
          <a:blip r:embed="rId3"/>
          <a:stretch>
            <a:fillRect/>
          </a:stretch>
        </p:blipFill>
        <p:spPr>
          <a:xfrm>
            <a:off x="6603039" y="3603196"/>
            <a:ext cx="3804928" cy="1727926"/>
          </a:xfrm>
          <a:prstGeom prst="rect">
            <a:avLst/>
          </a:prstGeom>
        </p:spPr>
      </p:pic>
      <p:sp>
        <p:nvSpPr>
          <p:cNvPr id="7" name="文本框 6">
            <a:extLst>
              <a:ext uri="{FF2B5EF4-FFF2-40B4-BE49-F238E27FC236}">
                <a16:creationId xmlns:a16="http://schemas.microsoft.com/office/drawing/2014/main" xmlns="" id="{2B0A3FE1-509F-4BFB-8295-E6465BFDFD78}"/>
              </a:ext>
            </a:extLst>
          </p:cNvPr>
          <p:cNvSpPr txBox="1"/>
          <p:nvPr/>
        </p:nvSpPr>
        <p:spPr>
          <a:xfrm>
            <a:off x="4047689" y="5600154"/>
            <a:ext cx="4457814" cy="307777"/>
          </a:xfrm>
          <a:prstGeom prst="rect">
            <a:avLst/>
          </a:prstGeom>
          <a:noFill/>
        </p:spPr>
        <p:txBody>
          <a:bodyPr wrap="square" rtlCol="0">
            <a:spAutoFit/>
          </a:bodyPr>
          <a:lstStyle/>
          <a:p>
            <a:r>
              <a:rPr lang="zh-CN" altLang="en-US" sz="1400" dirty="0"/>
              <a:t>图</a:t>
            </a:r>
            <a:r>
              <a:rPr lang="en-US" altLang="zh-CN" sz="1400" dirty="0"/>
              <a:t>1</a:t>
            </a:r>
            <a:r>
              <a:rPr lang="zh-CN" altLang="en-US" sz="1400" dirty="0"/>
              <a:t>：错误</a:t>
            </a:r>
            <a:r>
              <a:rPr lang="en-US" altLang="zh-CN" sz="1400" dirty="0"/>
              <a:t>(</a:t>
            </a:r>
            <a:r>
              <a:rPr lang="zh-CN" altLang="en-US" sz="1400" dirty="0"/>
              <a:t>左</a:t>
            </a:r>
            <a:r>
              <a:rPr lang="en-US" altLang="zh-CN" sz="1400" dirty="0"/>
              <a:t>)</a:t>
            </a:r>
            <a:r>
              <a:rPr lang="zh-CN" altLang="en-US" sz="1400" dirty="0"/>
              <a:t>以及正确</a:t>
            </a:r>
            <a:r>
              <a:rPr lang="en-US" altLang="zh-CN" sz="1400" dirty="0"/>
              <a:t>(</a:t>
            </a:r>
            <a:r>
              <a:rPr lang="zh-CN" altLang="en-US" sz="1400" dirty="0"/>
              <a:t>右</a:t>
            </a:r>
            <a:r>
              <a:rPr lang="en-US" altLang="zh-CN" sz="1400" dirty="0"/>
              <a:t>)</a:t>
            </a:r>
            <a:r>
              <a:rPr lang="zh-CN" altLang="en-US" sz="1400" dirty="0"/>
              <a:t>使用格式化函数</a:t>
            </a:r>
            <a:r>
              <a:rPr lang="en-US" altLang="zh-CN" sz="1400" dirty="0" err="1"/>
              <a:t>printf</a:t>
            </a:r>
            <a:r>
              <a:rPr lang="zh-CN" altLang="en-US" sz="1400" dirty="0"/>
              <a:t>的方法</a:t>
            </a:r>
          </a:p>
        </p:txBody>
      </p:sp>
    </p:spTree>
    <p:extLst>
      <p:ext uri="{BB962C8B-B14F-4D97-AF65-F5344CB8AC3E}">
        <p14:creationId xmlns:p14="http://schemas.microsoft.com/office/powerpoint/2010/main" val="311644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a:xfrm>
            <a:off x="838200" y="1825625"/>
            <a:ext cx="10515600" cy="4351338"/>
          </a:xfrm>
        </p:spPr>
        <p:txBody>
          <a:bodyPr>
            <a:normAutofit/>
          </a:bodyPr>
          <a:lstStyle/>
          <a:p>
            <a:r>
              <a:rPr lang="zh-CN" altLang="en-US" sz="2400" dirty="0"/>
              <a:t>格式化字符串漏洞的基本形式</a:t>
            </a:r>
          </a:p>
          <a:p>
            <a:pPr lvl="1"/>
            <a:r>
              <a:rPr lang="zh-CN" altLang="en-US" sz="2000" dirty="0"/>
              <a:t>本质上是通道问题</a:t>
            </a:r>
            <a:r>
              <a:rPr lang="en-US" altLang="zh-CN" sz="2000" dirty="0"/>
              <a:t>(channeling problem)</a:t>
            </a:r>
          </a:p>
          <a:p>
            <a:pPr marL="457200" lvl="1" indent="0">
              <a:buNone/>
            </a:pPr>
            <a:r>
              <a:rPr lang="en-US" altLang="zh-CN" sz="2000" dirty="0"/>
              <a:t>   </a:t>
            </a:r>
            <a:r>
              <a:rPr lang="zh-CN" altLang="en-US" sz="2000" dirty="0"/>
              <a:t>对于一般的系统而言，会有两个通道，一个数据通道和一个控制通道</a:t>
            </a:r>
            <a:endParaRPr lang="en-US" altLang="zh-CN" sz="2000" dirty="0"/>
          </a:p>
          <a:p>
            <a:pPr marL="457200" lvl="1" indent="0">
              <a:buNone/>
            </a:pPr>
            <a:r>
              <a:rPr lang="en-US" altLang="zh-CN" sz="2000" dirty="0"/>
              <a:t>   </a:t>
            </a:r>
            <a:r>
              <a:rPr lang="zh-CN" altLang="en-US" sz="2000" dirty="0"/>
              <a:t>数据通道中传递的内容不被主动解析，只被复制</a:t>
            </a:r>
            <a:endParaRPr lang="en-US" altLang="zh-CN" sz="2000" dirty="0"/>
          </a:p>
          <a:p>
            <a:pPr marL="457200" lvl="1" indent="0">
              <a:buNone/>
            </a:pPr>
            <a:r>
              <a:rPr lang="en-US" altLang="zh-CN" sz="2000" dirty="0"/>
              <a:t>   </a:t>
            </a:r>
            <a:r>
              <a:rPr lang="zh-CN" altLang="en-US" sz="2000" dirty="0"/>
              <a:t>控制通道中传递的内容被主动解析，并据此影响系统的运行</a:t>
            </a:r>
            <a:endParaRPr lang="en-US" altLang="zh-CN" sz="2000" dirty="0"/>
          </a:p>
          <a:p>
            <a:pPr marL="457200" lvl="1" indent="0">
              <a:buNone/>
            </a:pPr>
            <a:r>
              <a:rPr lang="en-US" altLang="zh-CN" sz="2000" dirty="0"/>
              <a:t>   </a:t>
            </a:r>
            <a:r>
              <a:rPr lang="zh-CN" altLang="en-US" sz="2000" dirty="0"/>
              <a:t>许多系统中两个通道被合二为一，并通过特殊的转义字符和序列来区分活动的通道</a:t>
            </a:r>
            <a:endParaRPr lang="en-US" altLang="zh-CN" sz="2000" dirty="0"/>
          </a:p>
          <a:p>
            <a:pPr marL="457200" lvl="1" indent="0">
              <a:buNone/>
            </a:pPr>
            <a:r>
              <a:rPr lang="en-US" altLang="zh-CN" sz="2000" dirty="0"/>
              <a:t>   ——</a:t>
            </a:r>
            <a:r>
              <a:rPr lang="zh-CN" altLang="en-US" sz="2000" dirty="0"/>
              <a:t>通道问题本身不是漏洞，但是使得开发过程中的</a:t>
            </a:r>
            <a:r>
              <a:rPr lang="en-US" altLang="zh-CN" sz="2000" dirty="0"/>
              <a:t>bug</a:t>
            </a:r>
            <a:r>
              <a:rPr lang="zh-CN" altLang="en-US" sz="2000" dirty="0"/>
              <a:t>可以被利用</a:t>
            </a:r>
            <a:endParaRPr lang="en-US" altLang="zh-CN" sz="2000" dirty="0"/>
          </a:p>
          <a:p>
            <a:pPr marL="457200" lvl="1" indent="0">
              <a:buNone/>
            </a:pPr>
            <a:r>
              <a:rPr lang="en-US" altLang="zh-CN" sz="2000" dirty="0"/>
              <a:t>   </a:t>
            </a:r>
          </a:p>
          <a:p>
            <a:pPr marL="457200" lvl="1" indent="0">
              <a:buNone/>
            </a:pPr>
            <a:r>
              <a:rPr lang="en-US" altLang="zh-CN" sz="2000" dirty="0"/>
              <a:t>   </a:t>
            </a:r>
          </a:p>
        </p:txBody>
      </p:sp>
      <p:sp>
        <p:nvSpPr>
          <p:cNvPr id="8" name="文本框 7">
            <a:extLst>
              <a:ext uri="{FF2B5EF4-FFF2-40B4-BE49-F238E27FC236}">
                <a16:creationId xmlns:a16="http://schemas.microsoft.com/office/drawing/2014/main" xmlns="" id="{3C0DEF3D-1B3B-4431-AA5A-27B80B8B26F1}"/>
              </a:ext>
            </a:extLst>
          </p:cNvPr>
          <p:cNvSpPr txBox="1"/>
          <p:nvPr/>
        </p:nvSpPr>
        <p:spPr>
          <a:xfrm>
            <a:off x="2015606" y="6023074"/>
            <a:ext cx="2108326" cy="307777"/>
          </a:xfrm>
          <a:prstGeom prst="rect">
            <a:avLst/>
          </a:prstGeom>
          <a:noFill/>
        </p:spPr>
        <p:txBody>
          <a:bodyPr wrap="square" rtlCol="0">
            <a:spAutoFit/>
          </a:bodyPr>
          <a:lstStyle/>
          <a:p>
            <a:r>
              <a:rPr lang="zh-CN" altLang="en-US" sz="1400" dirty="0"/>
              <a:t>图</a:t>
            </a:r>
            <a:r>
              <a:rPr lang="en-US" altLang="zh-CN" sz="1400" dirty="0"/>
              <a:t>2</a:t>
            </a:r>
            <a:r>
              <a:rPr lang="zh-CN" altLang="en-US" sz="1400" dirty="0"/>
              <a:t>：通道问题示意图</a:t>
            </a:r>
          </a:p>
        </p:txBody>
      </p:sp>
      <p:graphicFrame>
        <p:nvGraphicFramePr>
          <p:cNvPr id="10" name="表格 9">
            <a:extLst>
              <a:ext uri="{FF2B5EF4-FFF2-40B4-BE49-F238E27FC236}">
                <a16:creationId xmlns:a16="http://schemas.microsoft.com/office/drawing/2014/main" xmlns="" id="{DBC06604-BE1F-405F-8F07-587B8ACA6EF1}"/>
              </a:ext>
            </a:extLst>
          </p:cNvPr>
          <p:cNvGraphicFramePr>
            <a:graphicFrameLocks noGrp="1"/>
          </p:cNvGraphicFramePr>
          <p:nvPr>
            <p:extLst>
              <p:ext uri="{D42A27DB-BD31-4B8C-83A1-F6EECF244321}">
                <p14:modId xmlns:p14="http://schemas.microsoft.com/office/powerpoint/2010/main" val="2898592944"/>
              </p:ext>
            </p:extLst>
          </p:nvPr>
        </p:nvGraphicFramePr>
        <p:xfrm>
          <a:off x="5616259" y="4547482"/>
          <a:ext cx="5687371" cy="1321704"/>
        </p:xfrm>
        <a:graphic>
          <a:graphicData uri="http://schemas.openxmlformats.org/drawingml/2006/table">
            <a:tbl>
              <a:tblPr firstRow="1" bandRow="1">
                <a:tableStyleId>{073A0DAA-6AF3-43AB-8588-CEC1D06C72B9}</a:tableStyleId>
              </a:tblPr>
              <a:tblGrid>
                <a:gridCol w="1356528">
                  <a:extLst>
                    <a:ext uri="{9D8B030D-6E8A-4147-A177-3AD203B41FA5}">
                      <a16:colId xmlns:a16="http://schemas.microsoft.com/office/drawing/2014/main" xmlns="" val="2471565480"/>
                    </a:ext>
                  </a:extLst>
                </a:gridCol>
                <a:gridCol w="1266092">
                  <a:extLst>
                    <a:ext uri="{9D8B030D-6E8A-4147-A177-3AD203B41FA5}">
                      <a16:colId xmlns:a16="http://schemas.microsoft.com/office/drawing/2014/main" xmlns="" val="1498534774"/>
                    </a:ext>
                  </a:extLst>
                </a:gridCol>
                <a:gridCol w="1316334">
                  <a:extLst>
                    <a:ext uri="{9D8B030D-6E8A-4147-A177-3AD203B41FA5}">
                      <a16:colId xmlns:a16="http://schemas.microsoft.com/office/drawing/2014/main" xmlns="" val="1549143290"/>
                    </a:ext>
                  </a:extLst>
                </a:gridCol>
                <a:gridCol w="1748417">
                  <a:extLst>
                    <a:ext uri="{9D8B030D-6E8A-4147-A177-3AD203B41FA5}">
                      <a16:colId xmlns:a16="http://schemas.microsoft.com/office/drawing/2014/main" xmlns="" val="3511732416"/>
                    </a:ext>
                  </a:extLst>
                </a:gridCol>
              </a:tblGrid>
              <a:tr h="278136">
                <a:tc>
                  <a:txBody>
                    <a:bodyPr/>
                    <a:lstStyle/>
                    <a:p>
                      <a:pPr algn="ctr"/>
                      <a:r>
                        <a:rPr lang="zh-CN" altLang="en-US" sz="1400" dirty="0">
                          <a:solidFill>
                            <a:schemeClr val="tx1"/>
                          </a:solidFill>
                        </a:rPr>
                        <a:t>通道问题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数据通道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控制通道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安全问题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87883286"/>
                  </a:ext>
                </a:extLst>
              </a:tr>
              <a:tr h="156089">
                <a:tc>
                  <a:txBody>
                    <a:bodyPr/>
                    <a:lstStyle/>
                    <a:p>
                      <a:pPr algn="ctr"/>
                      <a:r>
                        <a:rPr lang="zh-CN" altLang="en-US" sz="1400" dirty="0">
                          <a:solidFill>
                            <a:schemeClr val="tx1"/>
                          </a:solidFill>
                        </a:rPr>
                        <a:t>电话系统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语音数据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线路控制音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影响线路控制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3800906"/>
                  </a:ext>
                </a:extLst>
              </a:tr>
              <a:tr h="356052">
                <a:tc>
                  <a:txBody>
                    <a:bodyPr/>
                    <a:lstStyle/>
                    <a:p>
                      <a:pPr algn="ctr"/>
                      <a:r>
                        <a:rPr lang="zh-CN" altLang="en-US" sz="1400" dirty="0">
                          <a:solidFill>
                            <a:schemeClr val="tx1"/>
                          </a:solidFill>
                        </a:rPr>
                        <a:t>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栈中的数据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返回地址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控制返回地址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71832395"/>
                  </a:ext>
                </a:extLst>
              </a:tr>
              <a:tr h="356052">
                <a:tc>
                  <a:txBody>
                    <a:bodyPr/>
                    <a:lstStyle/>
                    <a:p>
                      <a:pPr algn="ctr"/>
                      <a:r>
                        <a:rPr lang="zh-CN" altLang="en-US" sz="1400" dirty="0">
                          <a:solidFill>
                            <a:schemeClr val="tx1"/>
                          </a:solidFill>
                        </a:rPr>
                        <a:t>格式化字符串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输出字符串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a:solidFill>
                            <a:schemeClr val="tx1"/>
                          </a:solidFill>
                        </a:rPr>
                        <a:t>格式化符号</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控制格式化函数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73962100"/>
                  </a:ext>
                </a:extLst>
              </a:tr>
            </a:tbl>
          </a:graphicData>
        </a:graphic>
      </p:graphicFrame>
      <p:sp>
        <p:nvSpPr>
          <p:cNvPr id="11" name="文本框 10">
            <a:extLst>
              <a:ext uri="{FF2B5EF4-FFF2-40B4-BE49-F238E27FC236}">
                <a16:creationId xmlns:a16="http://schemas.microsoft.com/office/drawing/2014/main" xmlns="" id="{9595C176-AA40-4AE6-9150-9FA49410DA8B}"/>
              </a:ext>
            </a:extLst>
          </p:cNvPr>
          <p:cNvSpPr txBox="1"/>
          <p:nvPr/>
        </p:nvSpPr>
        <p:spPr>
          <a:xfrm>
            <a:off x="7405782" y="6023074"/>
            <a:ext cx="2108326" cy="307777"/>
          </a:xfrm>
          <a:prstGeom prst="rect">
            <a:avLst/>
          </a:prstGeom>
          <a:noFill/>
        </p:spPr>
        <p:txBody>
          <a:bodyPr wrap="square" rtlCol="0">
            <a:spAutoFit/>
          </a:bodyPr>
          <a:lstStyle/>
          <a:p>
            <a:r>
              <a:rPr lang="zh-CN" altLang="en-US" sz="1400" dirty="0"/>
              <a:t>表</a:t>
            </a:r>
            <a:r>
              <a:rPr lang="en-US" altLang="zh-CN" sz="1400" dirty="0"/>
              <a:t>3</a:t>
            </a:r>
            <a:r>
              <a:rPr lang="zh-CN" altLang="en-US" sz="1400" dirty="0"/>
              <a:t>：常见的通道问题</a:t>
            </a:r>
          </a:p>
        </p:txBody>
      </p:sp>
      <p:grpSp>
        <p:nvGrpSpPr>
          <p:cNvPr id="44" name="组合 43">
            <a:extLst>
              <a:ext uri="{FF2B5EF4-FFF2-40B4-BE49-F238E27FC236}">
                <a16:creationId xmlns:a16="http://schemas.microsoft.com/office/drawing/2014/main" xmlns="" id="{0FF36B1D-E5B1-471E-A6B9-C702FC6CDAD4}"/>
              </a:ext>
            </a:extLst>
          </p:cNvPr>
          <p:cNvGrpSpPr/>
          <p:nvPr/>
        </p:nvGrpSpPr>
        <p:grpSpPr>
          <a:xfrm>
            <a:off x="1374527" y="4329639"/>
            <a:ext cx="3390483" cy="1757389"/>
            <a:chOff x="468234" y="4254660"/>
            <a:chExt cx="3390483" cy="1757389"/>
          </a:xfrm>
        </p:grpSpPr>
        <p:cxnSp>
          <p:nvCxnSpPr>
            <p:cNvPr id="6" name="直接连接符 5">
              <a:extLst>
                <a:ext uri="{FF2B5EF4-FFF2-40B4-BE49-F238E27FC236}">
                  <a16:creationId xmlns:a16="http://schemas.microsoft.com/office/drawing/2014/main" xmlns="" id="{76DDB749-0677-4C78-BB9E-E39F57C68ABD}"/>
                </a:ext>
              </a:extLst>
            </p:cNvPr>
            <p:cNvCxnSpPr>
              <a:cxnSpLocks/>
            </p:cNvCxnSpPr>
            <p:nvPr/>
          </p:nvCxnSpPr>
          <p:spPr>
            <a:xfrm>
              <a:off x="1111254" y="4994030"/>
              <a:ext cx="10993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a:extLst>
                <a:ext uri="{FF2B5EF4-FFF2-40B4-BE49-F238E27FC236}">
                  <a16:creationId xmlns:a16="http://schemas.microsoft.com/office/drawing/2014/main" xmlns="" id="{268E2770-FA88-4504-AA0D-67D7832AD2E2}"/>
                </a:ext>
              </a:extLst>
            </p:cNvPr>
            <p:cNvCxnSpPr>
              <a:cxnSpLocks/>
            </p:cNvCxnSpPr>
            <p:nvPr/>
          </p:nvCxnSpPr>
          <p:spPr>
            <a:xfrm>
              <a:off x="1111254" y="5267010"/>
              <a:ext cx="109938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箭头连接符 13">
              <a:extLst>
                <a:ext uri="{FF2B5EF4-FFF2-40B4-BE49-F238E27FC236}">
                  <a16:creationId xmlns:a16="http://schemas.microsoft.com/office/drawing/2014/main" xmlns="" id="{84507E1C-B15D-4AE9-9811-530652BE28D8}"/>
                </a:ext>
              </a:extLst>
            </p:cNvPr>
            <p:cNvCxnSpPr>
              <a:cxnSpLocks/>
            </p:cNvCxnSpPr>
            <p:nvPr/>
          </p:nvCxnSpPr>
          <p:spPr>
            <a:xfrm>
              <a:off x="468234" y="5132235"/>
              <a:ext cx="918439"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直接连接符 17">
              <a:extLst>
                <a:ext uri="{FF2B5EF4-FFF2-40B4-BE49-F238E27FC236}">
                  <a16:creationId xmlns:a16="http://schemas.microsoft.com/office/drawing/2014/main" xmlns="" id="{DD7AA2DB-0093-4AE5-9200-A1862B06A7A0}"/>
                </a:ext>
              </a:extLst>
            </p:cNvPr>
            <p:cNvCxnSpPr>
              <a:cxnSpLocks/>
            </p:cNvCxnSpPr>
            <p:nvPr/>
          </p:nvCxnSpPr>
          <p:spPr>
            <a:xfrm flipV="1">
              <a:off x="2210637" y="4539417"/>
              <a:ext cx="832566" cy="45629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xmlns="" id="{781A9772-6063-41D4-A0D5-683483F991A0}"/>
                </a:ext>
              </a:extLst>
            </p:cNvPr>
            <p:cNvCxnSpPr>
              <a:cxnSpLocks/>
            </p:cNvCxnSpPr>
            <p:nvPr/>
          </p:nvCxnSpPr>
          <p:spPr>
            <a:xfrm>
              <a:off x="2210637" y="5267010"/>
              <a:ext cx="898260" cy="48308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直接连接符 21">
              <a:extLst>
                <a:ext uri="{FF2B5EF4-FFF2-40B4-BE49-F238E27FC236}">
                  <a16:creationId xmlns:a16="http://schemas.microsoft.com/office/drawing/2014/main" xmlns="" id="{9ED1A354-0B88-4E22-94A6-E1EB7E20D024}"/>
                </a:ext>
              </a:extLst>
            </p:cNvPr>
            <p:cNvCxnSpPr>
              <a:cxnSpLocks/>
            </p:cNvCxnSpPr>
            <p:nvPr/>
          </p:nvCxnSpPr>
          <p:spPr>
            <a:xfrm flipV="1">
              <a:off x="2607544" y="4547482"/>
              <a:ext cx="1002707" cy="565642"/>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直接连接符 22">
              <a:extLst>
                <a:ext uri="{FF2B5EF4-FFF2-40B4-BE49-F238E27FC236}">
                  <a16:creationId xmlns:a16="http://schemas.microsoft.com/office/drawing/2014/main" xmlns="" id="{0AEAB1D1-AFD1-46E0-B9D5-AC1DE965CF42}"/>
                </a:ext>
              </a:extLst>
            </p:cNvPr>
            <p:cNvCxnSpPr>
              <a:cxnSpLocks/>
            </p:cNvCxnSpPr>
            <p:nvPr/>
          </p:nvCxnSpPr>
          <p:spPr>
            <a:xfrm>
              <a:off x="2607544" y="5128946"/>
              <a:ext cx="1002707" cy="568612"/>
            </a:xfrm>
            <a:prstGeom prst="line">
              <a:avLst/>
            </a:prstGeom>
          </p:spPr>
          <p:style>
            <a:lnRef idx="3">
              <a:schemeClr val="accent2"/>
            </a:lnRef>
            <a:fillRef idx="0">
              <a:schemeClr val="accent2"/>
            </a:fillRef>
            <a:effectRef idx="2">
              <a:schemeClr val="accent2"/>
            </a:effectRef>
            <a:fontRef idx="minor">
              <a:schemeClr val="tx1"/>
            </a:fontRef>
          </p:style>
        </p:cxnSp>
        <p:sp>
          <p:nvSpPr>
            <p:cNvPr id="24" name="矩形 23">
              <a:extLst>
                <a:ext uri="{FF2B5EF4-FFF2-40B4-BE49-F238E27FC236}">
                  <a16:creationId xmlns:a16="http://schemas.microsoft.com/office/drawing/2014/main" xmlns="" id="{FE6941A0-D562-4E32-A283-950D01E6F91C}"/>
                </a:ext>
              </a:extLst>
            </p:cNvPr>
            <p:cNvSpPr/>
            <p:nvPr/>
          </p:nvSpPr>
          <p:spPr>
            <a:xfrm>
              <a:off x="1386673" y="5022500"/>
              <a:ext cx="1101132" cy="216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转义序列检测</a:t>
              </a:r>
            </a:p>
          </p:txBody>
        </p:sp>
        <p:cxnSp>
          <p:nvCxnSpPr>
            <p:cNvPr id="32" name="直接箭头连接符 31">
              <a:extLst>
                <a:ext uri="{FF2B5EF4-FFF2-40B4-BE49-F238E27FC236}">
                  <a16:creationId xmlns:a16="http://schemas.microsoft.com/office/drawing/2014/main" xmlns="" id="{583FCF24-ACBA-444F-A181-69A2B160B7AC}"/>
                </a:ext>
              </a:extLst>
            </p:cNvPr>
            <p:cNvCxnSpPr>
              <a:cxnSpLocks/>
            </p:cNvCxnSpPr>
            <p:nvPr/>
          </p:nvCxnSpPr>
          <p:spPr>
            <a:xfrm flipV="1">
              <a:off x="2487805" y="4627650"/>
              <a:ext cx="697522" cy="39572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xmlns="" id="{0148A953-36D9-4D33-9C07-0D1A76E262BE}"/>
                </a:ext>
              </a:extLst>
            </p:cNvPr>
            <p:cNvCxnSpPr>
              <a:cxnSpLocks/>
            </p:cNvCxnSpPr>
            <p:nvPr/>
          </p:nvCxnSpPr>
          <p:spPr>
            <a:xfrm>
              <a:off x="2487805" y="5237742"/>
              <a:ext cx="697522" cy="38933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9" name="文本框 38">
              <a:extLst>
                <a:ext uri="{FF2B5EF4-FFF2-40B4-BE49-F238E27FC236}">
                  <a16:creationId xmlns:a16="http://schemas.microsoft.com/office/drawing/2014/main" xmlns="" id="{58AE27D3-832A-45E6-A38C-9B178A4C0481}"/>
                </a:ext>
              </a:extLst>
            </p:cNvPr>
            <p:cNvSpPr txBox="1"/>
            <p:nvPr/>
          </p:nvSpPr>
          <p:spPr>
            <a:xfrm>
              <a:off x="3012841" y="4254660"/>
              <a:ext cx="828073" cy="276999"/>
            </a:xfrm>
            <a:prstGeom prst="rect">
              <a:avLst/>
            </a:prstGeom>
            <a:noFill/>
          </p:spPr>
          <p:txBody>
            <a:bodyPr wrap="square" rtlCol="0">
              <a:spAutoFit/>
            </a:bodyPr>
            <a:lstStyle/>
            <a:p>
              <a:r>
                <a:rPr lang="zh-CN" altLang="en-US" sz="1200" dirty="0"/>
                <a:t>数据通道</a:t>
              </a:r>
            </a:p>
          </p:txBody>
        </p:sp>
        <p:sp>
          <p:nvSpPr>
            <p:cNvPr id="40" name="文本框 39">
              <a:extLst>
                <a:ext uri="{FF2B5EF4-FFF2-40B4-BE49-F238E27FC236}">
                  <a16:creationId xmlns:a16="http://schemas.microsoft.com/office/drawing/2014/main" xmlns="" id="{623614B3-F7B9-4E72-BED2-895EA4C42CC2}"/>
                </a:ext>
              </a:extLst>
            </p:cNvPr>
            <p:cNvSpPr txBox="1"/>
            <p:nvPr/>
          </p:nvSpPr>
          <p:spPr>
            <a:xfrm>
              <a:off x="3030644" y="5735050"/>
              <a:ext cx="828073" cy="276999"/>
            </a:xfrm>
            <a:prstGeom prst="rect">
              <a:avLst/>
            </a:prstGeom>
            <a:noFill/>
          </p:spPr>
          <p:txBody>
            <a:bodyPr wrap="square" rtlCol="0">
              <a:spAutoFit/>
            </a:bodyPr>
            <a:lstStyle/>
            <a:p>
              <a:r>
                <a:rPr lang="zh-CN" altLang="en-US" sz="1200" dirty="0"/>
                <a:t>控制通道</a:t>
              </a:r>
            </a:p>
          </p:txBody>
        </p:sp>
      </p:grpSp>
    </p:spTree>
    <p:extLst>
      <p:ext uri="{BB962C8B-B14F-4D97-AF65-F5344CB8AC3E}">
        <p14:creationId xmlns:p14="http://schemas.microsoft.com/office/powerpoint/2010/main" val="222596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2C50-3C28-47B7-A95F-47A2A3BB0313}"/>
              </a:ext>
            </a:extLst>
          </p:cNvPr>
          <p:cNvSpPr>
            <a:spLocks noGrp="1"/>
          </p:cNvSpPr>
          <p:nvPr>
            <p:ph type="title"/>
          </p:nvPr>
        </p:nvSpPr>
        <p:spPr/>
        <p:txBody>
          <a:bodyPr>
            <a:normAutofit/>
          </a:bodyPr>
          <a:lstStyle/>
          <a:p>
            <a:r>
              <a:rPr lang="zh-CN" altLang="en-US" sz="3200" dirty="0"/>
              <a:t>背景介绍</a:t>
            </a:r>
          </a:p>
        </p:txBody>
      </p:sp>
      <p:sp>
        <p:nvSpPr>
          <p:cNvPr id="3" name="内容占位符 2">
            <a:extLst>
              <a:ext uri="{FF2B5EF4-FFF2-40B4-BE49-F238E27FC236}">
                <a16:creationId xmlns:a16="http://schemas.microsoft.com/office/drawing/2014/main" xmlns="" id="{5EEA0C75-BE57-4B74-840A-76C19C5A8C5A}"/>
              </a:ext>
            </a:extLst>
          </p:cNvPr>
          <p:cNvSpPr>
            <a:spLocks noGrp="1"/>
          </p:cNvSpPr>
          <p:nvPr>
            <p:ph idx="1"/>
          </p:nvPr>
        </p:nvSpPr>
        <p:spPr>
          <a:xfrm>
            <a:off x="848474" y="1871376"/>
            <a:ext cx="10515600" cy="4351338"/>
          </a:xfrm>
        </p:spPr>
        <p:txBody>
          <a:bodyPr>
            <a:normAutofit/>
          </a:bodyPr>
          <a:lstStyle/>
          <a:p>
            <a:r>
              <a:rPr lang="zh-CN" altLang="en-US" sz="2400" dirty="0"/>
              <a:t>栈与格式化字符串的关系</a:t>
            </a:r>
            <a:endParaRPr lang="en-US" altLang="zh-CN" sz="2400" dirty="0"/>
          </a:p>
          <a:p>
            <a:pPr lvl="1"/>
            <a:r>
              <a:rPr lang="zh-CN" altLang="en-US" sz="2000" dirty="0"/>
              <a:t>复习函数栈的结构</a:t>
            </a:r>
            <a:endParaRPr lang="en-US" altLang="zh-CN" sz="2000" dirty="0"/>
          </a:p>
        </p:txBody>
      </p:sp>
      <p:cxnSp>
        <p:nvCxnSpPr>
          <p:cNvPr id="6" name="直接连接符 5"/>
          <p:cNvCxnSpPr/>
          <p:nvPr/>
        </p:nvCxnSpPr>
        <p:spPr>
          <a:xfrm>
            <a:off x="7582340" y="583916"/>
            <a:ext cx="0" cy="61559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748474" y="583916"/>
            <a:ext cx="0" cy="61559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2340" y="922963"/>
            <a:ext cx="2166134" cy="400693"/>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sp>
        <p:nvSpPr>
          <p:cNvPr id="17" name="矩形 16"/>
          <p:cNvSpPr/>
          <p:nvPr/>
        </p:nvSpPr>
        <p:spPr>
          <a:xfrm>
            <a:off x="7582340" y="1323656"/>
            <a:ext cx="2166134" cy="400693"/>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18" name="矩形 17"/>
          <p:cNvSpPr/>
          <p:nvPr/>
        </p:nvSpPr>
        <p:spPr>
          <a:xfrm>
            <a:off x="7582340" y="1724349"/>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19" name="矩形 18"/>
          <p:cNvSpPr/>
          <p:nvPr/>
        </p:nvSpPr>
        <p:spPr>
          <a:xfrm>
            <a:off x="7582340" y="2125042"/>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main’s </a:t>
            </a:r>
            <a:r>
              <a:rPr lang="en-US" altLang="zh-CN" sz="2800" dirty="0" err="1">
                <a:solidFill>
                  <a:schemeClr val="tx1"/>
                </a:solidFill>
              </a:rPr>
              <a:t>ebp</a:t>
            </a:r>
            <a:endParaRPr lang="zh-CN" altLang="en-US" sz="2800" dirty="0">
              <a:solidFill>
                <a:schemeClr val="tx1"/>
              </a:solidFill>
            </a:endParaRPr>
          </a:p>
        </p:txBody>
      </p:sp>
      <p:sp>
        <p:nvSpPr>
          <p:cNvPr id="20" name="矩形 19"/>
          <p:cNvSpPr/>
          <p:nvPr/>
        </p:nvSpPr>
        <p:spPr>
          <a:xfrm>
            <a:off x="7582340" y="2525735"/>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21" name="矩形 20"/>
          <p:cNvSpPr/>
          <p:nvPr/>
        </p:nvSpPr>
        <p:spPr>
          <a:xfrm>
            <a:off x="7582340" y="2926428"/>
            <a:ext cx="2166134" cy="1303102"/>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buf</a:t>
            </a:r>
            <a:endParaRPr lang="zh-CN" altLang="en-US" sz="2800" dirty="0">
              <a:solidFill>
                <a:schemeClr val="tx1"/>
              </a:solidFill>
            </a:endParaRPr>
          </a:p>
        </p:txBody>
      </p:sp>
      <p:sp>
        <p:nvSpPr>
          <p:cNvPr id="22" name="矩形 21"/>
          <p:cNvSpPr/>
          <p:nvPr/>
        </p:nvSpPr>
        <p:spPr>
          <a:xfrm>
            <a:off x="7582340" y="4630223"/>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a:t>
            </a:r>
            <a:endParaRPr lang="zh-CN" altLang="en-US" sz="2800" dirty="0">
              <a:solidFill>
                <a:schemeClr val="tx1"/>
              </a:solidFill>
            </a:endParaRPr>
          </a:p>
        </p:txBody>
      </p:sp>
      <p:sp>
        <p:nvSpPr>
          <p:cNvPr id="23" name="矩形 22"/>
          <p:cNvSpPr/>
          <p:nvPr/>
        </p:nvSpPr>
        <p:spPr>
          <a:xfrm>
            <a:off x="7582340" y="5421328"/>
            <a:ext cx="2166134" cy="40069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rPr>
              <a:t>retaddr</a:t>
            </a:r>
            <a:endParaRPr lang="zh-CN" altLang="en-US" sz="2800" dirty="0">
              <a:solidFill>
                <a:schemeClr val="tx1"/>
              </a:solidFill>
            </a:endParaRPr>
          </a:p>
        </p:txBody>
      </p:sp>
      <p:sp>
        <p:nvSpPr>
          <p:cNvPr id="26" name="矩形 25"/>
          <p:cNvSpPr/>
          <p:nvPr/>
        </p:nvSpPr>
        <p:spPr>
          <a:xfrm>
            <a:off x="7582340" y="5822021"/>
            <a:ext cx="2166134" cy="40069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foo’s </a:t>
            </a:r>
            <a:r>
              <a:rPr lang="en-US" altLang="zh-CN" sz="2800" dirty="0" err="1">
                <a:solidFill>
                  <a:schemeClr val="tx1"/>
                </a:solidFill>
              </a:rPr>
              <a:t>ebp</a:t>
            </a:r>
            <a:endParaRPr lang="zh-CN" altLang="en-US" sz="2800" dirty="0">
              <a:solidFill>
                <a:schemeClr val="tx1"/>
              </a:solidFill>
            </a:endParaRPr>
          </a:p>
        </p:txBody>
      </p:sp>
      <p:sp>
        <p:nvSpPr>
          <p:cNvPr id="31" name="矩形 30"/>
          <p:cNvSpPr/>
          <p:nvPr/>
        </p:nvSpPr>
        <p:spPr>
          <a:xfrm>
            <a:off x="7582340" y="6222714"/>
            <a:ext cx="2166134" cy="40069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t>
            </a:r>
            <a:endParaRPr lang="zh-CN" altLang="en-US" sz="2800" dirty="0">
              <a:solidFill>
                <a:schemeClr val="tx1"/>
              </a:solidFill>
            </a:endParaRPr>
          </a:p>
        </p:txBody>
      </p:sp>
      <p:sp>
        <p:nvSpPr>
          <p:cNvPr id="32" name="右大括号 31"/>
          <p:cNvSpPr/>
          <p:nvPr/>
        </p:nvSpPr>
        <p:spPr>
          <a:xfrm>
            <a:off x="9852926" y="922964"/>
            <a:ext cx="287676" cy="80138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10356358" y="1307117"/>
            <a:ext cx="1260298" cy="400110"/>
          </a:xfrm>
          <a:prstGeom prst="rect">
            <a:avLst/>
          </a:prstGeom>
          <a:noFill/>
        </p:spPr>
        <p:txBody>
          <a:bodyPr wrap="square" rtlCol="0">
            <a:spAutoFit/>
          </a:bodyPr>
          <a:lstStyle/>
          <a:p>
            <a:r>
              <a:rPr lang="zh-CN" altLang="en-US" sz="2000" dirty="0"/>
              <a:t>调用函数</a:t>
            </a:r>
          </a:p>
        </p:txBody>
      </p:sp>
      <p:sp>
        <p:nvSpPr>
          <p:cNvPr id="34" name="右大括号 33"/>
          <p:cNvSpPr/>
          <p:nvPr/>
        </p:nvSpPr>
        <p:spPr>
          <a:xfrm>
            <a:off x="9861488" y="1724351"/>
            <a:ext cx="279114" cy="330656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10356358" y="3112051"/>
            <a:ext cx="1260298" cy="707886"/>
          </a:xfrm>
          <a:prstGeom prst="rect">
            <a:avLst/>
          </a:prstGeom>
          <a:noFill/>
        </p:spPr>
        <p:txBody>
          <a:bodyPr wrap="square" rtlCol="0">
            <a:spAutoFit/>
          </a:bodyPr>
          <a:lstStyle/>
          <a:p>
            <a:r>
              <a:rPr lang="zh-CN" altLang="en-US" sz="2000" dirty="0"/>
              <a:t>被调用函数</a:t>
            </a:r>
          </a:p>
        </p:txBody>
      </p:sp>
      <p:sp>
        <p:nvSpPr>
          <p:cNvPr id="36" name="右大括号 35"/>
          <p:cNvSpPr/>
          <p:nvPr/>
        </p:nvSpPr>
        <p:spPr>
          <a:xfrm>
            <a:off x="9892309" y="5030918"/>
            <a:ext cx="248293" cy="16027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10356358" y="5452746"/>
            <a:ext cx="1260298" cy="707886"/>
          </a:xfrm>
          <a:prstGeom prst="rect">
            <a:avLst/>
          </a:prstGeom>
          <a:noFill/>
        </p:spPr>
        <p:txBody>
          <a:bodyPr wrap="square" rtlCol="0">
            <a:spAutoFit/>
          </a:bodyPr>
          <a:lstStyle/>
          <a:p>
            <a:r>
              <a:rPr lang="zh-CN" altLang="en-US" sz="2000" dirty="0"/>
              <a:t>下一级被调用函数</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710008"/>
            <a:ext cx="38100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矩形 40"/>
          <p:cNvSpPr/>
          <p:nvPr/>
        </p:nvSpPr>
        <p:spPr>
          <a:xfrm>
            <a:off x="7582340" y="4229530"/>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a:t>
            </a:r>
            <a:endParaRPr lang="zh-CN" altLang="en-US" sz="2800" dirty="0">
              <a:solidFill>
                <a:schemeClr val="tx1"/>
              </a:solidFill>
            </a:endParaRPr>
          </a:p>
        </p:txBody>
      </p:sp>
      <p:sp>
        <p:nvSpPr>
          <p:cNvPr id="42" name="矩形 41"/>
          <p:cNvSpPr/>
          <p:nvPr/>
        </p:nvSpPr>
        <p:spPr>
          <a:xfrm>
            <a:off x="7582340" y="5030916"/>
            <a:ext cx="2166134" cy="400693"/>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“%d\n” </a:t>
            </a:r>
            <a:r>
              <a:rPr lang="en-US" altLang="zh-CN" sz="2800" dirty="0" err="1">
                <a:solidFill>
                  <a:schemeClr val="tx1"/>
                </a:solidFill>
              </a:rPr>
              <a:t>addr</a:t>
            </a:r>
            <a:endParaRPr lang="zh-CN" altLang="en-US" sz="2800" dirty="0">
              <a:solidFill>
                <a:schemeClr val="tx1"/>
              </a:solidFill>
            </a:endParaRPr>
          </a:p>
        </p:txBody>
      </p:sp>
      <p:sp>
        <p:nvSpPr>
          <p:cNvPr id="40" name="TextBox 39"/>
          <p:cNvSpPr txBox="1"/>
          <p:nvPr/>
        </p:nvSpPr>
        <p:spPr>
          <a:xfrm>
            <a:off x="5484698" y="1114207"/>
            <a:ext cx="1232898" cy="369332"/>
          </a:xfrm>
          <a:prstGeom prst="rect">
            <a:avLst/>
          </a:prstGeom>
          <a:noFill/>
        </p:spPr>
        <p:txBody>
          <a:bodyPr wrap="square" rtlCol="0">
            <a:spAutoFit/>
          </a:bodyPr>
          <a:lstStyle/>
          <a:p>
            <a:r>
              <a:rPr lang="en-US" altLang="zh-CN" dirty="0"/>
              <a:t>foo</a:t>
            </a:r>
            <a:r>
              <a:rPr lang="zh-CN" altLang="en-US" dirty="0"/>
              <a:t>的实参</a:t>
            </a:r>
          </a:p>
        </p:txBody>
      </p:sp>
      <p:sp>
        <p:nvSpPr>
          <p:cNvPr id="46" name="TextBox 45"/>
          <p:cNvSpPr txBox="1"/>
          <p:nvPr/>
        </p:nvSpPr>
        <p:spPr>
          <a:xfrm>
            <a:off x="5484698" y="2064070"/>
            <a:ext cx="1232898" cy="923330"/>
          </a:xfrm>
          <a:prstGeom prst="rect">
            <a:avLst/>
          </a:prstGeom>
          <a:noFill/>
        </p:spPr>
        <p:txBody>
          <a:bodyPr wrap="square" rtlCol="0">
            <a:spAutoFit/>
          </a:bodyPr>
          <a:lstStyle/>
          <a:p>
            <a:r>
              <a:rPr lang="en-US" altLang="zh-CN" dirty="0"/>
              <a:t>foo</a:t>
            </a:r>
            <a:r>
              <a:rPr lang="zh-CN" altLang="en-US" dirty="0"/>
              <a:t>执行前的准备工作</a:t>
            </a:r>
          </a:p>
        </p:txBody>
      </p:sp>
      <p:sp>
        <p:nvSpPr>
          <p:cNvPr id="43" name="左大括号 42"/>
          <p:cNvSpPr/>
          <p:nvPr/>
        </p:nvSpPr>
        <p:spPr>
          <a:xfrm>
            <a:off x="7099453" y="922964"/>
            <a:ext cx="297950" cy="801385"/>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8" name="左大括号 47"/>
          <p:cNvSpPr/>
          <p:nvPr/>
        </p:nvSpPr>
        <p:spPr>
          <a:xfrm>
            <a:off x="7097742" y="1724351"/>
            <a:ext cx="297950" cy="1202077"/>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49" name="TextBox 48"/>
          <p:cNvSpPr txBox="1"/>
          <p:nvPr/>
        </p:nvSpPr>
        <p:spPr>
          <a:xfrm>
            <a:off x="5488123" y="3465994"/>
            <a:ext cx="1232898" cy="646331"/>
          </a:xfrm>
          <a:prstGeom prst="rect">
            <a:avLst/>
          </a:prstGeom>
          <a:noFill/>
        </p:spPr>
        <p:txBody>
          <a:bodyPr wrap="square" rtlCol="0">
            <a:spAutoFit/>
          </a:bodyPr>
          <a:lstStyle/>
          <a:p>
            <a:r>
              <a:rPr lang="en-US" altLang="zh-CN" dirty="0"/>
              <a:t>foo</a:t>
            </a:r>
            <a:r>
              <a:rPr lang="zh-CN" altLang="en-US" dirty="0"/>
              <a:t>的局部变量</a:t>
            </a:r>
          </a:p>
        </p:txBody>
      </p:sp>
      <p:sp>
        <p:nvSpPr>
          <p:cNvPr id="50" name="左大括号 49"/>
          <p:cNvSpPr/>
          <p:nvPr/>
        </p:nvSpPr>
        <p:spPr>
          <a:xfrm>
            <a:off x="7101167" y="2932610"/>
            <a:ext cx="297950" cy="1697613"/>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TextBox 50"/>
          <p:cNvSpPr txBox="1"/>
          <p:nvPr/>
        </p:nvSpPr>
        <p:spPr>
          <a:xfrm>
            <a:off x="5488123" y="4707750"/>
            <a:ext cx="1232898" cy="646331"/>
          </a:xfrm>
          <a:prstGeom prst="rect">
            <a:avLst/>
          </a:prstGeom>
          <a:noFill/>
        </p:spPr>
        <p:txBody>
          <a:bodyPr wrap="square" rtlCol="0">
            <a:spAutoFit/>
          </a:bodyPr>
          <a:lstStyle/>
          <a:p>
            <a:r>
              <a:rPr lang="en-US" altLang="zh-CN" dirty="0" err="1"/>
              <a:t>printf</a:t>
            </a:r>
            <a:r>
              <a:rPr lang="zh-CN" altLang="en-US" dirty="0"/>
              <a:t>的实参</a:t>
            </a:r>
          </a:p>
        </p:txBody>
      </p:sp>
      <p:sp>
        <p:nvSpPr>
          <p:cNvPr id="52" name="左大括号 51"/>
          <p:cNvSpPr/>
          <p:nvPr/>
        </p:nvSpPr>
        <p:spPr>
          <a:xfrm>
            <a:off x="7097742" y="4642307"/>
            <a:ext cx="297950" cy="779022"/>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3" name="TextBox 52"/>
          <p:cNvSpPr txBox="1"/>
          <p:nvPr/>
        </p:nvSpPr>
        <p:spPr>
          <a:xfrm>
            <a:off x="5484698" y="5791300"/>
            <a:ext cx="1232898" cy="369332"/>
          </a:xfrm>
          <a:prstGeom prst="rect">
            <a:avLst/>
          </a:prstGeom>
          <a:noFill/>
        </p:spPr>
        <p:txBody>
          <a:bodyPr wrap="square" rtlCol="0">
            <a:spAutoFit/>
          </a:bodyPr>
          <a:lstStyle/>
          <a:p>
            <a:r>
              <a:rPr lang="en-US" altLang="zh-CN" dirty="0" err="1"/>
              <a:t>printf</a:t>
            </a:r>
            <a:r>
              <a:rPr lang="zh-CN" altLang="en-US" dirty="0"/>
              <a:t>执行</a:t>
            </a:r>
          </a:p>
        </p:txBody>
      </p:sp>
      <p:sp>
        <p:nvSpPr>
          <p:cNvPr id="54" name="左大括号 53"/>
          <p:cNvSpPr/>
          <p:nvPr/>
        </p:nvSpPr>
        <p:spPr>
          <a:xfrm>
            <a:off x="7097742" y="5427511"/>
            <a:ext cx="297950" cy="1202077"/>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44" name="下箭头 43"/>
          <p:cNvSpPr/>
          <p:nvPr/>
        </p:nvSpPr>
        <p:spPr>
          <a:xfrm>
            <a:off x="11587535" y="990019"/>
            <a:ext cx="256854" cy="5397019"/>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11257052" y="466305"/>
            <a:ext cx="934948" cy="369332"/>
          </a:xfrm>
          <a:prstGeom prst="rect">
            <a:avLst/>
          </a:prstGeom>
          <a:noFill/>
        </p:spPr>
        <p:txBody>
          <a:bodyPr wrap="square" rtlCol="0">
            <a:spAutoFit/>
          </a:bodyPr>
          <a:lstStyle/>
          <a:p>
            <a:r>
              <a:rPr lang="zh-CN" altLang="en-US" dirty="0"/>
              <a:t>高地址</a:t>
            </a:r>
          </a:p>
        </p:txBody>
      </p:sp>
      <p:sp>
        <p:nvSpPr>
          <p:cNvPr id="57" name="TextBox 56"/>
          <p:cNvSpPr txBox="1"/>
          <p:nvPr/>
        </p:nvSpPr>
        <p:spPr>
          <a:xfrm>
            <a:off x="11257052" y="6444152"/>
            <a:ext cx="934948" cy="369332"/>
          </a:xfrm>
          <a:prstGeom prst="rect">
            <a:avLst/>
          </a:prstGeom>
          <a:noFill/>
        </p:spPr>
        <p:txBody>
          <a:bodyPr wrap="square" rtlCol="0">
            <a:spAutoFit/>
          </a:bodyPr>
          <a:lstStyle/>
          <a:p>
            <a:r>
              <a:rPr lang="zh-CN" altLang="en-US" dirty="0"/>
              <a:t>低地址</a:t>
            </a:r>
          </a:p>
        </p:txBody>
      </p:sp>
      <p:sp>
        <p:nvSpPr>
          <p:cNvPr id="47" name="右箭头 46"/>
          <p:cNvSpPr/>
          <p:nvPr/>
        </p:nvSpPr>
        <p:spPr>
          <a:xfrm rot="7669021">
            <a:off x="2623640" y="5129363"/>
            <a:ext cx="416714" cy="1627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rot="3359757">
            <a:off x="1835785" y="5149593"/>
            <a:ext cx="466383" cy="1813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左箭头 54"/>
          <p:cNvSpPr/>
          <p:nvPr/>
        </p:nvSpPr>
        <p:spPr>
          <a:xfrm>
            <a:off x="2938409" y="5652395"/>
            <a:ext cx="1099335" cy="16962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左箭头 60"/>
          <p:cNvSpPr/>
          <p:nvPr/>
        </p:nvSpPr>
        <p:spPr>
          <a:xfrm rot="10800000">
            <a:off x="578544" y="3278336"/>
            <a:ext cx="1099335" cy="16962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左箭头 61"/>
          <p:cNvSpPr/>
          <p:nvPr/>
        </p:nvSpPr>
        <p:spPr>
          <a:xfrm rot="10800000">
            <a:off x="569359" y="3518902"/>
            <a:ext cx="1099335" cy="16962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左箭头 62"/>
          <p:cNvSpPr/>
          <p:nvPr/>
        </p:nvSpPr>
        <p:spPr>
          <a:xfrm rot="10800000">
            <a:off x="421239" y="3983522"/>
            <a:ext cx="805664" cy="16962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左箭头 63"/>
          <p:cNvSpPr/>
          <p:nvPr/>
        </p:nvSpPr>
        <p:spPr>
          <a:xfrm rot="3778251">
            <a:off x="3805292" y="4099959"/>
            <a:ext cx="464904" cy="16893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箭头 64"/>
          <p:cNvSpPr/>
          <p:nvPr/>
        </p:nvSpPr>
        <p:spPr>
          <a:xfrm rot="3778251">
            <a:off x="2972452" y="4097580"/>
            <a:ext cx="464904" cy="16893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8390573" y="508883"/>
            <a:ext cx="549667" cy="367383"/>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30922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500" fill="hold"/>
                                        <p:tgtEl>
                                          <p:spTgt spid="63"/>
                                        </p:tgtEl>
                                        <p:attrNameLst>
                                          <p:attrName>ppt_x</p:attrName>
                                        </p:attrNameLst>
                                      </p:cBhvr>
                                      <p:tavLst>
                                        <p:tav tm="0">
                                          <p:val>
                                            <p:strVal val="#ppt_x"/>
                                          </p:val>
                                        </p:tav>
                                        <p:tav tm="100000">
                                          <p:val>
                                            <p:strVal val="#ppt_x"/>
                                          </p:val>
                                        </p:tav>
                                      </p:tavLst>
                                    </p:anim>
                                    <p:anim calcmode="lin" valueType="num">
                                      <p:cBhvr additive="base">
                                        <p:cTn id="90" dur="500" fill="hold"/>
                                        <p:tgtEl>
                                          <p:spTgt spid="6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0" grpId="0" animBg="1"/>
      <p:bldP spid="21" grpId="0" animBg="1"/>
      <p:bldP spid="22" grpId="0" animBg="1"/>
      <p:bldP spid="23" grpId="0" animBg="1"/>
      <p:bldP spid="26" grpId="0" animBg="1"/>
      <p:bldP spid="31" grpId="0" animBg="1"/>
      <p:bldP spid="32" grpId="0" animBg="1"/>
      <p:bldP spid="33" grpId="0"/>
      <p:bldP spid="34" grpId="0" animBg="1"/>
      <p:bldP spid="35" grpId="0"/>
      <p:bldP spid="36" grpId="0" animBg="1"/>
      <p:bldP spid="37" grpId="0"/>
      <p:bldP spid="41" grpId="0" animBg="1"/>
      <p:bldP spid="42" grpId="0" animBg="1"/>
      <p:bldP spid="40" grpId="0"/>
      <p:bldP spid="46" grpId="0"/>
      <p:bldP spid="43" grpId="0" animBg="1"/>
      <p:bldP spid="48" grpId="0" animBg="1"/>
      <p:bldP spid="49" grpId="0"/>
      <p:bldP spid="50" grpId="0" animBg="1"/>
      <p:bldP spid="51" grpId="0"/>
      <p:bldP spid="52" grpId="0" animBg="1"/>
      <p:bldP spid="53" grpId="0"/>
      <p:bldP spid="54" grpId="0" animBg="1"/>
      <p:bldP spid="47" grpId="0" animBg="1"/>
      <p:bldP spid="59" grpId="0" animBg="1"/>
      <p:bldP spid="55" grpId="0" animBg="1"/>
      <p:bldP spid="61" grpId="0" animBg="1"/>
      <p:bldP spid="62" grpId="0" animBg="1"/>
      <p:bldP spid="63" grpId="0" animBg="1"/>
      <p:bldP spid="64" grpId="0" animBg="1"/>
      <p:bldP spid="6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5169</Words>
  <Application>Microsoft Office PowerPoint</Application>
  <PresentationFormat>自定义</PresentationFormat>
  <Paragraphs>1058</Paragraphs>
  <Slides>60</Slides>
  <Notes>48</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Exploiting Format String Vulnerabilities （如何攻击格式化字符串漏洞）</vt:lpstr>
      <vt:lpstr>目录</vt:lpstr>
      <vt:lpstr>背景介绍</vt:lpstr>
      <vt:lpstr>背景介绍</vt:lpstr>
      <vt:lpstr>背景介绍</vt:lpstr>
      <vt:lpstr>背景介绍</vt:lpstr>
      <vt:lpstr>背景介绍</vt:lpstr>
      <vt:lpstr>背景介绍</vt:lpstr>
      <vt:lpstr>背景介绍</vt:lpstr>
      <vt:lpstr>背景介绍</vt:lpstr>
      <vt:lpstr>背景介绍</vt:lpstr>
      <vt:lpstr>背景介绍</vt:lpstr>
      <vt:lpstr>背景介绍</vt:lpstr>
      <vt:lpstr>背景介绍</vt:lpstr>
      <vt:lpstr>背景介绍</vt:lpstr>
      <vt:lpstr>背景介绍</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漏洞的基本利用方法</vt:lpstr>
      <vt:lpstr>漏洞利用的要点与变体</vt:lpstr>
      <vt:lpstr>漏洞利用的要点与变体</vt:lpstr>
      <vt:lpstr>漏洞利用的要点与变体</vt:lpstr>
      <vt:lpstr>漏洞利用的要点与变体</vt:lpstr>
      <vt:lpstr>漏洞利用的要点与变体</vt:lpstr>
      <vt:lpstr>漏洞利用的要点与变体</vt:lpstr>
      <vt:lpstr>漏洞利用的要点与变体</vt:lpstr>
      <vt:lpstr>漏洞利用的要点与变体</vt:lpstr>
      <vt:lpstr>漏洞利用的要点与变体</vt:lpstr>
      <vt:lpstr>特殊攻击技巧介绍</vt:lpstr>
      <vt:lpstr>特殊攻击技巧介绍</vt:lpstr>
      <vt:lpstr>特殊攻击技巧介绍</vt:lpstr>
      <vt:lpstr>特殊攻击技巧介绍</vt:lpstr>
      <vt:lpstr>特殊攻击技巧介绍</vt:lpstr>
      <vt:lpstr>特殊攻击技巧介绍</vt:lpstr>
      <vt:lpstr>特殊攻击技巧介绍</vt:lpstr>
      <vt:lpstr>特殊攻击技巧介绍</vt:lpstr>
      <vt:lpstr>特殊攻击技巧介绍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Format String Vulnerabilities</dc:title>
  <dc:creator>熙巽 何</dc:creator>
  <cp:lastModifiedBy>yyy</cp:lastModifiedBy>
  <cp:revision>395</cp:revision>
  <dcterms:created xsi:type="dcterms:W3CDTF">2018-11-24T07:18:39Z</dcterms:created>
  <dcterms:modified xsi:type="dcterms:W3CDTF">2018-11-27T08:59:57Z</dcterms:modified>
</cp:coreProperties>
</file>