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7" r:id="rId6"/>
    <p:sldId id="308" r:id="rId7"/>
    <p:sldId id="314" r:id="rId8"/>
    <p:sldId id="315" r:id="rId9"/>
    <p:sldId id="316" r:id="rId10"/>
    <p:sldId id="317" r:id="rId11"/>
    <p:sldId id="321" r:id="rId12"/>
    <p:sldId id="320" r:id="rId13"/>
    <p:sldId id="318" r:id="rId14"/>
    <p:sldId id="322" r:id="rId15"/>
    <p:sldId id="319" r:id="rId16"/>
    <p:sldId id="323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Between mri and non-mri data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MRI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Random Forest</c:v>
                </c:pt>
                <c:pt idx="1">
                  <c:v>GaussianNB</c:v>
                </c:pt>
                <c:pt idx="2">
                  <c:v>Logistic Regrassion</c:v>
                </c:pt>
                <c:pt idx="3">
                  <c:v>AdaBoost</c:v>
                </c:pt>
                <c:pt idx="4">
                  <c:v>LinearSVC</c:v>
                </c:pt>
                <c:pt idx="5">
                  <c:v>Kneighbour</c:v>
                </c:pt>
                <c:pt idx="6">
                  <c:v>Ensemble Model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93.14</c:v>
                </c:pt>
                <c:pt idx="1">
                  <c:v>86</c:v>
                </c:pt>
                <c:pt idx="2">
                  <c:v>94.37</c:v>
                </c:pt>
                <c:pt idx="3">
                  <c:v>96.07</c:v>
                </c:pt>
                <c:pt idx="4">
                  <c:v>90.14</c:v>
                </c:pt>
                <c:pt idx="5">
                  <c:v>43.66</c:v>
                </c:pt>
                <c:pt idx="6">
                  <c:v>92.55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D-4FD7-B3DA-B70195A47D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non-MRI data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Random Forest</c:v>
                </c:pt>
                <c:pt idx="1">
                  <c:v>GaussianNB</c:v>
                </c:pt>
                <c:pt idx="2">
                  <c:v>Logistic Regrassion</c:v>
                </c:pt>
                <c:pt idx="3">
                  <c:v>AdaBoost</c:v>
                </c:pt>
                <c:pt idx="4">
                  <c:v>LinearSVC</c:v>
                </c:pt>
                <c:pt idx="5">
                  <c:v>Kneighbour</c:v>
                </c:pt>
                <c:pt idx="6">
                  <c:v>Ensemble Model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90.14</c:v>
                </c:pt>
                <c:pt idx="1">
                  <c:v>88.73</c:v>
                </c:pt>
                <c:pt idx="2">
                  <c:v>88.73</c:v>
                </c:pt>
                <c:pt idx="3">
                  <c:v>89.14</c:v>
                </c:pt>
                <c:pt idx="4">
                  <c:v>89.14</c:v>
                </c:pt>
                <c:pt idx="5">
                  <c:v>83.1</c:v>
                </c:pt>
                <c:pt idx="6">
                  <c:v>93.37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D-4FD7-B3DA-B70195A47D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32644527"/>
        <c:axId val="1111520479"/>
      </c:barChart>
      <c:catAx>
        <c:axId val="1532644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520479"/>
        <c:crosses val="autoZero"/>
        <c:auto val="1"/>
        <c:lblAlgn val="ctr"/>
        <c:lblOffset val="100"/>
        <c:noMultiLvlLbl val="0"/>
      </c:catAx>
      <c:valAx>
        <c:axId val="11115204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264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100000"/>
              </a:schemeClr>
            </a:gs>
            <a:gs pos="0">
              <a:schemeClr val="accent5">
                <a:lumMod val="5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436608" cy="2404213"/>
          </a:xfrm>
        </p:spPr>
        <p:txBody>
          <a:bodyPr>
            <a:normAutofit/>
          </a:bodyPr>
          <a:lstStyle/>
          <a:p>
            <a:r>
              <a:rPr lang="en-US" sz="4800" cap="none" spc="400" dirty="0"/>
              <a:t>Predicting Alzheimer’s Disease At Low Cost Using Machine Learning</a:t>
            </a:r>
            <a:endParaRPr lang="en-US" sz="2000" cap="none" spc="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427" y="3704674"/>
            <a:ext cx="9161629" cy="228423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Presenters Names</a:t>
            </a:r>
          </a:p>
          <a:p>
            <a:r>
              <a:rPr lang="en-US" dirty="0"/>
              <a:t>Musfiquer Rhman – 17181103098</a:t>
            </a:r>
          </a:p>
          <a:p>
            <a:r>
              <a:rPr lang="en-US" dirty="0"/>
              <a:t>Farjana Rahaman – 16173103013</a:t>
            </a:r>
          </a:p>
          <a:p>
            <a:r>
              <a:rPr lang="en-US" dirty="0"/>
              <a:t>Khadija Akter – 17181103089</a:t>
            </a:r>
          </a:p>
          <a:p>
            <a:r>
              <a:rPr lang="en-US" dirty="0"/>
              <a:t>Md. Mintu Hossain – 17181103110</a:t>
            </a:r>
          </a:p>
          <a:p>
            <a:r>
              <a:rPr lang="en-US" dirty="0"/>
              <a:t>Umma Habiba Emu - 17181103106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D4B3C-B4F9-47A6-B5BF-24678F9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96778"/>
            <a:ext cx="6190488" cy="86497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7D3BA-1B12-47C8-8043-0621CAD6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985319"/>
            <a:ext cx="5194919" cy="4186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We compared the result in different scales like Accuracy, F1 score, Recall, Precision and AUC score. 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MRI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AdaBoost Classifier had the best Accuracy and a recall score from. Accuracy score of 96.07%, a Recall of 0.96.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Non-MRI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Hybrid model had the Best result, an Accuracy score of 93.37%, a Recall of 0.93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844B6-DD03-44E2-99A0-E85D3B0B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B196-5928-48D9-9EDC-1EF084C6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5516C-0F23-4D50-A392-D8190B42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70999"/>
              </p:ext>
            </p:extLst>
          </p:nvPr>
        </p:nvGraphicFramePr>
        <p:xfrm>
          <a:off x="6045310" y="1129278"/>
          <a:ext cx="5552303" cy="229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25">
                  <a:extLst>
                    <a:ext uri="{9D8B030D-6E8A-4147-A177-3AD203B41FA5}">
                      <a16:colId xmlns:a16="http://schemas.microsoft.com/office/drawing/2014/main" val="750106947"/>
                    </a:ext>
                  </a:extLst>
                </a:gridCol>
                <a:gridCol w="918241">
                  <a:extLst>
                    <a:ext uri="{9D8B030D-6E8A-4147-A177-3AD203B41FA5}">
                      <a16:colId xmlns:a16="http://schemas.microsoft.com/office/drawing/2014/main" val="1616859741"/>
                    </a:ext>
                  </a:extLst>
                </a:gridCol>
                <a:gridCol w="757147">
                  <a:extLst>
                    <a:ext uri="{9D8B030D-6E8A-4147-A177-3AD203B41FA5}">
                      <a16:colId xmlns:a16="http://schemas.microsoft.com/office/drawing/2014/main" val="1134315506"/>
                    </a:ext>
                  </a:extLst>
                </a:gridCol>
                <a:gridCol w="877968">
                  <a:extLst>
                    <a:ext uri="{9D8B030D-6E8A-4147-A177-3AD203B41FA5}">
                      <a16:colId xmlns:a16="http://schemas.microsoft.com/office/drawing/2014/main" val="3237033693"/>
                    </a:ext>
                  </a:extLst>
                </a:gridCol>
                <a:gridCol w="760638">
                  <a:extLst>
                    <a:ext uri="{9D8B030D-6E8A-4147-A177-3AD203B41FA5}">
                      <a16:colId xmlns:a16="http://schemas.microsoft.com/office/drawing/2014/main" val="3105272232"/>
                    </a:ext>
                  </a:extLst>
                </a:gridCol>
                <a:gridCol w="925384">
                  <a:extLst>
                    <a:ext uri="{9D8B030D-6E8A-4147-A177-3AD203B41FA5}">
                      <a16:colId xmlns:a16="http://schemas.microsoft.com/office/drawing/2014/main" val="3675462044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MRI Models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F1 Score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AUC Score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247156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93.14%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51578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70795"/>
                  </a:ext>
                </a:extLst>
              </a:tr>
              <a:tr h="394514">
                <a:tc>
                  <a:txBody>
                    <a:bodyPr/>
                    <a:lstStyle/>
                    <a:p>
                      <a:r>
                        <a:rPr lang="en-US" sz="11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8923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96.07%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89839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GaussianNB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74741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92.55%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964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004D68-BE20-42CD-B92F-79C3B4AD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3009"/>
              </p:ext>
            </p:extLst>
          </p:nvPr>
        </p:nvGraphicFramePr>
        <p:xfrm>
          <a:off x="6045311" y="3592515"/>
          <a:ext cx="5552303" cy="2611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25">
                  <a:extLst>
                    <a:ext uri="{9D8B030D-6E8A-4147-A177-3AD203B41FA5}">
                      <a16:colId xmlns:a16="http://schemas.microsoft.com/office/drawing/2014/main" val="750106947"/>
                    </a:ext>
                  </a:extLst>
                </a:gridCol>
                <a:gridCol w="918241">
                  <a:extLst>
                    <a:ext uri="{9D8B030D-6E8A-4147-A177-3AD203B41FA5}">
                      <a16:colId xmlns:a16="http://schemas.microsoft.com/office/drawing/2014/main" val="1616859741"/>
                    </a:ext>
                  </a:extLst>
                </a:gridCol>
                <a:gridCol w="757147">
                  <a:extLst>
                    <a:ext uri="{9D8B030D-6E8A-4147-A177-3AD203B41FA5}">
                      <a16:colId xmlns:a16="http://schemas.microsoft.com/office/drawing/2014/main" val="1134315506"/>
                    </a:ext>
                  </a:extLst>
                </a:gridCol>
                <a:gridCol w="877968">
                  <a:extLst>
                    <a:ext uri="{9D8B030D-6E8A-4147-A177-3AD203B41FA5}">
                      <a16:colId xmlns:a16="http://schemas.microsoft.com/office/drawing/2014/main" val="3237033693"/>
                    </a:ext>
                  </a:extLst>
                </a:gridCol>
                <a:gridCol w="760638">
                  <a:extLst>
                    <a:ext uri="{9D8B030D-6E8A-4147-A177-3AD203B41FA5}">
                      <a16:colId xmlns:a16="http://schemas.microsoft.com/office/drawing/2014/main" val="3105272232"/>
                    </a:ext>
                  </a:extLst>
                </a:gridCol>
                <a:gridCol w="925384">
                  <a:extLst>
                    <a:ext uri="{9D8B030D-6E8A-4147-A177-3AD203B41FA5}">
                      <a16:colId xmlns:a16="http://schemas.microsoft.com/office/drawing/2014/main" val="3675462044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Non MRI Models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F1 Score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AUC Score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247156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51578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70795"/>
                  </a:ext>
                </a:extLst>
              </a:tr>
              <a:tr h="394514">
                <a:tc>
                  <a:txBody>
                    <a:bodyPr/>
                    <a:lstStyle/>
                    <a:p>
                      <a:r>
                        <a:rPr lang="en-US" sz="11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8923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89.14%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89839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GaussianNB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74741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KNeighbors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65795"/>
                  </a:ext>
                </a:extLst>
              </a:tr>
              <a:tr h="312167">
                <a:tc>
                  <a:txBody>
                    <a:bodyPr/>
                    <a:lstStyle/>
                    <a:p>
                      <a:r>
                        <a:rPr lang="en-US" sz="1100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93.37%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9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4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EF384-AE25-4D2F-ACF6-611AD05A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62682"/>
            <a:ext cx="6190488" cy="1112108"/>
          </a:xfrm>
        </p:spPr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07CE-1E5F-4E0E-82D6-59B68312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290120"/>
            <a:ext cx="5690451" cy="37648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considerable gap in efficiency between our two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Drop 3%, recall, precision and AUC score drop of 0.03.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models except for GaussianNB and KNeighbors performed better with MRI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A6F4-2752-48BA-B024-0486965F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D4729-CB2A-4D92-9036-ED91DF1F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CF0F-33C6-4089-A7F3-66B46511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11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516EFD-5260-4D45-B20C-D6046D8F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67" y="17948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5E656B6-A39D-4A56-9670-6EB9B311E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733101"/>
              </p:ext>
            </p:extLst>
          </p:nvPr>
        </p:nvGraphicFramePr>
        <p:xfrm>
          <a:off x="6095999" y="1428755"/>
          <a:ext cx="5566839" cy="400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30FFF5B8-05B5-4904-BEF0-B3CA6AD7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67" y="6262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3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B8F89-829E-4C6F-9CB0-D2D48490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87395"/>
            <a:ext cx="6190488" cy="96382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5FD71-4019-4221-92FD-79E67E12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298357"/>
            <a:ext cx="6601573" cy="38738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The non-MRI methods can provide reliable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This will reduce the initial cost by a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It can be used as a tool for raising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This method can be used  reliably when there is a lack of diagnostic assessment or cannot afford an MRI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It is recommended to do an MRI test if possible for better detection and avoid the risk of false-negative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These results can be further improved by counting more factors related to AD, like depression, head trauma, epilepsy, diabetes, and stroke and similar factors.</a:t>
            </a:r>
            <a:endParaRPr lang="en-US" sz="18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B979E-954D-46F0-8966-6B9ABA62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F9AA-9A49-4B6D-97BA-3158978E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859DC-48B1-44C1-89BC-B5C9C39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12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80035A0-77D3-4F0F-BE3B-37A8DB9F7E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AF41A-B6CB-47DF-830F-BE64026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8"/>
            <a:ext cx="6190488" cy="89954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1F956-A7ED-40DB-BA87-E6180B1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86466"/>
            <a:ext cx="10503408" cy="4285734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[1] C. P. Ferri, M. Prince, C. Brayne, H. Brodaty, L. Fratiglioni, M. Ganguli, K. Hall, K. Hasegawa, H. Hendrie, Y. Huang, A. Jorm, C. Mathers, P. R. Menezes, E. Rimmer, and M. Scazufca, “Global prevalence of dementia: a Delphi consensus study,” The Lancet, vol. 366, no. 9503, pp. 2112–2117, 2005.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[2] I. Raicher, M. M. Shimizu, D. Y. Takahashi, R. Nitrini, and P. Caramelli, “Alzheimer's disease diagnosis disclosure in Brazil: a survey of specialized physicians' current practice and attitudes,” International Psychogeriatrics, vol. 20, no. 03, 2007.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[3] Raicher, Irina, Marta Maria Shimizu, Daniel Yasumasa Takahashi, Ricardo Nitrini, and Paulo Caramelli. "Alzheimer's disease diagnosis disclosure in Brazil: a survey of specialized physicians' current practice and attitudes." International Psychogeriatrics, Vol 20, no. 3, page 471, 2008.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[5] A. R. Borenstein, C. I. Copenhaver, and J. A. Mortimer, “Early-Life Risk Factors for Alzheimer Disease,” Alzheimer Disease &amp;amp; Associated Disorders, vol. 20, no. 1, pp. 63–72, 2006.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[6] M. A. Lopes, S. R. Hototian, S. E. Bustamante, D. Azevedo, M. Tatsch, M. C. Bazzarella, J. Litvoc, and C. M. Bottino, “Prevalence of cognitive and functional impairment in a community sample in Ribeirão Preto, Brazil,” International Journal of Geriatric Psychiatry, vol. 22, no. 8, pp. 770–776, 2007.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[6] G. Battineni, N. Chintalapudi, F. Amenta, and E. Traini, “A Comprehensive Machine-Learning Model Applied to Magnetic Resonance Imaging (MRI) to Predict Alzheimer’s Disease (AD) in Older Subjects,” Journal of Clinical Medicine, vol. 9, no. 7, p. 2146, 2020.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[7] Courtney Cochrane, David Castineira1, Nisreen Shiban, Pavlos Protopapas, Application of Machine Learning to Predict the Risk of Alzheimer's Disease: An Accurate and Practical Solution for Early Diagnostics. arXiv:2006.08702v1 [q-bio.QM] 2 Jun 2020.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[8] X. Hong, R. Lin, C. Yang, N. Zeng, C. Cai, J. Gou, and J. Yang, “Predicting Alzheimer’s Disease Using LSTM,” IEEE Access, vol. 7, pp. 80893–80901, 2019.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AB9B-7DF3-4628-8541-0F5BD3F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1C19B-2ED0-4325-9DD7-154E0E1F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A455-0CCD-43C1-9D66-3243375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5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257" y="361505"/>
            <a:ext cx="2743200" cy="365125"/>
          </a:xfrm>
        </p:spPr>
        <p:txBody>
          <a:bodyPr/>
          <a:lstStyle/>
          <a:p>
            <a:r>
              <a:rPr lang="en-US" dirty="0"/>
              <a:t>20 December 2021</a:t>
            </a:r>
          </a:p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503" y="625597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/>
              <a:t>Predicting Alzheimer’s Disease at Low Cost Using Machine Learning</a:t>
            </a:r>
            <a:endParaRPr lang="en-US" sz="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27" y="1359243"/>
            <a:ext cx="9448799" cy="2466656"/>
          </a:xfrm>
        </p:spPr>
        <p:txBody>
          <a:bodyPr>
            <a:normAutofit/>
          </a:bodyPr>
          <a:lstStyle/>
          <a:p>
            <a:pPr algn="ctr"/>
            <a:r>
              <a:rPr lang="en-US" sz="7200" cap="non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5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Literature Review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Dataset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Data processing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Machine Learning Models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Hyperparameter Tuning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Ensemble Models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Results and Comparison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257" y="291257"/>
            <a:ext cx="2743200" cy="365125"/>
          </a:xfrm>
        </p:spPr>
        <p:txBody>
          <a:bodyPr/>
          <a:lstStyle/>
          <a:p>
            <a:r>
              <a:rPr lang="en-US" dirty="0"/>
              <a:t>20 December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19347" y="1867821"/>
            <a:ext cx="2930335" cy="365125"/>
          </a:xfrm>
        </p:spPr>
        <p:txBody>
          <a:bodyPr/>
          <a:lstStyle/>
          <a:p>
            <a:r>
              <a:rPr lang="en-US" sz="600" spc="400" dirty="0"/>
              <a:t>Predicting Alzheimer’s Disease at Low Cost Using Machine Learning</a:t>
            </a:r>
            <a:endParaRPr lang="en-US" sz="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E8400DC-52DF-4BE2-9C00-11682D05E7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86918"/>
            <a:ext cx="6190488" cy="784218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10032"/>
            <a:ext cx="7049694" cy="416216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Alzheimer's disease is a progressive neurological disorder.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By 2040, 71% of dementia patients will be from developing nations.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Many people in those countries think the loss of memory is a typical aging problem</a:t>
            </a:r>
            <a:r>
              <a:rPr lang="en-US" sz="17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The lack of diagnostic assessment, cost of diagnosis deters people from diagnosis of dementia.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Some factors in dementia are Age, Gender, Low education level, Low social class, income, depression, head trauma, epilepsy, diabetes, stroke etc. [3-5]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</a:rPr>
              <a:t>Cognitive test can be used for early diagnosis.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Early confirmation  can save life.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3207D-D244-4DE4-8FAE-3C1C1C37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86" y="1771136"/>
            <a:ext cx="3580212" cy="3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Literature Review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MRI / PET data, Biomarkers and longitudinal data analysis are the most common study topics in predicting Alzheimer's disease.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Gopi Battineni et al. [6] used MRI data to develop different ML models to predict dementia in the elderly.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Courtney Cocherane et al. [7] Instead of using MRI data, they used longitudinal lifestyle interventions to predict AD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XIN HONG et al. [8] focused on identifying time relative biomarkers associated with disease status.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67" r="16667"/>
          <a:stretch/>
        </p:blipFill>
        <p:spPr>
          <a:xfrm>
            <a:off x="7476678" y="1665520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3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880954"/>
          </a:xfrm>
        </p:spPr>
        <p:txBody>
          <a:bodyPr/>
          <a:lstStyle/>
          <a:p>
            <a:r>
              <a:rPr lang="en-US" sz="5400" dirty="0"/>
              <a:t>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47784"/>
            <a:ext cx="6190488" cy="382441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OASIS 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x-none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Open Access Series of Imaging Studies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)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Variables: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Age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Years of Education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Socioeconomic Status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Mini-Mental State Examination score (MMSE)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Clinical Dementia Rating (CDR)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Estimated total intracranial volume (eTIV)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Normalize Whole Brain Volume (nWVB)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Atlas Scaling Factor (ASF)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A0608-4C16-4944-AA9C-A73A023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2353876"/>
            <a:ext cx="4656694" cy="31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79679CD-2874-45CA-A2F1-45B72DB9A9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70ECDF-4963-4373-B363-AA1E193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E575E-804A-4615-AB4E-B1DE736D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Removed all the rows with empty data.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Used One-hot encoder to encoded all categorical variable.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Used 80% of the data for training our models and 20% for testing purpose.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first step, we included all the MRI data and longitudinal lifestyle data.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second step, we excluded all the MRI-related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AD9E5-D637-4FC2-BD45-49F7F20A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D4A8-9B03-42E4-B92B-D4D1F874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DEAC-923E-4E62-B2BA-33C3A3C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D2FEE9-A618-4F59-B72C-A3526F5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D6B1-0952-4F90-989C-CBA79F83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884938" cy="33467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Used both classification and ensemble learner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Started with several Machine learning models. But only selected the models that had more than 50% accuracy for tuning hyper-parameters.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The supervised learning module performs a ten-fold cross-validation and grid search over selected features for each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Applied the same procedure for both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Used best performing models to create an Ensemble model for both tests.</a:t>
            </a:r>
          </a:p>
          <a:p>
            <a:pPr marL="342900" indent="-342900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A7FA2-F5C1-4ADD-A840-464304D7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5BC3-26B9-44E2-B43B-C8498C89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BA825-F6FD-47B7-8659-B15A4B87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D54BC-C7A2-4777-845F-397C5B99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7" r="11781"/>
          <a:stretch/>
        </p:blipFill>
        <p:spPr>
          <a:xfrm>
            <a:off x="8031892" y="2825496"/>
            <a:ext cx="3635429" cy="26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FDC470-F952-4F2E-9188-13475BB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A738C-BB37-4E15-870C-6AA5DFB1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736657" cy="3346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define the architecture of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machine learning model can require different constraints, weights, or learning rates to generalize different data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grid of parameters and multiple values for each parameter was defined. Then GridSearchCV was used to find the best hyperparameters for the models.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123F-990F-4A38-A647-BD14FF60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EB79-F667-4D52-8EC3-48225EA9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8D22C-FF3A-43CE-B799-17DD28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0811D-772B-43D0-B5AA-744A82B7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24" y="2197285"/>
            <a:ext cx="3422904" cy="35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70B76-A124-41B8-B996-D158A277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93" y="1063175"/>
            <a:ext cx="7069403" cy="995426"/>
          </a:xfrm>
        </p:spPr>
        <p:txBody>
          <a:bodyPr>
            <a:normAutofit fontScale="90000"/>
          </a:bodyPr>
          <a:lstStyle/>
          <a:p>
            <a:r>
              <a:rPr lang="en-US" dirty="0"/>
              <a:t>Ensemble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1963-5EB0-4431-B097-A84A3101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242751"/>
            <a:ext cx="6190489" cy="392944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is a machine learning technique where several Machine learning models are used to produce an optimal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algorithms perform better if there are significant differences or diversity among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 voting classifier summed the probabilities of all the models and predicts the class with the highest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model with MRI data, Random Forest, LinearSVC, Logistic regression, Ada Boost, and GaussianNB was used. For The non-MRI model,  KNeighbours classifier was also added.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B6C0-6742-4DE6-922E-D26644A0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 December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BB0D-67D5-46A4-8C40-77DC8CCE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spc="400" dirty="0">
                <a:solidFill>
                  <a:schemeClr val="accent5">
                    <a:lumMod val="50000"/>
                  </a:schemeClr>
                </a:solidFill>
              </a:rPr>
              <a:t>Predicting Alzheimer’s Disease at Low Cost Using Machine Learning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EE069-1A2C-4861-8C06-749C8E68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851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7CDB65-8F02-41CE-A5B3-C37E0818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82" y="2363477"/>
            <a:ext cx="4892457" cy="31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47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781</TotalTime>
  <Words>1599</Words>
  <Application>Microsoft Office PowerPoint</Application>
  <PresentationFormat>Widescreen</PresentationFormat>
  <Paragraphs>219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Arial</vt:lpstr>
      <vt:lpstr>Calibri</vt:lpstr>
      <vt:lpstr>Courier New</vt:lpstr>
      <vt:lpstr>Times New Roman</vt:lpstr>
      <vt:lpstr>Univers</vt:lpstr>
      <vt:lpstr>GradientUnivers</vt:lpstr>
      <vt:lpstr>Predicting Alzheimer’s Disease At Low Cost Using Machine Learning</vt:lpstr>
      <vt:lpstr>Agenda</vt:lpstr>
      <vt:lpstr>Introduction</vt:lpstr>
      <vt:lpstr>Literature Review</vt:lpstr>
      <vt:lpstr>Dataset</vt:lpstr>
      <vt:lpstr>Data preprocessing</vt:lpstr>
      <vt:lpstr>Machine Learning Models</vt:lpstr>
      <vt:lpstr>Hyperparameter Tuning</vt:lpstr>
      <vt:lpstr>Ensemble Architecture</vt:lpstr>
      <vt:lpstr>Results</vt:lpstr>
      <vt:lpstr>Results Analysis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using neural network</dc:title>
  <dc:creator>Musfiquer Rhman</dc:creator>
  <cp:lastModifiedBy>Musfiquer Rhman</cp:lastModifiedBy>
  <cp:revision>47</cp:revision>
  <dcterms:created xsi:type="dcterms:W3CDTF">2021-07-28T19:20:26Z</dcterms:created>
  <dcterms:modified xsi:type="dcterms:W3CDTF">2021-12-19T17:20:13Z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