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Arimo"/>
      <p:regular r:id="rId22"/>
      <p:bold r:id="rId23"/>
      <p:italic r:id="rId24"/>
      <p:boldItalic r:id="rId25"/>
    </p:embeddedFont>
    <p:embeddedFont>
      <p:font typeface="Arial Narr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DC1244-A88F-4587-83E8-236F3FDF9AB1}">
  <a:tblStyle styleId="{B6DC1244-A88F-4587-83E8-236F3FDF9A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regular.fntdata"/><Relationship Id="rId21" Type="http://schemas.openxmlformats.org/officeDocument/2006/relationships/slide" Target="slides/slide15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Narrow-regular.fntdata"/><Relationship Id="rId25" Type="http://schemas.openxmlformats.org/officeDocument/2006/relationships/font" Target="fonts/Arimo-boldItalic.fntdata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1dfcf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c1dfcf8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1dfcf8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c1dfcf86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c1dfcf8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c1dfcf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466579" y="458993"/>
            <a:ext cx="9258839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121558" y="2895797"/>
            <a:ext cx="5106939" cy="380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7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466579" y="458993"/>
            <a:ext cx="9258839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466579" y="458993"/>
            <a:ext cx="9258839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5720" marR="0" rtl="0" algn="r">
              <a:lnSpc>
                <a:spcPct val="9208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5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11 / 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466579" y="458993"/>
            <a:ext cx="925883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21558" y="2895797"/>
            <a:ext cx="51069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699737" y="5248293"/>
            <a:ext cx="363367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610600" y="6468380"/>
            <a:ext cx="2743200" cy="141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marR="0" rtl="0" algn="r">
              <a:lnSpc>
                <a:spcPct val="9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47" y="831274"/>
            <a:ext cx="6968208" cy="422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952511" y="404994"/>
            <a:ext cx="8169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LOST UPDATE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-1" y="1867475"/>
            <a:ext cx="119478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4901" marR="0" rtl="0" algn="l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24">
                <a:latin typeface="Calibri"/>
                <a:ea typeface="Calibri"/>
                <a:cs typeface="Calibri"/>
                <a:sym typeface="Calibri"/>
              </a:rPr>
              <a:t>Occurs when two transactions that accesses the same items have their operations interleaved in a way that makes the value of database incorrect.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466579" y="458993"/>
            <a:ext cx="9258839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4477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3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Lost Update </a:t>
            </a:r>
            <a:r>
              <a:rPr b="0" i="0" lang="en-US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2215178" y="11376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{B6DC1244-A88F-4587-83E8-236F3FDF9AB1}</a:tableStyleId>
              </a:tblPr>
              <a:tblGrid>
                <a:gridCol w="1334300"/>
                <a:gridCol w="3334350"/>
                <a:gridCol w="3264725"/>
              </a:tblGrid>
              <a:tr h="48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15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1	(Trans A)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03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User2 (Trans B)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182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t= 40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8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t= 40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855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t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185545" marR="0" rtl="0" algn="l">
                        <a:lnSpc>
                          <a:spcPct val="100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t=40+10 =50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5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t</a:t>
                      </a:r>
                      <a:endParaRPr/>
                    </a:p>
                    <a:p>
                      <a:pPr indent="0" lvl="0" marL="1145540" marR="0" rtl="0" algn="l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t= 40-10 = 30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4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48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9"/>
          <p:cNvSpPr txBox="1"/>
          <p:nvPr/>
        </p:nvSpPr>
        <p:spPr>
          <a:xfrm>
            <a:off x="2290035" y="5290970"/>
            <a:ext cx="7595907" cy="89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is a tuple in a table retrieved by both users in the course of both  transactions.	Transaction A loses an update at time 4.	The update at  t3 by transaction A is lost (overwritten) at t4 by B.</a:t>
            </a:r>
            <a:endParaRPr sz="194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2952511" y="404994"/>
            <a:ext cx="8169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UNCOMMITTED DEPENDENCY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-1" y="1867475"/>
            <a:ext cx="119478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4901" marR="0" rtl="0" algn="l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24">
                <a:latin typeface="Calibri"/>
                <a:ea typeface="Calibri"/>
                <a:cs typeface="Calibri"/>
                <a:sym typeface="Calibri"/>
              </a:rPr>
              <a:t>Occurs when one transaction updates a database &amp; transaction fails but its update is read by some other transaction.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363109" y="249218"/>
            <a:ext cx="5401235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3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Uncommitted Dependency</a:t>
            </a:r>
            <a:endParaRPr/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2594386" y="1339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{B6DC1244-A88F-4587-83E8-236F3FDF9AB1}</a:tableStyleId>
              </a:tblPr>
              <a:tblGrid>
                <a:gridCol w="943975"/>
                <a:gridCol w="2662525"/>
                <a:gridCol w="2665200"/>
              </a:tblGrid>
              <a:tr h="3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1 (Trans A)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2 (Trans B)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</a:tr>
              <a:tr h="3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Calibri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t</a:t>
                      </a: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40 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t = 50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7E7"/>
                    </a:solidFill>
                  </a:tcPr>
                </a:tc>
              </a:tr>
              <a:tr h="376525">
                <a:tc gridSpan="2"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                Retrieve t = 50 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3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Rollback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t= 40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3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376525">
                <a:tc gridSpan="2">
                  <a:txBody>
                    <a:bodyPr/>
                    <a:lstStyle/>
                    <a:p>
                      <a:pPr indent="0" lvl="0" marL="462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                    Update t= 50+10</a:t>
                      </a:r>
                      <a:endParaRPr/>
                    </a:p>
                    <a:p>
                      <a:pPr indent="0" lvl="0" marL="462915" marR="0" rtl="0" algn="l">
                        <a:lnSpc>
                          <a:spcPct val="1000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= 60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7E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D7E7"/>
                    </a:solidFill>
                  </a:tcPr>
                </a:tc>
              </a:tr>
              <a:tr h="376525">
                <a:tc gridSpan="2">
                  <a:txBody>
                    <a:bodyPr/>
                    <a:lstStyle/>
                    <a:p>
                      <a:pPr indent="0" lvl="0" marL="4629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8EC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1"/>
          <p:cNvSpPr txBox="1"/>
          <p:nvPr/>
        </p:nvSpPr>
        <p:spPr>
          <a:xfrm>
            <a:off x="2287344" y="4977205"/>
            <a:ext cx="7323604" cy="1086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trans is allowed to retrieve/update) a tuple updated by another, but </a:t>
            </a:r>
            <a:r>
              <a:rPr b="1"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yet  committed</a:t>
            </a: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206" marR="32274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 A is dependent at time t2 on an uncommitted change made by Trans B,  which is lost on Rollback.</a:t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100009" y="270733"/>
            <a:ext cx="4171390" cy="597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3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Inconsistent Analysis</a:t>
            </a:r>
            <a:endParaRPr/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3670151" y="1473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{B6DC1244-A88F-4587-83E8-236F3FDF9AB1}</a:tableStyleId>
              </a:tblPr>
              <a:tblGrid>
                <a:gridCol w="978950"/>
                <a:gridCol w="2575950"/>
                <a:gridCol w="2555450"/>
              </a:tblGrid>
              <a:tr h="363075">
                <a:tc>
                  <a:txBody>
                    <a:bodyPr/>
                    <a:lstStyle/>
                    <a:p>
                      <a:pPr indent="0" lvl="0" marL="286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1 (Trans A)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2 (Trans B)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E80BC"/>
                    </a:solidFill>
                  </a:tcPr>
                </a:tc>
              </a:tr>
              <a:tr h="6454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895985" marR="5702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Acc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  Sum =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6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6454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-289560" lvl="0" marL="895985" marR="60071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Acc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   Sum = 90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Acc3 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6454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Acc3: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→ 20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Acc1: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6454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Acc1: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→ 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36307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  <a:tr h="61857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335280" lvl="0" marL="301625" marR="2927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 Acc3:  Sum = 110  (not 120)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1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32"/>
          <p:cNvSpPr txBox="1"/>
          <p:nvPr/>
        </p:nvSpPr>
        <p:spPr>
          <a:xfrm>
            <a:off x="3449170" y="1035423"/>
            <a:ext cx="4529418" cy="3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Initially:	Acc 1 = 40;	Acc2 = 50;</a:t>
            </a:r>
            <a:endParaRPr sz="2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8290111" y="1035423"/>
            <a:ext cx="1302124" cy="3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Acc3 = 30;</a:t>
            </a:r>
            <a:endParaRPr sz="21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257760" y="2879463"/>
            <a:ext cx="1284194" cy="24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206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 A sees  </a:t>
            </a:r>
            <a:r>
              <a:rPr b="1"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inconsistent  DB state </a:t>
            </a: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 B updated  Accumulator</a:t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0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206" marR="16193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 performs  inconsistent  analysis.</a:t>
            </a:r>
            <a:endParaRPr sz="176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466579" y="458993"/>
            <a:ext cx="9258900" cy="5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of Transaction Problems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2377933" y="1557247"/>
            <a:ext cx="5106900" cy="3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1.Serialization </a:t>
            </a:r>
            <a:endParaRPr/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1635504" y="2296968"/>
            <a:ext cx="9258900" cy="5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of Serialization :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447683" y="3254197"/>
            <a:ext cx="5106900" cy="3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Slow Response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 CPU idle time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213879"/>
            <a:ext cx="105156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952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Concept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610600" y="6468380"/>
            <a:ext cx="2743200" cy="141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marR="0" rtl="0" algn="r">
              <a:lnSpc>
                <a:spcPct val="9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Page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098997" y="929107"/>
            <a:ext cx="9994006" cy="4860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lnSpc>
                <a:spcPct val="13325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program execution that accesses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2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possibly updates various data items</a:t>
            </a:r>
            <a:endParaRPr/>
          </a:p>
          <a:p>
            <a:pPr indent="-286385" lvl="1" marL="756285" marR="488950" rtl="0" algn="l">
              <a:lnSpc>
                <a:spcPct val="101950"/>
              </a:lnSpc>
              <a:spcBef>
                <a:spcPts val="25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is the DBMS’s abstract view of a user program:	a  sequence of reads and writes</a:t>
            </a:r>
            <a:endParaRPr/>
          </a:p>
          <a:p>
            <a:pPr indent="-342900" lvl="0" marL="355600" marR="0" rtl="0" algn="l">
              <a:lnSpc>
                <a:spcPct val="12175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must see a consistent database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transaction execution the database may be</a:t>
            </a:r>
            <a:endParaRPr/>
          </a:p>
          <a:p>
            <a:pPr indent="0" lvl="0" marL="355600" marR="0" rtl="0" algn="l">
              <a:lnSpc>
                <a:spcPct val="12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temporarily inconsistent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01950"/>
              </a:lnSpc>
              <a:spcBef>
                <a:spcPts val="25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sequence of many actions which are considered to be one atomic  unit of work</a:t>
            </a:r>
            <a:endParaRPr/>
          </a:p>
          <a:p>
            <a:pPr indent="-342900" lvl="0" marL="355600" marR="1517650" rtl="0" algn="l">
              <a:lnSpc>
                <a:spcPct val="122500"/>
              </a:lnSpc>
              <a:spcBef>
                <a:spcPts val="14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transaction completes successfully (is  committed), the database must be consistent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928369" rtl="0" algn="l">
              <a:lnSpc>
                <a:spcPct val="101950"/>
              </a:lnSpc>
              <a:spcBef>
                <a:spcPts val="1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 transaction commits, the changes it has made to the  database persist, even if there are system failures</a:t>
            </a:r>
            <a:endParaRPr/>
          </a:p>
          <a:p>
            <a:pPr indent="-342900" lvl="0" marL="355600" marR="0" rtl="0" algn="l">
              <a:lnSpc>
                <a:spcPct val="12175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transactions can execute in parallel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92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issues to deal with: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469900" rtl="0" algn="l">
              <a:lnSpc>
                <a:spcPct val="101950"/>
              </a:lnSpc>
              <a:spcBef>
                <a:spcPts val="25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Failures of various kinds, such as hardware failures and system  crashes</a:t>
            </a:r>
            <a:endParaRPr/>
          </a:p>
          <a:p>
            <a:pPr indent="-286385" lvl="1" marL="75628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execution of multiple transactions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025263" y="413482"/>
            <a:ext cx="9923204" cy="42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35839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 Properties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610600" y="6468380"/>
            <a:ext cx="2743200" cy="141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2700" marR="0" rtl="0" algn="r">
              <a:lnSpc>
                <a:spcPct val="9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578553" y="1302520"/>
            <a:ext cx="8286115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723900" rtl="0" algn="l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preserve the integrity of data the database system  </a:t>
            </a:r>
            <a:r>
              <a:rPr b="0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 must ensure: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1" lang="en-US" sz="20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tomicity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Either all operations of the transaction are properly</a:t>
            </a:r>
            <a:endParaRPr/>
          </a:p>
          <a:p>
            <a:pPr indent="0" lvl="0" marL="756285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database or none are</a:t>
            </a:r>
            <a:endParaRPr/>
          </a:p>
          <a:p>
            <a:pPr indent="-286385" lvl="1" marL="756285" marR="5080" rtl="0" algn="l">
              <a:lnSpc>
                <a:spcPct val="101950"/>
              </a:lnSpc>
              <a:spcBef>
                <a:spcPts val="245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1" lang="en-US" sz="20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1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onsistency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of a transaction in isolation preserves the  consistency of the database</a:t>
            </a:r>
            <a:endParaRPr/>
          </a:p>
          <a:p>
            <a:pPr indent="-286385" lvl="1" marL="756285" marR="610235" rtl="0" algn="l">
              <a:lnSpc>
                <a:spcPct val="85000"/>
              </a:lnSpc>
              <a:spcBef>
                <a:spcPts val="11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1" lang="en-US" sz="20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solation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 multiple transactions may execute  concurrently, each transaction must be unaware of other  concurrently executing transactions.	Intermediate transaction  results must be hidden from other concurrently executed  transactions</a:t>
            </a:r>
            <a:endParaRPr/>
          </a:p>
          <a:p>
            <a:pPr indent="-228600" lvl="0" marL="1099185" marR="337820" rtl="0" algn="l">
              <a:lnSpc>
                <a:spcPct val="851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9900"/>
                </a:solidFill>
                <a:latin typeface="Arimo"/>
                <a:ea typeface="Arimo"/>
                <a:cs typeface="Arimo"/>
                <a:sym typeface="Arimo"/>
              </a:rPr>
              <a:t></a:t>
            </a:r>
            <a:r>
              <a:rPr b="0" i="0" lang="en-US" sz="135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is, for every pair of transactions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appears to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 either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 execution before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started, 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 execution  after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74040" rtl="0" algn="l">
              <a:lnSpc>
                <a:spcPct val="101950"/>
              </a:lnSpc>
              <a:spcBef>
                <a:spcPts val="12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1" lang="en-US" sz="2000" u="sng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urability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 transaction completes successfully, the  changes it has made to the database persist, even if there are  system failures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09412" y="239637"/>
            <a:ext cx="105156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27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Fund Transfer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09412" y="682835"/>
            <a:ext cx="10971726" cy="54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to transfer $50 from account A to account B:</a:t>
            </a:r>
            <a:endParaRPr/>
          </a:p>
          <a:p>
            <a:pPr indent="-286385" lvl="1" marL="756285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–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6385" lvl="0" marL="756285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+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265" marR="0" rtl="0" algn="l">
              <a:lnSpc>
                <a:spcPct val="10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424180" rtl="0" algn="just">
              <a:lnSpc>
                <a:spcPct val="85100"/>
              </a:lnSpc>
              <a:spcBef>
                <a:spcPts val="229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Atomicity requirement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if the transaction fails after step 3 and  before step 6, the system should ensure that its updates are not  reflected in the database, else an inconsistency will result.</a:t>
            </a:r>
            <a:endParaRPr/>
          </a:p>
          <a:p>
            <a:pPr indent="-286385" lvl="0" marL="756285" marR="208915" rtl="0" algn="l">
              <a:lnSpc>
                <a:spcPct val="101950"/>
              </a:lnSpc>
              <a:spcBef>
                <a:spcPts val="125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Consistency requirement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the sum of A and B is unchanged by  the execution of the transaction.</a:t>
            </a:r>
            <a:endParaRPr/>
          </a:p>
          <a:p>
            <a:pPr indent="-286385" lvl="0" marL="756285" marR="85725" rtl="0" algn="l">
              <a:lnSpc>
                <a:spcPct val="85000"/>
              </a:lnSpc>
              <a:spcBef>
                <a:spcPts val="11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Isolation requirement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if between steps 3 and 6, another  transaction is allowed to access the partially updated database, it  will see an inconsistent database (the sum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+ 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less than it  should be)</a:t>
            </a:r>
            <a:endParaRPr/>
          </a:p>
          <a:p>
            <a:pPr indent="-228600" lvl="0" marL="1099185" marR="5080" rtl="0" algn="l">
              <a:lnSpc>
                <a:spcPct val="102166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9900"/>
                </a:solidFill>
                <a:latin typeface="Arimo"/>
                <a:ea typeface="Arimo"/>
                <a:cs typeface="Arimo"/>
                <a:sym typeface="Arimo"/>
              </a:rPr>
              <a:t></a:t>
            </a:r>
            <a:r>
              <a:rPr b="0" i="0" lang="en-US" sz="135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 can be ensured trivially by running transactions </a:t>
            </a:r>
            <a:r>
              <a:rPr b="1" i="0" lang="en-US" sz="1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serially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 one after the other.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70585" marR="0" rtl="0" algn="l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9900"/>
                </a:solidFill>
                <a:latin typeface="Arimo"/>
                <a:ea typeface="Arimo"/>
                <a:cs typeface="Arimo"/>
                <a:sym typeface="Arimo"/>
              </a:rPr>
              <a:t></a:t>
            </a:r>
            <a:r>
              <a:rPr b="0" i="0" lang="en-US" sz="1350" u="none" cap="none" strike="noStrik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executing multiple transactions concurrently has significant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9185" marR="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in DBMS throughput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0" marL="756285" marR="126364" rtl="0" algn="l">
              <a:lnSpc>
                <a:spcPct val="101950"/>
              </a:lnSpc>
              <a:spcBef>
                <a:spcPts val="244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Durability requirement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once the user has been notified that the  transaction has completed (i.e., the transfer of the $50 has taken  place), the updates to the database by the transaction must persist despite failures.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273675"/>
            <a:ext cx="10515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12788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States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481902" y="918481"/>
            <a:ext cx="7932420" cy="325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28015" rtl="0" algn="l">
              <a:lnSpc>
                <a:spcPct val="101950"/>
              </a:lnSpc>
              <a:spcBef>
                <a:spcPts val="25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state; the transaction stays in this state while it is  executing</a:t>
            </a:r>
            <a:endParaRPr/>
          </a:p>
          <a:p>
            <a:pPr indent="-342900" lvl="0" marL="355600" marR="0" rtl="0" algn="l">
              <a:lnSpc>
                <a:spcPct val="102708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Partially committed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675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final statement has been executed</a:t>
            </a:r>
            <a:endParaRPr/>
          </a:p>
          <a:p>
            <a:pPr indent="-342900" lvl="0" marL="355600" marR="0" rtl="0" algn="l">
              <a:lnSpc>
                <a:spcPct val="108958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Failed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0" rtl="0" algn="l">
              <a:lnSpc>
                <a:spcPct val="10675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discovery that normal execution can no longer proceed</a:t>
            </a:r>
            <a:endParaRPr/>
          </a:p>
          <a:p>
            <a:pPr indent="-342900" lvl="0" marL="355600" marR="0" rtl="0" algn="l">
              <a:lnSpc>
                <a:spcPct val="108958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Aborted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484505" rtl="0" algn="l">
              <a:lnSpc>
                <a:spcPct val="101950"/>
              </a:lnSpc>
              <a:spcBef>
                <a:spcPts val="25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transaction has been rolled back and the database  restored to its state prior to the start of the transaction</a:t>
            </a:r>
            <a:endParaRPr/>
          </a:p>
          <a:p>
            <a:pPr indent="-286385" lvl="1" marL="756285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options after it has been aborted: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935088" y="5396912"/>
            <a:ext cx="3372485" cy="31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6385" lvl="0" marL="299085" marR="0" rtl="0" algn="l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successful completion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8641842" y="3661429"/>
            <a:ext cx="3168650" cy="2763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876646" y="4964067"/>
            <a:ext cx="464184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Active</a:t>
            </a:r>
            <a:endParaRPr sz="1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9571039" y="3971748"/>
            <a:ext cx="76454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85725" lvl="0" marL="12700" marR="5080" rtl="0" algn="l">
              <a:lnSpc>
                <a:spcPct val="9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Partially  committed</a:t>
            </a:r>
            <a:endParaRPr sz="1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0959465" y="3991915"/>
            <a:ext cx="7886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Committed</a:t>
            </a:r>
            <a:endParaRPr sz="1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777222" y="5936691"/>
            <a:ext cx="44894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Failed</a:t>
            </a:r>
            <a:endParaRPr sz="1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1061065" y="5936691"/>
            <a:ext cx="5854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Aborted</a:t>
            </a:r>
            <a:endParaRPr sz="14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134532" y="469909"/>
            <a:ext cx="9923204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765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Executions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544497" y="1793158"/>
            <a:ext cx="8361680" cy="4097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133350" rtl="0" algn="l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transactions are allowed to run concurrently in the  system.	Advantages are: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3350" rtl="0" algn="l">
              <a:lnSpc>
                <a:spcPct val="10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8255" rtl="0" algn="l">
              <a:lnSpc>
                <a:spcPct val="85100"/>
              </a:lnSpc>
              <a:spcBef>
                <a:spcPts val="11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processor and disk utilization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leading to better  transaction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throughput: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transaction can be using the CPU while  another is reading from or writing to the disk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8255" rtl="0" algn="l">
              <a:lnSpc>
                <a:spcPct val="851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277620" rtl="0" algn="l">
              <a:lnSpc>
                <a:spcPct val="101950"/>
              </a:lnSpc>
              <a:spcBef>
                <a:spcPts val="125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average response time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transactions: short  transactions need not wait behind long ones.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1277620" rtl="0" algn="l">
              <a:lnSpc>
                <a:spcPct val="10195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85000"/>
              </a:lnSpc>
              <a:spcBef>
                <a:spcPts val="130"/>
              </a:spcBef>
              <a:spcAft>
                <a:spcPts val="0"/>
              </a:spcAft>
              <a:buClr>
                <a:srgbClr val="993300"/>
              </a:buClr>
              <a:buSzPts val="2150"/>
              <a:buFont typeface="Noto Sans Symbols"/>
              <a:buChar char="■"/>
            </a:pPr>
            <a:r>
              <a:rPr b="1"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Concurrency control schemes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mechanisms	to achieve  isolation; that is, to control the interaction among the  concurrent transactions in order to prevent them from  destroying the consistency of the database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134532" y="464728"/>
            <a:ext cx="99232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94373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 Control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1647530" y="1869193"/>
            <a:ext cx="8784357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69900" marR="7239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67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 control (CC) is a process to ensure that data is updated correctly and appropriately when multiple transactions are concurrently executed in DBMS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 some form of concurrency control mechanism is necessary to enable transactions to run concurrently as far as possible; but controlled in such a way that the effect is the same as if they had been run serially.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952511" y="404994"/>
            <a:ext cx="8169564" cy="966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5750">
            <a:noAutofit/>
          </a:bodyPr>
          <a:lstStyle/>
          <a:p>
            <a:pPr indent="0" lvl="0" marL="119124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 in a Transaction </a:t>
            </a:r>
            <a:endParaRPr b="0" i="0" sz="38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534770" y="1556273"/>
            <a:ext cx="5980579" cy="3566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6840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Retrieve : ‘read’ (R)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8406" marR="0" rtl="0" algn="l"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: ‘write’ (W).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206" marR="44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interleaving two transactions =&gt; 3 PBS:  </a:t>
            </a:r>
            <a:r>
              <a:rPr lang="en-US" sz="2824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RR </a:t>
            </a: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no problem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206" marR="44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WW </a:t>
            </a: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lost update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206" marR="44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WR </a:t>
            </a: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uncommitted dependency  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206" marR="44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RW </a:t>
            </a: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inconsistent analysis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952511" y="404994"/>
            <a:ext cx="8169564" cy="72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00">
            <a:noAutofit/>
          </a:bodyPr>
          <a:lstStyle/>
          <a:p>
            <a:pPr indent="0" lvl="0" marL="111336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classic problems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2669251" y="1900525"/>
            <a:ext cx="66840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4902" marR="44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Although transactions execute correctly,  results may </a:t>
            </a:r>
            <a:r>
              <a:rPr b="1" lang="en-US" sz="2824">
                <a:solidFill>
                  <a:srgbClr val="4E80BC"/>
                </a:solidFill>
                <a:latin typeface="Calibri"/>
                <a:ea typeface="Calibri"/>
                <a:cs typeface="Calibri"/>
                <a:sym typeface="Calibri"/>
              </a:rPr>
              <a:t>interleave </a:t>
            </a: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diff ways =&gt;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24940" marR="0" rtl="0" algn="l"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classic problems.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96" lvl="0" marL="314902" marR="0" rtl="0" algn="l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Lost Update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96" lvl="0" marL="314902" marR="0" rtl="0" algn="l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Uncommitted Dependency/ Dirty Read Problem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96" lvl="0" marL="314902" marR="0" rtl="0" algn="l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24"/>
              <a:buFont typeface="Arial"/>
              <a:buChar char="•"/>
            </a:pPr>
            <a:r>
              <a:rPr lang="en-US" sz="282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Inconsistent Analysis</a:t>
            </a:r>
            <a:endParaRPr sz="282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