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9"/>
  </p:notesMasterIdLst>
  <p:handoutMasterIdLst>
    <p:handoutMasterId r:id="rId60"/>
  </p:handoutMasterIdLst>
  <p:sldIdLst>
    <p:sldId id="335" r:id="rId2"/>
    <p:sldId id="336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400" r:id="rId21"/>
    <p:sldId id="356" r:id="rId22"/>
    <p:sldId id="357" r:id="rId23"/>
    <p:sldId id="358" r:id="rId24"/>
    <p:sldId id="359" r:id="rId25"/>
    <p:sldId id="403" r:id="rId26"/>
    <p:sldId id="361" r:id="rId27"/>
    <p:sldId id="362" r:id="rId28"/>
    <p:sldId id="364" r:id="rId29"/>
    <p:sldId id="365" r:id="rId30"/>
    <p:sldId id="366" r:id="rId31"/>
    <p:sldId id="367" r:id="rId32"/>
    <p:sldId id="404" r:id="rId33"/>
    <p:sldId id="370" r:id="rId34"/>
    <p:sldId id="371" r:id="rId35"/>
    <p:sldId id="402" r:id="rId36"/>
    <p:sldId id="373" r:id="rId37"/>
    <p:sldId id="374" r:id="rId38"/>
    <p:sldId id="375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7" r:id="rId48"/>
    <p:sldId id="388" r:id="rId49"/>
    <p:sldId id="389" r:id="rId50"/>
    <p:sldId id="390" r:id="rId51"/>
    <p:sldId id="391" r:id="rId52"/>
    <p:sldId id="392" r:id="rId53"/>
    <p:sldId id="393" r:id="rId54"/>
    <p:sldId id="394" r:id="rId55"/>
    <p:sldId id="395" r:id="rId56"/>
    <p:sldId id="396" r:id="rId57"/>
    <p:sldId id="397" r:id="rId58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>
        <p:scale>
          <a:sx n="80" d="100"/>
          <a:sy n="80" d="100"/>
        </p:scale>
        <p:origin x="-942" y="210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xmlns="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xmlns="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xmlns="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xmlns="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8814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xmlns="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xmlns="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xmlns="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xmlns="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xmlns="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884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45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988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43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  <a:pPr/>
              <a:t>44</a:t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  <a:pPr/>
              <a:t>46</a:t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48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49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  <a:pPr/>
              <a:t>50</a:t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51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52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54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  <a:pPr/>
              <a:t>55</a:t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  <a:pPr/>
              <a:t>56</a:t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  <a:pPr/>
              <a:t>57</a:t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xmlns="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xmlns="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xmlns="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xmlns="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i="1" dirty="0"/>
              <a:t> </a:t>
            </a: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not supported by many databases.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D9960E4-FF8C-45DD-9C24-C644DF794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4967" r="32712" b="12784"/>
          <a:stretch/>
        </p:blipFill>
        <p:spPr>
          <a:xfrm>
            <a:off x="6216445" y="3429000"/>
            <a:ext cx="1143000" cy="284476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 with 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give the column a name using: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FOO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endParaRPr lang="en-US" altLang="en-US" dirty="0"/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 with salary &gt; 70000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70000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51B4B9C5-28CB-44C6-BCAD-BA8A2C1916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42307" t="787" r="41816" b="37397"/>
          <a:stretch/>
        </p:blipFill>
        <p:spPr>
          <a:xfrm>
            <a:off x="7109157" y="4682613"/>
            <a:ext cx="1090307" cy="11577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renamed using the  relation name (e.g., </a:t>
            </a:r>
            <a:r>
              <a:rPr lang="en-US" altLang="en-US" sz="1700" i="1" dirty="0"/>
              <a:t>instructor.ID</a:t>
            </a:r>
            <a:r>
              <a:rPr lang="en-US" altLang="en-US" sz="1700" dirty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106489"/>
            <a:ext cx="4821288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E75A09EE-C151-4256-9EE2-5AAE5DB9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2705" t="875" r="32623" b="14122"/>
          <a:stretch/>
        </p:blipFill>
        <p:spPr>
          <a:xfrm>
            <a:off x="6113206" y="1106489"/>
            <a:ext cx="2322871" cy="426224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</a:p>
          <a:p>
            <a:r>
              <a:rPr lang="en-US" altLang="en-US" sz="1700" dirty="0"/>
              <a:t>SQL Data Definition</a:t>
            </a:r>
          </a:p>
          <a:p>
            <a:r>
              <a:rPr lang="en-US" altLang="en-US" sz="1700" dirty="0"/>
              <a:t>Basic Query Structure of SQL Queries</a:t>
            </a:r>
          </a:p>
          <a:p>
            <a:r>
              <a:rPr lang="en-US" altLang="en-US" sz="1700" dirty="0"/>
              <a:t>Additional Basic Operations</a:t>
            </a:r>
          </a:p>
          <a:p>
            <a:r>
              <a:rPr lang="en-US" altLang="en-US" sz="1700" dirty="0"/>
              <a:t>Set Operations</a:t>
            </a:r>
          </a:p>
          <a:p>
            <a:r>
              <a:rPr lang="en-US" altLang="en-US" sz="1700" dirty="0"/>
              <a:t>Null Values</a:t>
            </a:r>
          </a:p>
          <a:p>
            <a:r>
              <a:rPr lang="en-US" altLang="en-US" sz="1700" dirty="0"/>
              <a:t>Aggregate Functions</a:t>
            </a:r>
          </a:p>
          <a:p>
            <a:r>
              <a:rPr lang="en-US" altLang="en-US" sz="1700" dirty="0"/>
              <a:t>Nested Subqueries</a:t>
            </a:r>
          </a:p>
          <a:p>
            <a:r>
              <a:rPr lang="en-US" altLang="en-US" sz="1700" dirty="0"/>
              <a:t>Modification of the Database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Can you find  ALL the supervisors (direct and indirect) of “Bob”?</a:t>
            </a:r>
          </a:p>
          <a:p>
            <a:pPr>
              <a:tabLst>
                <a:tab pos="2055813" algn="l"/>
              </a:tabLst>
            </a:pPr>
            <a:endParaRPr lang="en-US" altLang="en-US" sz="1700" dirty="0"/>
          </a:p>
          <a:p>
            <a:pPr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z="1700" dirty="0"/>
              <a:t>List in alphabetic order the names of all instructors </a:t>
            </a: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en-US" sz="1700" dirty="0"/>
              <a:t>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  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 err="1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 err="1"/>
              <a:t>desc</a:t>
            </a:r>
            <a:endParaRPr lang="en-US" altLang="en-US" sz="1700" b="1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, name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002060"/>
                </a:solidFill>
              </a:rPr>
              <a:t>between</a:t>
            </a:r>
            <a:r>
              <a:rPr lang="en-US" altLang="en-US" sz="1700" dirty="0"/>
              <a:t> comparison operator</a:t>
            </a:r>
          </a:p>
          <a:p>
            <a:r>
              <a:rPr lang="en-US" altLang="en-US" sz="1700" dirty="0"/>
              <a:t>Example:  Find the names of all instructors with salary between $90,000 and $100,000 (that is, </a:t>
            </a:r>
            <a:r>
              <a:rPr lang="en-US" altLang="en-US" sz="1700" dirty="0">
                <a:latin typeface="Symbol" panose="05050102010706020507" pitchFamily="18" charset="2"/>
              </a:rPr>
              <a:t> </a:t>
            </a:r>
            <a:r>
              <a:rPr lang="en-US" altLang="en-US" sz="1700" dirty="0"/>
              <a:t>$90,000 and </a:t>
            </a:r>
            <a:r>
              <a:rPr lang="en-US" altLang="en-US" sz="1700" dirty="0">
                <a:latin typeface="Symbol" panose="05050102010706020507" pitchFamily="18" charset="2"/>
              </a:rPr>
              <a:t> </a:t>
            </a:r>
            <a:r>
              <a:rPr lang="en-US" altLang="en-US" sz="1700" dirty="0"/>
              <a:t>$100,000)</a:t>
            </a:r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</a:p>
          <a:p>
            <a:r>
              <a:rPr lang="en-US" altLang="en-US" sz="1700" dirty="0"/>
              <a:t>Tuple comparison</a:t>
            </a:r>
          </a:p>
          <a:p>
            <a:pPr lvl="1"/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course_id</a:t>
            </a:r>
            <a:r>
              <a:rPr kumimoji="0" lang="en-US" altLang="en-US" sz="1700" i="1" dirty="0"/>
              <a:t/>
            </a:r>
            <a:br>
              <a:rPr kumimoji="0" lang="en-US" altLang="en-US" sz="1700" i="1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dirty="0"/>
              <a:t>(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r>
              <a:rPr kumimoji="0" lang="en-US" altLang="en-US" sz="1700" dirty="0"/>
              <a:t>) = (</a:t>
            </a:r>
            <a:r>
              <a:rPr kumimoji="0" lang="en-US" altLang="en-US" sz="1700" i="1" dirty="0"/>
              <a:t>teaches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'Biology');</a:t>
            </a:r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or in Spring 2018</a:t>
            </a:r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and in Spring 2018</a:t>
            </a:r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but not in Spring 2018</a:t>
            </a:r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4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/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2018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2018;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/>
              <a:t>DML -- provides the ability to query information from the database and to insert tuples into, delete tuples from, and modify tuples in the database.</a:t>
            </a:r>
          </a:p>
          <a:p>
            <a:r>
              <a:rPr lang="en-US" altLang="en-US" sz="1700" dirty="0"/>
              <a:t>integrity – the  DDL includes commands for specifying integrity constraints.</a:t>
            </a:r>
          </a:p>
          <a:p>
            <a:r>
              <a:rPr lang="en-US" altLang="en-US" sz="1700" dirty="0"/>
              <a:t>View definition -- The DDL  includes commands for defining views.</a:t>
            </a:r>
          </a:p>
          <a:p>
            <a:r>
              <a:rPr lang="en-US" altLang="en-US" sz="1700" dirty="0"/>
              <a:t>Transaction control –includes commands for specifying the beginning and ending of transactions.</a:t>
            </a:r>
          </a:p>
          <a:p>
            <a:r>
              <a:rPr lang="en-US" altLang="en-US" sz="1700" dirty="0"/>
              <a:t>Embedded  SQL  and dynamic SQL -- define how SQL statements can be embedded within general-purpose programming languages.</a:t>
            </a:r>
          </a:p>
          <a:p>
            <a:r>
              <a:rPr lang="en-US" altLang="en-US" sz="1700" dirty="0"/>
              <a:t>Authorization – includes commands for specifying access rights to relations and views.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A696F0C8-535A-4899-86A4-1FC72B33C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19771" t="2012" r="19587" b="13353"/>
          <a:stretch/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C1B06BB8-D7A3-4C3D-838A-568EB83A70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1384" t="3188" r="31718" b="23128"/>
          <a:stretch/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1256658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and in Spring 2018</a:t>
            </a:r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Name all instructors whose name is neither “Mozart” nor Einstein”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</a:p>
          <a:p>
            <a:pPr>
              <a:buNone/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dirty="0"/>
              <a:t>Find names of instructors with salary greater than that of some (at least one) instructor in the Biology department.</a:t>
            </a:r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r>
              <a:rPr lang="en-US" altLang="en-US" dirty="0"/>
              <a:t>Same query using &gt; </a:t>
            </a:r>
            <a:r>
              <a:rPr lang="en-US" altLang="en-US" b="1" dirty="0"/>
              <a:t>some</a:t>
            </a:r>
            <a:r>
              <a:rPr lang="en-US" altLang="en-US" dirty="0"/>
              <a:t> clause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957388" y="3285892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salary </a:t>
            </a:r>
            <a:r>
              <a:rPr lang="en-US" altLang="en-US" sz="1600" dirty="0"/>
              <a:t>&gt; </a:t>
            </a:r>
            <a:r>
              <a:rPr lang="en-US" altLang="en-US" sz="1600" b="1" dirty="0"/>
              <a:t>some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salary</a:t>
            </a:r>
          </a:p>
          <a:p>
            <a:r>
              <a:rPr lang="en-US" altLang="en-US" sz="1600" b="1" dirty="0"/>
              <a:t>                                     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                                     where </a:t>
            </a:r>
            <a:r>
              <a:rPr lang="en-US" altLang="en-US" sz="1600" i="1" dirty="0"/>
              <a:t>dept name </a:t>
            </a:r>
            <a:r>
              <a:rPr lang="en-US" altLang="en-US" sz="1600" dirty="0"/>
              <a:t>= 'Biology');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952625" y="1806466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/>
              <a:t>T</a:t>
            </a:r>
            <a:r>
              <a:rPr lang="en-US" altLang="en-US" sz="1600" dirty="0"/>
              <a:t>.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S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T.salary</a:t>
            </a:r>
            <a:r>
              <a:rPr lang="en-US" altLang="en-US" sz="1600" i="1" dirty="0"/>
              <a:t> </a:t>
            </a:r>
            <a:r>
              <a:rPr lang="en-US" altLang="en-US" sz="1600" dirty="0"/>
              <a:t>&gt; </a:t>
            </a:r>
            <a:r>
              <a:rPr lang="en-US" altLang="en-US" sz="1600" i="1" dirty="0" err="1"/>
              <a:t>S.salary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and </a:t>
            </a:r>
            <a:r>
              <a:rPr lang="en-US" altLang="en-US" sz="1600" i="1" dirty="0" err="1"/>
              <a:t>S.dept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'Biology';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z="1700" dirty="0"/>
              <a:t>Find the names of all instructors whose salary is greater than the salary of all instructors in the Biology department</a:t>
            </a:r>
            <a:r>
              <a:rPr lang="en-US" altLang="en-US" dirty="0"/>
              <a:t>.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873314" y="1776986"/>
            <a:ext cx="50180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&gt;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salary</a:t>
            </a:r>
          </a:p>
          <a:p>
            <a:r>
              <a:rPr lang="en-US" altLang="en-US" sz="1700" b="1" dirty="0"/>
              <a:t>                       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                       where </a:t>
            </a:r>
            <a:r>
              <a:rPr lang="en-US" altLang="en-US" sz="1700" i="1" dirty="0"/>
              <a:t>dept name </a:t>
            </a:r>
            <a:r>
              <a:rPr lang="en-US" altLang="en-US" sz="1700" dirty="0"/>
              <a:t>= 'Biology');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schema for each relation.</a:t>
            </a:r>
          </a:p>
          <a:p>
            <a:r>
              <a:rPr lang="en-US" altLang="en-US" sz="1700" dirty="0"/>
              <a:t>The type of values associated with each attribute.</a:t>
            </a:r>
          </a:p>
          <a:p>
            <a:r>
              <a:rPr lang="en-US" altLang="en-US" sz="1700" dirty="0"/>
              <a:t>The Integrity constraints</a:t>
            </a:r>
          </a:p>
          <a:p>
            <a:r>
              <a:rPr lang="en-US" altLang="en-US" sz="1700" dirty="0"/>
              <a:t>The set of indices to be maintained for each relation.</a:t>
            </a:r>
          </a:p>
          <a:p>
            <a:r>
              <a:rPr lang="en-US" altLang="en-US" sz="1700" dirty="0"/>
              <a:t>Security and authorization information for each relation.</a:t>
            </a:r>
          </a:p>
          <a:p>
            <a:r>
              <a:rPr lang="en-US" altLang="en-US" sz="17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</a:p>
          <a:p>
            <a:pPr>
              <a:buFont typeface="Monotype Sorts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</a:p>
          <a:p>
            <a:r>
              <a:rPr kumimoji="1" lang="en-US" altLang="en-US" sz="1600" b="1" dirty="0"/>
              <a:t>                               except</a:t>
            </a:r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evaluates to “true” if a given subquery contains no duplicates 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Find all courses that were offered at most once in 2017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en-US" sz="1700" b="1" dirty="0"/>
              <a:t>    select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b="1" dirty="0"/>
              <a:t>where unique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2017);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Subqueries in the From Clause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the Form Clause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912"/>
            <a:ext cx="7443495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SQL allows a subquery expression to be used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Find the average instructors’ salaries of those departments where the average salary is greater than $42,000.”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Note that we do not need to use the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Another way to write above query</a:t>
            </a:r>
          </a:p>
          <a:p>
            <a:pPr marL="0" indent="0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800" dirty="0"/>
              <a:t>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           as </a:t>
            </a:r>
            <a:r>
              <a:rPr lang="en-US" altLang="en-US" sz="1700" i="1" dirty="0" err="1"/>
              <a:t>dept_avg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>)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46594" cy="4721796"/>
          </a:xfrm>
        </p:spPr>
        <p:txBody>
          <a:bodyPr/>
          <a:lstStyle/>
          <a:p>
            <a:r>
              <a:rPr lang="en-US" altLang="en-US" sz="1700" dirty="0"/>
              <a:t>Scalar subquery is one which is used where a single value is expected</a:t>
            </a:r>
          </a:p>
          <a:p>
            <a:r>
              <a:rPr lang="en-US" altLang="en-US" sz="1700" dirty="0"/>
              <a:t>List all departments along with the number of instructors in each department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( </a:t>
            </a:r>
            <a:r>
              <a:rPr lang="en-US" altLang="en-US" sz="1700" b="1" dirty="0"/>
              <a:t>select count</a:t>
            </a:r>
            <a:r>
              <a:rPr lang="en-US" altLang="en-US" sz="1700" dirty="0"/>
              <a:t>(*)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num_instructors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Runtime error if subquery returns more than one result tuple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i="1" dirty="0"/>
              <a:t>Delete all tuples in the instructor 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b="1" dirty="0"/>
              <a:t>	                     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 name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 name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 </a:t>
            </a:r>
            <a:r>
              <a:rPr lang="en-US" altLang="en-US" sz="1700" dirty="0"/>
              <a:t>= 'Watson');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692898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character string, with user-specified length </a:t>
            </a:r>
            <a:r>
              <a:rPr lang="en-US" altLang="en-US" sz="1700" i="1" dirty="0"/>
              <a:t>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int.</a:t>
            </a:r>
            <a:r>
              <a:rPr lang="en-US" altLang="en-US" sz="1700" b="1" dirty="0"/>
              <a:t>  </a:t>
            </a:r>
            <a:r>
              <a:rPr lang="en-US" altLang="en-US" sz="1700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1700" b="1" dirty="0">
                <a:solidFill>
                  <a:srgbClr val="002060"/>
                </a:solidFill>
              </a:rPr>
              <a:t>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numeric(</a:t>
            </a:r>
            <a:r>
              <a:rPr lang="en-US" altLang="en-US" sz="1700" b="1" dirty="0" err="1">
                <a:solidFill>
                  <a:srgbClr val="002060"/>
                </a:solidFill>
              </a:rPr>
              <a:t>p,d</a:t>
            </a:r>
            <a:r>
              <a:rPr lang="en-US" altLang="en-US" sz="1700" b="1" dirty="0">
                <a:solidFill>
                  <a:srgbClr val="002060"/>
                </a:solidFill>
              </a:rPr>
              <a:t>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point number, with user-specified precision of </a:t>
            </a:r>
            <a:r>
              <a:rPr lang="en-US" altLang="en-US" sz="1700" i="1" dirty="0"/>
              <a:t>p</a:t>
            </a:r>
            <a:r>
              <a:rPr lang="en-US" altLang="en-US" sz="1700" dirty="0"/>
              <a:t> digits, with </a:t>
            </a:r>
            <a:r>
              <a:rPr lang="en-US" altLang="en-US" sz="1700" i="1" dirty="0"/>
              <a:t>d</a:t>
            </a:r>
            <a:r>
              <a:rPr lang="en-US" altLang="en-US" sz="1700" dirty="0"/>
              <a:t> digits to the right of decimal point.  (ex.,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float(n).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number, with user-specified precision of at least </a:t>
            </a:r>
            <a:r>
              <a:rPr lang="en-US" altLang="en-US" sz="1700" i="1" dirty="0"/>
              <a:t>n</a:t>
            </a:r>
            <a:r>
              <a:rPr lang="en-US" altLang="en-US" sz="1700" dirty="0"/>
              <a:t> digits.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More are covered in Chapter 4.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</a:t>
            </a:r>
            <a:r>
              <a:rPr lang="en-US" altLang="en-US" i="1" dirty="0"/>
              <a:t>instructor</a:t>
            </a:r>
            <a:r>
              <a:rPr lang="en-US" altLang="en-US" dirty="0"/>
              <a:t>, 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</a:p>
          <a:p>
            <a:pPr lvl="1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692402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/>
              <a:t>tot_creds </a:t>
            </a:r>
            <a:r>
              <a:rPr lang="en-US" altLang="en-US" sz="1700" dirty="0"/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</a:t>
            </a:r>
            <a:r>
              <a:rPr lang="en-US" altLang="en-US" dirty="0"/>
              <a:t>earn</a:t>
            </a:r>
            <a:r>
              <a:rPr lang="en-US" altLang="en-US" sz="1700" dirty="0"/>
              <a:t> less than 70000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/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tot_cred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</a:p>
          <a:p>
            <a:r>
              <a:rPr lang="en-US" altLang="en-US" sz="1700" dirty="0"/>
              <a:t>Sets </a:t>
            </a:r>
            <a:r>
              <a:rPr lang="en-US" altLang="en-US" sz="1700" i="1" dirty="0"/>
              <a:t>tot_creds</a:t>
            </a:r>
            <a:r>
              <a:rPr lang="en-US" altLang="en-US" sz="1700" dirty="0"/>
              <a:t> to null for students who have not taken any course</a:t>
            </a:r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table </a:t>
            </a:r>
            <a:r>
              <a:rPr lang="en-US" altLang="en-US" sz="1700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D</a:t>
            </a:r>
            <a:r>
              <a:rPr lang="en-US" altLang="en-US" sz="1700" i="1" baseline="-25000" dirty="0" err="1"/>
              <a:t>n</a:t>
            </a:r>
            <a:r>
              <a:rPr lang="en-US" altLang="en-US" sz="1700" i="1" dirty="0"/>
              <a:t>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each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relation </a:t>
            </a:r>
            <a:r>
              <a:rPr lang="en-US" altLang="en-US" sz="1700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r>
              <a:rPr lang="en-US" altLang="en-US" sz="1700" b="1" i="1" dirty="0"/>
              <a:t/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</a:p>
          <a:p>
            <a:r>
              <a:rPr lang="en-US" altLang="en-US" sz="1700" dirty="0"/>
              <a:t>SQL prevents any update to the database that violates an integrity constraint.</a:t>
            </a:r>
          </a:p>
          <a:p>
            <a:r>
              <a:rPr lang="en-US" altLang="en-US" sz="1700" dirty="0"/>
              <a:t>Example:</a:t>
            </a:r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r>
              <a:rPr lang="en-US" altLang="en-US" sz="1700" b="1" i="1" dirty="0"/>
              <a:t/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92688</TotalTime>
  <Words>2282</Words>
  <Application>Microsoft Office PowerPoint</Application>
  <PresentationFormat>On-screen Show (4:3)</PresentationFormat>
  <Paragraphs>529</Paragraphs>
  <Slides>57</Slides>
  <Notes>56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  <vt:variant>
        <vt:lpstr>Custom Shows</vt:lpstr>
      </vt:variant>
      <vt:variant>
        <vt:i4>1</vt:i4>
      </vt:variant>
    </vt:vector>
  </HeadingPairs>
  <TitlesOfParts>
    <vt:vector size="59" baseType="lpstr">
      <vt:lpstr>2_db-5-grey</vt:lpstr>
      <vt:lpstr>Chapter 3: Introduction to SQL</vt:lpstr>
      <vt:lpstr>Outline</vt:lpstr>
      <vt:lpstr>SQL Parts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Null Values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Nested Subqueries</vt:lpstr>
      <vt:lpstr>Set Membership</vt:lpstr>
      <vt:lpstr>Set Membership </vt:lpstr>
      <vt:lpstr>Set Membership (Cont.)</vt:lpstr>
      <vt:lpstr>Set Comparison</vt:lpstr>
      <vt:lpstr>Set Comparison –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Test for Absence of Duplicate Tuples</vt:lpstr>
      <vt:lpstr>Subqueries in the From Clause</vt:lpstr>
      <vt:lpstr>Subqueries in the Form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Shoib Ahmed Shourov</cp:lastModifiedBy>
  <cp:revision>475</cp:revision>
  <cp:lastPrinted>1999-06-28T19:27:31Z</cp:lastPrinted>
  <dcterms:created xsi:type="dcterms:W3CDTF">2009-12-21T15:40:22Z</dcterms:created>
  <dcterms:modified xsi:type="dcterms:W3CDTF">2022-03-20T08:54:29Z</dcterms:modified>
</cp:coreProperties>
</file>