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E3F3-2BFC-432C-A855-F305471E3605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4837B-8176-4D4B-803C-9D8F1D660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4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E3F3-2BFC-432C-A855-F305471E3605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4837B-8176-4D4B-803C-9D8F1D660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60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E3F3-2BFC-432C-A855-F305471E3605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4837B-8176-4D4B-803C-9D8F1D660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E3F3-2BFC-432C-A855-F305471E3605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4837B-8176-4D4B-803C-9D8F1D660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0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E3F3-2BFC-432C-A855-F305471E3605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4837B-8176-4D4B-803C-9D8F1D660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49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E3F3-2BFC-432C-A855-F305471E3605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4837B-8176-4D4B-803C-9D8F1D660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4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E3F3-2BFC-432C-A855-F305471E3605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4837B-8176-4D4B-803C-9D8F1D660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62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E3F3-2BFC-432C-A855-F305471E3605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4837B-8176-4D4B-803C-9D8F1D660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3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E3F3-2BFC-432C-A855-F305471E3605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4837B-8176-4D4B-803C-9D8F1D660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E3F3-2BFC-432C-A855-F305471E3605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4837B-8176-4D4B-803C-9D8F1D660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5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E3F3-2BFC-432C-A855-F305471E3605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4837B-8176-4D4B-803C-9D8F1D660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9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5E3F3-2BFC-432C-A855-F305471E3605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4837B-8176-4D4B-803C-9D8F1D660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79650" y="2390776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CSE - 313</a:t>
            </a:r>
            <a:br>
              <a:rPr lang="en-US" dirty="0" smtClean="0"/>
            </a:br>
            <a:r>
              <a:rPr lang="en-US" dirty="0" smtClean="0"/>
              <a:t>Computer Architecture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24063" y="4286251"/>
            <a:ext cx="8318500" cy="1274763"/>
          </a:xfrm>
        </p:spPr>
        <p:txBody>
          <a:bodyPr/>
          <a:lstStyle/>
          <a:p>
            <a:r>
              <a:rPr lang="en-US" sz="3200" dirty="0"/>
              <a:t>Faculty: </a:t>
            </a:r>
            <a:r>
              <a:rPr lang="en-US" sz="3200" dirty="0" smtClean="0"/>
              <a:t>Shoib Ahmed Shourav</a:t>
            </a:r>
            <a:endParaRPr lang="en-US" sz="3200" dirty="0"/>
          </a:p>
        </p:txBody>
      </p:sp>
      <p:sp>
        <p:nvSpPr>
          <p:cNvPr id="2052" name="Line 6"/>
          <p:cNvSpPr>
            <a:spLocks noChangeShapeType="1"/>
          </p:cNvSpPr>
          <p:nvPr/>
        </p:nvSpPr>
        <p:spPr bwMode="auto">
          <a:xfrm>
            <a:off x="1919289" y="5949950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2199946" y="4923632"/>
            <a:ext cx="83534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40000"/>
              </a:spcBef>
            </a:pP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United </a:t>
            </a:r>
            <a:r>
              <a:rPr lang="en-US">
                <a:solidFill>
                  <a:srgbClr val="002060"/>
                </a:solidFill>
                <a:latin typeface="Gill Sans MT" panose="020B0502020104020203" pitchFamily="34" charset="0"/>
              </a:rPr>
              <a:t>International </a:t>
            </a:r>
            <a:r>
              <a:rPr lang="en-US" smtClean="0">
                <a:solidFill>
                  <a:srgbClr val="002060"/>
                </a:solidFill>
                <a:latin typeface="Gill Sans MT" panose="020B0502020104020203" pitchFamily="34" charset="0"/>
              </a:rPr>
              <a:t>University</a:t>
            </a:r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03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636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M</a:t>
            </a:r>
            <a:r>
              <a:rPr lang="en-US" dirty="0" smtClean="0"/>
              <a:t>icroprocessor</a:t>
            </a:r>
          </a:p>
          <a:p>
            <a:pPr marL="0" indent="0">
              <a:buNone/>
            </a:pPr>
            <a:r>
              <a:rPr lang="en-US" dirty="0" smtClean="0"/>
              <a:t>without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nterlocked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P</a:t>
            </a:r>
            <a:r>
              <a:rPr lang="en-US" dirty="0" smtClean="0"/>
              <a:t>ipeline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tages </a:t>
            </a:r>
            <a:r>
              <a:rPr lang="en-US" b="1" dirty="0"/>
              <a:t>(</a:t>
            </a:r>
            <a:r>
              <a:rPr lang="en-US" b="1" dirty="0">
                <a:solidFill>
                  <a:schemeClr val="accent1"/>
                </a:solidFill>
              </a:rPr>
              <a:t>MIPS</a:t>
            </a:r>
            <a:r>
              <a:rPr lang="en-US" b="1" dirty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831" y="365125"/>
            <a:ext cx="6194196" cy="640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41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Assembler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program that translates a symbolic version of instructions into the binary version.</a:t>
            </a:r>
          </a:p>
          <a:p>
            <a:r>
              <a:rPr lang="en-US" dirty="0" smtClean="0"/>
              <a:t>Assembly </a:t>
            </a:r>
            <a:r>
              <a:rPr lang="en-US" dirty="0"/>
              <a:t>Language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symbolic representation of machine instructions.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110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Any Question?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sz="34400" dirty="0"/>
              <a:t>				?</a:t>
            </a:r>
          </a:p>
        </p:txBody>
      </p:sp>
    </p:spTree>
    <p:extLst>
      <p:ext uri="{BB962C8B-B14F-4D97-AF65-F5344CB8AC3E}">
        <p14:creationId xmlns:p14="http://schemas.microsoft.com/office/powerpoint/2010/main" val="240304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Book</a:t>
            </a:r>
          </a:p>
          <a:p>
            <a:r>
              <a:rPr lang="en-US" b="1" i="1" dirty="0" smtClean="0"/>
              <a:t>Computer </a:t>
            </a:r>
            <a:r>
              <a:rPr lang="en-US" b="1" i="1" dirty="0"/>
              <a:t>Organization &amp; Design</a:t>
            </a:r>
            <a:r>
              <a:rPr lang="en-US" dirty="0"/>
              <a:t>–The Hardware Software Interface </a:t>
            </a:r>
          </a:p>
          <a:p>
            <a:r>
              <a:rPr lang="en-US" dirty="0" smtClean="0"/>
              <a:t>Patterson </a:t>
            </a:r>
            <a:r>
              <a:rPr lang="en-US" dirty="0"/>
              <a:t>&amp; Hennessy, the </a:t>
            </a:r>
            <a:r>
              <a:rPr lang="en-US" dirty="0" smtClean="0"/>
              <a:t>5th Edition (Prefer latest edition)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47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Information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Attendance</a:t>
            </a:r>
            <a:r>
              <a:rPr lang="en-US" dirty="0"/>
              <a:t>: 05 Marks</a:t>
            </a:r>
          </a:p>
          <a:p>
            <a:r>
              <a:rPr lang="en-US" dirty="0" smtClean="0"/>
              <a:t>Class </a:t>
            </a:r>
            <a:r>
              <a:rPr lang="en-US" dirty="0"/>
              <a:t>Test: </a:t>
            </a:r>
            <a:r>
              <a:rPr lang="en-US" dirty="0" smtClean="0"/>
              <a:t>40 </a:t>
            </a:r>
            <a:r>
              <a:rPr lang="en-US" dirty="0"/>
              <a:t>Marks (Best </a:t>
            </a:r>
            <a:r>
              <a:rPr lang="en-US" dirty="0" smtClean="0"/>
              <a:t>2 </a:t>
            </a:r>
            <a:r>
              <a:rPr lang="en-US" dirty="0"/>
              <a:t>out of </a:t>
            </a:r>
            <a:r>
              <a:rPr lang="en-US" dirty="0" smtClean="0"/>
              <a:t>4)</a:t>
            </a:r>
            <a:endParaRPr lang="en-US" dirty="0"/>
          </a:p>
          <a:p>
            <a:r>
              <a:rPr lang="en-US" dirty="0" smtClean="0"/>
              <a:t>Assignment</a:t>
            </a:r>
            <a:r>
              <a:rPr lang="en-US" dirty="0"/>
              <a:t>: </a:t>
            </a:r>
            <a:r>
              <a:rPr lang="en-US" dirty="0" smtClean="0"/>
              <a:t>10 Marks ( One before Mid and one before final)</a:t>
            </a:r>
            <a:endParaRPr lang="en-US" dirty="0"/>
          </a:p>
          <a:p>
            <a:r>
              <a:rPr lang="en-US" dirty="0" smtClean="0"/>
              <a:t>Mid </a:t>
            </a:r>
            <a:r>
              <a:rPr lang="en-US" dirty="0"/>
              <a:t>Exam: </a:t>
            </a:r>
            <a:r>
              <a:rPr lang="en-US" dirty="0" smtClean="0"/>
              <a:t>20 Marks</a:t>
            </a:r>
            <a:endParaRPr lang="en-US" dirty="0"/>
          </a:p>
          <a:p>
            <a:r>
              <a:rPr lang="en-US" dirty="0" smtClean="0"/>
              <a:t>Final </a:t>
            </a:r>
            <a:r>
              <a:rPr lang="en-US" dirty="0"/>
              <a:t>Exam: </a:t>
            </a:r>
            <a:r>
              <a:rPr lang="en-US" dirty="0" smtClean="0"/>
              <a:t>25 </a:t>
            </a:r>
            <a:r>
              <a:rPr lang="en-US" dirty="0"/>
              <a:t>Marks</a:t>
            </a:r>
          </a:p>
          <a:p>
            <a:r>
              <a:rPr lang="en-US" dirty="0" smtClean="0"/>
              <a:t>Total </a:t>
            </a:r>
            <a:r>
              <a:rPr lang="en-US" dirty="0"/>
              <a:t>: </a:t>
            </a:r>
            <a:r>
              <a:rPr lang="en-US" b="1" dirty="0"/>
              <a:t>100</a:t>
            </a:r>
            <a:r>
              <a:rPr lang="en-US" dirty="0"/>
              <a:t>Marks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9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Topics: (Tentative)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Introduction(Chapter </a:t>
            </a:r>
            <a:r>
              <a:rPr lang="en-US" dirty="0"/>
              <a:t>1)</a:t>
            </a:r>
          </a:p>
          <a:p>
            <a:r>
              <a:rPr lang="en-US" dirty="0" smtClean="0"/>
              <a:t>Instruction </a:t>
            </a:r>
            <a:r>
              <a:rPr lang="en-US" dirty="0"/>
              <a:t>set architecture (Chapter 2)</a:t>
            </a:r>
          </a:p>
          <a:p>
            <a:pPr lvl="1"/>
            <a:r>
              <a:rPr lang="en-US" dirty="0" smtClean="0"/>
              <a:t>MIPS</a:t>
            </a:r>
            <a:endParaRPr lang="en-US" dirty="0"/>
          </a:p>
          <a:p>
            <a:r>
              <a:rPr lang="en-US" dirty="0" smtClean="0"/>
              <a:t>Arithmetic </a:t>
            </a:r>
            <a:r>
              <a:rPr lang="en-US" dirty="0"/>
              <a:t>operations &amp; data (Chapter 3)</a:t>
            </a:r>
          </a:p>
          <a:p>
            <a:r>
              <a:rPr lang="en-US" dirty="0" smtClean="0"/>
              <a:t>System </a:t>
            </a:r>
            <a:r>
              <a:rPr lang="en-US" dirty="0"/>
              <a:t>performance (Chapter 4)</a:t>
            </a:r>
          </a:p>
          <a:p>
            <a:r>
              <a:rPr lang="en-US" dirty="0" smtClean="0"/>
              <a:t>Processor </a:t>
            </a:r>
            <a:r>
              <a:rPr lang="en-US" dirty="0"/>
              <a:t>(Chapter 5)</a:t>
            </a:r>
          </a:p>
          <a:p>
            <a:pPr lvl="1"/>
            <a:r>
              <a:rPr lang="en-US" dirty="0" smtClean="0"/>
              <a:t>Data-path </a:t>
            </a:r>
            <a:r>
              <a:rPr lang="en-US" dirty="0"/>
              <a:t>and control</a:t>
            </a:r>
          </a:p>
          <a:p>
            <a:r>
              <a:rPr lang="en-US" dirty="0" smtClean="0"/>
              <a:t>Pipelining </a:t>
            </a:r>
            <a:r>
              <a:rPr lang="en-US" dirty="0"/>
              <a:t>to improve performance (Chapter 6)</a:t>
            </a:r>
          </a:p>
          <a:p>
            <a:r>
              <a:rPr lang="en-US" dirty="0" smtClean="0"/>
              <a:t>Memory </a:t>
            </a:r>
            <a:r>
              <a:rPr lang="en-US" dirty="0"/>
              <a:t>hierarchy (Chapter 7)</a:t>
            </a:r>
          </a:p>
          <a:p>
            <a:r>
              <a:rPr lang="en-US" dirty="0" smtClean="0"/>
              <a:t>Input/output </a:t>
            </a:r>
            <a:r>
              <a:rPr lang="en-US" dirty="0"/>
              <a:t>(Chapter 8)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63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of the Course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computers work</a:t>
            </a:r>
          </a:p>
          <a:p>
            <a:pPr lvl="1"/>
            <a:r>
              <a:rPr lang="en-US" dirty="0" smtClean="0"/>
              <a:t>MIPS </a:t>
            </a:r>
            <a:r>
              <a:rPr lang="en-US" dirty="0"/>
              <a:t>instruction set architecture (ISA)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implementation of MIPS instruction set architecture –MIPS processor design</a:t>
            </a:r>
          </a:p>
          <a:p>
            <a:r>
              <a:rPr lang="en-US" dirty="0" smtClean="0"/>
              <a:t>Issues </a:t>
            </a:r>
            <a:r>
              <a:rPr lang="en-US" dirty="0"/>
              <a:t>affecting modern processors</a:t>
            </a:r>
          </a:p>
          <a:p>
            <a:pPr lvl="1"/>
            <a:r>
              <a:rPr lang="en-US" b="1" dirty="0" smtClean="0"/>
              <a:t>Pipelining </a:t>
            </a:r>
            <a:r>
              <a:rPr lang="en-US" dirty="0"/>
              <a:t>–processor performance improvement</a:t>
            </a:r>
          </a:p>
          <a:p>
            <a:pPr lvl="1"/>
            <a:r>
              <a:rPr lang="en-US" b="1" dirty="0" smtClean="0"/>
              <a:t>Cache</a:t>
            </a:r>
            <a:r>
              <a:rPr lang="en-US" dirty="0" smtClean="0"/>
              <a:t>–memory </a:t>
            </a:r>
            <a:r>
              <a:rPr lang="en-US" dirty="0"/>
              <a:t>system, I/O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4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</a:t>
            </a:r>
            <a:r>
              <a:rPr lang="en-US" dirty="0"/>
              <a:t>software –</a:t>
            </a:r>
          </a:p>
          <a:p>
            <a:pPr lvl="1"/>
            <a:r>
              <a:rPr lang="en-US" dirty="0" smtClean="0"/>
              <a:t>Word </a:t>
            </a:r>
            <a:r>
              <a:rPr lang="en-US" dirty="0"/>
              <a:t>Processors, Email, Internet Browsers, Games</a:t>
            </a:r>
          </a:p>
          <a:p>
            <a:r>
              <a:rPr lang="en-US" dirty="0" smtClean="0"/>
              <a:t>Systems </a:t>
            </a:r>
            <a:r>
              <a:rPr lang="en-US" dirty="0"/>
              <a:t>software–</a:t>
            </a:r>
          </a:p>
          <a:p>
            <a:pPr lvl="1"/>
            <a:r>
              <a:rPr lang="en-US" dirty="0" smtClean="0"/>
              <a:t>Compilers</a:t>
            </a:r>
            <a:r>
              <a:rPr lang="en-US" dirty="0"/>
              <a:t>, Operating Systems, device drivers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711" y="3648500"/>
            <a:ext cx="3044400" cy="266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4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 </a:t>
            </a:r>
            <a:r>
              <a:rPr lang="en-US" dirty="0"/>
              <a:t>(Central Processing Unit)</a:t>
            </a:r>
          </a:p>
          <a:p>
            <a:r>
              <a:rPr lang="en-US" dirty="0" smtClean="0"/>
              <a:t>Memory </a:t>
            </a:r>
            <a:r>
              <a:rPr lang="en-US" dirty="0"/>
              <a:t>(RAM, ROM, Storage)</a:t>
            </a:r>
          </a:p>
          <a:p>
            <a:r>
              <a:rPr lang="en-US" dirty="0" smtClean="0"/>
              <a:t>I/O </a:t>
            </a:r>
            <a:r>
              <a:rPr lang="en-US" dirty="0"/>
              <a:t>devices (mouse, keyboard, Monitor)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660" y="3648500"/>
            <a:ext cx="3044400" cy="266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89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(OS)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 smtClean="0"/>
              <a:t>Definition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Interfaces between a user’s program and the hardware and provides a variety of services and supervisory functions. </a:t>
            </a:r>
          </a:p>
          <a:p>
            <a:pPr lvl="1"/>
            <a:r>
              <a:rPr lang="en-US" b="1" dirty="0" smtClean="0"/>
              <a:t>Functions:</a:t>
            </a:r>
            <a:endParaRPr lang="en-US" b="1" dirty="0"/>
          </a:p>
          <a:p>
            <a:pPr lvl="2"/>
            <a:r>
              <a:rPr lang="en-US" dirty="0" smtClean="0"/>
              <a:t>handling </a:t>
            </a:r>
            <a:r>
              <a:rPr lang="en-US" dirty="0"/>
              <a:t>basic input and output </a:t>
            </a:r>
            <a:r>
              <a:rPr lang="en-US" dirty="0" smtClean="0"/>
              <a:t>operations.</a:t>
            </a:r>
            <a:endParaRPr lang="en-US" dirty="0"/>
          </a:p>
          <a:p>
            <a:pPr lvl="2"/>
            <a:r>
              <a:rPr lang="en-US" dirty="0" smtClean="0"/>
              <a:t>allocating </a:t>
            </a:r>
            <a:r>
              <a:rPr lang="en-US" dirty="0"/>
              <a:t>storage and </a:t>
            </a:r>
            <a:r>
              <a:rPr lang="en-US" dirty="0" smtClean="0"/>
              <a:t>memory.</a:t>
            </a:r>
            <a:endParaRPr lang="en-US" dirty="0"/>
          </a:p>
          <a:p>
            <a:pPr lvl="2"/>
            <a:r>
              <a:rPr lang="en-US" dirty="0" smtClean="0"/>
              <a:t>providing </a:t>
            </a:r>
            <a:r>
              <a:rPr lang="en-US" dirty="0"/>
              <a:t>for </a:t>
            </a:r>
            <a:r>
              <a:rPr lang="en-US" dirty="0" smtClean="0"/>
              <a:t>sharing the computer among multiple applications using it simultaneously.</a:t>
            </a:r>
            <a:endParaRPr lang="en-US" dirty="0"/>
          </a:p>
          <a:p>
            <a:r>
              <a:rPr lang="en-US" dirty="0" smtClean="0"/>
              <a:t>Examples </a:t>
            </a:r>
            <a:r>
              <a:rPr lang="en-US" dirty="0"/>
              <a:t>of operating </a:t>
            </a:r>
            <a:r>
              <a:rPr lang="en-US" dirty="0" smtClean="0"/>
              <a:t>systems</a:t>
            </a:r>
            <a:r>
              <a:rPr lang="en-US" dirty="0"/>
              <a:t>: </a:t>
            </a:r>
            <a:r>
              <a:rPr lang="en-US" b="1" dirty="0"/>
              <a:t>Windows, Linux, and </a:t>
            </a:r>
            <a:r>
              <a:rPr lang="en-US" b="1" dirty="0" err="1" smtClean="0"/>
              <a:t>MacOS</a:t>
            </a:r>
            <a:r>
              <a:rPr lang="en-US" b="1" dirty="0" smtClean="0"/>
              <a:t> 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0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translation of a program written in a high-level language, such as C or Java, into instructions that the hardware can execute.</a:t>
            </a:r>
          </a:p>
          <a:p>
            <a:r>
              <a:rPr lang="en-US" dirty="0" smtClean="0"/>
              <a:t>The </a:t>
            </a:r>
            <a:r>
              <a:rPr lang="en-US" dirty="0"/>
              <a:t>translation from a high-level language program to hardware instructions is complex.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5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356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Gill Sans MT</vt:lpstr>
      <vt:lpstr>Office Theme</vt:lpstr>
      <vt:lpstr>CSE - 313 Computer Architecture</vt:lpstr>
      <vt:lpstr>PowerPoint Presentation</vt:lpstr>
      <vt:lpstr>Grading Information </vt:lpstr>
      <vt:lpstr>Course Topics: (Tentative) </vt:lpstr>
      <vt:lpstr>Focus of the Course </vt:lpstr>
      <vt:lpstr>Software </vt:lpstr>
      <vt:lpstr>Hardware </vt:lpstr>
      <vt:lpstr>Operating System (OS) </vt:lpstr>
      <vt:lpstr>Compiler </vt:lpstr>
      <vt:lpstr>PowerPoint Presentation</vt:lpstr>
      <vt:lpstr>PowerPoint Presentation</vt:lpstr>
      <vt:lpstr>Any 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- 313 Computer Architecture</dc:title>
  <dc:creator>Windows User</dc:creator>
  <cp:lastModifiedBy>Alamgir Hossain</cp:lastModifiedBy>
  <cp:revision>33</cp:revision>
  <dcterms:created xsi:type="dcterms:W3CDTF">2019-01-22T14:13:05Z</dcterms:created>
  <dcterms:modified xsi:type="dcterms:W3CDTF">2022-02-14T12:38:28Z</dcterms:modified>
</cp:coreProperties>
</file>