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96" r:id="rId33"/>
    <p:sldId id="297" r:id="rId34"/>
    <p:sldId id="298" r:id="rId35"/>
    <p:sldId id="299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5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F8694-961F-41EA-B344-CE948A8F6F72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B1CE-3FC6-4209-BAF3-EAFC61E3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6ED452B-C5CA-4A27-AE17-8DCDBC95770F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6C1D51-EFC0-46E1-A5B8-325226DEF813}" type="slidenum">
              <a:rPr lang="en-AU" smtClean="0">
                <a:solidFill>
                  <a:prstClr val="black"/>
                </a:solidFill>
              </a:rPr>
              <a:pPr/>
              <a:t>5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797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1" cy="4113893"/>
          </a:xfrm>
          <a:noFill/>
          <a:ln>
            <a:noFill/>
          </a:ln>
        </p:spPr>
        <p:txBody>
          <a:bodyPr lIns="92910" tIns="45640" rIns="92910" bIns="45640"/>
          <a:lstStyle/>
          <a:p>
            <a:endParaRPr lang="en-US" dirty="0"/>
          </a:p>
        </p:txBody>
      </p:sp>
      <p:sp>
        <p:nvSpPr>
          <p:cNvPr id="160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069012" cy="3414713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6779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8C6DCE-61A8-43BA-B648-F26BD07D647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32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67AB8E2C-0171-4ACF-B769-48E366DFC355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45B580-3A8E-4EBF-B014-2840AF2B9181}" type="slidenum">
              <a:rPr lang="en-AU" smtClean="0">
                <a:solidFill>
                  <a:prstClr val="black"/>
                </a:solidFill>
              </a:rPr>
              <a:pPr/>
              <a:t>18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326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B1C4A85-A5A8-48BA-98FA-C610B3C4F6D1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914F4D-F10F-4753-8C18-884627BCC0EA}" type="slidenum">
              <a:rPr lang="en-AU" smtClean="0">
                <a:solidFill>
                  <a:prstClr val="black"/>
                </a:solidFill>
              </a:rPr>
              <a:pPr/>
              <a:t>19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6821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5180F090-6BAE-4582-A584-10D4F4BA8881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0F7D3E-0D59-42F9-B484-90EC1976FAC7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887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E6198EF5-49E5-44AB-A69C-5671BE14C882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3C55EC-ED47-4575-B647-5BD5D5965345}" type="slidenum">
              <a:rPr lang="en-AU" smtClean="0">
                <a:solidFill>
                  <a:prstClr val="black"/>
                </a:solidFill>
              </a:rPr>
              <a:pPr/>
              <a:t>21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945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03933F11-3DEB-404C-8A4D-ABC32717C0C5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2829D8-7E04-4B36-99D6-9E96848D267A}" type="slidenum">
              <a:rPr lang="en-AU" smtClean="0">
                <a:solidFill>
                  <a:prstClr val="black"/>
                </a:solidFill>
              </a:rPr>
              <a:pPr/>
              <a:t>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6736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03933F11-3DEB-404C-8A4D-ABC32717C0C5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2829D8-7E04-4B36-99D6-9E96848D267A}" type="slidenum">
              <a:rPr lang="en-AU" smtClean="0">
                <a:solidFill>
                  <a:prstClr val="black"/>
                </a:solidFill>
              </a:rPr>
              <a:pPr/>
              <a:t>23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864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53A226F3-5276-4685-B79D-C5490FB9EFA9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29FC52-8BCF-4BB1-8D99-C23DB98F17A4}" type="slidenum">
              <a:rPr lang="en-AU" smtClean="0">
                <a:solidFill>
                  <a:prstClr val="black"/>
                </a:solidFill>
              </a:rPr>
              <a:pPr/>
              <a:t>24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451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1" cy="4113893"/>
          </a:xfrm>
          <a:noFill/>
          <a:ln>
            <a:noFill/>
          </a:ln>
        </p:spPr>
        <p:txBody>
          <a:bodyPr lIns="92910" tIns="45640" rIns="92910" bIns="45640"/>
          <a:lstStyle/>
          <a:p>
            <a:r>
              <a:rPr lang="en-US" dirty="0"/>
              <a:t>to take advantage for </a:t>
            </a:r>
            <a:r>
              <a:rPr lang="en-US" dirty="0" smtClean="0"/>
              <a:t>spatial</a:t>
            </a:r>
            <a:endParaRPr lang="en-US" dirty="0"/>
          </a:p>
        </p:txBody>
      </p:sp>
      <p:sp>
        <p:nvSpPr>
          <p:cNvPr id="161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069012" cy="3414713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0409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52B14-0309-4C40-8E81-EE8FB6AAB4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63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>
                <a:solidFill>
                  <a:prstClr val="black"/>
                </a:solidFill>
              </a:rPr>
              <a:pPr/>
              <a:t>26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5358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>
                <a:solidFill>
                  <a:prstClr val="black"/>
                </a:solidFill>
              </a:rPr>
              <a:pPr/>
              <a:t>27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578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>
                <a:solidFill>
                  <a:prstClr val="black"/>
                </a:solidFill>
              </a:rPr>
              <a:pPr/>
              <a:t>28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445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AD5CF7F4-E691-401C-B60D-180C7B049ED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E9C980-31BC-4780-948B-4B8F57F3A770}" type="slidenum">
              <a:rPr lang="en-AU" smtClean="0">
                <a:solidFill>
                  <a:prstClr val="black"/>
                </a:solidFill>
              </a:rPr>
              <a:pPr/>
              <a:t>29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554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>
                <a:solidFill>
                  <a:prstClr val="black"/>
                </a:solidFill>
              </a:rPr>
              <a:pPr/>
              <a:t>30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5292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671B6EA-9BC5-40FC-86BA-5C7C7E5DDCA8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490C1-9A8B-4FA7-AB30-2B3378088C27}" type="slidenum">
              <a:rPr lang="en-AU" smtClean="0">
                <a:solidFill>
                  <a:prstClr val="black"/>
                </a:solidFill>
              </a:rPr>
              <a:pPr/>
              <a:t>36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2174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7375"/>
            <a:ext cx="6070600" cy="3416300"/>
          </a:xfrm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ln/>
        </p:spPr>
        <p:txBody>
          <a:bodyPr lIns="91422" tIns="45711" rIns="91422" bIns="4571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7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EC8528-CE53-1F41-9D30-6C2075A77E51}" type="datetime3">
              <a:rPr lang="en-AU">
                <a:solidFill>
                  <a:prstClr val="black"/>
                </a:solidFill>
              </a:rPr>
              <a:pPr/>
              <a:t>14 February, 2022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14848-66C5-A34B-9031-6AF3FAE0656A}" type="slidenum">
              <a:rPr lang="en-AU">
                <a:solidFill>
                  <a:prstClr val="black"/>
                </a:solidFill>
              </a:rPr>
              <a:pPr/>
              <a:t>41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7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EC8528-CE53-1F41-9D30-6C2075A77E51}" type="datetime3">
              <a:rPr lang="en-AU">
                <a:solidFill>
                  <a:prstClr val="black"/>
                </a:solidFill>
              </a:rPr>
              <a:pPr/>
              <a:t>14 February, 2022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14848-66C5-A34B-9031-6AF3FAE0656A}" type="slidenum">
              <a:rPr lang="en-AU">
                <a:solidFill>
                  <a:prstClr val="black"/>
                </a:solidFill>
              </a:rPr>
              <a:pPr/>
              <a:t>42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1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03DF6D-086B-B446-AE97-88A14629E566}" type="datetime3">
              <a:rPr lang="en-AU">
                <a:solidFill>
                  <a:prstClr val="black"/>
                </a:solidFill>
              </a:rPr>
              <a:pPr/>
              <a:t>14 February, 2022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C25D6-CA3B-1741-813D-85F020771351}" type="slidenum">
              <a:rPr lang="en-AU">
                <a:solidFill>
                  <a:prstClr val="black"/>
                </a:solidFill>
              </a:rPr>
              <a:pPr/>
              <a:t>43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5515BA61-A9F4-4002-9B62-B279EC304183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52507C-1E2E-4AD2-9A57-BE0242D8F90B}" type="slidenum">
              <a:rPr lang="en-AU" smtClean="0">
                <a:solidFill>
                  <a:prstClr val="black"/>
                </a:solidFill>
              </a:rPr>
              <a:pPr/>
              <a:t>7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3C0304CC-4733-47D1-8135-0A5C8A46BF1E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025532-4059-412A-852E-86BF5D13FA82}" type="slidenum">
              <a:rPr lang="en-AU" smtClean="0">
                <a:solidFill>
                  <a:prstClr val="black"/>
                </a:solidFill>
              </a:rPr>
              <a:pPr/>
              <a:t>9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1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4A1EEA-80AA-4488-97C2-44055571955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9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8C6DCE-61A8-43BA-B648-F26BD07D647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7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8C6DCE-61A8-43BA-B648-F26BD07D647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2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53EF4D8-9F18-4BB9-BB50-304D68B0C29D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4D3B12-FA34-4630-8572-2E6EEF5653BD}" type="slidenum">
              <a:rPr lang="en-AU" smtClean="0">
                <a:solidFill>
                  <a:prstClr val="black"/>
                </a:solidFill>
              </a:rPr>
              <a:pPr/>
              <a:t>14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522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D570F55C-28A3-4AFF-BE53-593B3F73EA0C}" type="datetime3">
              <a:rPr lang="en-AU" smtClean="0">
                <a:solidFill>
                  <a:prstClr val="black"/>
                </a:solidFill>
              </a:rPr>
              <a:pPr/>
              <a:t>14 February, 2022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AU" smtClean="0">
                <a:solidFill>
                  <a:prstClr val="black"/>
                </a:solidFill>
              </a:rPr>
              <a:t>Chapter 5 — Large and Fast: Exploiting Memory Hierarchy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BDC22C-96BA-4224-9DFA-C40462AF2AA5}" type="slidenum">
              <a:rPr lang="en-AU" smtClean="0">
                <a:solidFill>
                  <a:prstClr val="black"/>
                </a:solidFill>
              </a:rPr>
              <a:pPr/>
              <a:t>15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472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7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95EF-9C59-49D3-9CE2-F9FAB46A633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4AB0-F29C-4135-A6AD-9BBBF75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49305" y="2390780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14804" y="4286255"/>
            <a:ext cx="6889687" cy="1663695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3746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904471" y="4923632"/>
            <a:ext cx="469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Hit:</a:t>
            </a:r>
            <a:r>
              <a:rPr lang="en-US" sz="2400" dirty="0"/>
              <a:t> data appears in some block in the upper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Hit Rate/Hit Ratio: </a:t>
            </a:r>
            <a:r>
              <a:rPr lang="en-US" dirty="0"/>
              <a:t>hits/accesses, i.e., the fraction of memory access found in the upper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Hit Time: </a:t>
            </a:r>
            <a:r>
              <a:rPr lang="en-US" dirty="0"/>
              <a:t>Time to access the upper level which consists of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Access time + </a:t>
            </a:r>
            <a:r>
              <a:rPr lang="en-US" dirty="0"/>
              <a:t>Time to determine hit/miss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66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Miss:</a:t>
            </a:r>
            <a:r>
              <a:rPr lang="en-US" sz="2400" dirty="0"/>
              <a:t> data needs to retrieve from a block in the lower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Miss Rate/ Miss Ratio  </a:t>
            </a:r>
            <a:r>
              <a:rPr lang="en-US" dirty="0"/>
              <a:t>= misses/accesses = 1 - (Hit Rate)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Miss Penalty: </a:t>
            </a:r>
            <a:r>
              <a:rPr lang="en-US" dirty="0"/>
              <a:t>Time to replace a block in the upper level  +  Time to deliver the block to the processor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Hit Time &lt;&lt; Miss Penalty</a:t>
            </a:r>
          </a:p>
          <a:p>
            <a:endParaRPr lang="en-US" dirty="0" smtClean="0"/>
          </a:p>
        </p:txBody>
      </p:sp>
      <p:sp>
        <p:nvSpPr>
          <p:cNvPr id="225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Hierarchy: Terminology</a:t>
            </a:r>
          </a:p>
        </p:txBody>
      </p:sp>
    </p:spTree>
    <p:extLst>
      <p:ext uri="{BB962C8B-B14F-4D97-AF65-F5344CB8AC3E}">
        <p14:creationId xmlns:p14="http://schemas.microsoft.com/office/powerpoint/2010/main" val="7207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Cache memory</a:t>
            </a:r>
          </a:p>
          <a:p>
            <a:pPr lvl="1"/>
            <a:r>
              <a:rPr lang="en-US" dirty="0"/>
              <a:t>The level of the memory hierarchy closest to the CPU based on SRAM</a:t>
            </a:r>
          </a:p>
          <a:p>
            <a:pPr lvl="1"/>
            <a:r>
              <a:rPr lang="en-US" dirty="0"/>
              <a:t>Memorize the most frequently accessed DRAM memory locations to avoid repeatedly paying for the DRAM access latency</a:t>
            </a:r>
          </a:p>
          <a:p>
            <a:pPr lvl="1"/>
            <a:endParaRPr lang="en-US" dirty="0" smtClean="0"/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708900" y="1811337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32100" y="1735137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70500" y="1811337"/>
            <a:ext cx="1346200" cy="81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18125" y="2011363"/>
            <a:ext cx="112370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Verdana" charset="0"/>
              </a:rPr>
              <a:t>Cache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3526" y="1981200"/>
            <a:ext cx="15100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Processor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832725" y="1905000"/>
            <a:ext cx="1311256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Verdana" charset="0"/>
              </a:rPr>
              <a:t>Main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Verdana" charset="0"/>
              </a:rPr>
              <a:t>Memory 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191000" y="19510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191000" y="24844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629400" y="19510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629400" y="2484437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251325" y="1568450"/>
            <a:ext cx="110767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Verdana" charset="0"/>
              </a:rPr>
              <a:t>Address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613525" y="1568450"/>
            <a:ext cx="110767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Verdana" charset="0"/>
              </a:rPr>
              <a:t>Address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842126" y="2482850"/>
            <a:ext cx="73096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Verdana" charset="0"/>
              </a:rPr>
              <a:t>Data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403726" y="2482850"/>
            <a:ext cx="73096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Verdana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215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700" dirty="0"/>
              <a:t>Which information goes into the cache?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Access to word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Create a miss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Load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into the cache</a:t>
            </a:r>
          </a:p>
          <a:p>
            <a:pPr lvl="1">
              <a:lnSpc>
                <a:spcPct val="110000"/>
              </a:lnSpc>
              <a:defRPr/>
            </a:pPr>
            <a:endParaRPr lang="en-US" dirty="0"/>
          </a:p>
          <a:p>
            <a:pPr lvl="1">
              <a:lnSpc>
                <a:spcPct val="110000"/>
              </a:lnSpc>
              <a:defRPr/>
            </a:pPr>
            <a:endParaRPr lang="en-US" dirty="0"/>
          </a:p>
          <a:p>
            <a:pPr lvl="1">
              <a:lnSpc>
                <a:spcPct val="110000"/>
              </a:lnSpc>
              <a:defRPr/>
            </a:pPr>
            <a:endParaRPr lang="en-US" dirty="0"/>
          </a:p>
        </p:txBody>
      </p:sp>
      <p:pic>
        <p:nvPicPr>
          <p:cNvPr id="24580" name="Picture 10" descr="f05-0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6" y="2438400"/>
            <a:ext cx="3743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700" dirty="0"/>
              <a:t>How do we know if the data is present?</a:t>
            </a:r>
          </a:p>
          <a:p>
            <a:pPr>
              <a:lnSpc>
                <a:spcPct val="110000"/>
              </a:lnSpc>
              <a:defRPr/>
            </a:pPr>
            <a:r>
              <a:rPr lang="en-US" sz="2700" dirty="0"/>
              <a:t>Where do we look?</a:t>
            </a:r>
          </a:p>
          <a:p>
            <a:pPr>
              <a:lnSpc>
                <a:spcPct val="110000"/>
              </a:lnSpc>
              <a:defRPr/>
            </a:pPr>
            <a:r>
              <a:rPr lang="en-US" sz="2700" dirty="0"/>
              <a:t>Simple approach: Direct mapping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Every memory location can be mapped only to exactly one cache position</a:t>
            </a:r>
          </a:p>
          <a:p>
            <a:pPr>
              <a:lnSpc>
                <a:spcPct val="110000"/>
              </a:lnSpc>
              <a:defRPr/>
            </a:pPr>
            <a:r>
              <a:rPr lang="en-US" sz="2700" dirty="0"/>
              <a:t>Mapping: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(Block address) modulo (number of cache blocks in the cache)</a:t>
            </a:r>
          </a:p>
          <a:p>
            <a:pPr>
              <a:lnSpc>
                <a:spcPct val="11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sz="2700" dirty="0"/>
              <a:t>Location determined by address</a:t>
            </a:r>
          </a:p>
          <a:p>
            <a:r>
              <a:rPr lang="en-US" sz="2700" dirty="0"/>
              <a:t>Direct mapped: only one choice</a:t>
            </a:r>
          </a:p>
          <a:p>
            <a:pPr lvl="1"/>
            <a:r>
              <a:rPr lang="en-US" dirty="0"/>
              <a:t>(Block address) modulo (#Blocks in cache)</a:t>
            </a:r>
            <a:endParaRPr lang="en-AU" dirty="0"/>
          </a:p>
          <a:p>
            <a:endParaRPr lang="en-US" dirty="0" smtClean="0"/>
          </a:p>
        </p:txBody>
      </p:sp>
      <p:pic>
        <p:nvPicPr>
          <p:cNvPr id="26626" name="Picture 9" descr="f05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113" y="2784476"/>
            <a:ext cx="469265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745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and Valid Bits</a:t>
            </a:r>
            <a:endParaRPr lang="en-AU" dirty="0" smtClean="0"/>
          </a:p>
        </p:txBody>
      </p:sp>
      <p:pic>
        <p:nvPicPr>
          <p:cNvPr id="27651" name="Picture 9" descr="f05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733801"/>
            <a:ext cx="46926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Freeform 1"/>
          <p:cNvSpPr>
            <a:spLocks noChangeArrowheads="1"/>
          </p:cNvSpPr>
          <p:nvPr/>
        </p:nvSpPr>
        <p:spPr bwMode="auto">
          <a:xfrm>
            <a:off x="5870576" y="5900695"/>
            <a:ext cx="186013" cy="369974"/>
          </a:xfrm>
          <a:custGeom>
            <a:avLst/>
            <a:gdLst>
              <a:gd name="T0" fmla="*/ 0 w 1175714"/>
              <a:gd name="T1" fmla="*/ 0 h 176092"/>
              <a:gd name="T2" fmla="*/ 603575 w 1175714"/>
              <a:gd name="T3" fmla="*/ 176047 h 176092"/>
              <a:gd name="T4" fmla="*/ 1175714 w 1175714"/>
              <a:gd name="T5" fmla="*/ 18862 h 176092"/>
              <a:gd name="T6" fmla="*/ 0 60000 65536"/>
              <a:gd name="T7" fmla="*/ 0 60000 65536"/>
              <a:gd name="T8" fmla="*/ 0 60000 65536"/>
              <a:gd name="T9" fmla="*/ 0 w 1175714"/>
              <a:gd name="T10" fmla="*/ 0 h 176092"/>
              <a:gd name="T11" fmla="*/ 1175714 w 1175714"/>
              <a:gd name="T12" fmla="*/ 176092 h 1760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5714" h="176092">
                <a:moveTo>
                  <a:pt x="0" y="0"/>
                </a:moveTo>
                <a:cubicBezTo>
                  <a:pt x="203811" y="86451"/>
                  <a:pt x="407623" y="172903"/>
                  <a:pt x="603575" y="176047"/>
                </a:cubicBezTo>
                <a:cubicBezTo>
                  <a:pt x="799527" y="179191"/>
                  <a:pt x="1175714" y="18862"/>
                  <a:pt x="1175714" y="18862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6001364" y="6248401"/>
            <a:ext cx="8909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black"/>
                </a:solidFill>
                <a:latin typeface="Tahoma" pitchFamily="34" charset="0"/>
              </a:rPr>
              <a:t>Difference?</a:t>
            </a:r>
          </a:p>
        </p:txBody>
      </p:sp>
      <p:sp>
        <p:nvSpPr>
          <p:cNvPr id="27654" name="Content Placeholder 7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How do we know which particular block is stored in a cache location?</a:t>
            </a:r>
          </a:p>
          <a:p>
            <a:pPr lvl="1"/>
            <a:r>
              <a:rPr lang="en-US" dirty="0"/>
              <a:t>Store block address as well as the data</a:t>
            </a:r>
          </a:p>
          <a:p>
            <a:pPr lvl="1"/>
            <a:r>
              <a:rPr lang="en-US" dirty="0"/>
              <a:t>Actually, only need the high-order bits</a:t>
            </a:r>
          </a:p>
          <a:p>
            <a:pPr lvl="1"/>
            <a:r>
              <a:rPr lang="en-US" dirty="0"/>
              <a:t>Called the </a:t>
            </a:r>
            <a:r>
              <a:rPr lang="en-US" dirty="0">
                <a:solidFill>
                  <a:srgbClr val="FF0000"/>
                </a:solidFill>
              </a:rPr>
              <a:t>tag</a:t>
            </a:r>
          </a:p>
          <a:p>
            <a:r>
              <a:rPr lang="en-US" sz="2700" dirty="0"/>
              <a:t>What if there is no data in a location?</a:t>
            </a:r>
          </a:p>
          <a:p>
            <a:pPr lvl="1"/>
            <a:r>
              <a:rPr lang="en-US" dirty="0"/>
              <a:t>Valid bit: 1 = present, 0 = not present</a:t>
            </a:r>
          </a:p>
          <a:p>
            <a:pPr lvl="1"/>
            <a:r>
              <a:rPr lang="en-US" dirty="0"/>
              <a:t>Initially 0</a:t>
            </a:r>
            <a:endParaRPr lang="en-A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51460"/>
            <a:ext cx="8077200" cy="680699"/>
          </a:xfr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dirty="0"/>
              <a:t>One </a:t>
            </a:r>
            <a:r>
              <a:rPr lang="en-US" dirty="0" smtClean="0"/>
              <a:t>word blocks, </a:t>
            </a:r>
            <a:r>
              <a:rPr lang="en-US" dirty="0"/>
              <a:t>cache size = 1K </a:t>
            </a:r>
            <a:r>
              <a:rPr lang="en-US" dirty="0" smtClean="0"/>
              <a:t>words (or 4KB)</a:t>
            </a:r>
            <a:r>
              <a:rPr lang="en-US" dirty="0"/>
              <a:t/>
            </a:r>
            <a:br>
              <a:rPr lang="en-US" dirty="0"/>
            </a:b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04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Direct </a:t>
            </a:r>
            <a:r>
              <a:rPr lang="en-US" dirty="0"/>
              <a:t>Mapped Cache Example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94260" y="2080679"/>
            <a:ext cx="3028952" cy="3408363"/>
            <a:chOff x="1056" y="1183"/>
            <a:chExt cx="1908" cy="2147"/>
          </a:xfrm>
        </p:grpSpPr>
        <p:sp>
          <p:nvSpPr>
            <p:cNvPr id="1604620" name="Freeform 12"/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21" name="Freeform 13"/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56" y="1183"/>
              <a:ext cx="1908" cy="2070"/>
              <a:chOff x="1056" y="1183"/>
              <a:chExt cx="1908" cy="2070"/>
            </a:xfrm>
          </p:grpSpPr>
          <p:sp>
            <p:nvSpPr>
              <p:cNvPr id="1604623" name="Text Box 15"/>
              <p:cNvSpPr txBox="1">
                <a:spLocks noChangeArrowheads="1"/>
              </p:cNvSpPr>
              <p:nvPr/>
            </p:nvSpPr>
            <p:spPr bwMode="auto">
              <a:xfrm>
                <a:off x="2704" y="1200"/>
                <a:ext cx="260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Tahoma" pitchFamily="34" charset="0"/>
                  </a:rPr>
                  <a:t>20</a:t>
                </a:r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604625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04626" name="Freeform 18"/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/>
                  <a:ahLst/>
                  <a:cxnLst>
                    <a:cxn ang="0">
                      <a:pos x="1540" y="0"/>
                    </a:cxn>
                    <a:cxn ang="0">
                      <a:pos x="1544" y="220"/>
                    </a:cxn>
                    <a:cxn ang="0">
                      <a:pos x="0" y="220"/>
                    </a:cxn>
                    <a:cxn ang="0">
                      <a:pos x="0" y="2040"/>
                    </a:cxn>
                    <a:cxn ang="0">
                      <a:pos x="1328" y="2040"/>
                    </a:cxn>
                  </a:cxnLst>
                  <a:rect l="0" t="0" r="r" b="b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black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046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317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prstClr val="black"/>
                      </a:solidFill>
                      <a:latin typeface="Tahoma" pitchFamily="34" charset="0"/>
                    </a:rPr>
                    <a:t>Tag</a:t>
                  </a:r>
                </a:p>
              </p:txBody>
            </p:sp>
          </p:grp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845099" y="2107666"/>
            <a:ext cx="3756023" cy="1820862"/>
            <a:chOff x="1277" y="1200"/>
            <a:chExt cx="2366" cy="1147"/>
          </a:xfrm>
        </p:grpSpPr>
        <p:sp>
          <p:nvSpPr>
            <p:cNvPr id="1604629" name="Line 21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0" name="Freeform 22"/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/>
              <a:ahLst/>
              <a:cxnLst>
                <a:cxn ang="0">
                  <a:pos x="1974" y="0"/>
                </a:cxn>
                <a:cxn ang="0">
                  <a:pos x="1974" y="358"/>
                </a:cxn>
                <a:cxn ang="0">
                  <a:pos x="0" y="358"/>
                </a:cxn>
                <a:cxn ang="0">
                  <a:pos x="0" y="1110"/>
                </a:cxn>
                <a:cxn ang="0">
                  <a:pos x="884" y="1110"/>
                </a:cxn>
              </a:cxnLst>
              <a:rect l="0" t="0" r="r" b="b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1" name="Text Box 23"/>
            <p:cNvSpPr txBox="1">
              <a:spLocks noChangeArrowheads="1"/>
            </p:cNvSpPr>
            <p:nvPr/>
          </p:nvSpPr>
          <p:spPr bwMode="auto">
            <a:xfrm>
              <a:off x="3383" y="1200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10</a:t>
              </a:r>
            </a:p>
          </p:txBody>
        </p:sp>
        <p:sp>
          <p:nvSpPr>
            <p:cNvPr id="1604632" name="Text Box 24"/>
            <p:cNvSpPr txBox="1">
              <a:spLocks noChangeArrowheads="1"/>
            </p:cNvSpPr>
            <p:nvPr/>
          </p:nvSpPr>
          <p:spPr bwMode="auto">
            <a:xfrm>
              <a:off x="2754" y="1370"/>
              <a:ext cx="43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Index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437235" y="2785528"/>
            <a:ext cx="4267200" cy="2135188"/>
            <a:chOff x="1650" y="1627"/>
            <a:chExt cx="2688" cy="1345"/>
          </a:xfrm>
        </p:grpSpPr>
        <p:sp>
          <p:nvSpPr>
            <p:cNvPr id="1604634" name="Freeform 26"/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/>
              <a:ahLst/>
              <a:cxnLst>
                <a:cxn ang="0">
                  <a:pos x="1608" y="1101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3"/>
                </a:cxn>
                <a:cxn ang="0">
                  <a:pos x="1608" y="1103"/>
                </a:cxn>
                <a:cxn ang="0">
                  <a:pos x="1608" y="1103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5" name="Freeform 27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6" name="Freeform 28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7" name="Line 29"/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8" name="Line 30"/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39" name="Line 31"/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0" name="Line 32"/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1" name="Line 33"/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2" name="Line 34"/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3" name="Line 35"/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4" name="Line 36"/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5" name="Line 37"/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6" name="Line 38"/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47" name="Text Box 39"/>
            <p:cNvSpPr txBox="1">
              <a:spLocks noChangeArrowheads="1"/>
            </p:cNvSpPr>
            <p:nvPr/>
          </p:nvSpPr>
          <p:spPr bwMode="auto">
            <a:xfrm>
              <a:off x="3522" y="1627"/>
              <a:ext cx="3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04648" name="Text Box 40"/>
            <p:cNvSpPr txBox="1">
              <a:spLocks noChangeArrowheads="1"/>
            </p:cNvSpPr>
            <p:nvPr/>
          </p:nvSpPr>
          <p:spPr bwMode="auto">
            <a:xfrm>
              <a:off x="1650" y="1627"/>
              <a:ext cx="469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  Index</a:t>
              </a:r>
            </a:p>
          </p:txBody>
        </p:sp>
        <p:sp>
          <p:nvSpPr>
            <p:cNvPr id="1604649" name="Text Box 41"/>
            <p:cNvSpPr txBox="1">
              <a:spLocks noChangeArrowheads="1"/>
            </p:cNvSpPr>
            <p:nvPr/>
          </p:nvSpPr>
          <p:spPr bwMode="auto">
            <a:xfrm>
              <a:off x="2466" y="1627"/>
              <a:ext cx="292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Tag</a:t>
              </a:r>
            </a:p>
          </p:txBody>
        </p:sp>
        <p:sp>
          <p:nvSpPr>
            <p:cNvPr id="1604650" name="Text Box 42"/>
            <p:cNvSpPr txBox="1">
              <a:spLocks noChangeArrowheads="1"/>
            </p:cNvSpPr>
            <p:nvPr/>
          </p:nvSpPr>
          <p:spPr bwMode="auto">
            <a:xfrm>
              <a:off x="2034" y="1627"/>
              <a:ext cx="35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Tahoma" pitchFamily="34" charset="0"/>
                </a:rPr>
                <a:t>Valid</a:t>
              </a:r>
            </a:p>
          </p:txBody>
        </p:sp>
        <p:sp>
          <p:nvSpPr>
            <p:cNvPr id="1604651" name="Text Box 43"/>
            <p:cNvSpPr txBox="1">
              <a:spLocks noChangeArrowheads="1"/>
            </p:cNvSpPr>
            <p:nvPr/>
          </p:nvSpPr>
          <p:spPr bwMode="auto">
            <a:xfrm>
              <a:off x="1746" y="1771"/>
              <a:ext cx="328" cy="1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0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1021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1022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1023</a:t>
              </a:r>
            </a:p>
          </p:txBody>
        </p:sp>
      </p:grpSp>
      <p:sp>
        <p:nvSpPr>
          <p:cNvPr id="1604653" name="Line 45"/>
          <p:cNvSpPr>
            <a:spLocks noChangeShapeType="1"/>
          </p:cNvSpPr>
          <p:nvPr/>
        </p:nvSpPr>
        <p:spPr bwMode="auto">
          <a:xfrm flipV="1">
            <a:off x="6620767" y="1865501"/>
            <a:ext cx="5632" cy="258041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604654" name="Line 46"/>
          <p:cNvSpPr>
            <a:spLocks noChangeShapeType="1"/>
          </p:cNvSpPr>
          <p:nvPr/>
        </p:nvSpPr>
        <p:spPr bwMode="auto">
          <a:xfrm flipV="1">
            <a:off x="7484945" y="1850202"/>
            <a:ext cx="1878" cy="251114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604655" name="Freeform 47"/>
          <p:cNvSpPr>
            <a:spLocks/>
          </p:cNvSpPr>
          <p:nvPr/>
        </p:nvSpPr>
        <p:spPr bwMode="auto">
          <a:xfrm>
            <a:off x="4788751" y="1862037"/>
            <a:ext cx="2947310" cy="261505"/>
          </a:xfrm>
          <a:custGeom>
            <a:avLst/>
            <a:gdLst/>
            <a:ahLst/>
            <a:cxnLst>
              <a:cxn ang="0">
                <a:pos x="0" y="149"/>
              </a:cxn>
              <a:cxn ang="0">
                <a:pos x="3" y="0"/>
              </a:cxn>
              <a:cxn ang="0">
                <a:pos x="1570" y="0"/>
              </a:cxn>
              <a:cxn ang="0">
                <a:pos x="1570" y="151"/>
              </a:cxn>
              <a:cxn ang="0">
                <a:pos x="3" y="151"/>
              </a:cxn>
              <a:cxn ang="0">
                <a:pos x="3" y="151"/>
              </a:cxn>
            </a:cxnLst>
            <a:rect l="0" t="0" r="r" b="b"/>
            <a:pathLst>
              <a:path w="1570" h="151">
                <a:moveTo>
                  <a:pt x="0" y="149"/>
                </a:moveTo>
                <a:lnTo>
                  <a:pt x="3" y="0"/>
                </a:lnTo>
                <a:lnTo>
                  <a:pt x="1570" y="0"/>
                </a:lnTo>
                <a:lnTo>
                  <a:pt x="1570" y="151"/>
                </a:lnTo>
                <a:lnTo>
                  <a:pt x="3" y="151"/>
                </a:lnTo>
                <a:lnTo>
                  <a:pt x="3" y="1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604656" name="Text Box 48"/>
          <p:cNvSpPr txBox="1">
            <a:spLocks noChangeArrowheads="1"/>
          </p:cNvSpPr>
          <p:nvPr/>
        </p:nvSpPr>
        <p:spPr bwMode="auto">
          <a:xfrm>
            <a:off x="4589636" y="1602843"/>
            <a:ext cx="33528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/>
                </a:solidFill>
                <a:latin typeface="Tahoma" pitchFamily="34" charset="0"/>
              </a:rPr>
              <a:t>31 30       . . .                 13 12  11     . . .          2  1  0</a:t>
            </a:r>
          </a:p>
        </p:txBody>
      </p:sp>
      <p:sp>
        <p:nvSpPr>
          <p:cNvPr id="1604657" name="Text Box 49"/>
          <p:cNvSpPr txBox="1">
            <a:spLocks noChangeArrowheads="1"/>
          </p:cNvSpPr>
          <p:nvPr/>
        </p:nvSpPr>
        <p:spPr bwMode="auto">
          <a:xfrm>
            <a:off x="7657893" y="1383188"/>
            <a:ext cx="13497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</a:rPr>
              <a:t>Block offset</a:t>
            </a:r>
          </a:p>
        </p:txBody>
      </p:sp>
      <p:sp>
        <p:nvSpPr>
          <p:cNvPr id="1604658" name="Line 50"/>
          <p:cNvSpPr>
            <a:spLocks noChangeShapeType="1"/>
          </p:cNvSpPr>
          <p:nvPr/>
        </p:nvSpPr>
        <p:spPr bwMode="auto">
          <a:xfrm flipH="1">
            <a:off x="7582001" y="1691020"/>
            <a:ext cx="360435" cy="3325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704060" y="3860266"/>
            <a:ext cx="623888" cy="1371600"/>
            <a:chOff x="2477" y="2299"/>
            <a:chExt cx="393" cy="864"/>
          </a:xfrm>
        </p:grpSpPr>
        <p:sp>
          <p:nvSpPr>
            <p:cNvPr id="1604661" name="Line 53"/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62" name="Line 54"/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63" name="Text Box 55"/>
            <p:cNvSpPr txBox="1">
              <a:spLocks noChangeArrowheads="1"/>
            </p:cNvSpPr>
            <p:nvPr/>
          </p:nvSpPr>
          <p:spPr bwMode="auto">
            <a:xfrm>
              <a:off x="2610" y="2923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20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561436" y="2148942"/>
            <a:ext cx="2060575" cy="3043237"/>
            <a:chOff x="3618" y="1226"/>
            <a:chExt cx="1298" cy="1917"/>
          </a:xfrm>
        </p:grpSpPr>
        <p:sp>
          <p:nvSpPr>
            <p:cNvPr id="1604665" name="Freeform 57"/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/>
              <a:ahLst/>
              <a:cxnLst>
                <a:cxn ang="0">
                  <a:pos x="0" y="919"/>
                </a:cxn>
                <a:cxn ang="0">
                  <a:pos x="3" y="1739"/>
                </a:cxn>
                <a:cxn ang="0">
                  <a:pos x="1432" y="1739"/>
                </a:cxn>
                <a:cxn ang="0">
                  <a:pos x="1432" y="0"/>
                </a:cxn>
              </a:cxnLst>
              <a:rect l="0" t="0" r="r" b="b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prstDash val="solid"/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66" name="Line 58"/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67" name="Text Box 59"/>
            <p:cNvSpPr txBox="1">
              <a:spLocks noChangeArrowheads="1"/>
            </p:cNvSpPr>
            <p:nvPr/>
          </p:nvSpPr>
          <p:spPr bwMode="auto">
            <a:xfrm>
              <a:off x="4530" y="1226"/>
              <a:ext cx="3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04668" name="Text Box 60"/>
            <p:cNvSpPr txBox="1">
              <a:spLocks noChangeArrowheads="1"/>
            </p:cNvSpPr>
            <p:nvPr/>
          </p:nvSpPr>
          <p:spPr bwMode="auto">
            <a:xfrm>
              <a:off x="3762" y="2923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32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2960861" y="2183866"/>
            <a:ext cx="2913063" cy="3905250"/>
            <a:chOff x="720" y="1248"/>
            <a:chExt cx="1835" cy="2460"/>
          </a:xfrm>
        </p:grpSpPr>
        <p:sp>
          <p:nvSpPr>
            <p:cNvPr id="1604614" name="Freeform 6"/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15" name="Line 7"/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16" name="Freeform 8"/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17" name="Freeform 9"/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/>
              <a:ahLst/>
              <a:cxnLst>
                <a:cxn ang="0">
                  <a:pos x="1476" y="2230"/>
                </a:cxn>
                <a:cxn ang="0">
                  <a:pos x="1476" y="2298"/>
                </a:cxn>
                <a:cxn ang="0">
                  <a:pos x="0" y="2298"/>
                </a:cxn>
                <a:cxn ang="0">
                  <a:pos x="0" y="0"/>
                </a:cxn>
              </a:cxnLst>
              <a:rect l="0" t="0" r="r" b="b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04618" name="Text Box 10"/>
            <p:cNvSpPr txBox="1">
              <a:spLocks noChangeArrowheads="1"/>
            </p:cNvSpPr>
            <p:nvPr/>
          </p:nvSpPr>
          <p:spPr bwMode="auto">
            <a:xfrm>
              <a:off x="720" y="1248"/>
              <a:ext cx="27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Hit</a:t>
              </a:r>
            </a:p>
          </p:txBody>
        </p:sp>
      </p:grp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1328192" y="2221894"/>
            <a:ext cx="197999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727CA3"/>
              </a:buClr>
              <a:buSzPct val="75000"/>
            </a:pPr>
            <a:r>
              <a:rPr lang="en-US" sz="2400" i="1" dirty="0">
                <a:solidFill>
                  <a:prstClr val="black"/>
                </a:solidFill>
                <a:latin typeface="Tahoma" pitchFamily="34" charset="0"/>
              </a:rPr>
              <a:t>Valid bit ensures something useful in cache for this index</a:t>
            </a:r>
          </a:p>
        </p:txBody>
      </p:sp>
      <p:sp>
        <p:nvSpPr>
          <p:cNvPr id="66" name="Rectangle 51"/>
          <p:cNvSpPr>
            <a:spLocks noChangeArrowheads="1"/>
          </p:cNvSpPr>
          <p:nvPr/>
        </p:nvSpPr>
        <p:spPr bwMode="auto">
          <a:xfrm>
            <a:off x="1291676" y="4431561"/>
            <a:ext cx="197999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727CA3"/>
              </a:buClr>
              <a:buSzPct val="75000"/>
            </a:pPr>
            <a:r>
              <a:rPr lang="en-US" sz="2400" i="1" dirty="0">
                <a:solidFill>
                  <a:prstClr val="black"/>
                </a:solidFill>
                <a:latin typeface="Tahoma" pitchFamily="34" charset="0"/>
              </a:rPr>
              <a:t>Compare </a:t>
            </a:r>
            <a:br>
              <a:rPr lang="en-US" sz="2400" i="1" dirty="0">
                <a:solidFill>
                  <a:prstClr val="black"/>
                </a:solidFill>
                <a:latin typeface="Tahoma" pitchFamily="34" charset="0"/>
              </a:rPr>
            </a:br>
            <a:r>
              <a:rPr lang="en-US" sz="2400" i="1" dirty="0">
                <a:solidFill>
                  <a:prstClr val="black"/>
                </a:solidFill>
                <a:latin typeface="Tahoma" pitchFamily="34" charset="0"/>
              </a:rPr>
              <a:t>Tag with upper part of Address to see if a Hit</a:t>
            </a:r>
          </a:p>
        </p:txBody>
      </p:sp>
      <p:sp>
        <p:nvSpPr>
          <p:cNvPr id="67" name="Rectangle 51"/>
          <p:cNvSpPr>
            <a:spLocks noChangeArrowheads="1"/>
          </p:cNvSpPr>
          <p:nvPr/>
        </p:nvSpPr>
        <p:spPr bwMode="auto">
          <a:xfrm>
            <a:off x="9028116" y="2526692"/>
            <a:ext cx="163988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727CA3"/>
              </a:buClr>
              <a:buSzPct val="75000"/>
            </a:pPr>
            <a:r>
              <a:rPr lang="en-US" sz="2400" i="1" dirty="0">
                <a:solidFill>
                  <a:prstClr val="black"/>
                </a:solidFill>
                <a:latin typeface="Tahoma" pitchFamily="34" charset="0"/>
              </a:rPr>
              <a:t>Read</a:t>
            </a:r>
            <a:br>
              <a:rPr lang="en-US" sz="2400" i="1" dirty="0">
                <a:solidFill>
                  <a:prstClr val="black"/>
                </a:solidFill>
                <a:latin typeface="Tahoma" pitchFamily="34" charset="0"/>
              </a:rPr>
            </a:br>
            <a:r>
              <a:rPr lang="en-US" sz="2400" i="1" dirty="0">
                <a:solidFill>
                  <a:prstClr val="black"/>
                </a:solidFill>
                <a:latin typeface="Tahoma" pitchFamily="34" charset="0"/>
              </a:rPr>
              <a:t>data from cache instead of memory if a Hit</a:t>
            </a:r>
          </a:p>
        </p:txBody>
      </p:sp>
      <p:grpSp>
        <p:nvGrpSpPr>
          <p:cNvPr id="11" name="Group 72"/>
          <p:cNvGrpSpPr/>
          <p:nvPr/>
        </p:nvGrpSpPr>
        <p:grpSpPr>
          <a:xfrm>
            <a:off x="6026470" y="5384587"/>
            <a:ext cx="2119137" cy="461665"/>
            <a:chOff x="4502469" y="5384586"/>
            <a:chExt cx="2119137" cy="461665"/>
          </a:xfrm>
        </p:grpSpPr>
        <p:sp>
          <p:nvSpPr>
            <p:cNvPr id="68" name="TextBox 67"/>
            <p:cNvSpPr txBox="1"/>
            <p:nvPr/>
          </p:nvSpPr>
          <p:spPr>
            <a:xfrm>
              <a:off x="4848813" y="5384586"/>
              <a:ext cx="177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Tahoma" pitchFamily="34" charset="0"/>
                </a:rPr>
                <a:t>Comparator</a:t>
              </a:r>
            </a:p>
          </p:txBody>
        </p:sp>
        <p:cxnSp>
          <p:nvCxnSpPr>
            <p:cNvPr id="70" name="Straight Arrow Connector 69"/>
            <p:cNvCxnSpPr>
              <a:stCxn id="68" idx="1"/>
            </p:cNvCxnSpPr>
            <p:nvPr/>
          </p:nvCxnSpPr>
          <p:spPr>
            <a:xfrm flipH="1" flipV="1">
              <a:off x="4502469" y="5426571"/>
              <a:ext cx="346344" cy="188848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350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Read Algorithm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676400"/>
            <a:ext cx="67722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Example</a:t>
            </a:r>
            <a:endParaRPr lang="en-AU" dirty="0" smtClean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3071813" y="2362200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27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sz="2400" dirty="0" smtClean="0"/>
              <a:t>Cache 8-blocks,Ram 32-Blocks, 1 word/block, direct mapped</a:t>
            </a:r>
          </a:p>
          <a:p>
            <a:r>
              <a:rPr lang="en-US" sz="2400" dirty="0" smtClean="0"/>
              <a:t>Initial state</a:t>
            </a:r>
            <a:endParaRPr lang="en-AU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5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5671"/>
              </p:ext>
            </p:extLst>
          </p:nvPr>
        </p:nvGraphicFramePr>
        <p:xfrm>
          <a:off x="3071813" y="2362200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9306"/>
              </p:ext>
            </p:extLst>
          </p:nvPr>
        </p:nvGraphicFramePr>
        <p:xfrm>
          <a:off x="3071814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2922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3200400" y="2362200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3071814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3071813" y="2743200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3071814" y="1320800"/>
          <a:ext cx="6072187" cy="109728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3071813" y="27463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3071814" y="1143000"/>
          <a:ext cx="6072187" cy="146304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00 011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36368"/>
              </p:ext>
            </p:extLst>
          </p:nvPr>
        </p:nvGraphicFramePr>
        <p:xfrm>
          <a:off x="3071813" y="27463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Mem[10000]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[11010]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Mem[00011]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55"/>
          <p:cNvGraphicFramePr>
            <a:graphicFrameLocks noGrp="1"/>
          </p:cNvGraphicFramePr>
          <p:nvPr/>
        </p:nvGraphicFramePr>
        <p:xfrm>
          <a:off x="3071814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?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9133"/>
              </p:ext>
            </p:extLst>
          </p:nvPr>
        </p:nvGraphicFramePr>
        <p:xfrm>
          <a:off x="2914795" y="2733964"/>
          <a:ext cx="6096000" cy="3295534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[10000]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75731"/>
              </p:ext>
            </p:extLst>
          </p:nvPr>
        </p:nvGraphicFramePr>
        <p:xfrm>
          <a:off x="2914795" y="1324928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Hit/miss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Cache block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035" name="Rectangle 91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191"/>
            <a:ext cx="8077200" cy="533400"/>
          </a:xfrm>
          <a:noFill/>
          <a:ln/>
        </p:spPr>
        <p:txBody>
          <a:bodyPr vert="horz" lIns="90488" tIns="44450" rIns="90488" bIns="44450" rtlCol="0">
            <a:normAutofit fontScale="85000" lnSpcReduction="2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dirty="0"/>
              <a:t>Four  words/block, cache size = 1K 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18946" name="Rectangle 2"/>
          <p:cNvSpPr>
            <a:spLocks noChangeArrowheads="1"/>
          </p:cNvSpPr>
          <p:nvPr/>
        </p:nvSpPr>
        <p:spPr bwMode="auto">
          <a:xfrm>
            <a:off x="1749425" y="312739"/>
            <a:ext cx="3168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Multiword Block Direct Mapped Cache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1998130"/>
            <a:ext cx="3760788" cy="1828800"/>
            <a:chOff x="576" y="1248"/>
            <a:chExt cx="2369" cy="11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248"/>
              <a:ext cx="2369" cy="1152"/>
              <a:chOff x="576" y="1248"/>
              <a:chExt cx="2369" cy="1152"/>
            </a:xfrm>
          </p:grpSpPr>
          <p:sp>
            <p:nvSpPr>
              <p:cNvPr id="1618950" name="Line 6"/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51" name="Text Box 7"/>
              <p:cNvSpPr txBox="1">
                <a:spLocks noChangeArrowheads="1"/>
              </p:cNvSpPr>
              <p:nvPr/>
            </p:nvSpPr>
            <p:spPr bwMode="auto">
              <a:xfrm>
                <a:off x="2757" y="1296"/>
                <a:ext cx="188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1618952" name="Text Box 8"/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39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prstClr val="black"/>
                    </a:solidFill>
                    <a:latin typeface="Tahoma" pitchFamily="34" charset="0"/>
                  </a:rPr>
                  <a:t>Index</a:t>
                </a:r>
              </a:p>
            </p:txBody>
          </p:sp>
          <p:sp>
            <p:nvSpPr>
              <p:cNvPr id="1618953" name="Line 9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54" name="Line 10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55" name="Line 11"/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618956" name="Line 12"/>
            <p:cNvSpPr>
              <a:spLocks noChangeShapeType="1"/>
            </p:cNvSpPr>
            <p:nvPr/>
          </p:nvSpPr>
          <p:spPr bwMode="auto">
            <a:xfrm>
              <a:off x="576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38400" y="2683930"/>
            <a:ext cx="7391400" cy="2211388"/>
            <a:chOff x="576" y="1680"/>
            <a:chExt cx="4656" cy="1393"/>
          </a:xfrm>
        </p:grpSpPr>
        <p:sp>
          <p:nvSpPr>
            <p:cNvPr id="1618958" name="Freeform 14"/>
            <p:cNvSpPr>
              <a:spLocks/>
            </p:cNvSpPr>
            <p:nvPr/>
          </p:nvSpPr>
          <p:spPr bwMode="auto">
            <a:xfrm>
              <a:off x="960" y="2352"/>
              <a:ext cx="4260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59" name="Freeform 15"/>
            <p:cNvSpPr>
              <a:spLocks/>
            </p:cNvSpPr>
            <p:nvPr/>
          </p:nvSpPr>
          <p:spPr bwMode="auto">
            <a:xfrm>
              <a:off x="960" y="2352"/>
              <a:ext cx="4272" cy="96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0" name="Line 16"/>
            <p:cNvSpPr>
              <a:spLocks noChangeShapeType="1"/>
            </p:cNvSpPr>
            <p:nvPr/>
          </p:nvSpPr>
          <p:spPr bwMode="auto">
            <a:xfrm flipH="1">
              <a:off x="960" y="201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1" name="Line 17"/>
            <p:cNvSpPr>
              <a:spLocks noChangeShapeType="1"/>
            </p:cNvSpPr>
            <p:nvPr/>
          </p:nvSpPr>
          <p:spPr bwMode="auto">
            <a:xfrm flipH="1">
              <a:off x="960" y="212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2" name="Line 18"/>
            <p:cNvSpPr>
              <a:spLocks noChangeShapeType="1"/>
            </p:cNvSpPr>
            <p:nvPr/>
          </p:nvSpPr>
          <p:spPr bwMode="auto">
            <a:xfrm flipH="1">
              <a:off x="960" y="2230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3" name="Line 19"/>
            <p:cNvSpPr>
              <a:spLocks noChangeShapeType="1"/>
            </p:cNvSpPr>
            <p:nvPr/>
          </p:nvSpPr>
          <p:spPr bwMode="auto">
            <a:xfrm flipH="1">
              <a:off x="960" y="255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4" name="Line 20"/>
            <p:cNvSpPr>
              <a:spLocks noChangeShapeType="1"/>
            </p:cNvSpPr>
            <p:nvPr/>
          </p:nvSpPr>
          <p:spPr bwMode="auto">
            <a:xfrm flipH="1">
              <a:off x="960" y="266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5" name="Line 21"/>
            <p:cNvSpPr>
              <a:spLocks noChangeShapeType="1"/>
            </p:cNvSpPr>
            <p:nvPr/>
          </p:nvSpPr>
          <p:spPr bwMode="auto">
            <a:xfrm flipH="1">
              <a:off x="960" y="277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6" name="Line 22"/>
            <p:cNvSpPr>
              <a:spLocks noChangeShapeType="1"/>
            </p:cNvSpPr>
            <p:nvPr/>
          </p:nvSpPr>
          <p:spPr bwMode="auto">
            <a:xfrm flipH="1">
              <a:off x="960" y="288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67" name="Text Box 23"/>
            <p:cNvSpPr txBox="1">
              <a:spLocks noChangeArrowheads="1"/>
            </p:cNvSpPr>
            <p:nvPr/>
          </p:nvSpPr>
          <p:spPr bwMode="auto">
            <a:xfrm>
              <a:off x="3216" y="1680"/>
              <a:ext cx="3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18968" name="Text Box 24"/>
            <p:cNvSpPr txBox="1">
              <a:spLocks noChangeArrowheads="1"/>
            </p:cNvSpPr>
            <p:nvPr/>
          </p:nvSpPr>
          <p:spPr bwMode="auto">
            <a:xfrm>
              <a:off x="576" y="1728"/>
              <a:ext cx="3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Index</a:t>
              </a:r>
            </a:p>
          </p:txBody>
        </p:sp>
        <p:sp>
          <p:nvSpPr>
            <p:cNvPr id="1618969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92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Tag</a:t>
              </a:r>
            </a:p>
          </p:txBody>
        </p:sp>
        <p:sp>
          <p:nvSpPr>
            <p:cNvPr id="1618970" name="Text Box 26"/>
            <p:cNvSpPr txBox="1">
              <a:spLocks noChangeArrowheads="1"/>
            </p:cNvSpPr>
            <p:nvPr/>
          </p:nvSpPr>
          <p:spPr bwMode="auto">
            <a:xfrm>
              <a:off x="864" y="172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prstClr val="black"/>
                  </a:solidFill>
                  <a:latin typeface="Tahoma" pitchFamily="34" charset="0"/>
                </a:rPr>
                <a:t>Valid</a:t>
              </a:r>
            </a:p>
          </p:txBody>
        </p:sp>
        <p:sp>
          <p:nvSpPr>
            <p:cNvPr id="1618971" name="Text Box 27"/>
            <p:cNvSpPr txBox="1">
              <a:spLocks noChangeArrowheads="1"/>
            </p:cNvSpPr>
            <p:nvPr/>
          </p:nvSpPr>
          <p:spPr bwMode="auto">
            <a:xfrm>
              <a:off x="677" y="1872"/>
              <a:ext cx="275" cy="1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0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.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253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254</a:t>
              </a:r>
            </a:p>
            <a:p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Tahoma" pitchFamily="34" charset="0"/>
                </a:rPr>
                <a:t>255</a:t>
              </a:r>
            </a:p>
          </p:txBody>
        </p:sp>
        <p:sp>
          <p:nvSpPr>
            <p:cNvPr id="1618972" name="Rectangle 28"/>
            <p:cNvSpPr>
              <a:spLocks noChangeArrowheads="1"/>
            </p:cNvSpPr>
            <p:nvPr/>
          </p:nvSpPr>
          <p:spPr bwMode="auto">
            <a:xfrm>
              <a:off x="960" y="1920"/>
              <a:ext cx="4272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3" name="Line 29"/>
            <p:cNvSpPr>
              <a:spLocks noChangeShapeType="1"/>
            </p:cNvSpPr>
            <p:nvPr/>
          </p:nvSpPr>
          <p:spPr bwMode="auto">
            <a:xfrm>
              <a:off x="3408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4" name="Line 30"/>
            <p:cNvSpPr>
              <a:spLocks noChangeShapeType="1"/>
            </p:cNvSpPr>
            <p:nvPr/>
          </p:nvSpPr>
          <p:spPr bwMode="auto">
            <a:xfrm>
              <a:off x="4320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5" name="Line 31"/>
            <p:cNvSpPr>
              <a:spLocks noChangeShapeType="1"/>
            </p:cNvSpPr>
            <p:nvPr/>
          </p:nvSpPr>
          <p:spPr bwMode="auto">
            <a:xfrm>
              <a:off x="249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6" name="Line 32"/>
            <p:cNvSpPr>
              <a:spLocks noChangeShapeType="1"/>
            </p:cNvSpPr>
            <p:nvPr/>
          </p:nvSpPr>
          <p:spPr bwMode="auto">
            <a:xfrm>
              <a:off x="1584" y="1920"/>
              <a:ext cx="0" cy="11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7" name="Line 33"/>
            <p:cNvSpPr>
              <a:spLocks noChangeShapeType="1"/>
            </p:cNvSpPr>
            <p:nvPr/>
          </p:nvSpPr>
          <p:spPr bwMode="auto">
            <a:xfrm>
              <a:off x="105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78" name="Line 34"/>
            <p:cNvSpPr>
              <a:spLocks noChangeShapeType="1"/>
            </p:cNvSpPr>
            <p:nvPr/>
          </p:nvSpPr>
          <p:spPr bwMode="auto">
            <a:xfrm>
              <a:off x="1584" y="1824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14800" y="1388531"/>
            <a:ext cx="3505200" cy="633413"/>
            <a:chOff x="1632" y="864"/>
            <a:chExt cx="2208" cy="399"/>
          </a:xfrm>
        </p:grpSpPr>
        <p:sp>
          <p:nvSpPr>
            <p:cNvPr id="1618980" name="Line 36"/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81" name="Line 37"/>
            <p:cNvSpPr>
              <a:spLocks noChangeShapeType="1"/>
            </p:cNvSpPr>
            <p:nvPr/>
          </p:nvSpPr>
          <p:spPr bwMode="auto">
            <a:xfrm flipV="1">
              <a:off x="3072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82" name="Freeform 38"/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83" name="Text Box 39"/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prstClr val="black"/>
                  </a:solidFill>
                  <a:latin typeface="Tahoma" pitchFamily="34" charset="0"/>
                </a:rPr>
                <a:t>31 30   . . .      13 12  11    . . .    4  3  2  1  0</a:t>
              </a:r>
            </a:p>
          </p:txBody>
        </p:sp>
        <p:sp>
          <p:nvSpPr>
            <p:cNvPr id="1618984" name="Line 40"/>
            <p:cNvSpPr>
              <a:spLocks noChangeShapeType="1"/>
            </p:cNvSpPr>
            <p:nvPr/>
          </p:nvSpPr>
          <p:spPr bwMode="auto">
            <a:xfrm flipV="1">
              <a:off x="2928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85" name="Text Box 41"/>
            <p:cNvSpPr txBox="1">
              <a:spLocks noChangeArrowheads="1"/>
            </p:cNvSpPr>
            <p:nvPr/>
          </p:nvSpPr>
          <p:spPr bwMode="auto">
            <a:xfrm>
              <a:off x="3312" y="864"/>
              <a:ext cx="528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Byte offset</a:t>
              </a:r>
            </a:p>
          </p:txBody>
        </p:sp>
        <p:sp>
          <p:nvSpPr>
            <p:cNvPr id="1618986" name="Line 42"/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505200" y="3826930"/>
            <a:ext cx="623888" cy="1371600"/>
            <a:chOff x="1229" y="2400"/>
            <a:chExt cx="393" cy="864"/>
          </a:xfrm>
        </p:grpSpPr>
        <p:sp>
          <p:nvSpPr>
            <p:cNvPr id="1618988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8989" name="Text Box 45"/>
            <p:cNvSpPr txBox="1">
              <a:spLocks noChangeArrowheads="1"/>
            </p:cNvSpPr>
            <p:nvPr/>
          </p:nvSpPr>
          <p:spPr bwMode="auto">
            <a:xfrm>
              <a:off x="1362" y="2998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20</a:t>
              </a:r>
            </a:p>
          </p:txBody>
        </p:sp>
        <p:sp>
          <p:nvSpPr>
            <p:cNvPr id="1618990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286000" y="1998130"/>
            <a:ext cx="3071814" cy="3424238"/>
            <a:chOff x="480" y="1248"/>
            <a:chExt cx="1935" cy="2157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480" y="1248"/>
              <a:ext cx="1935" cy="2064"/>
              <a:chOff x="432" y="1248"/>
              <a:chExt cx="1935" cy="2064"/>
            </a:xfrm>
          </p:grpSpPr>
          <p:sp>
            <p:nvSpPr>
              <p:cNvPr id="1618993" name="Line 49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94" name="Text Box 50"/>
              <p:cNvSpPr txBox="1">
                <a:spLocks noChangeArrowheads="1"/>
              </p:cNvSpPr>
              <p:nvPr/>
            </p:nvSpPr>
            <p:spPr bwMode="auto">
              <a:xfrm>
                <a:off x="2107" y="1291"/>
                <a:ext cx="260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Tahoma" pitchFamily="34" charset="0"/>
                  </a:rPr>
                  <a:t>20</a:t>
                </a:r>
              </a:p>
            </p:txBody>
          </p:sp>
          <p:sp>
            <p:nvSpPr>
              <p:cNvPr id="1618995" name="Text Box 51"/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17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prstClr val="black"/>
                    </a:solidFill>
                    <a:latin typeface="Tahoma" pitchFamily="34" charset="0"/>
                  </a:rPr>
                  <a:t>Tag</a:t>
                </a:r>
              </a:p>
            </p:txBody>
          </p:sp>
          <p:sp>
            <p:nvSpPr>
              <p:cNvPr id="1618996" name="Line 5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97" name="Line 53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98" name="Line 5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  <p:sp>
            <p:nvSpPr>
              <p:cNvPr id="1618999" name="Line 55"/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619000" name="Freeform 56"/>
            <p:cNvSpPr>
              <a:spLocks/>
            </p:cNvSpPr>
            <p:nvPr/>
          </p:nvSpPr>
          <p:spPr bwMode="auto">
            <a:xfrm>
              <a:off x="1182" y="3240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1" name="Freeform 57"/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828801" y="1540930"/>
            <a:ext cx="1770063" cy="4572000"/>
            <a:chOff x="192" y="960"/>
            <a:chExt cx="1115" cy="2880"/>
          </a:xfrm>
        </p:grpSpPr>
        <p:sp>
          <p:nvSpPr>
            <p:cNvPr id="1619003" name="Freeform 59"/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4" name="Line 60"/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5" name="Freeform 61"/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6" name="Text Box 62"/>
            <p:cNvSpPr txBox="1">
              <a:spLocks noChangeArrowheads="1"/>
            </p:cNvSpPr>
            <p:nvPr/>
          </p:nvSpPr>
          <p:spPr bwMode="auto">
            <a:xfrm>
              <a:off x="192" y="960"/>
              <a:ext cx="27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Hit</a:t>
              </a:r>
            </a:p>
          </p:txBody>
        </p:sp>
        <p:sp>
          <p:nvSpPr>
            <p:cNvPr id="1619007" name="Line 63"/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8" name="Line 64"/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09" name="Line 65"/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648201" y="1540930"/>
            <a:ext cx="5794375" cy="4757738"/>
            <a:chOff x="1968" y="960"/>
            <a:chExt cx="3650" cy="2997"/>
          </a:xfrm>
        </p:grpSpPr>
        <p:sp>
          <p:nvSpPr>
            <p:cNvPr id="1619011" name="Line 67"/>
            <p:cNvSpPr>
              <a:spLocks noChangeShapeType="1"/>
            </p:cNvSpPr>
            <p:nvPr/>
          </p:nvSpPr>
          <p:spPr bwMode="auto">
            <a:xfrm>
              <a:off x="3888" y="3696"/>
              <a:ext cx="144" cy="9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12" name="Text Box 68"/>
            <p:cNvSpPr txBox="1">
              <a:spLocks noChangeArrowheads="1"/>
            </p:cNvSpPr>
            <p:nvPr/>
          </p:nvSpPr>
          <p:spPr bwMode="auto">
            <a:xfrm>
              <a:off x="5232" y="960"/>
              <a:ext cx="38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Tahoma" pitchFamily="34" charset="0"/>
                </a:rPr>
                <a:t>Data</a:t>
              </a:r>
            </a:p>
          </p:txBody>
        </p:sp>
        <p:sp>
          <p:nvSpPr>
            <p:cNvPr id="1619013" name="Text Box 69"/>
            <p:cNvSpPr txBox="1">
              <a:spLocks noChangeArrowheads="1"/>
            </p:cNvSpPr>
            <p:nvPr/>
          </p:nvSpPr>
          <p:spPr bwMode="auto">
            <a:xfrm>
              <a:off x="3984" y="3744"/>
              <a:ext cx="26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32</a:t>
              </a:r>
            </a:p>
          </p:txBody>
        </p:sp>
        <p:sp>
          <p:nvSpPr>
            <p:cNvPr id="1619014" name="Text Box 70"/>
            <p:cNvSpPr txBox="1">
              <a:spLocks noChangeArrowheads="1"/>
            </p:cNvSpPr>
            <p:nvPr/>
          </p:nvSpPr>
          <p:spPr bwMode="auto">
            <a:xfrm>
              <a:off x="3984" y="1248"/>
              <a:ext cx="10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Tahoma" pitchFamily="34" charset="0"/>
                </a:rPr>
                <a:t>Block offset</a:t>
              </a:r>
            </a:p>
          </p:txBody>
        </p:sp>
        <p:sp>
          <p:nvSpPr>
            <p:cNvPr id="1619015" name="Line 71"/>
            <p:cNvSpPr>
              <a:spLocks noChangeShapeType="1"/>
            </p:cNvSpPr>
            <p:nvPr/>
          </p:nvSpPr>
          <p:spPr bwMode="auto">
            <a:xfrm>
              <a:off x="5424" y="1200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16" name="AutoShape 72"/>
            <p:cNvSpPr>
              <a:spLocks noChangeArrowheads="1"/>
            </p:cNvSpPr>
            <p:nvPr/>
          </p:nvSpPr>
          <p:spPr bwMode="auto">
            <a:xfrm>
              <a:off x="2832" y="3456"/>
              <a:ext cx="1008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17" name="Line 73"/>
            <p:cNvSpPr>
              <a:spLocks noChangeShapeType="1"/>
            </p:cNvSpPr>
            <p:nvPr/>
          </p:nvSpPr>
          <p:spPr bwMode="auto">
            <a:xfrm>
              <a:off x="1968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18" name="Line 74"/>
            <p:cNvSpPr>
              <a:spLocks noChangeShapeType="1"/>
            </p:cNvSpPr>
            <p:nvPr/>
          </p:nvSpPr>
          <p:spPr bwMode="auto">
            <a:xfrm>
              <a:off x="292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19" name="Line 75"/>
            <p:cNvSpPr>
              <a:spLocks noChangeShapeType="1"/>
            </p:cNvSpPr>
            <p:nvPr/>
          </p:nvSpPr>
          <p:spPr bwMode="auto">
            <a:xfrm>
              <a:off x="384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0" name="Line 76"/>
            <p:cNvSpPr>
              <a:spLocks noChangeShapeType="1"/>
            </p:cNvSpPr>
            <p:nvPr/>
          </p:nvSpPr>
          <p:spPr bwMode="auto">
            <a:xfrm>
              <a:off x="4752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1" name="Line 77"/>
            <p:cNvSpPr>
              <a:spLocks noChangeShapeType="1"/>
            </p:cNvSpPr>
            <p:nvPr/>
          </p:nvSpPr>
          <p:spPr bwMode="auto">
            <a:xfrm>
              <a:off x="1968" y="32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2" name="Line 78"/>
            <p:cNvSpPr>
              <a:spLocks noChangeShapeType="1"/>
            </p:cNvSpPr>
            <p:nvPr/>
          </p:nvSpPr>
          <p:spPr bwMode="auto">
            <a:xfrm>
              <a:off x="3744" y="32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3" name="Line 79"/>
            <p:cNvSpPr>
              <a:spLocks noChangeShapeType="1"/>
            </p:cNvSpPr>
            <p:nvPr/>
          </p:nvSpPr>
          <p:spPr bwMode="auto">
            <a:xfrm>
              <a:off x="3504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4" name="Line 80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5" name="Line 81"/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6" name="Line 82"/>
            <p:cNvSpPr>
              <a:spLocks noChangeShapeType="1"/>
            </p:cNvSpPr>
            <p:nvPr/>
          </p:nvSpPr>
          <p:spPr bwMode="auto">
            <a:xfrm>
              <a:off x="35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7" name="Line 83"/>
            <p:cNvSpPr>
              <a:spLocks noChangeShapeType="1"/>
            </p:cNvSpPr>
            <p:nvPr/>
          </p:nvSpPr>
          <p:spPr bwMode="auto">
            <a:xfrm>
              <a:off x="374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8" name="Line 84"/>
            <p:cNvSpPr>
              <a:spLocks noChangeShapeType="1"/>
            </p:cNvSpPr>
            <p:nvPr/>
          </p:nvSpPr>
          <p:spPr bwMode="auto">
            <a:xfrm>
              <a:off x="302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29" name="Line 85"/>
            <p:cNvSpPr>
              <a:spLocks noChangeShapeType="1"/>
            </p:cNvSpPr>
            <p:nvPr/>
          </p:nvSpPr>
          <p:spPr bwMode="auto">
            <a:xfrm>
              <a:off x="3024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30" name="Line 86"/>
            <p:cNvSpPr>
              <a:spLocks noChangeShapeType="1"/>
            </p:cNvSpPr>
            <p:nvPr/>
          </p:nvSpPr>
          <p:spPr bwMode="auto">
            <a:xfrm>
              <a:off x="3024" y="144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31" name="Line 87"/>
            <p:cNvSpPr>
              <a:spLocks noChangeShapeType="1"/>
            </p:cNvSpPr>
            <p:nvPr/>
          </p:nvSpPr>
          <p:spPr bwMode="auto">
            <a:xfrm>
              <a:off x="5328" y="1440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32" name="Line 88"/>
            <p:cNvSpPr>
              <a:spLocks noChangeShapeType="1"/>
            </p:cNvSpPr>
            <p:nvPr/>
          </p:nvSpPr>
          <p:spPr bwMode="auto">
            <a:xfrm flipH="1">
              <a:off x="3696" y="355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33" name="Line 89"/>
            <p:cNvSpPr>
              <a:spLocks noChangeShapeType="1"/>
            </p:cNvSpPr>
            <p:nvPr/>
          </p:nvSpPr>
          <p:spPr bwMode="auto">
            <a:xfrm>
              <a:off x="3360" y="36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619034" name="Line 90"/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149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 Considerations</a:t>
            </a:r>
            <a:endParaRPr lang="en-AU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Larger blocks should reduce miss rate</a:t>
            </a:r>
          </a:p>
          <a:p>
            <a:pPr lvl="1"/>
            <a:r>
              <a:rPr lang="en-US" dirty="0"/>
              <a:t>Due to spatial locality</a:t>
            </a:r>
          </a:p>
          <a:p>
            <a:r>
              <a:rPr lang="en-US" dirty="0" smtClean="0"/>
              <a:t>But in a fixed-sized cache</a:t>
            </a:r>
          </a:p>
          <a:p>
            <a:pPr lvl="1"/>
            <a:r>
              <a:rPr lang="en-US" dirty="0"/>
              <a:t>Larger blocks </a:t>
            </a:r>
            <a:r>
              <a:rPr lang="en-US" dirty="0">
                <a:sym typeface="Symbol" pitchFamily="18" charset="2"/>
              </a:rPr>
              <a:t> fewer of them</a:t>
            </a:r>
          </a:p>
          <a:p>
            <a:pPr lvl="1"/>
            <a:r>
              <a:rPr lang="en-US" dirty="0">
                <a:sym typeface="Symbol" pitchFamily="18" charset="2"/>
              </a:rPr>
              <a:t>More competition  increased miss rate</a:t>
            </a:r>
          </a:p>
          <a:p>
            <a:r>
              <a:rPr lang="en-US" dirty="0" smtClean="0">
                <a:sym typeface="Symbol" pitchFamily="18" charset="2"/>
              </a:rPr>
              <a:t>Larger miss penalty</a:t>
            </a:r>
          </a:p>
          <a:p>
            <a:pPr lvl="1"/>
            <a:r>
              <a:rPr lang="en-US" dirty="0">
                <a:sym typeface="Symbol" pitchFamily="18" charset="2"/>
              </a:rPr>
              <a:t>Can override benefit of reduced miss rate</a:t>
            </a:r>
          </a:p>
        </p:txBody>
      </p:sp>
    </p:spTree>
    <p:extLst>
      <p:ext uri="{BB962C8B-B14F-4D97-AF65-F5344CB8AC3E}">
        <p14:creationId xmlns:p14="http://schemas.microsoft.com/office/powerpoint/2010/main" val="19359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AU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32-bit byte address</a:t>
            </a:r>
          </a:p>
          <a:p>
            <a:r>
              <a:rPr lang="en-US" dirty="0" smtClean="0"/>
              <a:t>A direct-mapped cache</a:t>
            </a:r>
          </a:p>
          <a:p>
            <a:r>
              <a:rPr lang="en-US" dirty="0" smtClean="0"/>
              <a:t>The cache size is 2</a:t>
            </a:r>
            <a:r>
              <a:rPr lang="en-US" i="1" baseline="30000" dirty="0" smtClean="0"/>
              <a:t>n</a:t>
            </a:r>
            <a:r>
              <a:rPr lang="en-US" dirty="0" smtClean="0"/>
              <a:t> blocks</a:t>
            </a:r>
          </a:p>
          <a:p>
            <a:r>
              <a:rPr lang="en-US" dirty="0" smtClean="0">
                <a:sym typeface="Symbol" pitchFamily="18" charset="2"/>
              </a:rPr>
              <a:t>The block size is </a:t>
            </a:r>
            <a:r>
              <a:rPr lang="en-US" dirty="0" smtClean="0"/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 words (2</a:t>
            </a:r>
            <a:r>
              <a:rPr lang="en-US" i="1" baseline="30000" dirty="0" smtClean="0"/>
              <a:t>m</a:t>
            </a:r>
            <a:r>
              <a:rPr lang="en-US" baseline="30000" dirty="0" smtClean="0"/>
              <a:t>+2</a:t>
            </a:r>
            <a:r>
              <a:rPr lang="en-US" dirty="0" smtClean="0"/>
              <a:t> bytes)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What is the size of the tag field?</a:t>
            </a:r>
          </a:p>
          <a:p>
            <a:pPr lvl="1"/>
            <a:r>
              <a:rPr lang="en-US" sz="2800" dirty="0">
                <a:sym typeface="Symbol" pitchFamily="18" charset="2"/>
              </a:rPr>
              <a:t>32-(</a:t>
            </a:r>
            <a:r>
              <a:rPr lang="en-US" sz="2800" i="1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m</a:t>
            </a:r>
            <a:r>
              <a:rPr lang="en-US" sz="2800" dirty="0">
                <a:sym typeface="Symbol" pitchFamily="18" charset="2"/>
              </a:rPr>
              <a:t>+2)</a:t>
            </a:r>
          </a:p>
          <a:p>
            <a:endParaRPr lang="en-US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n   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select cache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m  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select words within block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2    select byte within word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dirty="0">
              <a:solidFill>
                <a:prstClr val="black"/>
              </a:solidFill>
              <a:latin typeface="Tahoma" pitchFamily="34" charset="0"/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AU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32-bit byte address</a:t>
            </a:r>
          </a:p>
          <a:p>
            <a:r>
              <a:rPr lang="en-US" dirty="0" smtClean="0"/>
              <a:t>A direct-mapped cache</a:t>
            </a:r>
          </a:p>
          <a:p>
            <a:r>
              <a:rPr lang="en-US" dirty="0" smtClean="0"/>
              <a:t>The cache size is 2</a:t>
            </a:r>
            <a:r>
              <a:rPr lang="en-US" i="1" baseline="30000" dirty="0" smtClean="0"/>
              <a:t>n</a:t>
            </a:r>
            <a:r>
              <a:rPr lang="en-US" dirty="0" smtClean="0"/>
              <a:t> blocks</a:t>
            </a:r>
          </a:p>
          <a:p>
            <a:r>
              <a:rPr lang="en-US" dirty="0" smtClean="0">
                <a:sym typeface="Symbol" pitchFamily="18" charset="2"/>
              </a:rPr>
              <a:t>The block size is </a:t>
            </a:r>
            <a:r>
              <a:rPr lang="en-US" dirty="0" smtClean="0"/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 words (2</a:t>
            </a:r>
            <a:r>
              <a:rPr lang="en-US" i="1" baseline="30000" dirty="0" smtClean="0"/>
              <a:t>m</a:t>
            </a:r>
            <a:r>
              <a:rPr lang="en-US" baseline="30000" dirty="0" smtClean="0"/>
              <a:t>+2</a:t>
            </a:r>
            <a:r>
              <a:rPr lang="en-US" dirty="0" smtClean="0"/>
              <a:t> bytes)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What is the size of the cache (unit: no. of bit)?</a:t>
            </a:r>
          </a:p>
          <a:p>
            <a:pPr lvl="1"/>
            <a:r>
              <a:rPr lang="en-US" sz="2800" dirty="0"/>
              <a:t>2</a:t>
            </a:r>
            <a:r>
              <a:rPr lang="en-US" sz="2800" i="1" baseline="30000" dirty="0"/>
              <a:t>n  </a:t>
            </a:r>
            <a:r>
              <a:rPr lang="en-US" sz="2800" dirty="0">
                <a:sym typeface="Symbol" pitchFamily="18" charset="2"/>
              </a:rPr>
              <a:t>X  (</a:t>
            </a:r>
            <a:r>
              <a:rPr lang="en-US" sz="2800" dirty="0"/>
              <a:t>2</a:t>
            </a:r>
            <a:r>
              <a:rPr lang="en-US" sz="2800" i="1" baseline="30000" dirty="0"/>
              <a:t>m </a:t>
            </a:r>
            <a:r>
              <a:rPr lang="en-US" sz="2800" dirty="0">
                <a:sym typeface="Symbol" pitchFamily="18" charset="2"/>
              </a:rPr>
              <a:t>X 32 + 32-(</a:t>
            </a:r>
            <a:r>
              <a:rPr lang="en-US" sz="2800" i="1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+</a:t>
            </a:r>
            <a:r>
              <a:rPr lang="en-US" sz="2800" i="1" dirty="0">
                <a:sym typeface="Symbol" pitchFamily="18" charset="2"/>
              </a:rPr>
              <a:t>m</a:t>
            </a:r>
            <a:r>
              <a:rPr lang="en-US" sz="2800" dirty="0">
                <a:sym typeface="Symbol" pitchFamily="18" charset="2"/>
              </a:rPr>
              <a:t>+2) +</a:t>
            </a:r>
            <a:r>
              <a:rPr lang="en-US" sz="2800" smtClean="0">
                <a:sym typeface="Symbol" pitchFamily="18" charset="2"/>
              </a:rPr>
              <a:t>1)</a:t>
            </a: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8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7"/>
          <p:cNvSpPr txBox="1">
            <a:spLocks/>
          </p:cNvSpPr>
          <p:nvPr/>
        </p:nvSpPr>
        <p:spPr bwMode="auto">
          <a:xfrm>
            <a:off x="1981200" y="1219201"/>
            <a:ext cx="82296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64 blocks, 16 bytes/block</a:t>
            </a:r>
          </a:p>
          <a:p>
            <a:pPr marL="273050" indent="-27305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To what block number does address 1200 map?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Block address = 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  <a:sym typeface="Symbol" pitchFamily="18" charset="2"/>
              </a:rPr>
              <a:t>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1200/16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</a:t>
            </a: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75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	Block number = 75 modulo 64 = 11</a:t>
            </a:r>
            <a:endParaRPr lang="en-AU" sz="2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84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Mapping an Address to a Multiword Cache Block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43250" y="4208463"/>
            <a:ext cx="5226050" cy="1108075"/>
            <a:chOff x="1228" y="2755"/>
            <a:chExt cx="3292" cy="698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Tag</a:t>
              </a:r>
              <a:endParaRPr lang="en-AU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Index</a:t>
              </a:r>
              <a:endParaRPr lang="en-AU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Offset</a:t>
              </a:r>
              <a:endParaRPr lang="en-AU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0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49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ahoma" pitchFamily="34" charset="0"/>
                </a:rPr>
                <a:t>3</a:t>
              </a:r>
              <a:endParaRPr lang="en-AU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4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9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10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31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914" y="3220"/>
              <a:ext cx="4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Tahoma" pitchFamily="34" charset="0"/>
                </a:rPr>
                <a:t>4 bits</a:t>
              </a:r>
              <a:endParaRPr lang="en-AU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3157" y="3220"/>
              <a:ext cx="4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ahoma" pitchFamily="34" charset="0"/>
                </a:rPr>
                <a:t>6 bits</a:t>
              </a:r>
              <a:endParaRPr lang="en-AU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847" y="3220"/>
              <a:ext cx="5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ahoma" pitchFamily="34" charset="0"/>
                </a:rPr>
                <a:t>22 bits</a:t>
              </a:r>
              <a:endParaRPr lang="en-AU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0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8"/>
          <p:cNvGrpSpPr>
            <a:grpSpLocks/>
          </p:cNvGrpSpPr>
          <p:nvPr/>
        </p:nvGrpSpPr>
        <p:grpSpPr bwMode="auto">
          <a:xfrm>
            <a:off x="3771901" y="4168776"/>
            <a:ext cx="1490663" cy="1096963"/>
            <a:chOff x="1387" y="2072"/>
            <a:chExt cx="693" cy="464"/>
          </a:xfrm>
        </p:grpSpPr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1387" y="2072"/>
              <a:ext cx="693" cy="46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64653"/>
                </a:solidFill>
                <a:latin typeface="Tahoma" pitchFamily="34" charset="0"/>
              </a:endParaRP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1443" y="2189"/>
              <a:ext cx="562" cy="1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464653"/>
                  </a:solidFill>
                  <a:latin typeface="Times New Roman" pitchFamily="18" charset="0"/>
                </a:rPr>
                <a:t>Datapath</a:t>
              </a:r>
            </a:p>
          </p:txBody>
        </p:sp>
      </p:grpSp>
      <p:sp>
        <p:nvSpPr>
          <p:cNvPr id="12291" name="Rectangle 12"/>
          <p:cNvSpPr>
            <a:spLocks noChangeArrowheads="1"/>
          </p:cNvSpPr>
          <p:nvPr/>
        </p:nvSpPr>
        <p:spPr bwMode="auto">
          <a:xfrm>
            <a:off x="5715001" y="3511551"/>
            <a:ext cx="11223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2292" name="Rectangle 13"/>
          <p:cNvSpPr>
            <a:spLocks noChangeArrowheads="1"/>
          </p:cNvSpPr>
          <p:nvPr/>
        </p:nvSpPr>
        <p:spPr bwMode="auto">
          <a:xfrm>
            <a:off x="3594101" y="2238376"/>
            <a:ext cx="1846263" cy="32543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3892550" y="2209800"/>
            <a:ext cx="123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Processor</a:t>
            </a:r>
          </a:p>
        </p:txBody>
      </p:sp>
      <p:sp>
        <p:nvSpPr>
          <p:cNvPr id="12294" name="Rectangle 15"/>
          <p:cNvSpPr>
            <a:spLocks noChangeArrowheads="1"/>
          </p:cNvSpPr>
          <p:nvPr/>
        </p:nvSpPr>
        <p:spPr bwMode="auto">
          <a:xfrm>
            <a:off x="7086600" y="2238376"/>
            <a:ext cx="1219200" cy="13239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7296150" y="2663826"/>
            <a:ext cx="7953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12296" name="Rectangle 17"/>
          <p:cNvSpPr>
            <a:spLocks noChangeArrowheads="1"/>
          </p:cNvSpPr>
          <p:nvPr/>
        </p:nvSpPr>
        <p:spPr bwMode="auto">
          <a:xfrm>
            <a:off x="7086600" y="4168776"/>
            <a:ext cx="1219200" cy="13239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297" name="Rectangle 18"/>
          <p:cNvSpPr>
            <a:spLocks noChangeArrowheads="1"/>
          </p:cNvSpPr>
          <p:nvPr/>
        </p:nvSpPr>
        <p:spPr bwMode="auto">
          <a:xfrm>
            <a:off x="7204075" y="4594226"/>
            <a:ext cx="979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Output</a:t>
            </a:r>
          </a:p>
        </p:txBody>
      </p:sp>
      <p:grpSp>
        <p:nvGrpSpPr>
          <p:cNvPr id="12298" name="Group 5"/>
          <p:cNvGrpSpPr>
            <a:grpSpLocks/>
          </p:cNvGrpSpPr>
          <p:nvPr/>
        </p:nvGrpSpPr>
        <p:grpSpPr bwMode="auto">
          <a:xfrm>
            <a:off x="3771901" y="2805113"/>
            <a:ext cx="1490663" cy="1098550"/>
            <a:chOff x="1387" y="1496"/>
            <a:chExt cx="693" cy="464"/>
          </a:xfrm>
        </p:grpSpPr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87" y="1496"/>
              <a:ext cx="693" cy="46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64653"/>
                </a:solidFill>
                <a:latin typeface="Tahoma" pitchFamily="34" charset="0"/>
              </a:endParaRPr>
            </a:p>
          </p:txBody>
        </p:sp>
        <p:sp>
          <p:nvSpPr>
            <p:cNvPr id="12314" name="Rectangle 7"/>
            <p:cNvSpPr>
              <a:spLocks noChangeArrowheads="1"/>
            </p:cNvSpPr>
            <p:nvPr/>
          </p:nvSpPr>
          <p:spPr bwMode="auto">
            <a:xfrm>
              <a:off x="1485" y="1639"/>
              <a:ext cx="484" cy="17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464653"/>
                  </a:solidFill>
                  <a:latin typeface="Times New Roman" pitchFamily="18" charset="0"/>
                </a:rPr>
                <a:t>Control</a:t>
              </a:r>
            </a:p>
          </p:txBody>
        </p:sp>
      </p:grpSp>
      <p:grpSp>
        <p:nvGrpSpPr>
          <p:cNvPr id="12299" name="Group 8"/>
          <p:cNvGrpSpPr>
            <a:grpSpLocks/>
          </p:cNvGrpSpPr>
          <p:nvPr/>
        </p:nvGrpSpPr>
        <p:grpSpPr bwMode="auto">
          <a:xfrm>
            <a:off x="3771901" y="4168776"/>
            <a:ext cx="1490663" cy="1096963"/>
            <a:chOff x="1387" y="2072"/>
            <a:chExt cx="693" cy="464"/>
          </a:xfrm>
        </p:grpSpPr>
        <p:sp>
          <p:nvSpPr>
            <p:cNvPr id="12311" name="Rectangle 9"/>
            <p:cNvSpPr>
              <a:spLocks noChangeArrowheads="1"/>
            </p:cNvSpPr>
            <p:nvPr/>
          </p:nvSpPr>
          <p:spPr bwMode="auto">
            <a:xfrm>
              <a:off x="1387" y="2072"/>
              <a:ext cx="693" cy="46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64653"/>
                </a:solidFill>
                <a:latin typeface="Tahoma" pitchFamily="34" charset="0"/>
              </a:endParaRPr>
            </a:p>
          </p:txBody>
        </p:sp>
        <p:sp>
          <p:nvSpPr>
            <p:cNvPr id="12312" name="Rectangle 10"/>
            <p:cNvSpPr>
              <a:spLocks noChangeArrowheads="1"/>
            </p:cNvSpPr>
            <p:nvPr/>
          </p:nvSpPr>
          <p:spPr bwMode="auto">
            <a:xfrm>
              <a:off x="1443" y="2189"/>
              <a:ext cx="562" cy="1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464653"/>
                  </a:solidFill>
                  <a:latin typeface="Times New Roman" pitchFamily="18" charset="0"/>
                </a:rPr>
                <a:t>Datapath</a:t>
              </a:r>
            </a:p>
          </p:txBody>
        </p:sp>
      </p:grp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653088" y="2238376"/>
            <a:ext cx="1219200" cy="32543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594101" y="2238376"/>
            <a:ext cx="1846263" cy="32543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892550" y="2209800"/>
            <a:ext cx="1238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Processor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086600" y="2238376"/>
            <a:ext cx="1219200" cy="13239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7296150" y="2663826"/>
            <a:ext cx="7953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086600" y="4168776"/>
            <a:ext cx="1219200" cy="13239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64653"/>
              </a:solidFill>
              <a:latin typeface="Tahoma" pitchFamily="34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7204075" y="4594226"/>
            <a:ext cx="979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64653"/>
                </a:solidFill>
                <a:latin typeface="Times New Roman" pitchFamily="18" charset="0"/>
              </a:rPr>
              <a:t>Output</a:t>
            </a:r>
          </a:p>
        </p:txBody>
      </p:sp>
      <p:grpSp>
        <p:nvGrpSpPr>
          <p:cNvPr id="12307" name="Group 5"/>
          <p:cNvGrpSpPr>
            <a:grpSpLocks/>
          </p:cNvGrpSpPr>
          <p:nvPr/>
        </p:nvGrpSpPr>
        <p:grpSpPr bwMode="auto">
          <a:xfrm>
            <a:off x="3771901" y="2805113"/>
            <a:ext cx="1490663" cy="1098550"/>
            <a:chOff x="1387" y="1496"/>
            <a:chExt cx="693" cy="464"/>
          </a:xfrm>
        </p:grpSpPr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1387" y="1496"/>
              <a:ext cx="693" cy="46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64653"/>
                </a:solidFill>
                <a:latin typeface="Tahoma" pitchFamily="34" charset="0"/>
              </a:endParaRPr>
            </a:p>
          </p:txBody>
        </p:sp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1485" y="1639"/>
              <a:ext cx="484" cy="17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464653"/>
                  </a:solidFill>
                  <a:latin typeface="Times New Roman" pitchFamily="18" charset="0"/>
                </a:rPr>
                <a:t>Control</a:t>
              </a:r>
            </a:p>
          </p:txBody>
        </p:sp>
      </p:grpSp>
      <p:sp>
        <p:nvSpPr>
          <p:cNvPr id="12308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9145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Example</a:t>
            </a:r>
            <a:endParaRPr lang="en-AU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32-bit byte address</a:t>
            </a:r>
          </a:p>
          <a:p>
            <a:r>
              <a:rPr lang="en-US" dirty="0" smtClean="0"/>
              <a:t>A direct-mapped cache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What is the cache line size (in words)?</a:t>
            </a:r>
          </a:p>
          <a:p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4</a:t>
            </a:r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How many entries does the cache have?</a:t>
            </a:r>
          </a:p>
          <a:p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64</a:t>
            </a:r>
          </a:p>
          <a:p>
            <a:endParaRPr 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endParaRPr lang="en-US" dirty="0" smtClean="0"/>
          </a:p>
        </p:txBody>
      </p:sp>
      <p:graphicFrame>
        <p:nvGraphicFramePr>
          <p:cNvPr id="5" name="Group 55"/>
          <p:cNvGraphicFramePr>
            <a:graphicFrameLocks noGrp="1"/>
          </p:cNvGraphicFramePr>
          <p:nvPr/>
        </p:nvGraphicFramePr>
        <p:xfrm>
          <a:off x="2895601" y="2324100"/>
          <a:ext cx="4554537" cy="73152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Tag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Offset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31-10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9-4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3-0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r>
              <a:rPr lang="en-US" dirty="0" smtClean="0"/>
              <a:t>Problem-1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090"/>
            <a:ext cx="10515600" cy="43343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you are required to design a 512 KB cache with 4 words data per block. Each </a:t>
            </a:r>
            <a:r>
              <a:rPr lang="en-US" dirty="0" smtClean="0"/>
              <a:t>word contains </a:t>
            </a:r>
            <a:r>
              <a:rPr lang="en-US" dirty="0"/>
              <a:t>4 bytes of data. There are 32 bits the memory address.</a:t>
            </a:r>
          </a:p>
          <a:p>
            <a:r>
              <a:rPr lang="en-US" dirty="0"/>
              <a:t>(a) Calculate the number of blocks in the cache </a:t>
            </a:r>
          </a:p>
          <a:p>
            <a:r>
              <a:rPr lang="en-US" dirty="0"/>
              <a:t>(b) Find out the number of index bits and tag </a:t>
            </a:r>
            <a:r>
              <a:rPr lang="en-US" dirty="0" smtClean="0"/>
              <a:t>bits</a:t>
            </a:r>
            <a:endParaRPr lang="en-US" dirty="0"/>
          </a:p>
          <a:p>
            <a:r>
              <a:rPr lang="en-US" dirty="0"/>
              <a:t>(c) Calculate the </a:t>
            </a:r>
            <a:r>
              <a:rPr lang="en-US" dirty="0" smtClean="0"/>
              <a:t>actual </a:t>
            </a:r>
            <a:r>
              <a:rPr lang="en-US" dirty="0"/>
              <a:t>size of the </a:t>
            </a:r>
            <a:r>
              <a:rPr lang="en-US" dirty="0" smtClean="0"/>
              <a:t>cache</a:t>
            </a:r>
          </a:p>
          <a:p>
            <a:endParaRPr lang="en-US" dirty="0" smtClean="0"/>
          </a:p>
          <a:p>
            <a:r>
              <a:rPr lang="en-US" dirty="0" smtClean="0"/>
              <a:t>512 KB / 4 Words</a:t>
            </a:r>
          </a:p>
          <a:p>
            <a:r>
              <a:rPr lang="en-US" dirty="0" smtClean="0"/>
              <a:t>(2^9 * 2^10)/ (2^2 * 2^2)=2^19/ 2^4 = 2^15=2^n</a:t>
            </a:r>
          </a:p>
          <a:p>
            <a:r>
              <a:rPr lang="en-US" dirty="0" smtClean="0"/>
              <a:t>m = 2 &amp; n(index)=15</a:t>
            </a:r>
          </a:p>
          <a:p>
            <a:r>
              <a:rPr lang="en-US" dirty="0" smtClean="0"/>
              <a:t>Tag= 32-(n+m+2) = 32- (15+2+2)= 32-19= 13</a:t>
            </a:r>
          </a:p>
          <a:p>
            <a:r>
              <a:rPr lang="en-US" dirty="0" smtClean="0"/>
              <a:t>1KB=1024B</a:t>
            </a:r>
          </a:p>
        </p:txBody>
      </p:sp>
    </p:spTree>
    <p:extLst>
      <p:ext uri="{BB962C8B-B14F-4D97-AF65-F5344CB8AC3E}">
        <p14:creationId xmlns:p14="http://schemas.microsoft.com/office/powerpoint/2010/main" val="393668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</a:p>
          <a:p>
            <a:pPr marL="457200" lvl="1" indent="0">
              <a:buNone/>
            </a:pPr>
            <a:r>
              <a:rPr lang="en-US" dirty="0" smtClean="0"/>
              <a:t>(512*2^10)/4*4=B) </a:t>
            </a:r>
            <a:r>
              <a:rPr lang="en-US" dirty="0"/>
              <a:t>2^15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Index(n)=15</a:t>
            </a:r>
          </a:p>
          <a:p>
            <a:pPr marL="457200" lvl="1" indent="0">
              <a:buNone/>
            </a:pPr>
            <a:r>
              <a:rPr lang="en-US" dirty="0" smtClean="0"/>
              <a:t>Offset=(word)2+(byte)2=4</a:t>
            </a:r>
          </a:p>
          <a:p>
            <a:pPr marL="457200" lvl="1" indent="0">
              <a:buNone/>
            </a:pPr>
            <a:r>
              <a:rPr lang="en-US" dirty="0" smtClean="0"/>
              <a:t>Tag= 32-(15+4)=13</a:t>
            </a:r>
          </a:p>
          <a:p>
            <a:r>
              <a:rPr lang="en-US" dirty="0" smtClean="0"/>
              <a:t>c)</a:t>
            </a:r>
          </a:p>
          <a:p>
            <a:r>
              <a:rPr lang="en-US" dirty="0" smtClean="0"/>
              <a:t>2^15*(1(valid bit)+13+4*4*8)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9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designed a 256 KB cache with 2 words data per block.</a:t>
            </a:r>
          </a:p>
          <a:p>
            <a:r>
              <a:rPr lang="en-US" dirty="0"/>
              <a:t>(a</a:t>
            </a:r>
            <a:r>
              <a:rPr lang="en-US" dirty="0" smtClean="0"/>
              <a:t>) Calculate the miss rate for the following memory address accesses. Memory is byte ad-</a:t>
            </a:r>
            <a:r>
              <a:rPr lang="en-US" dirty="0" err="1" smtClean="0"/>
              <a:t>dressable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12, 42</a:t>
            </a:r>
            <a:r>
              <a:rPr lang="en-US" dirty="0"/>
              <a:t>, 7, 15, 40, </a:t>
            </a:r>
            <a:r>
              <a:rPr lang="en-US" dirty="0" smtClean="0"/>
              <a:t>39</a:t>
            </a:r>
            <a:endParaRPr lang="en-US" dirty="0"/>
          </a:p>
          <a:p>
            <a:r>
              <a:rPr lang="en-US" dirty="0"/>
              <a:t>(b) Suppose you have changed the cache design to 4 words data per block. Calculate the miss </a:t>
            </a:r>
            <a:r>
              <a:rPr lang="en-US" dirty="0" smtClean="0"/>
              <a:t>rate </a:t>
            </a:r>
            <a:r>
              <a:rPr lang="en-US" dirty="0"/>
              <a:t>in this case for the scenario in part </a:t>
            </a:r>
            <a:r>
              <a:rPr lang="en-US" dirty="0" smtClean="0"/>
              <a:t>(</a:t>
            </a:r>
            <a:r>
              <a:rPr lang="en-US" dirty="0"/>
              <a:t>a).</a:t>
            </a:r>
          </a:p>
          <a:p>
            <a:r>
              <a:rPr lang="en-US" dirty="0"/>
              <a:t>(c) Explain the principle of locality that caused the change in miss rate in </a:t>
            </a:r>
            <a:r>
              <a:rPr lang="en-US" dirty="0" smtClean="0"/>
              <a:t>(</a:t>
            </a:r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780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 of blocks = (2^8*2^10)/(2*2^2)=2^15</a:t>
            </a:r>
          </a:p>
          <a:p>
            <a:r>
              <a:rPr lang="en-US" dirty="0" smtClean="0"/>
              <a:t>12 :</a:t>
            </a:r>
          </a:p>
          <a:p>
            <a:pPr marL="457200" lvl="1" indent="0">
              <a:buNone/>
            </a:pPr>
            <a:r>
              <a:rPr lang="en-US" dirty="0" smtClean="0"/>
              <a:t>Block address= Floor(12/8)=1 [Type of hashing]</a:t>
            </a:r>
          </a:p>
          <a:p>
            <a:pPr marL="457200" lvl="1" indent="0">
              <a:buNone/>
            </a:pPr>
            <a:r>
              <a:rPr lang="en-US" dirty="0" smtClean="0"/>
              <a:t>Block number = Block address % # of blocks = 1% 2^15 =1 </a:t>
            </a:r>
          </a:p>
          <a:p>
            <a:pPr marL="457200" lvl="1" indent="0">
              <a:buNone/>
            </a:pPr>
            <a:r>
              <a:rPr lang="en-US" dirty="0" smtClean="0"/>
              <a:t>[note : 8-15 complete address copied]</a:t>
            </a:r>
          </a:p>
          <a:p>
            <a:pPr marL="457200" lvl="1" indent="0">
              <a:buNone/>
            </a:pPr>
            <a:r>
              <a:rPr lang="en-US" dirty="0" smtClean="0"/>
              <a:t>Result : Miss</a:t>
            </a:r>
          </a:p>
          <a:p>
            <a:r>
              <a:rPr lang="en-US" dirty="0" smtClean="0"/>
              <a:t>42:</a:t>
            </a:r>
          </a:p>
          <a:p>
            <a:pPr marL="457200" lvl="1" indent="0">
              <a:buNone/>
            </a:pPr>
            <a:r>
              <a:rPr lang="en-US" dirty="0"/>
              <a:t>Block address= </a:t>
            </a:r>
            <a:r>
              <a:rPr lang="en-US" dirty="0" smtClean="0"/>
              <a:t>Floor(42/8)=5 </a:t>
            </a:r>
          </a:p>
          <a:p>
            <a:pPr marL="457200" lvl="1" indent="0">
              <a:buNone/>
            </a:pPr>
            <a:r>
              <a:rPr lang="en-US" dirty="0" smtClean="0"/>
              <a:t>Block </a:t>
            </a:r>
            <a:r>
              <a:rPr lang="en-US" dirty="0"/>
              <a:t>number = Block address % # of blocks = </a:t>
            </a:r>
            <a:r>
              <a:rPr lang="en-US" dirty="0" smtClean="0"/>
              <a:t>5% </a:t>
            </a:r>
            <a:r>
              <a:rPr lang="en-US" dirty="0"/>
              <a:t>2^15 </a:t>
            </a:r>
            <a:r>
              <a:rPr lang="en-US" dirty="0" smtClean="0"/>
              <a:t>=5 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note : </a:t>
            </a:r>
            <a:r>
              <a:rPr lang="en-US" dirty="0" smtClean="0"/>
              <a:t>40-47 complete </a:t>
            </a:r>
            <a:r>
              <a:rPr lang="en-US" dirty="0"/>
              <a:t>address copied</a:t>
            </a:r>
            <a:r>
              <a:rPr lang="en-US" dirty="0" smtClean="0"/>
              <a:t>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Result : </a:t>
            </a:r>
            <a:r>
              <a:rPr lang="en-US" dirty="0" smtClean="0"/>
              <a:t>Miss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: miss [0-7]</a:t>
            </a:r>
          </a:p>
          <a:p>
            <a:r>
              <a:rPr lang="en-US" dirty="0" smtClean="0"/>
              <a:t>15 : hit</a:t>
            </a:r>
          </a:p>
          <a:p>
            <a:r>
              <a:rPr lang="en-US" dirty="0" smtClean="0"/>
              <a:t>40 : hit</a:t>
            </a:r>
          </a:p>
          <a:p>
            <a:r>
              <a:rPr lang="en-US" dirty="0" smtClean="0"/>
              <a:t>39 : miss [32-39]</a:t>
            </a:r>
          </a:p>
          <a:p>
            <a:r>
              <a:rPr lang="en-US" dirty="0" smtClean="0"/>
              <a:t>Miss rate : 4/6 = (4/6)*100 %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4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Example</a:t>
            </a:r>
            <a:endParaRPr lang="en-AU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r>
              <a:rPr lang="en-US" dirty="0" smtClean="0"/>
              <a:t>32-bit byte address</a:t>
            </a:r>
          </a:p>
          <a:p>
            <a:r>
              <a:rPr lang="en-US" dirty="0" smtClean="0"/>
              <a:t>A direct-mapped cache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What is the hit ratio?</a:t>
            </a:r>
          </a:p>
          <a:p>
            <a:r>
              <a:rPr lang="en-US" b="1" dirty="0" smtClean="0">
                <a:solidFill>
                  <a:srgbClr val="002060"/>
                </a:solidFill>
                <a:sym typeface="Symbol" pitchFamily="18" charset="2"/>
              </a:rPr>
              <a:t>0.25</a:t>
            </a:r>
          </a:p>
          <a:p>
            <a:endParaRPr 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1"/>
            <a:ext cx="9220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11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Cache Misses</a:t>
            </a:r>
            <a:endParaRPr lang="en-US" dirty="0"/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936067"/>
          </a:xfrm>
        </p:spPr>
        <p:txBody>
          <a:bodyPr>
            <a:normAutofit/>
          </a:bodyPr>
          <a:lstStyle/>
          <a:p>
            <a:r>
              <a:rPr lang="en-US" dirty="0" smtClean="0"/>
              <a:t>Read misses</a:t>
            </a:r>
          </a:p>
          <a:p>
            <a:pPr lvl="1"/>
            <a:r>
              <a:rPr lang="en-US" dirty="0" smtClean="0"/>
              <a:t>Stall execution, fetch the block from the next level in the memory hierarchy, install it in the cache, send requested word to processor, and then let execution resume</a:t>
            </a:r>
          </a:p>
          <a:p>
            <a:r>
              <a:rPr lang="en-US" dirty="0" smtClean="0"/>
              <a:t>Write misses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allocate:</a:t>
            </a:r>
            <a:r>
              <a:rPr lang="en-US" dirty="0" smtClean="0"/>
              <a:t> Stall execution, fetch the block from next level in the memory hierarchy, install it in cache, write the word from processor to cache, also update memory, then let execution resume</a:t>
            </a:r>
          </a:p>
          <a:p>
            <a:pPr lvl="1">
              <a:buNone/>
            </a:pPr>
            <a:r>
              <a:rPr lang="en-US" dirty="0" smtClean="0"/>
              <a:t>or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No-write allocate:</a:t>
            </a:r>
            <a:r>
              <a:rPr lang="en-US" dirty="0" smtClean="0"/>
              <a:t> skip the cache write and just write the word to memory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69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Cache-Memory Consistency?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make sure cache and memory have same values on writes: 2 policies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1) Write-Through Policy:</a:t>
            </a:r>
            <a:r>
              <a:rPr lang="en-US" dirty="0" smtClean="0"/>
              <a:t> write cache and write </a:t>
            </a:r>
            <a:r>
              <a:rPr lang="en-US" i="1" dirty="0" smtClean="0"/>
              <a:t>through </a:t>
            </a:r>
            <a:r>
              <a:rPr lang="en-US" dirty="0" smtClean="0"/>
              <a:t>the cache to memory</a:t>
            </a:r>
          </a:p>
          <a:p>
            <a:pPr lvl="1"/>
            <a:r>
              <a:rPr lang="en-US" dirty="0" smtClean="0"/>
              <a:t>Every write eventually gets to memory</a:t>
            </a:r>
          </a:p>
          <a:p>
            <a:pPr lvl="1"/>
            <a:r>
              <a:rPr lang="en-US" dirty="0" smtClean="0"/>
              <a:t>Too slow, so include Write Buffer to allow processor to continue once data in Buffer, Buffer updates memory in parallel to processor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Cache-Memory Consistency?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55577"/>
          </a:xfrm>
        </p:spPr>
        <p:txBody>
          <a:bodyPr>
            <a:normAutofit/>
          </a:bodyPr>
          <a:lstStyle/>
          <a:p>
            <a:r>
              <a:rPr lang="en-US" dirty="0" smtClean="0"/>
              <a:t>Need to make sure cache and memory have same values on writes:  2 policies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2) Write-Back Policy: </a:t>
            </a:r>
            <a:r>
              <a:rPr lang="en-US" dirty="0" smtClean="0"/>
              <a:t>write only to cache and then write cache block </a:t>
            </a:r>
            <a:r>
              <a:rPr lang="en-US" i="1" dirty="0" smtClean="0"/>
              <a:t>back </a:t>
            </a:r>
            <a:r>
              <a:rPr lang="en-US" dirty="0" smtClean="0"/>
              <a:t>to memory when evict block from cache</a:t>
            </a:r>
          </a:p>
          <a:p>
            <a:pPr lvl="1"/>
            <a:r>
              <a:rPr lang="en-US" dirty="0" smtClean="0"/>
              <a:t>Writes collected in cache, only single write to memory per block</a:t>
            </a:r>
          </a:p>
          <a:p>
            <a:pPr lvl="1"/>
            <a:r>
              <a:rPr lang="en-US" dirty="0" smtClean="0"/>
              <a:t>Include bit to see if wrote to block or not, and then only write back if bit is set</a:t>
            </a:r>
          </a:p>
          <a:p>
            <a:pPr lvl="2"/>
            <a:r>
              <a:rPr lang="en-US" dirty="0" smtClean="0"/>
              <a:t>Called “</a:t>
            </a:r>
            <a:r>
              <a:rPr lang="en-US" dirty="0" smtClean="0">
                <a:solidFill>
                  <a:srgbClr val="C00000"/>
                </a:solidFill>
              </a:rPr>
              <a:t>Dirty</a:t>
            </a:r>
            <a:r>
              <a:rPr lang="en-US" dirty="0" smtClean="0"/>
              <a:t>” bit (writing makes it “dirty”)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Reality!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700" dirty="0"/>
              <a:t>Memory is the required for storing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Programmers want unlimited amounts of memory with low latency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700" dirty="0"/>
              <a:t>Different memory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Static 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Dynamic 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Magnetic disk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rgbClr val="C00000"/>
                </a:solidFill>
              </a:rPr>
              <a:t>How to make memory Bigger, Faster, and Cheaper?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sz="2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8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 vs. Write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55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sz="2600" dirty="0"/>
              <a:t>Write through</a:t>
            </a:r>
          </a:p>
          <a:p>
            <a:pPr lvl="2"/>
            <a:r>
              <a:rPr lang="en-US" sz="2200" dirty="0"/>
              <a:t>Misses are simpler and cheaper because they never require a block to be written back in the lower level</a:t>
            </a:r>
          </a:p>
          <a:p>
            <a:pPr lvl="2"/>
            <a:r>
              <a:rPr lang="en-US" sz="2200" dirty="0"/>
              <a:t>Easier to implement</a:t>
            </a:r>
          </a:p>
          <a:p>
            <a:pPr lvl="1"/>
            <a:r>
              <a:rPr lang="en-US" sz="2500" dirty="0"/>
              <a:t>Write Back</a:t>
            </a:r>
          </a:p>
          <a:p>
            <a:pPr lvl="2"/>
            <a:r>
              <a:rPr lang="en-US" sz="2200" dirty="0"/>
              <a:t>Individual words can be written by the processor at the rate that the cache, rather than the memory, can accept them</a:t>
            </a:r>
          </a:p>
          <a:p>
            <a:pPr lvl="2"/>
            <a:r>
              <a:rPr lang="en-US" sz="2200" dirty="0"/>
              <a:t>Multiple writes within a block require only one write to the lower level in the hierarchy</a:t>
            </a:r>
          </a:p>
          <a:p>
            <a:pPr lvl="2"/>
            <a:r>
              <a:rPr lang="en-US" sz="2200" dirty="0"/>
              <a:t>When blocks are written back, the system can make effective use of a high bandwidth transfer, since the entire block is written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Cache Performance</a:t>
            </a:r>
            <a:endParaRPr lang="en-AU" dirty="0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Components of CPU time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Program execution cycles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Includes cache hit time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Memory stall cycles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Mainly from cache misses</a:t>
            </a:r>
          </a:p>
          <a:p>
            <a:pPr lvl="2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</a:rPr>
              <a:t>CPU time = (CPU execution clock cycles + Memory-stall clock cycles) X Clock cycle time</a:t>
            </a:r>
          </a:p>
          <a:p>
            <a:pPr lvl="1">
              <a:lnSpc>
                <a:spcPct val="8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</a:rPr>
              <a:t>Memory-stall cycles = memory accesses/program 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× </a:t>
            </a:r>
            <a:r>
              <a:rPr lang="en-US" dirty="0">
                <a:solidFill>
                  <a:srgbClr val="C00000"/>
                </a:solidFill>
              </a:rPr>
              <a:t>miss rate 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×</a:t>
            </a:r>
            <a:r>
              <a:rPr lang="en-US" dirty="0">
                <a:solidFill>
                  <a:srgbClr val="C00000"/>
                </a:solidFill>
              </a:rPr>
              <a:t> miss penalty</a:t>
            </a:r>
          </a:p>
          <a:p>
            <a:pPr lvl="1">
              <a:lnSpc>
                <a:spcPct val="8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Example</a:t>
            </a:r>
            <a:endParaRPr lang="en-AU" dirty="0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Given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I-cache miss rate = 2%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D-cache miss rate = 4%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Miss penalty = 100 cycles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Base CPI (ideal cache) = 2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rPr lang="en-US" b="1" dirty="0"/>
              <a:t>Miss cycles per </a:t>
            </a:r>
            <a:r>
              <a:rPr lang="en-US" b="1" dirty="0" smtClean="0"/>
              <a:t>instruction </a:t>
            </a:r>
            <a:r>
              <a:rPr lang="en-US" dirty="0" smtClean="0"/>
              <a:t>= Miss rate * Miss penalty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I-cache: 0.02 × 100 = 2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D-cache: 0.36 × 0.04 × 100 = 1.44</a:t>
            </a:r>
          </a:p>
          <a:p>
            <a:pPr>
              <a:lnSpc>
                <a:spcPct val="80000"/>
              </a:lnSpc>
            </a:pPr>
            <a:r>
              <a:rPr lang="en-US" b="1" dirty="0"/>
              <a:t>Actual CPI </a:t>
            </a:r>
            <a:r>
              <a:rPr lang="en-US" dirty="0"/>
              <a:t>= 2 + 2 + 1.44 = 5.44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Ideal CPU is 5.44/2 =2.72 times </a:t>
            </a:r>
            <a:r>
              <a:rPr lang="en-US" dirty="0" smtClean="0"/>
              <a:t>faster!</a:t>
            </a:r>
          </a:p>
        </p:txBody>
      </p:sp>
    </p:spTree>
    <p:extLst>
      <p:ext uri="{BB962C8B-B14F-4D97-AF65-F5344CB8AC3E}">
        <p14:creationId xmlns:p14="http://schemas.microsoft.com/office/powerpoint/2010/main" val="13361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Access Time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Hit time is also important for performance</a:t>
            </a:r>
          </a:p>
          <a:p>
            <a:r>
              <a:rPr lang="en-AU" dirty="0"/>
              <a:t>Average memory access time (AMAT)</a:t>
            </a:r>
          </a:p>
          <a:p>
            <a:pPr lvl="1"/>
            <a:r>
              <a:rPr lang="en-AU" dirty="0"/>
              <a:t>AMAT = Hit time + Miss rate </a:t>
            </a:r>
            <a:r>
              <a:rPr lang="en-US" dirty="0">
                <a:cs typeface="Arial" charset="0"/>
              </a:rPr>
              <a:t>× Miss penalty</a:t>
            </a:r>
          </a:p>
          <a:p>
            <a:r>
              <a:rPr lang="en-US" dirty="0">
                <a:cs typeface="Arial" charset="0"/>
              </a:rPr>
              <a:t>Example</a:t>
            </a:r>
          </a:p>
          <a:p>
            <a:pPr lvl="1"/>
            <a:r>
              <a:rPr lang="en-US" dirty="0">
                <a:cs typeface="Arial" charset="0"/>
              </a:rPr>
              <a:t>CPU with </a:t>
            </a:r>
            <a:r>
              <a:rPr lang="en-US" dirty="0" smtClean="0">
                <a:cs typeface="Arial" charset="0"/>
              </a:rPr>
              <a:t>1ns clock, </a:t>
            </a:r>
            <a:r>
              <a:rPr lang="en-US" dirty="0">
                <a:cs typeface="Arial" charset="0"/>
              </a:rPr>
              <a:t>hit time = 1 cycle, miss penalty = 20 cycles, I-cache miss rate = 5%</a:t>
            </a:r>
          </a:p>
          <a:p>
            <a:pPr lvl="1"/>
            <a:r>
              <a:rPr lang="en-US" dirty="0">
                <a:cs typeface="Arial" charset="0"/>
              </a:rPr>
              <a:t>AMAT = 1 + 0.05 × 20 = 2ns</a:t>
            </a:r>
          </a:p>
          <a:p>
            <a:pPr lvl="2"/>
            <a:r>
              <a:rPr lang="en-US" dirty="0" smtClean="0">
                <a:cs typeface="Arial" charset="0"/>
              </a:rPr>
              <a:t>2 cycles </a:t>
            </a:r>
            <a:r>
              <a:rPr lang="en-US" dirty="0">
                <a:cs typeface="Arial" charset="0"/>
              </a:rPr>
              <a:t>per </a:t>
            </a:r>
            <a:r>
              <a:rPr lang="en-US" dirty="0" smtClean="0">
                <a:cs typeface="Arial" charset="0"/>
              </a:rPr>
              <a:t>instruction</a:t>
            </a:r>
          </a:p>
          <a:p>
            <a:pPr lvl="2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37483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Locality</a:t>
            </a:r>
            <a:endParaRPr lang="en-AU" dirty="0" smtClean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Programs access a small proportion of their address space at any time</a:t>
            </a:r>
          </a:p>
          <a:p>
            <a:endParaRPr lang="en-US" sz="2700" dirty="0"/>
          </a:p>
          <a:p>
            <a:r>
              <a:rPr lang="en-US" sz="2700" dirty="0"/>
              <a:t>Temporal locality</a:t>
            </a:r>
          </a:p>
          <a:p>
            <a:pPr lvl="1"/>
            <a:r>
              <a:rPr lang="en-US" dirty="0"/>
              <a:t>Items accessed recently are likely to be accessed again soon</a:t>
            </a:r>
          </a:p>
          <a:p>
            <a:pPr lvl="1"/>
            <a:r>
              <a:rPr lang="en-US" dirty="0"/>
              <a:t>e.g., instructions in a loop, induction variables(Fixed 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r>
              <a:rPr lang="en-US" sz="2700" dirty="0"/>
              <a:t>Spatial locality</a:t>
            </a:r>
          </a:p>
          <a:p>
            <a:pPr lvl="1"/>
            <a:r>
              <a:rPr lang="en-US" dirty="0"/>
              <a:t>Items near those accessed recently are likely to be accessed soon</a:t>
            </a:r>
          </a:p>
          <a:p>
            <a:pPr lvl="1"/>
            <a:r>
              <a:rPr lang="en-US" dirty="0"/>
              <a:t>E.g., sequential instruction access, array data</a:t>
            </a:r>
          </a:p>
          <a:p>
            <a:pPr lvl="1"/>
            <a:endParaRPr lang="en-US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457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hardware exploit principle of locality?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/>
              <a:t>Organize memory system into a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Multiple levels of memory with different speeds and sizes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Entire addressable memory space available in largest, slowest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Incrementally smaller and faster memories, each containing a subset of the memory below it, proceed in steps up toward the processor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hardware exploit principle of locality</a:t>
            </a:r>
            <a:endParaRPr lang="en-AU" dirty="0" smtClean="0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4864" y="1690688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sz="2700" dirty="0"/>
              <a:t>Store everything on disk</a:t>
            </a:r>
          </a:p>
          <a:p>
            <a:pPr>
              <a:defRPr/>
            </a:pPr>
            <a:r>
              <a:rPr lang="en-US" sz="2700" dirty="0"/>
              <a:t>Copy recently accessed (and nearby) items from disk to smaller </a:t>
            </a:r>
            <a:r>
              <a:rPr lang="en-US" sz="2700" dirty="0">
                <a:solidFill>
                  <a:srgbClr val="FF0000"/>
                </a:solidFill>
              </a:rPr>
              <a:t>DRAM</a:t>
            </a:r>
            <a:r>
              <a:rPr lang="en-US" sz="2700" dirty="0"/>
              <a:t> memory</a:t>
            </a:r>
          </a:p>
          <a:p>
            <a:pPr lvl="1">
              <a:defRPr/>
            </a:pPr>
            <a:r>
              <a:rPr lang="en-US" dirty="0"/>
              <a:t>Main memory</a:t>
            </a:r>
          </a:p>
          <a:p>
            <a:pPr>
              <a:defRPr/>
            </a:pPr>
            <a:r>
              <a:rPr lang="en-US" sz="2700" dirty="0"/>
              <a:t>Copy more recently accessed (and nearby) items from DRAM to smaller </a:t>
            </a:r>
            <a:r>
              <a:rPr lang="en-US" sz="2700" dirty="0">
                <a:solidFill>
                  <a:srgbClr val="FF0000"/>
                </a:solidFill>
              </a:rPr>
              <a:t>SRAM</a:t>
            </a:r>
            <a:r>
              <a:rPr lang="en-US" sz="2700" dirty="0"/>
              <a:t> memory</a:t>
            </a:r>
          </a:p>
          <a:p>
            <a:pPr lvl="1">
              <a:defRPr/>
            </a:pPr>
            <a:r>
              <a:rPr lang="en-US" dirty="0"/>
              <a:t>Cache memory</a:t>
            </a:r>
          </a:p>
        </p:txBody>
      </p:sp>
    </p:spTree>
    <p:extLst>
      <p:ext uri="{BB962C8B-B14F-4D97-AF65-F5344CB8AC3E}">
        <p14:creationId xmlns:p14="http://schemas.microsoft.com/office/powerpoint/2010/main" val="2229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2028825" y="1247776"/>
            <a:ext cx="8134350" cy="50768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0935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Hierarchy: Terminology</a:t>
            </a:r>
            <a:endParaRPr lang="en-AU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10200" y="1219201"/>
            <a:ext cx="4953000" cy="4937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Block (or line)</a:t>
            </a:r>
            <a:endParaRPr lang="en-US" sz="2400" dirty="0"/>
          </a:p>
          <a:p>
            <a:pPr lvl="1"/>
            <a:r>
              <a:rPr lang="en-US" dirty="0"/>
              <a:t>The minimum unit of information that can be either present or not present in the memory</a:t>
            </a:r>
          </a:p>
          <a:p>
            <a:r>
              <a:rPr lang="en-US" sz="2400" dirty="0"/>
              <a:t>If accessed data is present in upper level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Hit: </a:t>
            </a:r>
            <a:r>
              <a:rPr lang="en-US" dirty="0"/>
              <a:t>access satisfied by upper level </a:t>
            </a:r>
          </a:p>
          <a:p>
            <a:r>
              <a:rPr lang="en-US" sz="2400" dirty="0"/>
              <a:t>If accessed data is </a:t>
            </a:r>
            <a:r>
              <a:rPr lang="en-US" sz="2400" dirty="0" smtClean="0"/>
              <a:t>absent in upper level</a:t>
            </a:r>
            <a:endParaRPr lang="en-US" sz="24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Miss: </a:t>
            </a:r>
            <a:r>
              <a:rPr lang="en-US" dirty="0"/>
              <a:t>block copied from lower level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8" name="Picture 6" descr="f05-0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1447801"/>
            <a:ext cx="321627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0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2442</Words>
  <Application>Microsoft Office PowerPoint</Application>
  <PresentationFormat>Widescreen</PresentationFormat>
  <Paragraphs>670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 Unicode MS</vt:lpstr>
      <vt:lpstr>ＭＳ Ｐゴシック</vt:lpstr>
      <vt:lpstr>Arial</vt:lpstr>
      <vt:lpstr>Calibri</vt:lpstr>
      <vt:lpstr>Calibri Light</vt:lpstr>
      <vt:lpstr>Gill Sans MT</vt:lpstr>
      <vt:lpstr>Symbol</vt:lpstr>
      <vt:lpstr>Tahoma</vt:lpstr>
      <vt:lpstr>Times New Roman</vt:lpstr>
      <vt:lpstr>Verdana</vt:lpstr>
      <vt:lpstr>Wingdings</vt:lpstr>
      <vt:lpstr>Wingdings 3</vt:lpstr>
      <vt:lpstr>Office Theme</vt:lpstr>
      <vt:lpstr>CSE - 313 Computer Architecture</vt:lpstr>
      <vt:lpstr>Memory Organization</vt:lpstr>
      <vt:lpstr>Components</vt:lpstr>
      <vt:lpstr>Reality!</vt:lpstr>
      <vt:lpstr>Principle of Locality</vt:lpstr>
      <vt:lpstr>How does hardware exploit principle of locality?</vt:lpstr>
      <vt:lpstr>How does hardware exploit principle of locality</vt:lpstr>
      <vt:lpstr>Memory Hierarchy</vt:lpstr>
      <vt:lpstr>Memory Hierarchy: Terminology</vt:lpstr>
      <vt:lpstr>Memory Hierarchy: Terminology</vt:lpstr>
      <vt:lpstr>Cache</vt:lpstr>
      <vt:lpstr>Cache</vt:lpstr>
      <vt:lpstr>Cache</vt:lpstr>
      <vt:lpstr>Direct Mapped Cache</vt:lpstr>
      <vt:lpstr>Tags and Valid Bits</vt:lpstr>
      <vt:lpstr>Direct Mapped Cache Example</vt:lpstr>
      <vt:lpstr>Cache: Read Algorithm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Multiword Block Direct Mapped Cache</vt:lpstr>
      <vt:lpstr>Block Size Considerations</vt:lpstr>
      <vt:lpstr>Cache Size</vt:lpstr>
      <vt:lpstr>Cache Size</vt:lpstr>
      <vt:lpstr>Mapping an Address to a Multiword Cache Block</vt:lpstr>
      <vt:lpstr>Cache Example</vt:lpstr>
      <vt:lpstr>Problem-1</vt:lpstr>
      <vt:lpstr>PowerPoint Presentation</vt:lpstr>
      <vt:lpstr>Problem-2</vt:lpstr>
      <vt:lpstr>PowerPoint Presentation</vt:lpstr>
      <vt:lpstr>PowerPoint Presentation</vt:lpstr>
      <vt:lpstr>Cache Example</vt:lpstr>
      <vt:lpstr>Handling Cache Misses</vt:lpstr>
      <vt:lpstr>Cache-Memory Consistency? (1/2)</vt:lpstr>
      <vt:lpstr>Cache-Memory Consistency? (2/2)</vt:lpstr>
      <vt:lpstr>Write Through vs. Write Back</vt:lpstr>
      <vt:lpstr>Measuring Cache Performance</vt:lpstr>
      <vt:lpstr>Cache Performance Example</vt:lpstr>
      <vt:lpstr>Average Access Time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Alamgir Hossain</cp:lastModifiedBy>
  <cp:revision>68</cp:revision>
  <dcterms:created xsi:type="dcterms:W3CDTF">2019-03-30T11:44:01Z</dcterms:created>
  <dcterms:modified xsi:type="dcterms:W3CDTF">2022-02-14T12:40:25Z</dcterms:modified>
</cp:coreProperties>
</file>