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BC01-5ABA-41C1-9640-18AE96CBA34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D5B4-C0A5-4710-A5C0-813EF190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49305" y="2390780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CSE - 313</a:t>
            </a:r>
            <a:br>
              <a:rPr lang="en-US" dirty="0"/>
            </a:br>
            <a:r>
              <a:rPr lang="en-US" dirty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14804" y="4286255"/>
            <a:ext cx="6889687" cy="1663695"/>
          </a:xfrm>
        </p:spPr>
        <p:txBody>
          <a:bodyPr/>
          <a:lstStyle/>
          <a:p>
            <a:r>
              <a:rPr lang="en-US" sz="3200" dirty="0"/>
              <a:t>Faculty: </a:t>
            </a:r>
            <a:r>
              <a:rPr lang="en-US" sz="3200"/>
              <a:t>Anik Mazumder</a:t>
            </a:r>
            <a:endParaRPr lang="en-US" sz="3200" dirty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3746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904471" y="4923632"/>
            <a:ext cx="469880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International University</a:t>
            </a:r>
          </a:p>
          <a:p>
            <a:pPr>
              <a:spcBef>
                <a:spcPct val="40000"/>
              </a:spcBef>
            </a:pP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Spring 2021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1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326745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996" y="2492689"/>
            <a:ext cx="10515600" cy="1325563"/>
          </a:xfrm>
        </p:spPr>
        <p:txBody>
          <a:bodyPr/>
          <a:lstStyle/>
          <a:p>
            <a:r>
              <a:rPr lang="en-US" b="1" dirty="0"/>
              <a:t>Parallel Processors from</a:t>
            </a:r>
            <a:br>
              <a:rPr lang="en-US" b="1" dirty="0"/>
            </a:br>
            <a:r>
              <a:rPr lang="en-US" b="1" dirty="0"/>
              <a:t>Client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2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connecting multiple computers to get higher performance</a:t>
            </a:r>
          </a:p>
          <a:p>
            <a:pPr lvl="1"/>
            <a:r>
              <a:rPr lang="en-US" dirty="0"/>
              <a:t>Multiprocessors</a:t>
            </a:r>
          </a:p>
          <a:p>
            <a:pPr lvl="1"/>
            <a:r>
              <a:rPr lang="en-US" dirty="0"/>
              <a:t>Scalability, availability, power efficiency</a:t>
            </a:r>
          </a:p>
          <a:p>
            <a:r>
              <a:rPr lang="en-US" dirty="0"/>
              <a:t>Task-level (process-level) parallelism</a:t>
            </a:r>
          </a:p>
          <a:p>
            <a:pPr lvl="1"/>
            <a:r>
              <a:rPr lang="en-US" dirty="0"/>
              <a:t>High throughput for independent jobs</a:t>
            </a:r>
          </a:p>
          <a:p>
            <a:r>
              <a:rPr lang="en-US" dirty="0"/>
              <a:t> Parallel processing program</a:t>
            </a:r>
          </a:p>
          <a:p>
            <a:pPr lvl="1"/>
            <a:r>
              <a:rPr lang="en-US" dirty="0"/>
              <a:t> Single program run on multiple processors</a:t>
            </a:r>
          </a:p>
          <a:p>
            <a:r>
              <a:rPr lang="en-US" dirty="0"/>
              <a:t> Multicore microprocessors</a:t>
            </a:r>
          </a:p>
          <a:p>
            <a:pPr lvl="1"/>
            <a:r>
              <a:rPr lang="en-US" dirty="0"/>
              <a:t>Chips with multiple processors (cores)</a:t>
            </a:r>
          </a:p>
        </p:txBody>
      </p:sp>
    </p:spTree>
    <p:extLst>
      <p:ext uri="{BB962C8B-B14F-4D97-AF65-F5344CB8AC3E}">
        <p14:creationId xmlns:p14="http://schemas.microsoft.com/office/powerpoint/2010/main" val="18377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Serial: e.g., Pentium 4</a:t>
            </a:r>
          </a:p>
          <a:p>
            <a:pPr lvl="1"/>
            <a:r>
              <a:rPr lang="it-IT" dirty="0"/>
              <a:t>Parallel: e.g., quad-core Xeon e5345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Sequential: e.g., matrix multiplication</a:t>
            </a:r>
          </a:p>
          <a:p>
            <a:pPr lvl="1"/>
            <a:r>
              <a:rPr lang="en-US" dirty="0"/>
              <a:t>Concurrent: e.g., operating system</a:t>
            </a:r>
          </a:p>
          <a:p>
            <a:r>
              <a:rPr lang="en-US" dirty="0"/>
              <a:t>Sequential/concurrent software can run on serial/parallel hardware</a:t>
            </a:r>
          </a:p>
          <a:p>
            <a:pPr lvl="1"/>
            <a:r>
              <a:rPr lang="en-US" dirty="0"/>
              <a:t>Challenge: making effective use of parallel hardware</a:t>
            </a:r>
          </a:p>
        </p:txBody>
      </p:sp>
    </p:spTree>
    <p:extLst>
      <p:ext uri="{BB962C8B-B14F-4D97-AF65-F5344CB8AC3E}">
        <p14:creationId xmlns:p14="http://schemas.microsoft.com/office/powerpoint/2010/main" val="145592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software is the problem</a:t>
            </a:r>
          </a:p>
          <a:p>
            <a:r>
              <a:rPr lang="en-US" dirty="0"/>
              <a:t>Need to get significant performance improvement</a:t>
            </a:r>
          </a:p>
          <a:p>
            <a:pPr lvl="1"/>
            <a:r>
              <a:rPr lang="en-US" dirty="0"/>
              <a:t>Otherwise, just use a faster uniprocessor, since it’s easier!</a:t>
            </a:r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Coordination</a:t>
            </a:r>
          </a:p>
          <a:p>
            <a:pPr lvl="1"/>
            <a:r>
              <a:rPr lang="en-US" dirty="0"/>
              <a:t>Communications overhead</a:t>
            </a:r>
          </a:p>
        </p:txBody>
      </p:sp>
    </p:spTree>
    <p:extLst>
      <p:ext uri="{BB962C8B-B14F-4D97-AF65-F5344CB8AC3E}">
        <p14:creationId xmlns:p14="http://schemas.microsoft.com/office/powerpoint/2010/main" val="93983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Amdahl’s Law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part can limit speedup</a:t>
            </a:r>
          </a:p>
          <a:p>
            <a:r>
              <a:rPr lang="en-US" dirty="0"/>
              <a:t>Example: 100 processors, 90× speedup?</a:t>
            </a:r>
          </a:p>
          <a:p>
            <a:pPr lvl="1"/>
            <a:r>
              <a:rPr lang="en-US" dirty="0" err="1"/>
              <a:t>Tnew</a:t>
            </a:r>
            <a:r>
              <a:rPr lang="en-US" dirty="0"/>
              <a:t> = </a:t>
            </a:r>
            <a:r>
              <a:rPr lang="en-US" dirty="0" err="1"/>
              <a:t>Tparallelizable</a:t>
            </a:r>
            <a:r>
              <a:rPr lang="en-US" dirty="0"/>
              <a:t>/100 + </a:t>
            </a:r>
            <a:r>
              <a:rPr lang="en-US" dirty="0" err="1"/>
              <a:t>Tsequential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Solving: </a:t>
            </a:r>
            <a:r>
              <a:rPr lang="en-US" dirty="0" err="1"/>
              <a:t>Fparallelizable</a:t>
            </a:r>
            <a:r>
              <a:rPr lang="en-US" dirty="0"/>
              <a:t> = 0.999</a:t>
            </a:r>
          </a:p>
          <a:p>
            <a:r>
              <a:rPr lang="en-US" dirty="0"/>
              <a:t>Need sequential part to be 0.1% of original time</a:t>
            </a:r>
          </a:p>
          <a:p>
            <a:r>
              <a:rPr lang="en-US" dirty="0"/>
              <a:t>Here T is Time and F represents Fraction of the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8" y="3421872"/>
            <a:ext cx="6066046" cy="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Scaling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Workload: sum of 10 scalars, and 10 × 10 matrix sum</a:t>
            </a:r>
          </a:p>
          <a:p>
            <a:pPr lvl="1"/>
            <a:r>
              <a:rPr lang="en-US" dirty="0"/>
              <a:t>Speed up from 10 to 100 processors</a:t>
            </a:r>
          </a:p>
          <a:p>
            <a:r>
              <a:rPr lang="en-US" dirty="0"/>
              <a:t>Single processor: Time = (10 + 100) × </a:t>
            </a:r>
            <a:r>
              <a:rPr lang="en-US" dirty="0" err="1"/>
              <a:t>tadd</a:t>
            </a:r>
            <a:endParaRPr lang="en-US" dirty="0"/>
          </a:p>
          <a:p>
            <a:r>
              <a:rPr lang="en-US" dirty="0"/>
              <a:t>10 processors</a:t>
            </a:r>
          </a:p>
          <a:p>
            <a:pPr lvl="1"/>
            <a:r>
              <a:rPr lang="en-US" dirty="0"/>
              <a:t>Time = 10 × </a:t>
            </a:r>
            <a:r>
              <a:rPr lang="en-US" dirty="0" err="1"/>
              <a:t>tadd</a:t>
            </a:r>
            <a:r>
              <a:rPr lang="en-US" dirty="0"/>
              <a:t> + 100/10 × </a:t>
            </a:r>
            <a:r>
              <a:rPr lang="en-US" dirty="0" err="1"/>
              <a:t>tadd</a:t>
            </a:r>
            <a:r>
              <a:rPr lang="en-US" dirty="0"/>
              <a:t> = 20 × </a:t>
            </a:r>
            <a:r>
              <a:rPr lang="en-US" dirty="0" err="1"/>
              <a:t>tadd</a:t>
            </a:r>
            <a:endParaRPr lang="en-US" dirty="0"/>
          </a:p>
          <a:p>
            <a:pPr lvl="1"/>
            <a:r>
              <a:rPr lang="en-US" dirty="0"/>
              <a:t>Speedup = 110/20 = 5.5 (55% of potential)</a:t>
            </a:r>
          </a:p>
          <a:p>
            <a:r>
              <a:rPr lang="en-US" dirty="0"/>
              <a:t>100 processors</a:t>
            </a:r>
          </a:p>
          <a:p>
            <a:pPr lvl="1"/>
            <a:r>
              <a:rPr lang="en-US" dirty="0"/>
              <a:t>Time = 10 × </a:t>
            </a:r>
            <a:r>
              <a:rPr lang="en-US" dirty="0" err="1"/>
              <a:t>tadd</a:t>
            </a:r>
            <a:r>
              <a:rPr lang="en-US" dirty="0"/>
              <a:t> + 100/100 × </a:t>
            </a:r>
            <a:r>
              <a:rPr lang="en-US" dirty="0" err="1"/>
              <a:t>tadd</a:t>
            </a:r>
            <a:r>
              <a:rPr lang="en-US" dirty="0"/>
              <a:t> = 11 × </a:t>
            </a:r>
            <a:r>
              <a:rPr lang="en-US" dirty="0" err="1"/>
              <a:t>tadd</a:t>
            </a:r>
            <a:endParaRPr lang="en-US" dirty="0"/>
          </a:p>
          <a:p>
            <a:pPr lvl="1"/>
            <a:r>
              <a:rPr lang="en-US" dirty="0"/>
              <a:t>Speedup = 110/11 = 10 (10% of potential)</a:t>
            </a:r>
          </a:p>
          <a:p>
            <a:r>
              <a:rPr lang="en-US" dirty="0"/>
              <a:t>Assumes load can be balanced across processors</a:t>
            </a:r>
          </a:p>
        </p:txBody>
      </p:sp>
    </p:spTree>
    <p:extLst>
      <p:ext uri="{BB962C8B-B14F-4D97-AF65-F5344CB8AC3E}">
        <p14:creationId xmlns:p14="http://schemas.microsoft.com/office/powerpoint/2010/main" val="402979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matrix size is 100 × 100?</a:t>
            </a:r>
          </a:p>
          <a:p>
            <a:r>
              <a:rPr lang="en-US" dirty="0"/>
              <a:t>Single processor: Time = (10 + 10000) × </a:t>
            </a:r>
            <a:r>
              <a:rPr lang="en-US" dirty="0" err="1"/>
              <a:t>tadd</a:t>
            </a:r>
            <a:endParaRPr lang="en-US" dirty="0"/>
          </a:p>
          <a:p>
            <a:r>
              <a:rPr lang="en-US" dirty="0"/>
              <a:t>10 processors</a:t>
            </a:r>
          </a:p>
          <a:p>
            <a:pPr lvl="1"/>
            <a:r>
              <a:rPr lang="en-US" dirty="0"/>
              <a:t>Time = 10 × </a:t>
            </a:r>
            <a:r>
              <a:rPr lang="en-US" dirty="0" err="1"/>
              <a:t>tadd</a:t>
            </a:r>
            <a:r>
              <a:rPr lang="en-US" dirty="0"/>
              <a:t> + 10000/10 × </a:t>
            </a:r>
            <a:r>
              <a:rPr lang="en-US" dirty="0" err="1"/>
              <a:t>tadd</a:t>
            </a:r>
            <a:r>
              <a:rPr lang="en-US" dirty="0"/>
              <a:t> = 1010 × </a:t>
            </a:r>
            <a:r>
              <a:rPr lang="en-US" dirty="0" err="1"/>
              <a:t>tadd</a:t>
            </a:r>
            <a:endParaRPr lang="en-US" dirty="0"/>
          </a:p>
          <a:p>
            <a:pPr lvl="1"/>
            <a:r>
              <a:rPr lang="en-US" dirty="0"/>
              <a:t>Speedup = 10010/1010 = 9.9 (99% of potential)</a:t>
            </a:r>
          </a:p>
          <a:p>
            <a:r>
              <a:rPr lang="en-US" dirty="0"/>
              <a:t>100 processors</a:t>
            </a:r>
          </a:p>
          <a:p>
            <a:pPr lvl="1"/>
            <a:r>
              <a:rPr lang="en-US" dirty="0"/>
              <a:t>Time = 10 × </a:t>
            </a:r>
            <a:r>
              <a:rPr lang="en-US" dirty="0" err="1"/>
              <a:t>tadd</a:t>
            </a:r>
            <a:r>
              <a:rPr lang="en-US" dirty="0"/>
              <a:t> + 10000/100 × </a:t>
            </a:r>
            <a:r>
              <a:rPr lang="en-US" dirty="0" err="1"/>
              <a:t>tadd</a:t>
            </a:r>
            <a:r>
              <a:rPr lang="en-US" dirty="0"/>
              <a:t> = 110 × </a:t>
            </a:r>
            <a:r>
              <a:rPr lang="en-US" dirty="0" err="1"/>
              <a:t>tadd</a:t>
            </a:r>
            <a:endParaRPr lang="en-US" dirty="0"/>
          </a:p>
          <a:p>
            <a:pPr lvl="1"/>
            <a:r>
              <a:rPr lang="en-US" dirty="0"/>
              <a:t>Speedup = 10010/110 = 91 (91% of potential)</a:t>
            </a:r>
          </a:p>
          <a:p>
            <a:r>
              <a:rPr lang="en-US" dirty="0"/>
              <a:t>Assuming load balanced</a:t>
            </a:r>
          </a:p>
        </p:txBody>
      </p:sp>
    </p:spTree>
    <p:extLst>
      <p:ext uri="{BB962C8B-B14F-4D97-AF65-F5344CB8AC3E}">
        <p14:creationId xmlns:p14="http://schemas.microsoft.com/office/powerpoint/2010/main" val="33084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 </a:t>
            </a:r>
            <a:r>
              <a:rPr lang="en-US" b="1" dirty="0" err="1"/>
              <a:t>vs</a:t>
            </a:r>
            <a:r>
              <a:rPr lang="en-US" b="1" dirty="0"/>
              <a:t> Weak Scaling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scaling: problem size fixed as in example</a:t>
            </a:r>
          </a:p>
          <a:p>
            <a:r>
              <a:rPr lang="en-US" dirty="0"/>
              <a:t>Weak scaling: problem size proportional to number of processors</a:t>
            </a:r>
          </a:p>
          <a:p>
            <a:r>
              <a:rPr lang="fr-FR" dirty="0"/>
              <a:t>10 processors, 10 × 10 matrix</a:t>
            </a:r>
          </a:p>
          <a:p>
            <a:pPr lvl="1"/>
            <a:r>
              <a:rPr lang="en-US" dirty="0"/>
              <a:t>Time = 20 × </a:t>
            </a:r>
            <a:r>
              <a:rPr lang="en-US" dirty="0" err="1"/>
              <a:t>tadd</a:t>
            </a:r>
            <a:endParaRPr lang="en-US" dirty="0"/>
          </a:p>
          <a:p>
            <a:r>
              <a:rPr lang="fr-FR" dirty="0"/>
              <a:t>100 processors, 32 × 32 matrix</a:t>
            </a:r>
          </a:p>
          <a:p>
            <a:pPr lvl="1"/>
            <a:r>
              <a:rPr lang="en-US" dirty="0"/>
              <a:t>Time = 10 × </a:t>
            </a:r>
            <a:r>
              <a:rPr lang="en-US" dirty="0" err="1"/>
              <a:t>tadd</a:t>
            </a:r>
            <a:r>
              <a:rPr lang="en-US" dirty="0"/>
              <a:t> + 1000/100 × </a:t>
            </a:r>
            <a:r>
              <a:rPr lang="en-US" dirty="0" err="1"/>
              <a:t>tadd</a:t>
            </a:r>
            <a:r>
              <a:rPr lang="en-US" dirty="0"/>
              <a:t> = 20 × </a:t>
            </a:r>
            <a:r>
              <a:rPr lang="en-US" dirty="0" err="1"/>
              <a:t>tadd</a:t>
            </a:r>
            <a:endParaRPr lang="en-US" dirty="0"/>
          </a:p>
          <a:p>
            <a:r>
              <a:rPr lang="en-US" dirty="0"/>
              <a:t>Constant performance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236179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CSE - 313 Computer Architecture</vt:lpstr>
      <vt:lpstr>Parallel Processors from Client to Cloud</vt:lpstr>
      <vt:lpstr>Introduction</vt:lpstr>
      <vt:lpstr>Hardware and Software</vt:lpstr>
      <vt:lpstr>Parallel Programming </vt:lpstr>
      <vt:lpstr>Amdahl’s Law </vt:lpstr>
      <vt:lpstr>Scaling Example 1</vt:lpstr>
      <vt:lpstr>Scaling Example 2</vt:lpstr>
      <vt:lpstr>Strong vs Weak Scaling 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Windows User</dc:creator>
  <cp:lastModifiedBy>Anik Mazumder 1506009</cp:lastModifiedBy>
  <cp:revision>24</cp:revision>
  <dcterms:created xsi:type="dcterms:W3CDTF">2019-04-07T10:29:01Z</dcterms:created>
  <dcterms:modified xsi:type="dcterms:W3CDTF">2022-02-22T03:59:51Z</dcterms:modified>
</cp:coreProperties>
</file>