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60" r:id="rId5"/>
    <p:sldId id="258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5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295A-9273-4E1D-A68E-75615DD2747D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F8700-F89C-4F19-B8FC-F3171D92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2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295A-9273-4E1D-A68E-75615DD2747D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F8700-F89C-4F19-B8FC-F3171D92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61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295A-9273-4E1D-A68E-75615DD2747D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F8700-F89C-4F19-B8FC-F3171D92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33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295A-9273-4E1D-A68E-75615DD2747D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F8700-F89C-4F19-B8FC-F3171D92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18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295A-9273-4E1D-A68E-75615DD2747D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F8700-F89C-4F19-B8FC-F3171D92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61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295A-9273-4E1D-A68E-75615DD2747D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F8700-F89C-4F19-B8FC-F3171D92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8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295A-9273-4E1D-A68E-75615DD2747D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F8700-F89C-4F19-B8FC-F3171D92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22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295A-9273-4E1D-A68E-75615DD2747D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F8700-F89C-4F19-B8FC-F3171D92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5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295A-9273-4E1D-A68E-75615DD2747D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F8700-F89C-4F19-B8FC-F3171D92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89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295A-9273-4E1D-A68E-75615DD2747D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F8700-F89C-4F19-B8FC-F3171D92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12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295A-9273-4E1D-A68E-75615DD2747D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F8700-F89C-4F19-B8FC-F3171D92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72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A295A-9273-4E1D-A68E-75615DD2747D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F8700-F89C-4F19-B8FC-F3171D92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03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79650" y="2390776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CSE - 313</a:t>
            </a:r>
            <a:br>
              <a:rPr lang="en-US" dirty="0" smtClean="0"/>
            </a:br>
            <a:r>
              <a:rPr lang="en-US" dirty="0" smtClean="0"/>
              <a:t>Computer Architecture</a:t>
            </a:r>
          </a:p>
        </p:txBody>
      </p:sp>
      <p:sp>
        <p:nvSpPr>
          <p:cNvPr id="205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024063" y="4286251"/>
            <a:ext cx="8318500" cy="1274763"/>
          </a:xfrm>
        </p:spPr>
        <p:txBody>
          <a:bodyPr/>
          <a:lstStyle/>
          <a:p>
            <a:r>
              <a:rPr lang="en-US" sz="3200" dirty="0"/>
              <a:t>Faculty: </a:t>
            </a:r>
            <a:r>
              <a:rPr lang="en-US" sz="3200" dirty="0" smtClean="0"/>
              <a:t>Shoib Ahmed Shourav</a:t>
            </a:r>
            <a:endParaRPr lang="en-US" sz="3200" dirty="0"/>
          </a:p>
        </p:txBody>
      </p:sp>
      <p:sp>
        <p:nvSpPr>
          <p:cNvPr id="2052" name="Line 6"/>
          <p:cNvSpPr>
            <a:spLocks noChangeShapeType="1"/>
          </p:cNvSpPr>
          <p:nvPr/>
        </p:nvSpPr>
        <p:spPr bwMode="auto">
          <a:xfrm>
            <a:off x="1919289" y="5949950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2199946" y="4923632"/>
            <a:ext cx="83534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40000"/>
              </a:spcBef>
            </a:pP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United </a:t>
            </a:r>
            <a:r>
              <a:rPr lang="en-US">
                <a:solidFill>
                  <a:srgbClr val="002060"/>
                </a:solidFill>
                <a:latin typeface="Gill Sans MT" panose="020B0502020104020203" pitchFamily="34" charset="0"/>
              </a:rPr>
              <a:t>International </a:t>
            </a:r>
            <a:r>
              <a:rPr lang="en-US" smtClean="0">
                <a:solidFill>
                  <a:srgbClr val="002060"/>
                </a:solidFill>
                <a:latin typeface="Gill Sans MT" panose="020B0502020104020203" pitchFamily="34" charset="0"/>
              </a:rPr>
              <a:t>University</a:t>
            </a:r>
            <a:endParaRPr lang="en-US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08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Instruction set (IS):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vocabulary of commands understood by a given architecture.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set of instructions / primitive operations that a CPU may execute is a major component of ISA (IS Architecture)</a:t>
            </a:r>
          </a:p>
          <a:p>
            <a:pPr lvl="1"/>
            <a:r>
              <a:rPr lang="en-US" dirty="0" smtClean="0"/>
              <a:t>Assembly </a:t>
            </a:r>
            <a:r>
              <a:rPr lang="en-US" dirty="0"/>
              <a:t>language is a textual version of these instructions.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013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study the MIPS architecture in some detail in this class</a:t>
            </a:r>
          </a:p>
          <a:p>
            <a:pPr lvl="1"/>
            <a:r>
              <a:rPr lang="en-US" dirty="0" smtClean="0"/>
              <a:t>MIPS </a:t>
            </a:r>
            <a:r>
              <a:rPr lang="en-US" dirty="0"/>
              <a:t>–semiconductor company that built one of the first commercial RISC (Reduced IS Computer) architectures</a:t>
            </a:r>
          </a:p>
          <a:p>
            <a:r>
              <a:rPr lang="en-US" dirty="0" smtClean="0"/>
              <a:t>Why </a:t>
            </a:r>
            <a:r>
              <a:rPr lang="en-US" dirty="0"/>
              <a:t>MIPS?</a:t>
            </a:r>
          </a:p>
          <a:p>
            <a:pPr lvl="1"/>
            <a:r>
              <a:rPr lang="en-US" dirty="0" smtClean="0"/>
              <a:t>MIPS </a:t>
            </a:r>
            <a:r>
              <a:rPr lang="en-US" dirty="0"/>
              <a:t>is simple, elegant and similar to other architectures developed since the 1980's</a:t>
            </a:r>
          </a:p>
          <a:p>
            <a:pPr lvl="1"/>
            <a:r>
              <a:rPr lang="en-US" dirty="0" smtClean="0"/>
              <a:t>MIPS </a:t>
            </a:r>
            <a:r>
              <a:rPr lang="en-US" dirty="0"/>
              <a:t>widely used in embedded apps </a:t>
            </a:r>
          </a:p>
          <a:p>
            <a:pPr lvl="1"/>
            <a:r>
              <a:rPr lang="en-US" dirty="0" smtClean="0"/>
              <a:t>Almost </a:t>
            </a:r>
            <a:r>
              <a:rPr lang="en-US" dirty="0"/>
              <a:t>100 million MIPS processors manufactured in 2002</a:t>
            </a:r>
          </a:p>
          <a:p>
            <a:pPr lvl="1"/>
            <a:r>
              <a:rPr lang="en-US" dirty="0" smtClean="0"/>
              <a:t>Used </a:t>
            </a:r>
            <a:r>
              <a:rPr lang="en-US" dirty="0"/>
              <a:t>by NEC, Nintendo, Cisco, Silicon Graphics, Sony,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415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 Assembly Language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All </a:t>
            </a:r>
            <a:r>
              <a:rPr lang="en-US" dirty="0"/>
              <a:t>instructions have 3 operands</a:t>
            </a:r>
          </a:p>
          <a:p>
            <a:pPr lvl="1"/>
            <a:r>
              <a:rPr lang="en-US" dirty="0" smtClean="0"/>
              <a:t>One </a:t>
            </a:r>
            <a:r>
              <a:rPr lang="en-US" dirty="0"/>
              <a:t>destination</a:t>
            </a:r>
            <a:r>
              <a:rPr lang="en-US"/>
              <a:t>, </a:t>
            </a:r>
            <a:r>
              <a:rPr lang="en-US" smtClean="0"/>
              <a:t>two source </a:t>
            </a:r>
            <a:r>
              <a:rPr lang="en-US" dirty="0"/>
              <a:t>operands </a:t>
            </a:r>
          </a:p>
          <a:p>
            <a:pPr lvl="1"/>
            <a:r>
              <a:rPr lang="en-US" dirty="0" smtClean="0"/>
              <a:t>Operand </a:t>
            </a:r>
            <a:r>
              <a:rPr lang="en-US" dirty="0"/>
              <a:t>order is fixed (destination first)</a:t>
            </a:r>
          </a:p>
          <a:p>
            <a:r>
              <a:rPr lang="en-US" dirty="0" smtClean="0"/>
              <a:t>Example:	 C </a:t>
            </a:r>
            <a:r>
              <a:rPr lang="en-US" dirty="0"/>
              <a:t>code: </a:t>
            </a:r>
            <a:r>
              <a:rPr lang="en-US" dirty="0" smtClean="0"/>
              <a:t>	a </a:t>
            </a:r>
            <a:r>
              <a:rPr lang="en-US" dirty="0"/>
              <a:t>= b + </a:t>
            </a:r>
            <a:r>
              <a:rPr lang="en-US" dirty="0" smtClean="0"/>
              <a:t>c</a:t>
            </a:r>
          </a:p>
          <a:p>
            <a:pPr marL="0" indent="0">
              <a:buNone/>
            </a:pPr>
            <a:r>
              <a:rPr lang="en-US" dirty="0" smtClean="0"/>
              <a:t>                        MIPS </a:t>
            </a:r>
            <a:r>
              <a:rPr lang="en-US" dirty="0"/>
              <a:t>code</a:t>
            </a:r>
            <a:r>
              <a:rPr lang="en-US" dirty="0" smtClean="0"/>
              <a:t>:	add </a:t>
            </a:r>
            <a:r>
              <a:rPr lang="en-US" dirty="0"/>
              <a:t>a, b, c</a:t>
            </a:r>
          </a:p>
          <a:p>
            <a:endParaRPr lang="en-US" dirty="0"/>
          </a:p>
          <a:p>
            <a:r>
              <a:rPr lang="en-US" dirty="0"/>
              <a:t>C code</a:t>
            </a:r>
            <a:r>
              <a:rPr lang="en-US" dirty="0" smtClean="0"/>
              <a:t>:	a </a:t>
            </a:r>
            <a:r>
              <a:rPr lang="en-US" dirty="0"/>
              <a:t>= b + c + d</a:t>
            </a:r>
            <a:r>
              <a:rPr lang="en-US" dirty="0" smtClean="0"/>
              <a:t>;</a:t>
            </a:r>
          </a:p>
          <a:p>
            <a:r>
              <a:rPr lang="en-US" dirty="0" smtClean="0"/>
              <a:t>MIPS </a:t>
            </a:r>
            <a:r>
              <a:rPr lang="en-US" dirty="0"/>
              <a:t>code</a:t>
            </a:r>
            <a:r>
              <a:rPr lang="en-US" dirty="0" smtClean="0"/>
              <a:t>:	add </a:t>
            </a:r>
            <a:r>
              <a:rPr lang="en-US" dirty="0"/>
              <a:t>a, b, </a:t>
            </a:r>
            <a:r>
              <a:rPr lang="en-US" dirty="0" smtClean="0"/>
              <a:t>c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add </a:t>
            </a:r>
            <a:r>
              <a:rPr lang="en-US" dirty="0"/>
              <a:t>a, a, d</a:t>
            </a:r>
          </a:p>
          <a:p>
            <a:r>
              <a:rPr lang="en-US" dirty="0" smtClean="0"/>
              <a:t>Design </a:t>
            </a:r>
            <a:r>
              <a:rPr lang="en-US" dirty="0"/>
              <a:t>principle: Hardware implementation is simplified via regularity</a:t>
            </a:r>
          </a:p>
          <a:p>
            <a:r>
              <a:rPr lang="en-US" dirty="0" smtClean="0"/>
              <a:t>Operands </a:t>
            </a:r>
            <a:r>
              <a:rPr lang="en-US" dirty="0"/>
              <a:t>must be </a:t>
            </a:r>
            <a:r>
              <a:rPr lang="en-US" dirty="0" smtClean="0"/>
              <a:t>registers in </a:t>
            </a:r>
            <a:r>
              <a:rPr lang="en-US" dirty="0"/>
              <a:t>MIPS</a:t>
            </a:r>
          </a:p>
          <a:p>
            <a:pPr lvl="1"/>
            <a:r>
              <a:rPr lang="en-US" dirty="0" smtClean="0"/>
              <a:t>Register </a:t>
            </a:r>
            <a:r>
              <a:rPr lang="en-US" dirty="0"/>
              <a:t>set of a machine is a limited number of special locations built directly into the </a:t>
            </a:r>
            <a:r>
              <a:rPr lang="en-US" dirty="0" smtClean="0"/>
              <a:t>hardware.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27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 Assembly Language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891" y="183486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32 </a:t>
            </a:r>
            <a:r>
              <a:rPr lang="en-US" dirty="0"/>
              <a:t>registers in MIPS</a:t>
            </a:r>
          </a:p>
          <a:p>
            <a:pPr lvl="1"/>
            <a:r>
              <a:rPr lang="en-US" dirty="0" smtClean="0"/>
              <a:t>Registers </a:t>
            </a:r>
            <a:r>
              <a:rPr lang="en-US" dirty="0"/>
              <a:t>are numbered from 0 to 31</a:t>
            </a:r>
          </a:p>
          <a:p>
            <a:r>
              <a:rPr lang="en-US" dirty="0" smtClean="0"/>
              <a:t>Each </a:t>
            </a:r>
            <a:r>
              <a:rPr lang="en-US" dirty="0"/>
              <a:t>register can be referred to by number or name</a:t>
            </a:r>
          </a:p>
          <a:p>
            <a:pPr lvl="1"/>
            <a:r>
              <a:rPr lang="en-US" dirty="0" smtClean="0"/>
              <a:t>Number </a:t>
            </a:r>
            <a:r>
              <a:rPr lang="en-US" dirty="0"/>
              <a:t>references: $0, $1, … $30, $31</a:t>
            </a:r>
          </a:p>
          <a:p>
            <a:pPr lvl="1"/>
            <a:r>
              <a:rPr lang="en-US" dirty="0" smtClean="0"/>
              <a:t>By </a:t>
            </a:r>
            <a:r>
              <a:rPr lang="en-US" dirty="0"/>
              <a:t>convention, each register also has a name to make it easier to code</a:t>
            </a:r>
          </a:p>
          <a:p>
            <a:pPr lvl="2"/>
            <a:r>
              <a:rPr lang="fr-FR" dirty="0" smtClean="0"/>
              <a:t>$</a:t>
            </a:r>
            <a:r>
              <a:rPr lang="fr-FR" dirty="0"/>
              <a:t>t0 -$t7 for </a:t>
            </a:r>
            <a:r>
              <a:rPr lang="fr-FR" dirty="0" err="1"/>
              <a:t>temporary</a:t>
            </a:r>
            <a:r>
              <a:rPr lang="fr-FR" dirty="0"/>
              <a:t> variables ($8-$15)</a:t>
            </a:r>
          </a:p>
          <a:p>
            <a:pPr lvl="2"/>
            <a:r>
              <a:rPr lang="en-US" dirty="0" smtClean="0"/>
              <a:t>$</a:t>
            </a:r>
            <a:r>
              <a:rPr lang="en-US" dirty="0" err="1" smtClean="0"/>
              <a:t>ra</a:t>
            </a:r>
            <a:r>
              <a:rPr lang="en-US" dirty="0" smtClean="0"/>
              <a:t> for </a:t>
            </a:r>
            <a:r>
              <a:rPr lang="en-US" dirty="0"/>
              <a:t>return address</a:t>
            </a:r>
          </a:p>
          <a:p>
            <a:r>
              <a:rPr lang="en-US" dirty="0" smtClean="0"/>
              <a:t>Each </a:t>
            </a:r>
            <a:r>
              <a:rPr lang="en-US" dirty="0"/>
              <a:t>MIPS register is 32 bits wide</a:t>
            </a:r>
          </a:p>
          <a:p>
            <a:pPr lvl="1"/>
            <a:r>
              <a:rPr lang="en-US" dirty="0" smtClean="0"/>
              <a:t>Groups </a:t>
            </a:r>
            <a:r>
              <a:rPr lang="en-US" dirty="0"/>
              <a:t>of 32 bits called a </a:t>
            </a:r>
            <a:r>
              <a:rPr lang="en-US" dirty="0" smtClean="0"/>
              <a:t>word in </a:t>
            </a:r>
            <a:r>
              <a:rPr lang="en-US" dirty="0"/>
              <a:t>MIPS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894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 Assembly Language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</a:t>
            </a:r>
            <a:r>
              <a:rPr lang="en-US" dirty="0"/>
              <a:t>code: </a:t>
            </a:r>
          </a:p>
          <a:p>
            <a:pPr lvl="1"/>
            <a:r>
              <a:rPr lang="pt-BR" dirty="0" smtClean="0"/>
              <a:t>f </a:t>
            </a:r>
            <a:r>
              <a:rPr lang="pt-BR" dirty="0"/>
              <a:t>= (g + h) –(i + j</a:t>
            </a:r>
            <a:r>
              <a:rPr lang="pt-BR" dirty="0" smtClean="0"/>
              <a:t>);</a:t>
            </a:r>
          </a:p>
          <a:p>
            <a:pPr marL="457200" lvl="1" indent="0">
              <a:buNone/>
            </a:pPr>
            <a:endParaRPr lang="pt-BR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829" y="3223134"/>
            <a:ext cx="9958811" cy="9233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829" y="4869010"/>
            <a:ext cx="8754700" cy="130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167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 Assembly Language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8404" y="1282367"/>
            <a:ext cx="9515192" cy="507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913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 Assembly Language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</a:t>
            </a:r>
            <a:r>
              <a:rPr lang="en-US" dirty="0"/>
              <a:t>: </a:t>
            </a:r>
          </a:p>
          <a:p>
            <a:pPr lvl="1"/>
            <a:r>
              <a:rPr lang="en-US" dirty="0" smtClean="0"/>
              <a:t>add, </a:t>
            </a:r>
            <a:r>
              <a:rPr lang="en-US" dirty="0" err="1" smtClean="0"/>
              <a:t>addi</a:t>
            </a:r>
            <a:r>
              <a:rPr lang="en-US" dirty="0" smtClean="0"/>
              <a:t>, sub</a:t>
            </a:r>
          </a:p>
          <a:p>
            <a:pPr lvl="1"/>
            <a:r>
              <a:rPr lang="en-US" dirty="0" smtClean="0"/>
              <a:t>Why not </a:t>
            </a:r>
            <a:r>
              <a:rPr lang="en-US" dirty="0" err="1" smtClean="0"/>
              <a:t>subi</a:t>
            </a:r>
            <a:r>
              <a:rPr lang="en-US" dirty="0" smtClean="0"/>
              <a:t>?[Hints 2’s complement] </a:t>
            </a:r>
          </a:p>
          <a:p>
            <a:r>
              <a:rPr lang="en-US" dirty="0" smtClean="0"/>
              <a:t>Logical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and</a:t>
            </a:r>
            <a:r>
              <a:rPr lang="en-US" dirty="0"/>
              <a:t>, or, nor, </a:t>
            </a:r>
            <a:r>
              <a:rPr lang="en-US" dirty="0" err="1"/>
              <a:t>andi</a:t>
            </a:r>
            <a:r>
              <a:rPr lang="en-US" dirty="0"/>
              <a:t>, </a:t>
            </a:r>
            <a:r>
              <a:rPr lang="en-US" dirty="0" err="1"/>
              <a:t>ori</a:t>
            </a:r>
            <a:r>
              <a:rPr lang="en-US" dirty="0"/>
              <a:t>, </a:t>
            </a:r>
            <a:r>
              <a:rPr lang="en-US" dirty="0" err="1"/>
              <a:t>sll</a:t>
            </a:r>
            <a:r>
              <a:rPr lang="en-US" dirty="0"/>
              <a:t>, </a:t>
            </a:r>
            <a:r>
              <a:rPr lang="en-US" dirty="0" err="1"/>
              <a:t>srl</a:t>
            </a:r>
            <a:endParaRPr lang="en-US" dirty="0"/>
          </a:p>
          <a:p>
            <a:pPr lvl="1"/>
            <a:r>
              <a:rPr lang="en-US" dirty="0" smtClean="0"/>
              <a:t>Why </a:t>
            </a:r>
            <a:r>
              <a:rPr lang="en-US" dirty="0"/>
              <a:t>not “not” instruction?</a:t>
            </a:r>
          </a:p>
          <a:p>
            <a:pPr lvl="1"/>
            <a:r>
              <a:rPr lang="en-US" dirty="0" smtClean="0"/>
              <a:t>Why </a:t>
            </a:r>
            <a:r>
              <a:rPr lang="en-US" dirty="0"/>
              <a:t>not </a:t>
            </a:r>
            <a:r>
              <a:rPr lang="en-US" dirty="0" smtClean="0"/>
              <a:t>“</a:t>
            </a:r>
            <a:r>
              <a:rPr lang="en-US" dirty="0" err="1" smtClean="0"/>
              <a:t>nori</a:t>
            </a:r>
            <a:r>
              <a:rPr lang="en-US" dirty="0" smtClean="0"/>
              <a:t>” instruction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790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Any Question?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sz="34400" dirty="0"/>
              <a:t>				?</a:t>
            </a:r>
          </a:p>
        </p:txBody>
      </p:sp>
    </p:spTree>
    <p:extLst>
      <p:ext uri="{BB962C8B-B14F-4D97-AF65-F5344CB8AC3E}">
        <p14:creationId xmlns:p14="http://schemas.microsoft.com/office/powerpoint/2010/main" val="29727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2309" y="2803525"/>
            <a:ext cx="10515600" cy="1325563"/>
          </a:xfrm>
        </p:spPr>
        <p:txBody>
          <a:bodyPr/>
          <a:lstStyle/>
          <a:p>
            <a:r>
              <a:rPr lang="en-US" dirty="0" smtClean="0"/>
              <a:t>		Preview of the last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79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6367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M</a:t>
            </a:r>
            <a:r>
              <a:rPr lang="en-US" dirty="0" smtClean="0"/>
              <a:t>icroprocessor</a:t>
            </a:r>
          </a:p>
          <a:p>
            <a:pPr marL="0" indent="0">
              <a:buNone/>
            </a:pPr>
            <a:r>
              <a:rPr lang="en-US" dirty="0" smtClean="0"/>
              <a:t>without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I</a:t>
            </a:r>
            <a:r>
              <a:rPr lang="en-US" dirty="0" smtClean="0"/>
              <a:t>nterlocked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P</a:t>
            </a:r>
            <a:r>
              <a:rPr lang="en-US" dirty="0" smtClean="0"/>
              <a:t>ipeline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S</a:t>
            </a:r>
            <a:r>
              <a:rPr lang="en-US" dirty="0" smtClean="0"/>
              <a:t>tages </a:t>
            </a:r>
            <a:r>
              <a:rPr lang="en-US" b="1" dirty="0"/>
              <a:t>(</a:t>
            </a:r>
            <a:r>
              <a:rPr lang="en-US" b="1" dirty="0">
                <a:solidFill>
                  <a:schemeClr val="accent1"/>
                </a:solidFill>
              </a:rPr>
              <a:t>MIPS</a:t>
            </a:r>
            <a:r>
              <a:rPr lang="en-US" b="1" dirty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831" y="365125"/>
            <a:ext cx="6194196" cy="640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01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Assembler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program that translates a symbolic version of instructions into the binary version.</a:t>
            </a:r>
          </a:p>
          <a:p>
            <a:r>
              <a:rPr lang="en-US" dirty="0" smtClean="0"/>
              <a:t>Assembly </a:t>
            </a:r>
            <a:r>
              <a:rPr lang="en-US" dirty="0"/>
              <a:t>Language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symbolic representation of machine instructions.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75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Five classic components</a:t>
            </a:r>
          </a:p>
          <a:p>
            <a:r>
              <a:rPr lang="en-US" dirty="0" smtClean="0"/>
              <a:t>Input</a:t>
            </a:r>
            <a:endParaRPr lang="en-US" dirty="0"/>
          </a:p>
          <a:p>
            <a:r>
              <a:rPr lang="en-US" dirty="0" smtClean="0"/>
              <a:t>output</a:t>
            </a:r>
            <a:endParaRPr lang="en-US" dirty="0"/>
          </a:p>
          <a:p>
            <a:r>
              <a:rPr lang="en-US" dirty="0" smtClean="0"/>
              <a:t>Memory</a:t>
            </a:r>
            <a:endParaRPr lang="en-US" dirty="0"/>
          </a:p>
          <a:p>
            <a:r>
              <a:rPr lang="en-US" dirty="0" smtClean="0"/>
              <a:t>Data-path</a:t>
            </a:r>
            <a:endParaRPr lang="en-US" dirty="0"/>
          </a:p>
          <a:p>
            <a:pPr lvl="1"/>
            <a:r>
              <a:rPr lang="en-US" dirty="0" smtClean="0"/>
              <a:t>Control</a:t>
            </a:r>
            <a:endParaRPr lang="en-US" dirty="0"/>
          </a:p>
          <a:p>
            <a:r>
              <a:rPr lang="en-US" dirty="0"/>
              <a:t>Processor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609" y="2082298"/>
            <a:ext cx="5101213" cy="408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63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Primary </a:t>
            </a:r>
            <a:r>
              <a:rPr lang="en-US" dirty="0"/>
              <a:t>Memory (RAM)</a:t>
            </a:r>
          </a:p>
          <a:p>
            <a:pPr lvl="1"/>
            <a:r>
              <a:rPr lang="en-US" dirty="0" smtClean="0"/>
              <a:t>Faster</a:t>
            </a:r>
            <a:endParaRPr lang="en-US" dirty="0"/>
          </a:p>
          <a:p>
            <a:pPr lvl="1"/>
            <a:r>
              <a:rPr lang="en-US" dirty="0" smtClean="0"/>
              <a:t>Volatile</a:t>
            </a:r>
            <a:endParaRPr lang="en-US" dirty="0"/>
          </a:p>
          <a:p>
            <a:pPr lvl="1"/>
            <a:r>
              <a:rPr lang="en-US" dirty="0" smtClean="0"/>
              <a:t>Expensive</a:t>
            </a:r>
            <a:endParaRPr lang="en-US" dirty="0"/>
          </a:p>
          <a:p>
            <a:r>
              <a:rPr lang="en-US" dirty="0" smtClean="0"/>
              <a:t>Secondary </a:t>
            </a:r>
            <a:r>
              <a:rPr lang="en-US" dirty="0"/>
              <a:t>Memory (Storage)</a:t>
            </a:r>
          </a:p>
          <a:p>
            <a:pPr lvl="1"/>
            <a:r>
              <a:rPr lang="en-US" dirty="0" smtClean="0"/>
              <a:t>Slower</a:t>
            </a:r>
            <a:endParaRPr lang="en-US" dirty="0"/>
          </a:p>
          <a:p>
            <a:pPr lvl="1"/>
            <a:r>
              <a:rPr lang="en-US" dirty="0" smtClean="0"/>
              <a:t>Non-volatile</a:t>
            </a:r>
            <a:endParaRPr lang="en-US" dirty="0"/>
          </a:p>
          <a:p>
            <a:pPr lvl="1"/>
            <a:r>
              <a:rPr lang="en-US" dirty="0" smtClean="0"/>
              <a:t>Less </a:t>
            </a:r>
            <a:r>
              <a:rPr lang="en-US" dirty="0"/>
              <a:t>expensive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00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208" y="2067929"/>
            <a:ext cx="7338696" cy="3414056"/>
          </a:xfrm>
        </p:spPr>
      </p:pic>
    </p:spTree>
    <p:extLst>
      <p:ext uri="{BB962C8B-B14F-4D97-AF65-F5344CB8AC3E}">
        <p14:creationId xmlns:p14="http://schemas.microsoft.com/office/powerpoint/2010/main" val="278826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Memory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RAM </a:t>
            </a:r>
            <a:r>
              <a:rPr lang="en-US" dirty="0"/>
              <a:t>(Random Access Memory)</a:t>
            </a:r>
          </a:p>
          <a:p>
            <a:pPr lvl="1"/>
            <a:r>
              <a:rPr lang="en-US" dirty="0" smtClean="0"/>
              <a:t>DRAM </a:t>
            </a:r>
            <a:r>
              <a:rPr lang="en-US" dirty="0"/>
              <a:t>(Dynamic) –</a:t>
            </a:r>
            <a:r>
              <a:rPr lang="en-US" dirty="0" smtClean="0"/>
              <a:t>DDR4 </a:t>
            </a:r>
            <a:r>
              <a:rPr lang="en-US" dirty="0"/>
              <a:t>RAM</a:t>
            </a:r>
          </a:p>
          <a:p>
            <a:pPr lvl="1"/>
            <a:r>
              <a:rPr lang="en-US" dirty="0" smtClean="0"/>
              <a:t>SRAM </a:t>
            </a:r>
            <a:r>
              <a:rPr lang="en-US" dirty="0"/>
              <a:t>(Static) –Cache memory</a:t>
            </a:r>
          </a:p>
          <a:p>
            <a:endParaRPr lang="en-US" dirty="0"/>
          </a:p>
          <a:p>
            <a:r>
              <a:rPr lang="en-US" dirty="0" smtClean="0"/>
              <a:t>SRAM </a:t>
            </a:r>
            <a:r>
              <a:rPr lang="en-US" dirty="0"/>
              <a:t>is static while DRAM is dynamic</a:t>
            </a:r>
          </a:p>
          <a:p>
            <a:r>
              <a:rPr lang="en-US" dirty="0" smtClean="0"/>
              <a:t>SRAM </a:t>
            </a:r>
            <a:r>
              <a:rPr lang="en-US" dirty="0"/>
              <a:t>is faster compared to DRAM</a:t>
            </a:r>
          </a:p>
          <a:p>
            <a:r>
              <a:rPr lang="en-US" dirty="0" smtClean="0"/>
              <a:t>SRAM </a:t>
            </a:r>
            <a:r>
              <a:rPr lang="en-US" dirty="0"/>
              <a:t>consumes less power than DRAM</a:t>
            </a:r>
          </a:p>
          <a:p>
            <a:r>
              <a:rPr lang="en-US" dirty="0" smtClean="0"/>
              <a:t>SRAM </a:t>
            </a:r>
            <a:r>
              <a:rPr lang="en-US" dirty="0"/>
              <a:t>uses more transistors per bit of memory compared to DRAM</a:t>
            </a:r>
          </a:p>
          <a:p>
            <a:r>
              <a:rPr lang="en-US" dirty="0" smtClean="0"/>
              <a:t>SRAM </a:t>
            </a:r>
            <a:r>
              <a:rPr lang="en-US" dirty="0"/>
              <a:t>is more expensive than DRAM</a:t>
            </a:r>
          </a:p>
          <a:p>
            <a:r>
              <a:rPr lang="en-US" dirty="0" smtClean="0"/>
              <a:t>Cheaper </a:t>
            </a:r>
            <a:r>
              <a:rPr lang="en-US" dirty="0"/>
              <a:t>DRAM is used in main memory while SRAM is commonly used in cache memory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358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Secondary Memory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ROM </a:t>
            </a:r>
            <a:r>
              <a:rPr lang="en-US" dirty="0"/>
              <a:t>(Read Only Memory)</a:t>
            </a:r>
          </a:p>
          <a:p>
            <a:r>
              <a:rPr lang="en-US" dirty="0" smtClean="0"/>
              <a:t>EPROM </a:t>
            </a:r>
            <a:r>
              <a:rPr lang="en-US" dirty="0"/>
              <a:t>(erasable programmable read only memory)</a:t>
            </a:r>
          </a:p>
          <a:p>
            <a:r>
              <a:rPr lang="en-US" dirty="0" smtClean="0"/>
              <a:t>CD-ROM</a:t>
            </a:r>
            <a:endParaRPr lang="en-US" dirty="0"/>
          </a:p>
          <a:p>
            <a:r>
              <a:rPr lang="en-US" dirty="0" smtClean="0"/>
              <a:t>CD-R/W</a:t>
            </a:r>
            <a:endParaRPr lang="en-US" dirty="0"/>
          </a:p>
          <a:p>
            <a:r>
              <a:rPr lang="en-US" dirty="0" smtClean="0"/>
              <a:t>Flash </a:t>
            </a:r>
            <a:r>
              <a:rPr lang="en-US" dirty="0"/>
              <a:t>Memory (pen drive)</a:t>
            </a:r>
          </a:p>
          <a:p>
            <a:r>
              <a:rPr lang="en-US" dirty="0" smtClean="0"/>
              <a:t>Floppy </a:t>
            </a:r>
            <a:r>
              <a:rPr lang="en-US" dirty="0"/>
              <a:t>disk</a:t>
            </a:r>
          </a:p>
          <a:p>
            <a:r>
              <a:rPr lang="en-US" dirty="0" smtClean="0"/>
              <a:t>Magnetic </a:t>
            </a:r>
            <a:r>
              <a:rPr lang="en-US" dirty="0"/>
              <a:t>Tape</a:t>
            </a:r>
          </a:p>
          <a:p>
            <a:r>
              <a:rPr lang="en-US" dirty="0" smtClean="0"/>
              <a:t>Hard </a:t>
            </a:r>
            <a:r>
              <a:rPr lang="en-US" dirty="0"/>
              <a:t>disk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768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481</Words>
  <Application>Microsoft Office PowerPoint</Application>
  <PresentationFormat>Widescreen</PresentationFormat>
  <Paragraphs>99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Gill Sans MT</vt:lpstr>
      <vt:lpstr>Office Theme</vt:lpstr>
      <vt:lpstr>CSE - 313 Computer Architecture</vt:lpstr>
      <vt:lpstr>  Preview of the last class</vt:lpstr>
      <vt:lpstr>PowerPoint Presentation</vt:lpstr>
      <vt:lpstr>PowerPoint Presentation</vt:lpstr>
      <vt:lpstr>PowerPoint Presentation</vt:lpstr>
      <vt:lpstr>Memory </vt:lpstr>
      <vt:lpstr>PowerPoint Presentation</vt:lpstr>
      <vt:lpstr>Primary Memory </vt:lpstr>
      <vt:lpstr>Secondary Memory </vt:lpstr>
      <vt:lpstr>Instruction set</vt:lpstr>
      <vt:lpstr>Instruction set</vt:lpstr>
      <vt:lpstr>MIPS Assembly Language </vt:lpstr>
      <vt:lpstr>MIPS Assembly Language </vt:lpstr>
      <vt:lpstr>MIPS Assembly Language </vt:lpstr>
      <vt:lpstr>MIPS Assembly Language</vt:lpstr>
      <vt:lpstr>MIPS Assembly Language </vt:lpstr>
      <vt:lpstr>Any Question?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- 313 Computer Architecture</dc:title>
  <dc:creator>Windows User</dc:creator>
  <cp:lastModifiedBy>Alamgir Hossain</cp:lastModifiedBy>
  <cp:revision>48</cp:revision>
  <dcterms:created xsi:type="dcterms:W3CDTF">2019-01-25T10:08:47Z</dcterms:created>
  <dcterms:modified xsi:type="dcterms:W3CDTF">2022-02-14T12:38:35Z</dcterms:modified>
</cp:coreProperties>
</file>