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5153-8253-4294-A0FA-4A7F70359A49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0109-CA8D-44EC-A441-F96AFC45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F5AE94-3340-4EE4-83FB-F8483F418CCE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BC30E1-D04F-4653-AC0E-1D358BC41A56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6790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68784-7378-4E66-A161-5496977E2897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235494-61DA-4676-B5CA-10754549074D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9942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715BD-1890-4096-89F8-674E76D4B8BF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29E49-DF28-4972-A472-2DFF32CDDF30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3202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7BEA5-551C-4CA2-8841-B6F059AF5B80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E935D6-0917-437C-8FFA-A2E06A47EB9C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8384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D651B-4238-40EF-A216-A1898AE3724C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B5E4B9-1868-4BF6-934C-DADE56D65580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8798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83D273-5F6B-4A8B-AD62-B136F0838FA5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FEFF6A-0B85-4E0F-AA3D-7488AEA63D98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796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ACED32-A63C-4D8B-996C-E9322E02F3C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7064F-B016-418A-BF25-F5C4677D9664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1536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DE637A-9BA2-47AD-AA9D-53199669640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BEFED-A740-422A-92A8-27A4271DE1FC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1913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7E42FE-8C7C-46AD-99B6-DEB578728CB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F915C-F948-49CA-A9ED-2DCA24DFC2C4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6842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6A8F1-2311-4391-B880-05A8009AF00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ACF993-97BA-4355-A749-736EDE8D551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64426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3F7AB2-DD8C-40CF-8F3E-C333735C9A6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55FD3-07A6-4535-80A7-713441A2A3E3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631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93737-022A-43EE-98FE-5E44BF495979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0582E1-F61F-4E62-A960-ECA15692BFA5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82955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F4858-F4A2-4728-BA3A-B9126263EE57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254CBF-B85C-4755-A5D3-0811C852D9FF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4511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9FD1F6-A1D1-458B-857F-7E9E53B80730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08F04-77C8-44CB-8B07-F82ED426B5BF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327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59A65-B750-437E-A4D8-BBD84EAEFB8A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E73FC-836E-4871-A76E-29A06047208E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5309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E559E-40AF-44B9-AD90-E457931E3C6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B86CD-4135-4D44-A5E3-3CAF54B7B057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6469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54EA8C-1247-4AEE-8967-174146E667CE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14252-A6B7-4DF9-B796-AA127A625029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1960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9FBC32-7EE5-41BC-8248-4ADDC7F28238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FADF84-DAAD-47F3-BD01-A9A5FEBD4A7E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71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CFE11-60E1-4968-B091-246C05D55707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3C7F8-30A9-4EF7-AA7C-BF070038E9EA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7251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96A3A-5AA5-48EB-BD5A-D09BA452712C}" type="datetime4">
              <a:rPr lang="en-US" altLang="en-US" smtClean="0">
                <a:latin typeface="Times New Roman" panose="02020603050405020304" pitchFamily="18" charset="0"/>
              </a:rPr>
              <a:pPr/>
              <a:t>February 14, 2022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320B6-52F8-484E-A512-0AE7D23CDDD1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3018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7D33-40B0-4E4C-9434-E84EA8BE351E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B417-D7DB-4EC5-856E-7F0EDA28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79650" y="239077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24063" y="4286251"/>
            <a:ext cx="8318500" cy="1274763"/>
          </a:xfrm>
        </p:spPr>
        <p:txBody>
          <a:bodyPr/>
          <a:lstStyle/>
          <a:p>
            <a:r>
              <a:rPr lang="en-US" sz="3200" dirty="0"/>
              <a:t>Faculty: </a:t>
            </a:r>
            <a:r>
              <a:rPr lang="en-US" sz="3200" dirty="0" smtClean="0"/>
              <a:t>Shoib Ahmed Shourav</a:t>
            </a:r>
            <a:endParaRPr lang="en-US" sz="3200" dirty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919289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199946" y="4923632"/>
            <a:ext cx="8353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676214E-077B-4132-9D47-97CA6A339B3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Instruction Count and CPI</a:t>
            </a:r>
            <a:endParaRPr lang="en-AU" altLang="en-US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/>
              <a:t>Instruction Count for a program</a:t>
            </a:r>
          </a:p>
          <a:p>
            <a:pPr lvl="1" eaLnBrk="1" hangingPunct="1"/>
            <a:r>
              <a:rPr lang="en-US" altLang="en-US"/>
              <a:t>Determined by program, ISA and compiler</a:t>
            </a:r>
          </a:p>
          <a:p>
            <a:pPr eaLnBrk="1" hangingPunct="1"/>
            <a:r>
              <a:rPr lang="en-US" altLang="en-US"/>
              <a:t>Average cycles per instruction</a:t>
            </a:r>
          </a:p>
          <a:p>
            <a:pPr lvl="1" eaLnBrk="1" hangingPunct="1"/>
            <a:r>
              <a:rPr lang="en-US" altLang="en-US"/>
              <a:t>Determined by CPU hardware</a:t>
            </a:r>
          </a:p>
          <a:p>
            <a:pPr lvl="1" eaLnBrk="1" hangingPunct="1"/>
            <a:r>
              <a:rPr lang="en-US" altLang="en-US"/>
              <a:t>If different instructions have different CPI</a:t>
            </a:r>
          </a:p>
          <a:p>
            <a:pPr lvl="2" eaLnBrk="1" hangingPunct="1"/>
            <a:r>
              <a:rPr lang="en-US" altLang="en-US"/>
              <a:t>Average CPI affected by instruction mix</a:t>
            </a:r>
            <a:endParaRPr lang="en-AU" altLang="en-US"/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41003"/>
              </p:ext>
            </p:extLst>
          </p:nvPr>
        </p:nvGraphicFramePr>
        <p:xfrm>
          <a:off x="2230439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1319213"/>
                        <a:ext cx="8129587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98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EFC6AA1-093B-439B-BA61-EEBBE7AF2F6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CPI Example</a:t>
            </a:r>
            <a:endParaRPr lang="en-AU" alt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Which is faster, and by how much</a:t>
            </a:r>
            <a:r>
              <a:rPr lang="en-US" altLang="en-US" dirty="0" smtClean="0"/>
              <a:t>?</a:t>
            </a:r>
            <a:endParaRPr lang="en-AU" altLang="en-US" dirty="0"/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13589"/>
              </p:ext>
            </p:extLst>
          </p:nvPr>
        </p:nvGraphicFramePr>
        <p:xfrm>
          <a:off x="2590801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141663"/>
                        <a:ext cx="7034213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AutoShape 5"/>
          <p:cNvSpPr>
            <a:spLocks/>
          </p:cNvSpPr>
          <p:nvPr/>
        </p:nvSpPr>
        <p:spPr bwMode="auto">
          <a:xfrm>
            <a:off x="8688389" y="371792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is faster…</a:t>
            </a:r>
            <a:endParaRPr lang="en-AU" altLang="en-US" sz="1800"/>
          </a:p>
        </p:txBody>
      </p:sp>
      <p:sp>
        <p:nvSpPr>
          <p:cNvPr id="60423" name="AutoShape 6"/>
          <p:cNvSpPr>
            <a:spLocks/>
          </p:cNvSpPr>
          <p:nvPr/>
        </p:nvSpPr>
        <p:spPr bwMode="auto">
          <a:xfrm>
            <a:off x="8688389" y="5518151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…by this much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383274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CBFC8D8-B52A-43A3-835C-E8A7562F9A1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620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in More Detail</a:t>
            </a:r>
            <a:endParaRPr lang="en-AU" altLang="en-US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different instruction classes take different numbers of cycles</a:t>
            </a:r>
            <a:endParaRPr lang="en-AU" altLang="en-US" smtClean="0"/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50401"/>
              </p:ext>
            </p:extLst>
          </p:nvPr>
        </p:nvGraphicFramePr>
        <p:xfrm>
          <a:off x="2960689" y="2420939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2420939"/>
                        <a:ext cx="64277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2706688" y="3573463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Weighted average CPI</a:t>
            </a:r>
            <a:endParaRPr lang="en-AU" altLang="en-US"/>
          </a:p>
        </p:txBody>
      </p:sp>
      <p:graphicFrame>
        <p:nvGraphicFramePr>
          <p:cNvPr id="624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04175"/>
              </p:ext>
            </p:extLst>
          </p:nvPr>
        </p:nvGraphicFramePr>
        <p:xfrm>
          <a:off x="2112964" y="4292601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4" y="4292601"/>
                        <a:ext cx="8105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AutoShape 7"/>
          <p:cNvSpPr>
            <a:spLocks/>
          </p:cNvSpPr>
          <p:nvPr/>
        </p:nvSpPr>
        <p:spPr bwMode="auto">
          <a:xfrm rot="5400000">
            <a:off x="8471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7518401" y="5649914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Relative frequency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402202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730E497-D50C-49D0-A2F7-A2F18D59116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CPI Example</a:t>
            </a:r>
            <a:endParaRPr lang="en-AU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Alternative compiled code sequences using instructions in classes A, B, C</a:t>
            </a:r>
            <a:endParaRPr lang="en-AU" altLang="en-US"/>
          </a:p>
        </p:txBody>
      </p:sp>
      <p:graphicFrame>
        <p:nvGraphicFramePr>
          <p:cNvPr id="321576" name="Group 40">
            <a:extLst>
              <a:ext uri="{FF2B5EF4-FFF2-40B4-BE49-F238E27FC236}">
                <a16:creationId xmlns:a16="http://schemas.microsoft.com/office/drawing/2014/main" id="{13872984-4E78-4405-91FE-82EE750A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12371"/>
              </p:ext>
            </p:extLst>
          </p:nvPr>
        </p:nvGraphicFramePr>
        <p:xfrm>
          <a:off x="3143251" y="2276476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465556636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832299675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95332039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678083042"/>
                    </a:ext>
                  </a:extLst>
                </a:gridCol>
              </a:tblGrid>
              <a:tr h="396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Instruction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beq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72347"/>
                  </a:ext>
                </a:extLst>
              </a:tr>
              <a:tr h="396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CPI for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instruction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09385"/>
                  </a:ext>
                </a:extLst>
              </a:tr>
              <a:tr h="396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 in sequence 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1586"/>
                  </a:ext>
                </a:extLst>
              </a:tr>
              <a:tr h="403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 in sequence 2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322204"/>
                  </a:ext>
                </a:extLst>
              </a:tr>
            </a:tbl>
          </a:graphicData>
        </a:graphic>
      </p:graphicFrame>
      <p:sp>
        <p:nvSpPr>
          <p:cNvPr id="64544" name="Rectangle 31"/>
          <p:cNvSpPr>
            <a:spLocks noChangeArrowheads="1"/>
          </p:cNvSpPr>
          <p:nvPr/>
        </p:nvSpPr>
        <p:spPr bwMode="auto">
          <a:xfrm>
            <a:off x="2063750" y="407670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Sequence 1: IC = 5</a:t>
            </a:r>
          </a:p>
          <a:p>
            <a:pPr lvl="1" eaLnBrk="1" hangingPunct="1"/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2×1 + 1×2 + 2×3</a:t>
            </a:r>
            <a:br>
              <a:rPr lang="en-US" altLang="en-US" sz="2400" dirty="0"/>
            </a:br>
            <a:r>
              <a:rPr lang="en-US" altLang="en-US" sz="2400" dirty="0"/>
              <a:t>= 10</a:t>
            </a:r>
          </a:p>
          <a:p>
            <a:pPr lvl="1" eaLnBrk="1" hangingPunct="1"/>
            <a:r>
              <a:rPr lang="en-US" altLang="en-US" sz="2400" dirty="0"/>
              <a:t>Avg. CPI = 10/5 = 2.0</a:t>
            </a:r>
          </a:p>
        </p:txBody>
      </p:sp>
      <p:sp>
        <p:nvSpPr>
          <p:cNvPr id="64545" name="Rectangle 32"/>
          <p:cNvSpPr>
            <a:spLocks noChangeArrowheads="1"/>
          </p:cNvSpPr>
          <p:nvPr/>
        </p:nvSpPr>
        <p:spPr bwMode="auto">
          <a:xfrm>
            <a:off x="6311900" y="407670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Sequence 2: IC = 6</a:t>
            </a:r>
          </a:p>
          <a:p>
            <a:pPr lvl="1" eaLnBrk="1" hangingPunct="1"/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4×1 + 1×2 + 1×3</a:t>
            </a:r>
            <a:br>
              <a:rPr lang="en-US" altLang="en-US" sz="2400" dirty="0"/>
            </a:br>
            <a:r>
              <a:rPr lang="en-US" altLang="en-US" sz="2400" dirty="0"/>
              <a:t>= 9</a:t>
            </a:r>
          </a:p>
          <a:p>
            <a:pPr lvl="1" eaLnBrk="1" hangingPunct="1"/>
            <a:r>
              <a:rPr lang="en-US" altLang="en-US" sz="2400" dirty="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991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6B2522A-5E8B-43D0-9187-C0305EFBDE3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Performance Summary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 smtClean="0"/>
              <a:t>Performance depends on</a:t>
            </a:r>
          </a:p>
          <a:p>
            <a:pPr lvl="1" eaLnBrk="1" hangingPunct="1"/>
            <a:r>
              <a:rPr lang="en-AU" altLang="en-US" smtClean="0"/>
              <a:t>Algorithm: affects IC, possibly CPI</a:t>
            </a:r>
          </a:p>
          <a:p>
            <a:pPr lvl="1" eaLnBrk="1" hangingPunct="1"/>
            <a:r>
              <a:rPr lang="en-AU" altLang="en-US" smtClean="0"/>
              <a:t>Programming language: affects IC, CPI</a:t>
            </a:r>
          </a:p>
          <a:p>
            <a:pPr lvl="1" eaLnBrk="1" hangingPunct="1"/>
            <a:r>
              <a:rPr lang="en-AU" altLang="en-US" smtClean="0"/>
              <a:t>Compiler: affects IC, CPI</a:t>
            </a:r>
          </a:p>
          <a:p>
            <a:pPr lvl="1" eaLnBrk="1" hangingPunct="1"/>
            <a:r>
              <a:rPr lang="en-AU" altLang="en-US" smtClean="0"/>
              <a:t>Instruction set architecture: affects IC, CPI, T</a:t>
            </a:r>
            <a:r>
              <a:rPr lang="en-AU" altLang="en-US" baseline="-25000" smtClean="0"/>
              <a:t>c</a:t>
            </a:r>
          </a:p>
        </p:txBody>
      </p:sp>
      <p:graphicFrame>
        <p:nvGraphicFramePr>
          <p:cNvPr id="665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33794"/>
              </p:ext>
            </p:extLst>
          </p:nvPr>
        </p:nvGraphicFramePr>
        <p:xfrm>
          <a:off x="2351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7848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32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485D307-29D8-44EB-A7D6-0AE92D3C35F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Trends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CMOS IC technology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 rot="5400000">
            <a:off x="9332119" y="969169"/>
            <a:ext cx="2305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§1.5 The Power Wall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32303"/>
              </p:ext>
            </p:extLst>
          </p:nvPr>
        </p:nvGraphicFramePr>
        <p:xfrm>
          <a:off x="2855914" y="4941889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941889"/>
                        <a:ext cx="7081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AutoShape 7"/>
          <p:cNvSpPr>
            <a:spLocks/>
          </p:cNvSpPr>
          <p:nvPr/>
        </p:nvSpPr>
        <p:spPr bwMode="auto">
          <a:xfrm>
            <a:off x="9264650" y="5805489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1000</a:t>
            </a:r>
          </a:p>
        </p:txBody>
      </p:sp>
      <p:sp>
        <p:nvSpPr>
          <p:cNvPr id="68616" name="AutoShape 8"/>
          <p:cNvSpPr>
            <a:spLocks/>
          </p:cNvSpPr>
          <p:nvPr/>
        </p:nvSpPr>
        <p:spPr bwMode="auto">
          <a:xfrm>
            <a:off x="3575050" y="5805489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30</a:t>
            </a:r>
          </a:p>
        </p:txBody>
      </p:sp>
      <p:sp>
        <p:nvSpPr>
          <p:cNvPr id="68617" name="AutoShape 9"/>
          <p:cNvSpPr>
            <a:spLocks/>
          </p:cNvSpPr>
          <p:nvPr/>
        </p:nvSpPr>
        <p:spPr bwMode="auto">
          <a:xfrm>
            <a:off x="7391401" y="5805489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5V → 1V</a:t>
            </a:r>
            <a:endParaRPr lang="en-AU" altLang="en-US" sz="1800"/>
          </a:p>
        </p:txBody>
      </p:sp>
      <p:pic>
        <p:nvPicPr>
          <p:cNvPr id="68618" name="Picture 10" descr="f01-15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557338"/>
            <a:ext cx="51181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E7694AA-D885-4AB1-91C2-9ED777505DC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Reducing Power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smtClean="0"/>
              <a:t>Suppose a new CPU has</a:t>
            </a:r>
          </a:p>
          <a:p>
            <a:pPr lvl="1" eaLnBrk="1" hangingPunct="1"/>
            <a:r>
              <a:rPr lang="en-AU" altLang="en-US" smtClean="0"/>
              <a:t>85% of capacitive load of old CPU</a:t>
            </a:r>
          </a:p>
          <a:p>
            <a:pPr lvl="1" eaLnBrk="1" hangingPunct="1"/>
            <a:r>
              <a:rPr lang="en-AU" altLang="en-US" smtClean="0"/>
              <a:t>15% voltage and 15% frequency reduction</a:t>
            </a:r>
          </a:p>
        </p:txBody>
      </p:sp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2711451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2208214" y="3933825"/>
            <a:ext cx="82708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/>
              <a:t>The power wall</a:t>
            </a:r>
          </a:p>
          <a:p>
            <a:pPr lvl="1" eaLnBrk="1" hangingPunct="1"/>
            <a:r>
              <a:rPr lang="en-AU" altLang="en-US" dirty="0"/>
              <a:t>We can’t reduce voltage further</a:t>
            </a:r>
          </a:p>
          <a:p>
            <a:pPr lvl="1" eaLnBrk="1" hangingPunct="1"/>
            <a:r>
              <a:rPr lang="en-AU" altLang="en-US" dirty="0"/>
              <a:t>We can’t remove more heat</a:t>
            </a:r>
          </a:p>
          <a:p>
            <a:pPr eaLnBrk="1" hangingPunct="1"/>
            <a:r>
              <a:rPr lang="en-AU" altLang="en-US" dirty="0"/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7287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7C20EA1-8D2C-4FA9-B4D7-90869377417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Uniprocessor Performance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 rot="5400000">
            <a:off x="7687469" y="2613819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§1.6 The Sea Change: The Switch to Multiprocessors</a:t>
            </a:r>
          </a:p>
        </p:txBody>
      </p:sp>
      <p:pic>
        <p:nvPicPr>
          <p:cNvPr id="72709" name="Picture 5" descr="f01-1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268414"/>
            <a:ext cx="6831012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AutoShape 7"/>
          <p:cNvSpPr>
            <a:spLocks/>
          </p:cNvSpPr>
          <p:nvPr/>
        </p:nvSpPr>
        <p:spPr bwMode="auto">
          <a:xfrm>
            <a:off x="2640014" y="5516564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331705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F166602-2130-44EF-BDAE-7E2C4908331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Multiprocessors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Multicore microprocessors</a:t>
            </a:r>
          </a:p>
          <a:p>
            <a:pPr lvl="1" eaLnBrk="1" hangingPunct="1"/>
            <a:r>
              <a:rPr lang="en-AU" altLang="en-US" smtClean="0"/>
              <a:t>More than one processor per chip</a:t>
            </a:r>
          </a:p>
          <a:p>
            <a:pPr eaLnBrk="1" hangingPunct="1"/>
            <a:r>
              <a:rPr lang="en-AU" altLang="en-US" smtClean="0"/>
              <a:t>Requires explicitly parallel programming</a:t>
            </a:r>
          </a:p>
          <a:p>
            <a:pPr lvl="1" eaLnBrk="1" hangingPunct="1"/>
            <a:r>
              <a:rPr lang="en-AU" altLang="en-US" smtClean="0"/>
              <a:t>Compare with instruction level parallelism</a:t>
            </a:r>
          </a:p>
          <a:p>
            <a:pPr lvl="2" eaLnBrk="1" hangingPunct="1"/>
            <a:r>
              <a:rPr lang="en-AU" altLang="en-US" smtClean="0"/>
              <a:t>Hardware executes multiple instructions at once</a:t>
            </a:r>
          </a:p>
          <a:p>
            <a:pPr lvl="2" eaLnBrk="1" hangingPunct="1"/>
            <a:r>
              <a:rPr lang="en-AU" altLang="en-US" smtClean="0"/>
              <a:t>Hidden from the programmer</a:t>
            </a:r>
          </a:p>
          <a:p>
            <a:pPr lvl="1" eaLnBrk="1" hangingPunct="1"/>
            <a:r>
              <a:rPr lang="en-AU" altLang="en-US" smtClean="0"/>
              <a:t>Hard to do</a:t>
            </a:r>
          </a:p>
          <a:p>
            <a:pPr lvl="2" eaLnBrk="1" hangingPunct="1"/>
            <a:r>
              <a:rPr lang="en-AU" altLang="en-US" smtClean="0"/>
              <a:t>Programming for performance</a:t>
            </a:r>
          </a:p>
          <a:p>
            <a:pPr lvl="2" eaLnBrk="1" hangingPunct="1"/>
            <a:r>
              <a:rPr lang="en-AU" altLang="en-US" smtClean="0"/>
              <a:t>Load balancing</a:t>
            </a:r>
          </a:p>
          <a:p>
            <a:pPr lvl="2" eaLnBrk="1" hangingPunct="1"/>
            <a:r>
              <a:rPr lang="en-AU" altLang="en-US" smtClean="0"/>
              <a:t>Optimizing communication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01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B7257AC-D68A-45D6-8325-83251DB537F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Pitfall: Amdahl’s Law</a:t>
            </a:r>
            <a:endParaRPr lang="en-AU" altLang="en-US" dirty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/>
              <a:t>Improving an aspect of a computer and expecting a proportional improvement in overall performance</a:t>
            </a: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 rot="5400000">
            <a:off x="9097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§1.8 Fallacies and Pitfalls</a:t>
            </a:r>
          </a:p>
        </p:txBody>
      </p:sp>
      <p:graphicFrame>
        <p:nvGraphicFramePr>
          <p:cNvPr id="76806" name="Object 5"/>
          <p:cNvGraphicFramePr>
            <a:graphicFrameLocks noChangeAspect="1"/>
          </p:cNvGraphicFramePr>
          <p:nvPr/>
        </p:nvGraphicFramePr>
        <p:xfrm>
          <a:off x="4511675" y="4868864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" name="Equation" r:id="rId4" imgW="863225" imgH="393529" progId="Equation.3">
                  <p:embed/>
                </p:oleObj>
              </mc:Choice>
              <mc:Fallback>
                <p:oleObj name="Equation" r:id="rId4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868864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6311900" y="4941888"/>
            <a:ext cx="34559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/>
              <a:t>Can’t be done!</a:t>
            </a:r>
            <a:endParaRPr lang="en-US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768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83052"/>
              </p:ext>
            </p:extLst>
          </p:nvPr>
        </p:nvGraphicFramePr>
        <p:xfrm>
          <a:off x="3287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" name="Equation" r:id="rId6" imgW="2641600" imgH="419100" progId="Equation.3">
                  <p:embed/>
                </p:oleObj>
              </mc:Choice>
              <mc:Fallback>
                <p:oleObj name="Equation" r:id="rId6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0"/>
                        <a:ext cx="528796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2208214" y="3500439"/>
            <a:ext cx="79914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ym typeface="Wingdings" panose="05000000000000000000" pitchFamily="2" charset="2"/>
              </a:rPr>
              <a:t>Example: multiply accounts for 80s/100s</a:t>
            </a:r>
          </a:p>
          <a:p>
            <a:pPr lvl="1" eaLnBrk="1" hangingPunct="1"/>
            <a:r>
              <a:rPr lang="en-US" altLang="en-US" sz="2400"/>
              <a:t>How much improvement in multiply performance to get 5× overall?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2208214" y="5661026"/>
            <a:ext cx="79914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ym typeface="Wingdings" panose="05000000000000000000" pitchFamily="2" charset="2"/>
              </a:rPr>
              <a:t>Corollary: make the common case fast</a:t>
            </a:r>
          </a:p>
        </p:txBody>
      </p:sp>
    </p:spTree>
    <p:extLst>
      <p:ext uri="{BB962C8B-B14F-4D97-AF65-F5344CB8AC3E}">
        <p14:creationId xmlns:p14="http://schemas.microsoft.com/office/powerpoint/2010/main" val="182324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7" y="8438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			 </a:t>
            </a:r>
            <a:r>
              <a:rPr lang="en-US" sz="6000" b="1" dirty="0" smtClean="0"/>
              <a:t>Performance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985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F9B94E0-9669-4E20-93A6-BD6278625F5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Fallacy: Low Power at Idle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Look back at X4 power benchmark</a:t>
            </a:r>
          </a:p>
          <a:p>
            <a:pPr lvl="1" eaLnBrk="1" hangingPunct="1"/>
            <a:r>
              <a:rPr lang="en-AU" altLang="en-US" smtClean="0"/>
              <a:t>At 100% load: 295W</a:t>
            </a:r>
          </a:p>
          <a:p>
            <a:pPr lvl="1" eaLnBrk="1" hangingPunct="1"/>
            <a:r>
              <a:rPr lang="en-AU" altLang="en-US" smtClean="0"/>
              <a:t>At 50% load: 246W (83%)</a:t>
            </a:r>
          </a:p>
          <a:p>
            <a:pPr lvl="1" eaLnBrk="1" hangingPunct="1"/>
            <a:r>
              <a:rPr lang="en-AU" altLang="en-US" smtClean="0"/>
              <a:t>At 10% load: 180W (61%)</a:t>
            </a:r>
          </a:p>
          <a:p>
            <a:pPr eaLnBrk="1" hangingPunct="1"/>
            <a:r>
              <a:rPr lang="en-AU" altLang="en-US" smtClean="0"/>
              <a:t>Google data center</a:t>
            </a:r>
          </a:p>
          <a:p>
            <a:pPr lvl="1" eaLnBrk="1" hangingPunct="1"/>
            <a:r>
              <a:rPr lang="en-AU" altLang="en-US" smtClean="0"/>
              <a:t>Mostly operates at 10% </a:t>
            </a:r>
            <a:r>
              <a:rPr lang="en-AU" altLang="en-US" smtClean="0">
                <a:cs typeface="Arial" panose="020B0604020202020204" pitchFamily="34" charset="0"/>
              </a:rPr>
              <a:t>– 50% load</a:t>
            </a:r>
          </a:p>
          <a:p>
            <a:pPr lvl="1" eaLnBrk="1" hangingPunct="1"/>
            <a:r>
              <a:rPr lang="en-AU" altLang="en-US" smtClean="0">
                <a:cs typeface="Arial" panose="020B0604020202020204" pitchFamily="34" charset="0"/>
              </a:rPr>
              <a:t>At 100% load less than 1% of the time</a:t>
            </a:r>
          </a:p>
          <a:p>
            <a:pPr eaLnBrk="1" hangingPunct="1"/>
            <a:r>
              <a:rPr lang="en-AU" altLang="en-US" smtClean="0">
                <a:cs typeface="Arial" panose="020B0604020202020204" pitchFamily="34" charset="0"/>
              </a:rPr>
              <a:t>Consider designing processors to make power proportional to load</a:t>
            </a:r>
          </a:p>
        </p:txBody>
      </p:sp>
    </p:spTree>
    <p:extLst>
      <p:ext uri="{BB962C8B-B14F-4D97-AF65-F5344CB8AC3E}">
        <p14:creationId xmlns:p14="http://schemas.microsoft.com/office/powerpoint/2010/main" val="263571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1ECD758-D710-415C-9764-2799C0031B1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Pitfall: MIPS as a Performance Metric</a:t>
            </a:r>
            <a:endParaRPr lang="en-AU" altLang="en-US" sz="360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en-US" smtClean="0"/>
              <a:t>MIPS: Millions of Instructions Per Second</a:t>
            </a:r>
          </a:p>
          <a:p>
            <a:pPr lvl="1" eaLnBrk="1" hangingPunct="1"/>
            <a:r>
              <a:rPr lang="en-US" altLang="en-US" smtClean="0"/>
              <a:t>Doesn’t account for</a:t>
            </a:r>
          </a:p>
          <a:p>
            <a:pPr lvl="2" eaLnBrk="1" hangingPunct="1"/>
            <a:r>
              <a:rPr lang="en-US" altLang="en-US" smtClean="0"/>
              <a:t>Differences in ISAs between computers</a:t>
            </a:r>
          </a:p>
          <a:p>
            <a:pPr lvl="2" eaLnBrk="1" hangingPunct="1"/>
            <a:r>
              <a:rPr lang="en-US" altLang="en-US" smtClean="0"/>
              <a:t>Differences in complexity between instructions</a:t>
            </a:r>
          </a:p>
        </p:txBody>
      </p:sp>
      <p:graphicFrame>
        <p:nvGraphicFramePr>
          <p:cNvPr id="809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84250"/>
              </p:ext>
            </p:extLst>
          </p:nvPr>
        </p:nvGraphicFramePr>
        <p:xfrm>
          <a:off x="2855914" y="3360739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4" imgW="3276600" imgH="1041400" progId="Equation.3">
                  <p:embed/>
                </p:oleObj>
              </mc:Choice>
              <mc:Fallback>
                <p:oleObj name="Equation" r:id="rId4" imgW="32766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360739"/>
                        <a:ext cx="6556375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2208214" y="5589589"/>
            <a:ext cx="82708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CPI varies between programs on a given CPU</a:t>
            </a:r>
          </a:p>
        </p:txBody>
      </p:sp>
    </p:spTree>
    <p:extLst>
      <p:ext uri="{BB962C8B-B14F-4D97-AF65-F5344CB8AC3E}">
        <p14:creationId xmlns:p14="http://schemas.microsoft.com/office/powerpoint/2010/main" val="354962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246A685-AD19-4781-A6B7-14BE9B8D1D2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parallelism to improve performance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 rot="5400000">
            <a:off x="9078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§1.9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89035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1942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8"/>
          <p:cNvSpPr>
            <a:spLocks noGrp="1" noChangeArrowheads="1"/>
          </p:cNvSpPr>
          <p:nvPr>
            <p:ph type="title"/>
          </p:nvPr>
        </p:nvSpPr>
        <p:spPr>
          <a:xfrm>
            <a:off x="693821" y="5159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Performance</a:t>
            </a:r>
            <a:endParaRPr lang="en-AU" altLang="en-US" dirty="0" smtClean="0"/>
          </a:p>
        </p:txBody>
      </p:sp>
      <p:sp>
        <p:nvSpPr>
          <p:cNvPr id="4403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8214" y="969448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Which airplane has the best performance?</a:t>
            </a:r>
          </a:p>
        </p:txBody>
      </p:sp>
      <p:graphicFrame>
        <p:nvGraphicFramePr>
          <p:cNvPr id="440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35950"/>
              </p:ext>
            </p:extLst>
          </p:nvPr>
        </p:nvGraphicFramePr>
        <p:xfrm>
          <a:off x="1665172" y="1472686"/>
          <a:ext cx="3926004" cy="246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Chart" r:id="rId4" imgW="4060042" imgH="2690610" progId="MSGraph.Chart.8">
                  <p:embed followColorScheme="full"/>
                </p:oleObj>
              </mc:Choice>
              <mc:Fallback>
                <p:oleObj name="Chart" r:id="rId4" imgW="4060042" imgH="269061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172" y="1472686"/>
                        <a:ext cx="3926004" cy="24659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35461"/>
              </p:ext>
            </p:extLst>
          </p:nvPr>
        </p:nvGraphicFramePr>
        <p:xfrm>
          <a:off x="5630731" y="1472685"/>
          <a:ext cx="3934406" cy="246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Chart" r:id="rId6" imgW="4298212" imgH="2690610" progId="MSGraph.Chart.8">
                  <p:embed followColorScheme="full"/>
                </p:oleObj>
              </mc:Choice>
              <mc:Fallback>
                <p:oleObj name="Chart" r:id="rId6" imgW="4298212" imgH="269061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731" y="1472685"/>
                        <a:ext cx="3934406" cy="24627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99480"/>
              </p:ext>
            </p:extLst>
          </p:nvPr>
        </p:nvGraphicFramePr>
        <p:xfrm>
          <a:off x="1665171" y="4065589"/>
          <a:ext cx="3926004" cy="260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" name="Chart" r:id="rId8" imgW="4060042" imgH="2690610" progId="MSGraph.Chart.8">
                  <p:embed followColorScheme="full"/>
                </p:oleObj>
              </mc:Choice>
              <mc:Fallback>
                <p:oleObj name="Chart" r:id="rId8" imgW="4060042" imgH="269061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171" y="4065589"/>
                        <a:ext cx="3926004" cy="26015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258"/>
              </p:ext>
            </p:extLst>
          </p:nvPr>
        </p:nvGraphicFramePr>
        <p:xfrm>
          <a:off x="5630731" y="4056064"/>
          <a:ext cx="3943857" cy="261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Chart" r:id="rId10" imgW="4309907" imgH="2690610" progId="MSGraph.Chart.8">
                  <p:embed followColorScheme="full"/>
                </p:oleObj>
              </mc:Choice>
              <mc:Fallback>
                <p:oleObj name="Chart" r:id="rId10" imgW="4309907" imgH="269061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731" y="4056064"/>
                        <a:ext cx="3943857" cy="261111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9484519" y="81676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323CA64-DDF8-455E-B2B0-9DD576FEACE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Response Time and Throughput</a:t>
            </a:r>
            <a:endParaRPr lang="en-AU" altLang="en-US" sz="4000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Response time</a:t>
            </a:r>
          </a:p>
          <a:p>
            <a:pPr lvl="1" eaLnBrk="1" hangingPunct="1"/>
            <a:r>
              <a:rPr lang="en-US" altLang="en-US" dirty="0"/>
              <a:t>How long it takes to do a task</a:t>
            </a:r>
          </a:p>
          <a:p>
            <a:pPr eaLnBrk="1" hangingPunct="1"/>
            <a:r>
              <a:rPr lang="en-US" altLang="en-US" dirty="0"/>
              <a:t>Throughput</a:t>
            </a:r>
          </a:p>
          <a:p>
            <a:pPr lvl="1" eaLnBrk="1" hangingPunct="1"/>
            <a:r>
              <a:rPr lang="en-US" altLang="en-US" dirty="0"/>
              <a:t>Total work done per unit time</a:t>
            </a:r>
          </a:p>
          <a:p>
            <a:pPr lvl="2" eaLnBrk="1" hangingPunct="1"/>
            <a:r>
              <a:rPr lang="en-US" altLang="en-US" dirty="0"/>
              <a:t>e.g., tasks/transactions/… per hour</a:t>
            </a:r>
          </a:p>
          <a:p>
            <a:pPr eaLnBrk="1" hangingPunct="1"/>
            <a:r>
              <a:rPr lang="en-US" altLang="en-US" dirty="0"/>
              <a:t>How are response time and throughput affected by</a:t>
            </a:r>
          </a:p>
          <a:p>
            <a:pPr lvl="1" eaLnBrk="1" hangingPunct="1"/>
            <a:r>
              <a:rPr lang="en-US" altLang="en-US" dirty="0"/>
              <a:t>Replacing the processor with a faster version?</a:t>
            </a:r>
          </a:p>
          <a:p>
            <a:pPr lvl="1" eaLnBrk="1" hangingPunct="1"/>
            <a:r>
              <a:rPr lang="en-US" altLang="en-US" dirty="0"/>
              <a:t>Adding more processors?</a:t>
            </a:r>
          </a:p>
          <a:p>
            <a:pPr eaLnBrk="1" hangingPunct="1"/>
            <a:r>
              <a:rPr lang="en-US" altLang="en-US" dirty="0"/>
              <a:t>We’ll focus on response time for now…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58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DE4F2EA-6D73-473A-AB6D-EC8E0BEDBA9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Performance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Define Performance = 1/Execution Time</a:t>
            </a:r>
          </a:p>
          <a:p>
            <a:pPr eaLnBrk="1" hangingPunct="1"/>
            <a:r>
              <a:rPr lang="en-US" altLang="en-US" dirty="0" smtClean="0"/>
              <a:t>“X is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time faster than Y”</a:t>
            </a: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12142"/>
              </p:ext>
            </p:extLst>
          </p:nvPr>
        </p:nvGraphicFramePr>
        <p:xfrm>
          <a:off x="3071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420938"/>
                        <a:ext cx="57658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208213" y="3557421"/>
            <a:ext cx="827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Example: time taken to run a program</a:t>
            </a:r>
          </a:p>
          <a:p>
            <a:pPr lvl="1" eaLnBrk="1" hangingPunct="1"/>
            <a:r>
              <a:rPr lang="en-US" altLang="en-US" dirty="0" smtClean="0"/>
              <a:t>15s </a:t>
            </a:r>
            <a:r>
              <a:rPr lang="en-US" altLang="en-US" dirty="0"/>
              <a:t>on </a:t>
            </a:r>
            <a:r>
              <a:rPr lang="en-US" altLang="en-US" dirty="0" smtClean="0"/>
              <a:t>A, 10s </a:t>
            </a:r>
            <a:r>
              <a:rPr lang="en-US" altLang="en-US" dirty="0"/>
              <a:t>on </a:t>
            </a:r>
            <a:r>
              <a:rPr lang="en-US" altLang="en-US" dirty="0" smtClean="0"/>
              <a:t>B</a:t>
            </a:r>
          </a:p>
          <a:p>
            <a:pPr lvl="1" eaLnBrk="1" hangingPunct="1"/>
            <a:r>
              <a:rPr lang="en-US" altLang="en-US" dirty="0" err="1" smtClean="0"/>
              <a:t>Pb</a:t>
            </a:r>
            <a:r>
              <a:rPr lang="en-US" altLang="en-US" dirty="0" smtClean="0"/>
              <a:t>/Pa= </a:t>
            </a:r>
            <a:r>
              <a:rPr lang="en-US" altLang="en-US" dirty="0" err="1" smtClean="0"/>
              <a:t>Ea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Eb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Execution </a:t>
            </a:r>
            <a:r>
              <a:rPr lang="en-US" altLang="en-US" dirty="0" err="1" smtClean="0"/>
              <a:t>Time</a:t>
            </a:r>
            <a:r>
              <a:rPr lang="en-US" altLang="en-US" baseline="-25000" dirty="0" err="1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/ Execution </a:t>
            </a:r>
            <a:r>
              <a:rPr lang="en-US" altLang="en-US" dirty="0" err="1" smtClean="0"/>
              <a:t>Time</a:t>
            </a:r>
            <a:r>
              <a:rPr lang="en-US" altLang="en-US" baseline="-25000" dirty="0" err="1"/>
              <a:t>B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15s / 10s = 1.5</a:t>
            </a:r>
          </a:p>
          <a:p>
            <a:pPr lvl="1" eaLnBrk="1" hangingPunct="1"/>
            <a:r>
              <a:rPr lang="en-US" altLang="en-US" dirty="0"/>
              <a:t>So </a:t>
            </a:r>
            <a:r>
              <a:rPr lang="en-US" altLang="en-US" dirty="0" smtClean="0"/>
              <a:t>B </a:t>
            </a:r>
            <a:r>
              <a:rPr lang="en-US" altLang="en-US" dirty="0"/>
              <a:t>is 1.5 times faster than </a:t>
            </a:r>
            <a:r>
              <a:rPr lang="en-US" altLang="en-US" dirty="0" smtClean="0"/>
              <a:t>A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84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349DF97-9B99-4905-839F-D904DB7966F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Measuring Execution Time</a:t>
            </a:r>
            <a:endParaRPr lang="en-AU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Different programs are affected differently by CPU and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203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B1F187F-55A5-4CBA-A30C-4357E550BA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4151314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4151313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58801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76073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9336088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Clocking</a:t>
            </a:r>
            <a:endParaRPr lang="en-AU" altLang="en-US" smtClean="0"/>
          </a:p>
        </p:txBody>
      </p:sp>
      <p:sp>
        <p:nvSpPr>
          <p:cNvPr id="5223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Operation of digital hardware governed by a constant-rate clock</a:t>
            </a:r>
            <a:endParaRPr lang="en-AU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151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1513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0149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014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863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5880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58801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7437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743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607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76073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84709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8470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9336088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9336089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5735639" y="3789364"/>
            <a:ext cx="288925" cy="287337"/>
          </a:xfrm>
          <a:custGeom>
            <a:avLst/>
            <a:gdLst>
              <a:gd name="T0" fmla="*/ 0 w 182"/>
              <a:gd name="T1" fmla="*/ 229333026 h 181"/>
              <a:gd name="T2" fmla="*/ 115927188 w 182"/>
              <a:gd name="T3" fmla="*/ 0 h 181"/>
              <a:gd name="T4" fmla="*/ 342741250 w 182"/>
              <a:gd name="T5" fmla="*/ 0 h 181"/>
              <a:gd name="T6" fmla="*/ 458668438 w 182"/>
              <a:gd name="T7" fmla="*/ 229333026 h 181"/>
              <a:gd name="T8" fmla="*/ 342741250 w 182"/>
              <a:gd name="T9" fmla="*/ 456146694 h 181"/>
              <a:gd name="T10" fmla="*/ 115927188 w 182"/>
              <a:gd name="T11" fmla="*/ 456146694 h 181"/>
              <a:gd name="T12" fmla="*/ 0 w 182"/>
              <a:gd name="T13" fmla="*/ 22933302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Freeform 26"/>
          <p:cNvSpPr>
            <a:spLocks/>
          </p:cNvSpPr>
          <p:nvPr/>
        </p:nvSpPr>
        <p:spPr bwMode="auto">
          <a:xfrm>
            <a:off x="7464426" y="3789364"/>
            <a:ext cx="288925" cy="287337"/>
          </a:xfrm>
          <a:custGeom>
            <a:avLst/>
            <a:gdLst>
              <a:gd name="T0" fmla="*/ 0 w 182"/>
              <a:gd name="T1" fmla="*/ 229333026 h 181"/>
              <a:gd name="T2" fmla="*/ 115927188 w 182"/>
              <a:gd name="T3" fmla="*/ 0 h 181"/>
              <a:gd name="T4" fmla="*/ 342741250 w 182"/>
              <a:gd name="T5" fmla="*/ 0 h 181"/>
              <a:gd name="T6" fmla="*/ 458668438 w 182"/>
              <a:gd name="T7" fmla="*/ 229333026 h 181"/>
              <a:gd name="T8" fmla="*/ 342741250 w 182"/>
              <a:gd name="T9" fmla="*/ 456146694 h 181"/>
              <a:gd name="T10" fmla="*/ 115927188 w 182"/>
              <a:gd name="T11" fmla="*/ 456146694 h 181"/>
              <a:gd name="T12" fmla="*/ 0 w 182"/>
              <a:gd name="T13" fmla="*/ 22933302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Freeform 27"/>
          <p:cNvSpPr>
            <a:spLocks/>
          </p:cNvSpPr>
          <p:nvPr/>
        </p:nvSpPr>
        <p:spPr bwMode="auto">
          <a:xfrm>
            <a:off x="9191626" y="3789364"/>
            <a:ext cx="288925" cy="287337"/>
          </a:xfrm>
          <a:custGeom>
            <a:avLst/>
            <a:gdLst>
              <a:gd name="T0" fmla="*/ 0 w 182"/>
              <a:gd name="T1" fmla="*/ 229333026 h 181"/>
              <a:gd name="T2" fmla="*/ 115927188 w 182"/>
              <a:gd name="T3" fmla="*/ 0 h 181"/>
              <a:gd name="T4" fmla="*/ 342741250 w 182"/>
              <a:gd name="T5" fmla="*/ 0 h 181"/>
              <a:gd name="T6" fmla="*/ 458668438 w 182"/>
              <a:gd name="T7" fmla="*/ 229333026 h 181"/>
              <a:gd name="T8" fmla="*/ 342741250 w 182"/>
              <a:gd name="T9" fmla="*/ 456146694 h 181"/>
              <a:gd name="T10" fmla="*/ 115927188 w 182"/>
              <a:gd name="T11" fmla="*/ 456146694 h 181"/>
              <a:gd name="T12" fmla="*/ 0 w 182"/>
              <a:gd name="T13" fmla="*/ 22933302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3863976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 flipV="1">
            <a:off x="3863975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208213" y="271462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208214" y="3146426"/>
            <a:ext cx="168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208214" y="3794125"/>
            <a:ext cx="1336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4440239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4367214" y="2281238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2706688" y="4437064"/>
            <a:ext cx="77724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Clock period: duration of a clock cycle</a:t>
            </a:r>
          </a:p>
          <a:p>
            <a:pPr lvl="1" eaLnBrk="1" hangingPunct="1"/>
            <a:r>
              <a:rPr lang="en-US" altLang="en-US" sz="2400" dirty="0"/>
              <a:t>e.g., 250ps = 0.25ns = 250×10</a:t>
            </a:r>
            <a:r>
              <a:rPr lang="en-US" altLang="en-US" sz="2400" baseline="30000" dirty="0"/>
              <a:t>–12</a:t>
            </a:r>
            <a:r>
              <a:rPr lang="en-US" altLang="en-US" sz="2400" dirty="0"/>
              <a:t>s</a:t>
            </a:r>
          </a:p>
          <a:p>
            <a:pPr eaLnBrk="1" hangingPunct="1"/>
            <a:r>
              <a:rPr lang="en-US" altLang="en-US" sz="2800" dirty="0"/>
              <a:t>Clock frequency (rate): cycles per </a:t>
            </a:r>
            <a:r>
              <a:rPr lang="en-US" altLang="en-US" sz="2800" dirty="0" smtClean="0"/>
              <a:t>second </a:t>
            </a:r>
          </a:p>
          <a:p>
            <a:pPr lvl="1" eaLnBrk="1" hangingPunct="1"/>
            <a:r>
              <a:rPr lang="en-US" altLang="en-US" sz="2400" dirty="0" smtClean="0"/>
              <a:t>e.g., 4.0GHz = 4000MHz = 4.0×10</a:t>
            </a:r>
            <a:r>
              <a:rPr lang="en-US" altLang="en-US" sz="2400" baseline="30000" dirty="0" smtClean="0"/>
              <a:t>9</a:t>
            </a:r>
            <a:r>
              <a:rPr lang="en-US" altLang="en-US" sz="2400" dirty="0" smtClean="0"/>
              <a:t>Hz</a:t>
            </a:r>
            <a:endParaRPr lang="en-AU" altLang="en-US" sz="2400" dirty="0"/>
          </a:p>
        </p:txBody>
      </p:sp>
      <p:sp>
        <p:nvSpPr>
          <p:cNvPr id="52260" name="Freeform 36"/>
          <p:cNvSpPr>
            <a:spLocks/>
          </p:cNvSpPr>
          <p:nvPr/>
        </p:nvSpPr>
        <p:spPr bwMode="auto">
          <a:xfrm>
            <a:off x="5880100" y="3284539"/>
            <a:ext cx="1727200" cy="287337"/>
          </a:xfrm>
          <a:custGeom>
            <a:avLst/>
            <a:gdLst>
              <a:gd name="T0" fmla="*/ 0 w 1088"/>
              <a:gd name="T1" fmla="*/ 226813668 h 181"/>
              <a:gd name="T2" fmla="*/ 113407825 w 1088"/>
              <a:gd name="T3" fmla="*/ 0 h 181"/>
              <a:gd name="T4" fmla="*/ 2147483646 w 1088"/>
              <a:gd name="T5" fmla="*/ 0 h 181"/>
              <a:gd name="T6" fmla="*/ 2147483646 w 1088"/>
              <a:gd name="T7" fmla="*/ 226813668 h 181"/>
              <a:gd name="T8" fmla="*/ 2147483646 w 1088"/>
              <a:gd name="T9" fmla="*/ 456146694 h 181"/>
              <a:gd name="T10" fmla="*/ 113407825 w 1088"/>
              <a:gd name="T11" fmla="*/ 456146694 h 181"/>
              <a:gd name="T12" fmla="*/ 0 w 1088"/>
              <a:gd name="T13" fmla="*/ 22681366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Freeform 37"/>
          <p:cNvSpPr>
            <a:spLocks/>
          </p:cNvSpPr>
          <p:nvPr/>
        </p:nvSpPr>
        <p:spPr bwMode="auto">
          <a:xfrm>
            <a:off x="4151313" y="3284539"/>
            <a:ext cx="1727200" cy="287337"/>
          </a:xfrm>
          <a:custGeom>
            <a:avLst/>
            <a:gdLst>
              <a:gd name="T0" fmla="*/ 0 w 1088"/>
              <a:gd name="T1" fmla="*/ 226813668 h 181"/>
              <a:gd name="T2" fmla="*/ 113407825 w 1088"/>
              <a:gd name="T3" fmla="*/ 0 h 181"/>
              <a:gd name="T4" fmla="*/ 2147483646 w 1088"/>
              <a:gd name="T5" fmla="*/ 0 h 181"/>
              <a:gd name="T6" fmla="*/ 2147483646 w 1088"/>
              <a:gd name="T7" fmla="*/ 226813668 h 181"/>
              <a:gd name="T8" fmla="*/ 2147483646 w 1088"/>
              <a:gd name="T9" fmla="*/ 456146694 h 181"/>
              <a:gd name="T10" fmla="*/ 113407825 w 1088"/>
              <a:gd name="T11" fmla="*/ 456146694 h 181"/>
              <a:gd name="T12" fmla="*/ 0 w 1088"/>
              <a:gd name="T13" fmla="*/ 22681366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2" name="Freeform 38"/>
          <p:cNvSpPr>
            <a:spLocks/>
          </p:cNvSpPr>
          <p:nvPr/>
        </p:nvSpPr>
        <p:spPr bwMode="auto">
          <a:xfrm>
            <a:off x="7607300" y="3284539"/>
            <a:ext cx="1727200" cy="287337"/>
          </a:xfrm>
          <a:custGeom>
            <a:avLst/>
            <a:gdLst>
              <a:gd name="T0" fmla="*/ 0 w 1088"/>
              <a:gd name="T1" fmla="*/ 226813668 h 181"/>
              <a:gd name="T2" fmla="*/ 113407825 w 1088"/>
              <a:gd name="T3" fmla="*/ 0 h 181"/>
              <a:gd name="T4" fmla="*/ 2147483646 w 1088"/>
              <a:gd name="T5" fmla="*/ 0 h 181"/>
              <a:gd name="T6" fmla="*/ 2147483646 w 1088"/>
              <a:gd name="T7" fmla="*/ 226813668 h 181"/>
              <a:gd name="T8" fmla="*/ 2147483646 w 1088"/>
              <a:gd name="T9" fmla="*/ 456146694 h 181"/>
              <a:gd name="T10" fmla="*/ 113407825 w 1088"/>
              <a:gd name="T11" fmla="*/ 456146694 h 181"/>
              <a:gd name="T12" fmla="*/ 0 w 1088"/>
              <a:gd name="T13" fmla="*/ 22681366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88C48EF-8669-48AF-8A89-9127DA23C5F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Time</a:t>
            </a:r>
            <a:endParaRPr lang="en-AU" alt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968626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Performance improved by</a:t>
            </a:r>
          </a:p>
          <a:p>
            <a:pPr lvl="1" eaLnBrk="1" hangingPunct="1"/>
            <a:r>
              <a:rPr lang="en-US" altLang="en-US" dirty="0" smtClean="0"/>
              <a:t>Reducing number of clock cycles</a:t>
            </a:r>
          </a:p>
          <a:p>
            <a:pPr lvl="1" eaLnBrk="1" hangingPunct="1"/>
            <a:r>
              <a:rPr lang="en-US" altLang="en-US" dirty="0" smtClean="0"/>
              <a:t>Increasing clock rate</a:t>
            </a:r>
          </a:p>
          <a:p>
            <a:pPr lvl="1" eaLnBrk="1" hangingPunct="1"/>
            <a:r>
              <a:rPr lang="en-US" altLang="en-US" dirty="0" smtClean="0"/>
              <a:t>Hardware designer must often trade off clock rate against cycle count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34320"/>
              </p:ext>
            </p:extLst>
          </p:nvPr>
        </p:nvGraphicFramePr>
        <p:xfrm>
          <a:off x="2672932" y="1397002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932" y="1397002"/>
                        <a:ext cx="74596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04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361BCE6-D4D4-421A-A600-DE44C9520B2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Time Example</a:t>
            </a:r>
            <a:endParaRPr lang="en-AU" altLang="en-US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Computer A: 2GHz clock, 10s CPU time</a:t>
            </a:r>
          </a:p>
          <a:p>
            <a:pPr eaLnBrk="1" hangingPunct="1"/>
            <a:r>
              <a:rPr lang="en-US" altLang="en-US" sz="2400" dirty="0"/>
              <a:t>Designing Computer B</a:t>
            </a:r>
          </a:p>
          <a:p>
            <a:pPr lvl="1" eaLnBrk="1" hangingPunct="1"/>
            <a:r>
              <a:rPr lang="en-US" altLang="en-US" sz="2000" dirty="0"/>
              <a:t>Aim for 6s CPU time</a:t>
            </a:r>
          </a:p>
          <a:p>
            <a:pPr lvl="1" eaLnBrk="1" hangingPunct="1"/>
            <a:r>
              <a:rPr lang="en-US" altLang="en-US" sz="2000" dirty="0"/>
              <a:t>Can do faster clock, but causes 1.2 × clock </a:t>
            </a:r>
            <a:r>
              <a:rPr lang="en-US" altLang="en-US" sz="2000" smtClean="0"/>
              <a:t>cycles A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How fast must Computer B clock be?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29062"/>
              </p:ext>
            </p:extLst>
          </p:nvPr>
        </p:nvGraphicFramePr>
        <p:xfrm>
          <a:off x="2416176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3284538"/>
                        <a:ext cx="7135813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1212</Words>
  <Application>Microsoft Office PowerPoint</Application>
  <PresentationFormat>Widescreen</PresentationFormat>
  <Paragraphs>266</Paragraphs>
  <Slides>23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Office Theme</vt:lpstr>
      <vt:lpstr>Chart</vt:lpstr>
      <vt:lpstr>Equation</vt:lpstr>
      <vt:lpstr>CSE - 313 Computer Architecture</vt:lpstr>
      <vt:lpstr>    </vt:lpstr>
      <vt:lpstr>Defining Performance</vt:lpstr>
      <vt:lpstr>Response Time and Throughput</vt:lpstr>
      <vt:lpstr>Relative Performance</vt:lpstr>
      <vt:lpstr>Measuring Execution Time</vt:lpstr>
      <vt:lpstr>CPU Clocking</vt:lpstr>
      <vt:lpstr>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 Trends</vt:lpstr>
      <vt:lpstr>Reducing Power</vt:lpstr>
      <vt:lpstr>Uniprocessor Performance</vt:lpstr>
      <vt:lpstr>Multiprocessors</vt:lpstr>
      <vt:lpstr>Pitfall: Amdahl’s Law</vt:lpstr>
      <vt:lpstr>Fallacy: Low Power at Idle</vt:lpstr>
      <vt:lpstr>Pitfall: MIPS as a Performance Metric</vt:lpstr>
      <vt:lpstr>Concluding Remarks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31</cp:revision>
  <dcterms:created xsi:type="dcterms:W3CDTF">2019-01-29T12:12:23Z</dcterms:created>
  <dcterms:modified xsi:type="dcterms:W3CDTF">2022-02-14T12:38:44Z</dcterms:modified>
</cp:coreProperties>
</file>