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E186-64C6-4445-96CD-6799F7164891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6C8-3E81-44F4-87CB-E7DE898F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6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E186-64C6-4445-96CD-6799F7164891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6C8-3E81-44F4-87CB-E7DE898F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9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E186-64C6-4445-96CD-6799F7164891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6C8-3E81-44F4-87CB-E7DE898F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6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E186-64C6-4445-96CD-6799F7164891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6C8-3E81-44F4-87CB-E7DE898F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4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E186-64C6-4445-96CD-6799F7164891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6C8-3E81-44F4-87CB-E7DE898F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5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E186-64C6-4445-96CD-6799F7164891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6C8-3E81-44F4-87CB-E7DE898F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E186-64C6-4445-96CD-6799F7164891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6C8-3E81-44F4-87CB-E7DE898F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E186-64C6-4445-96CD-6799F7164891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6C8-3E81-44F4-87CB-E7DE898F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7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E186-64C6-4445-96CD-6799F7164891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6C8-3E81-44F4-87CB-E7DE898F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0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E186-64C6-4445-96CD-6799F7164891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6C8-3E81-44F4-87CB-E7DE898F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7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E186-64C6-4445-96CD-6799F7164891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6C8-3E81-44F4-87CB-E7DE898F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6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CE186-64C6-4445-96CD-6799F7164891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5D6C8-3E81-44F4-87CB-E7DE898F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7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233738" y="2390778"/>
            <a:ext cx="58293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CSE - 313</a:t>
            </a:r>
            <a:br>
              <a:rPr lang="en-US" dirty="0" smtClean="0"/>
            </a:br>
            <a:r>
              <a:rPr lang="en-US" dirty="0" smtClean="0"/>
              <a:t>Computer Architecture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042048" y="4286253"/>
            <a:ext cx="6238875" cy="1274763"/>
          </a:xfrm>
        </p:spPr>
        <p:txBody>
          <a:bodyPr/>
          <a:lstStyle/>
          <a:p>
            <a:r>
              <a:rPr lang="en-US" sz="3200" dirty="0"/>
              <a:t>Faculty: Shoib Ahmed Shourav</a:t>
            </a:r>
          </a:p>
        </p:txBody>
      </p:sp>
      <p:sp>
        <p:nvSpPr>
          <p:cNvPr id="2052" name="Line 6"/>
          <p:cNvSpPr>
            <a:spLocks noChangeShapeType="1"/>
          </p:cNvSpPr>
          <p:nvPr/>
        </p:nvSpPr>
        <p:spPr bwMode="auto">
          <a:xfrm>
            <a:off x="2963468" y="5949950"/>
            <a:ext cx="62650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173961" y="4923632"/>
            <a:ext cx="62650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United </a:t>
            </a:r>
            <a:r>
              <a:rPr lang="en-US">
                <a:solidFill>
                  <a:srgbClr val="002060"/>
                </a:solidFill>
                <a:latin typeface="Gill Sans MT" panose="020B0502020104020203" pitchFamily="34" charset="0"/>
              </a:rPr>
              <a:t>International </a:t>
            </a:r>
            <a:r>
              <a:rPr lang="en-US" smtClean="0">
                <a:solidFill>
                  <a:srgbClr val="002060"/>
                </a:solidFill>
                <a:latin typeface="Gill Sans MT" panose="020B0502020104020203" pitchFamily="34" charset="0"/>
              </a:rPr>
              <a:t>University</a:t>
            </a: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Assembly Language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dirty="0"/>
              <a:t>(Before): </a:t>
            </a:r>
          </a:p>
          <a:p>
            <a:r>
              <a:rPr lang="en-US" dirty="0" err="1" smtClean="0"/>
              <a:t>addi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err="1"/>
              <a:t>sp</a:t>
            </a:r>
            <a:r>
              <a:rPr lang="en-US" dirty="0"/>
              <a:t>, $</a:t>
            </a:r>
            <a:r>
              <a:rPr lang="en-US" dirty="0" err="1"/>
              <a:t>sp</a:t>
            </a:r>
            <a:r>
              <a:rPr lang="en-US" dirty="0"/>
              <a:t>, -16 </a:t>
            </a:r>
          </a:p>
          <a:p>
            <a:endParaRPr lang="en-US" dirty="0"/>
          </a:p>
          <a:p>
            <a:r>
              <a:rPr lang="en-US" dirty="0" err="1"/>
              <a:t>sw</a:t>
            </a:r>
            <a:r>
              <a:rPr lang="en-US" dirty="0"/>
              <a:t> $s0, 12($</a:t>
            </a:r>
            <a:r>
              <a:rPr lang="en-US" dirty="0" err="1"/>
              <a:t>sp</a:t>
            </a:r>
            <a:r>
              <a:rPr lang="en-US" dirty="0"/>
              <a:t>) </a:t>
            </a:r>
          </a:p>
          <a:p>
            <a:r>
              <a:rPr lang="en-US" dirty="0" err="1"/>
              <a:t>sw</a:t>
            </a:r>
            <a:r>
              <a:rPr lang="en-US" dirty="0"/>
              <a:t> $s1, 8($</a:t>
            </a:r>
            <a:r>
              <a:rPr lang="en-US" dirty="0" err="1"/>
              <a:t>sp</a:t>
            </a:r>
            <a:r>
              <a:rPr lang="en-US" dirty="0"/>
              <a:t>) </a:t>
            </a:r>
          </a:p>
          <a:p>
            <a:r>
              <a:rPr lang="en-US" dirty="0" err="1"/>
              <a:t>sw</a:t>
            </a:r>
            <a:r>
              <a:rPr lang="en-US" dirty="0"/>
              <a:t> $s2, 4($</a:t>
            </a:r>
            <a:r>
              <a:rPr lang="en-US" dirty="0" err="1"/>
              <a:t>sp</a:t>
            </a:r>
            <a:r>
              <a:rPr lang="en-US" dirty="0"/>
              <a:t>) </a:t>
            </a:r>
            <a:r>
              <a:rPr lang="en-US" dirty="0" smtClean="0"/>
              <a:t>		Spilling registers</a:t>
            </a:r>
            <a:endParaRPr lang="en-US" dirty="0"/>
          </a:p>
          <a:p>
            <a:r>
              <a:rPr lang="en-US" dirty="0" err="1"/>
              <a:t>sw</a:t>
            </a:r>
            <a:r>
              <a:rPr lang="en-US" dirty="0"/>
              <a:t> $s3, 0($</a:t>
            </a:r>
            <a:r>
              <a:rPr lang="en-US" dirty="0" err="1"/>
              <a:t>sp</a:t>
            </a:r>
            <a:r>
              <a:rPr lang="en-US" dirty="0"/>
              <a:t>) </a:t>
            </a:r>
            <a:r>
              <a:rPr lang="en-US" dirty="0" smtClean="0"/>
              <a:t> 		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666653" y="3512745"/>
            <a:ext cx="452674" cy="1892174"/>
          </a:xfrm>
          <a:prstGeom prst="rightBrac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MIPS Assembly Language </a:t>
            </a:r>
          </a:p>
          <a:p>
            <a:r>
              <a:rPr lang="en-US" dirty="0" smtClean="0"/>
              <a:t>Solution </a:t>
            </a:r>
            <a:r>
              <a:rPr lang="en-US" dirty="0"/>
              <a:t>(After): </a:t>
            </a:r>
          </a:p>
          <a:p>
            <a:pPr lvl="1"/>
            <a:r>
              <a:rPr lang="en-US" dirty="0" err="1" smtClean="0"/>
              <a:t>lw</a:t>
            </a:r>
            <a:r>
              <a:rPr lang="en-US" dirty="0" smtClean="0"/>
              <a:t> </a:t>
            </a:r>
            <a:r>
              <a:rPr lang="en-US" dirty="0"/>
              <a:t>$s3, 0($</a:t>
            </a:r>
            <a:r>
              <a:rPr lang="en-US" dirty="0" err="1"/>
              <a:t>sp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lw</a:t>
            </a:r>
            <a:r>
              <a:rPr lang="en-US" dirty="0"/>
              <a:t> $s2, 4($</a:t>
            </a:r>
            <a:r>
              <a:rPr lang="en-US" dirty="0" err="1"/>
              <a:t>sp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lw</a:t>
            </a:r>
            <a:r>
              <a:rPr lang="en-US" dirty="0"/>
              <a:t> $s1, 8($</a:t>
            </a:r>
            <a:r>
              <a:rPr lang="en-US" dirty="0" err="1"/>
              <a:t>sp</a:t>
            </a:r>
            <a:r>
              <a:rPr lang="en-US" dirty="0"/>
              <a:t>) </a:t>
            </a:r>
            <a:r>
              <a:rPr lang="en-US" dirty="0" smtClean="0"/>
              <a:t>		Spilling registers </a:t>
            </a:r>
            <a:endParaRPr lang="en-US" dirty="0"/>
          </a:p>
          <a:p>
            <a:pPr lvl="1"/>
            <a:r>
              <a:rPr lang="en-US" dirty="0" err="1"/>
              <a:t>lw</a:t>
            </a:r>
            <a:r>
              <a:rPr lang="en-US" dirty="0"/>
              <a:t> $s0, 12($</a:t>
            </a:r>
            <a:r>
              <a:rPr lang="en-US" dirty="0" err="1"/>
              <a:t>sp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addi</a:t>
            </a:r>
            <a:r>
              <a:rPr lang="en-US" dirty="0"/>
              <a:t> $</a:t>
            </a:r>
            <a:r>
              <a:rPr lang="en-US" dirty="0" err="1"/>
              <a:t>sp</a:t>
            </a:r>
            <a:r>
              <a:rPr lang="en-US" dirty="0"/>
              <a:t>, $</a:t>
            </a:r>
            <a:r>
              <a:rPr lang="en-US" dirty="0" err="1"/>
              <a:t>sp</a:t>
            </a:r>
            <a:r>
              <a:rPr lang="en-US" dirty="0"/>
              <a:t>, 16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/>
              <a:t>jr</a:t>
            </a:r>
            <a:r>
              <a:rPr lang="en-US" dirty="0"/>
              <a:t> $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917482" y="2926080"/>
            <a:ext cx="385011" cy="178067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Any Question?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34400" dirty="0"/>
              <a:t>				?</a:t>
            </a:r>
          </a:p>
        </p:txBody>
      </p:sp>
    </p:spTree>
    <p:extLst>
      <p:ext uri="{BB962C8B-B14F-4D97-AF65-F5344CB8AC3E}">
        <p14:creationId xmlns:p14="http://schemas.microsoft.com/office/powerpoint/2010/main" val="115721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8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Assembly Language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Useful </a:t>
            </a:r>
            <a:r>
              <a:rPr lang="en-US" dirty="0"/>
              <a:t>registers: </a:t>
            </a:r>
          </a:p>
          <a:p>
            <a:pPr lvl="2"/>
            <a:r>
              <a:rPr lang="en-US" dirty="0" smtClean="0"/>
              <a:t>Argument </a:t>
            </a:r>
            <a:r>
              <a:rPr lang="en-US" dirty="0"/>
              <a:t>registers: $a0, $a1, $a2, $a3 </a:t>
            </a:r>
          </a:p>
          <a:p>
            <a:pPr lvl="2"/>
            <a:r>
              <a:rPr lang="en-US" dirty="0" smtClean="0"/>
              <a:t>Return </a:t>
            </a:r>
            <a:r>
              <a:rPr lang="en-US" dirty="0"/>
              <a:t>value registers: $v0, $v1 </a:t>
            </a:r>
          </a:p>
          <a:p>
            <a:pPr lvl="2"/>
            <a:r>
              <a:rPr lang="en-US" dirty="0" smtClean="0"/>
              <a:t>Return </a:t>
            </a:r>
            <a:r>
              <a:rPr lang="en-US" dirty="0"/>
              <a:t>address: $</a:t>
            </a:r>
            <a:r>
              <a:rPr lang="en-US" dirty="0" err="1"/>
              <a:t>ra</a:t>
            </a:r>
            <a:r>
              <a:rPr lang="en-US" dirty="0"/>
              <a:t> </a:t>
            </a:r>
          </a:p>
          <a:p>
            <a:pPr lvl="2"/>
            <a:r>
              <a:rPr lang="en-US" dirty="0" smtClean="0"/>
              <a:t>Stack </a:t>
            </a:r>
            <a:r>
              <a:rPr lang="en-US" dirty="0"/>
              <a:t>pointer: $</a:t>
            </a:r>
            <a:r>
              <a:rPr lang="en-US" dirty="0" err="1"/>
              <a:t>sp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Useful </a:t>
            </a:r>
            <a:r>
              <a:rPr lang="en-US" dirty="0"/>
              <a:t>instructions: </a:t>
            </a:r>
          </a:p>
          <a:p>
            <a:pPr lvl="2"/>
            <a:r>
              <a:rPr lang="en-US" dirty="0" err="1" smtClean="0"/>
              <a:t>jal</a:t>
            </a:r>
            <a:r>
              <a:rPr lang="en-US" dirty="0" smtClean="0"/>
              <a:t> </a:t>
            </a:r>
            <a:r>
              <a:rPr lang="en-US" dirty="0" err="1"/>
              <a:t>function_address</a:t>
            </a:r>
            <a:r>
              <a:rPr lang="en-US" dirty="0"/>
              <a:t> </a:t>
            </a:r>
          </a:p>
          <a:p>
            <a:pPr lvl="2"/>
            <a:r>
              <a:rPr lang="en-US" dirty="0" err="1" smtClean="0"/>
              <a:t>jr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err="1"/>
              <a:t>ra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0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Assembly Language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jr</a:t>
            </a:r>
            <a:r>
              <a:rPr lang="en-US" dirty="0"/>
              <a:t>: (Jump register) </a:t>
            </a:r>
          </a:p>
          <a:p>
            <a:pPr lvl="1"/>
            <a:r>
              <a:rPr lang="en-US" dirty="0" smtClean="0"/>
              <a:t>Unconditional </a:t>
            </a:r>
            <a:r>
              <a:rPr lang="en-US" dirty="0"/>
              <a:t>jump to the address specified in a </a:t>
            </a:r>
            <a:r>
              <a:rPr lang="en-US" dirty="0" smtClean="0"/>
              <a:t>register($</a:t>
            </a:r>
            <a:r>
              <a:rPr lang="en-US" dirty="0" err="1" smtClean="0"/>
              <a:t>ra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err="1" smtClean="0"/>
              <a:t>jal</a:t>
            </a:r>
            <a:r>
              <a:rPr lang="en-US" dirty="0"/>
              <a:t>: (Jump and link) </a:t>
            </a:r>
          </a:p>
          <a:p>
            <a:pPr lvl="1"/>
            <a:r>
              <a:rPr lang="en-US" dirty="0" smtClean="0"/>
              <a:t>Jump</a:t>
            </a:r>
            <a:r>
              <a:rPr lang="en-US" dirty="0"/>
              <a:t>: jump to the </a:t>
            </a:r>
            <a:r>
              <a:rPr lang="en-US" dirty="0" err="1"/>
              <a:t>function_address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Link</a:t>
            </a:r>
            <a:r>
              <a:rPr lang="en-US" dirty="0"/>
              <a:t>: saves PC(</a:t>
            </a:r>
            <a:r>
              <a:rPr lang="en-US" dirty="0" err="1"/>
              <a:t>prog</a:t>
            </a:r>
            <a:r>
              <a:rPr lang="en-US" dirty="0"/>
              <a:t>. counter) + 4 in register $</a:t>
            </a:r>
            <a:r>
              <a:rPr lang="en-US" dirty="0" err="1"/>
              <a:t>ra</a:t>
            </a:r>
            <a:r>
              <a:rPr lang="en-US" dirty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calling program, or </a:t>
            </a:r>
            <a:r>
              <a:rPr lang="en-US" b="1" dirty="0"/>
              <a:t>caller, puts the parameter values </a:t>
            </a:r>
            <a:r>
              <a:rPr lang="en-US" dirty="0"/>
              <a:t>in $a0–$a3 and uses </a:t>
            </a:r>
            <a:r>
              <a:rPr lang="en-US" dirty="0" err="1"/>
              <a:t>jal</a:t>
            </a:r>
            <a:r>
              <a:rPr lang="en-US" dirty="0"/>
              <a:t> X to jump to procedure X (sometimes named the </a:t>
            </a:r>
            <a:r>
              <a:rPr lang="en-US" b="1" dirty="0" err="1"/>
              <a:t>callee</a:t>
            </a:r>
            <a:r>
              <a:rPr lang="en-US" b="1" dirty="0"/>
              <a:t>). The </a:t>
            </a:r>
            <a:r>
              <a:rPr lang="en-US" b="1" dirty="0" err="1"/>
              <a:t>callee</a:t>
            </a:r>
            <a:r>
              <a:rPr lang="en-US" b="1" dirty="0"/>
              <a:t> then performs the calculations, places the results in $v0–$v1, </a:t>
            </a:r>
            <a:r>
              <a:rPr lang="en-US" dirty="0"/>
              <a:t>and returns control to the caller using </a:t>
            </a:r>
            <a:r>
              <a:rPr lang="en-US" dirty="0" err="1"/>
              <a:t>jr</a:t>
            </a:r>
            <a:r>
              <a:rPr lang="en-US" dirty="0"/>
              <a:t> $</a:t>
            </a:r>
            <a:r>
              <a:rPr lang="en-US" dirty="0" err="1"/>
              <a:t>ra.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9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Assembly Language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must cover our tracks after our mission is complete, any registers needed by the caller must be restored to the values that they contained </a:t>
            </a:r>
            <a:r>
              <a:rPr lang="en-US" i="1" dirty="0"/>
              <a:t>before the procedure was invoked. </a:t>
            </a:r>
            <a:r>
              <a:rPr lang="en-US" dirty="0"/>
              <a:t>This situation is an example in which we need to spill registers to memory. </a:t>
            </a:r>
          </a:p>
          <a:p>
            <a:r>
              <a:rPr lang="en-US" dirty="0" smtClean="0"/>
              <a:t>Stack</a:t>
            </a:r>
            <a:r>
              <a:rPr lang="en-US" dirty="0"/>
              <a:t>: The ideal data structure for spilling registers is a </a:t>
            </a:r>
            <a:r>
              <a:rPr lang="en-US" b="1" dirty="0"/>
              <a:t>stack. </a:t>
            </a:r>
            <a:endParaRPr lang="en-US" dirty="0"/>
          </a:p>
          <a:p>
            <a:r>
              <a:rPr lang="en-US" dirty="0" smtClean="0"/>
              <a:t>MIPS </a:t>
            </a:r>
            <a:r>
              <a:rPr lang="en-US" dirty="0"/>
              <a:t>allocates another register just for the stack: the stack pointer ($</a:t>
            </a:r>
            <a:r>
              <a:rPr lang="en-US" dirty="0" err="1"/>
              <a:t>sp</a:t>
            </a:r>
            <a:r>
              <a:rPr lang="en-US" dirty="0"/>
              <a:t>), used to save the registers needed by the </a:t>
            </a:r>
            <a:r>
              <a:rPr lang="en-US" dirty="0" err="1"/>
              <a:t>callee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5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Assembly Language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261"/>
            <a:ext cx="9908263" cy="43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4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Assembly Language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function(</a:t>
            </a:r>
            <a:r>
              <a:rPr lang="en-US" dirty="0" err="1"/>
              <a:t>int</a:t>
            </a:r>
            <a:r>
              <a:rPr lang="en-US" dirty="0"/>
              <a:t> g, </a:t>
            </a:r>
            <a:r>
              <a:rPr lang="en-US" dirty="0" err="1"/>
              <a:t>int</a:t>
            </a:r>
            <a:r>
              <a:rPr lang="en-US" dirty="0"/>
              <a:t> h,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j,int</a:t>
            </a:r>
            <a:r>
              <a:rPr lang="en-US" dirty="0" smtClean="0"/>
              <a:t> k)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{ 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f, a, b = 20, c = 30; </a:t>
            </a:r>
          </a:p>
          <a:p>
            <a:pPr marL="457200" lvl="1" indent="0">
              <a:buNone/>
            </a:pPr>
            <a:r>
              <a:rPr lang="en-US" dirty="0"/>
              <a:t>a = b + c; </a:t>
            </a:r>
          </a:p>
          <a:p>
            <a:pPr marL="457200" lvl="1" indent="0">
              <a:buNone/>
            </a:pPr>
            <a:r>
              <a:rPr lang="pt-BR" dirty="0"/>
              <a:t>f = ( g + h ) - (i + j); </a:t>
            </a:r>
          </a:p>
          <a:p>
            <a:pPr marL="457200" lvl="1" indent="0">
              <a:buNone/>
            </a:pPr>
            <a:r>
              <a:rPr lang="en-US" dirty="0"/>
              <a:t>f = a </a:t>
            </a:r>
            <a:r>
              <a:rPr lang="en-US"/>
              <a:t>+ </a:t>
            </a:r>
            <a:r>
              <a:rPr lang="en-US" smtClean="0"/>
              <a:t>f;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return f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r>
              <a:rPr lang="en-US" dirty="0" smtClean="0"/>
              <a:t>Arguments </a:t>
            </a:r>
            <a:r>
              <a:rPr lang="en-US" dirty="0"/>
              <a:t>will be found at $a0-$a3 Let, compiler will assign f at $s0, a at $s1, b at $s2, c at $s3 </a:t>
            </a:r>
          </a:p>
        </p:txBody>
      </p:sp>
    </p:spTree>
    <p:extLst>
      <p:ext uri="{BB962C8B-B14F-4D97-AF65-F5344CB8AC3E}">
        <p14:creationId xmlns:p14="http://schemas.microsoft.com/office/powerpoint/2010/main" val="199856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Assembly Language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en-US" dirty="0"/>
              <a:t>(Partial): </a:t>
            </a:r>
          </a:p>
          <a:p>
            <a:pPr marL="457200" lvl="1" indent="0">
              <a:buNone/>
            </a:pPr>
            <a:r>
              <a:rPr lang="en-US" dirty="0" err="1" smtClean="0"/>
              <a:t>addi</a:t>
            </a:r>
            <a:r>
              <a:rPr lang="en-US" dirty="0" smtClean="0"/>
              <a:t> </a:t>
            </a:r>
            <a:r>
              <a:rPr lang="en-US" dirty="0"/>
              <a:t>$s2, $zero, 20 </a:t>
            </a:r>
          </a:p>
          <a:p>
            <a:pPr marL="457200" lvl="1" indent="0">
              <a:buNone/>
            </a:pPr>
            <a:r>
              <a:rPr lang="en-US" dirty="0" err="1"/>
              <a:t>addi</a:t>
            </a:r>
            <a:r>
              <a:rPr lang="en-US" dirty="0"/>
              <a:t> $s3, $zero, 30 </a:t>
            </a:r>
          </a:p>
          <a:p>
            <a:pPr marL="457200" lvl="1" indent="0">
              <a:buNone/>
            </a:pPr>
            <a:r>
              <a:rPr lang="en-US" dirty="0"/>
              <a:t>add $s1, $s2, $s3 </a:t>
            </a:r>
          </a:p>
          <a:p>
            <a:pPr marL="457200" lvl="1" indent="0">
              <a:buNone/>
            </a:pPr>
            <a:r>
              <a:rPr lang="en-US" dirty="0"/>
              <a:t>add $t0, $a0, $a1 </a:t>
            </a:r>
          </a:p>
          <a:p>
            <a:pPr marL="457200" lvl="1" indent="0">
              <a:buNone/>
            </a:pPr>
            <a:r>
              <a:rPr lang="en-US" dirty="0"/>
              <a:t>add $t1, $a2, $a3 </a:t>
            </a:r>
          </a:p>
          <a:p>
            <a:pPr marL="457200" lvl="1" indent="0">
              <a:buNone/>
            </a:pPr>
            <a:r>
              <a:rPr lang="en-US" dirty="0"/>
              <a:t>sub $s0, $t0, $t1 </a:t>
            </a:r>
          </a:p>
          <a:p>
            <a:pPr marL="457200" lvl="1" indent="0">
              <a:buNone/>
            </a:pPr>
            <a:r>
              <a:rPr lang="en-US" dirty="0"/>
              <a:t>add $s0, $s1, $s0 </a:t>
            </a:r>
          </a:p>
          <a:p>
            <a:pPr marL="457200" lvl="1" indent="0">
              <a:buNone/>
            </a:pPr>
            <a:r>
              <a:rPr lang="en-US" dirty="0"/>
              <a:t>add $v0, $s0, $</a:t>
            </a:r>
            <a:r>
              <a:rPr lang="en-US" dirty="0" smtClean="0"/>
              <a:t>zero //return f // $v0=f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2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Assembly Language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t0–$t9: 10 temporary registers that are </a:t>
            </a:r>
            <a:r>
              <a:rPr lang="en-US" i="1" dirty="0"/>
              <a:t>not preserved by the </a:t>
            </a:r>
            <a:r>
              <a:rPr lang="en-US" i="1" dirty="0" err="1"/>
              <a:t>callee</a:t>
            </a:r>
            <a:r>
              <a:rPr lang="en-US" i="1" dirty="0"/>
              <a:t> </a:t>
            </a:r>
            <a:r>
              <a:rPr lang="en-US" dirty="0"/>
              <a:t>(called procedure) on a procedure </a:t>
            </a:r>
            <a:r>
              <a:rPr lang="en-US" dirty="0" smtClean="0"/>
              <a:t>call.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$</a:t>
            </a:r>
            <a:r>
              <a:rPr lang="en-US" dirty="0"/>
              <a:t>s0–$s7: 8 saved registers that must be preserved on a procedure call (if used, the </a:t>
            </a:r>
            <a:r>
              <a:rPr lang="en-US" dirty="0" err="1"/>
              <a:t>callee</a:t>
            </a:r>
            <a:r>
              <a:rPr lang="en-US" dirty="0"/>
              <a:t> saves and restores them)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1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562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Office Theme</vt:lpstr>
      <vt:lpstr>CSE - 313 Computer Architecture</vt:lpstr>
      <vt:lpstr>PowerPoint Presentation</vt:lpstr>
      <vt:lpstr>MIPS Assembly Language  </vt:lpstr>
      <vt:lpstr>MIPS Assembly Language  </vt:lpstr>
      <vt:lpstr>MIPS Assembly Language  </vt:lpstr>
      <vt:lpstr>MIPS Assembly Language </vt:lpstr>
      <vt:lpstr>MIPS Assembly Language  </vt:lpstr>
      <vt:lpstr>MIPS Assembly Language  </vt:lpstr>
      <vt:lpstr>MIPS Assembly Language  </vt:lpstr>
      <vt:lpstr>MIPS Assembly Language  </vt:lpstr>
      <vt:lpstr>PowerPoint Presentation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- 313 Computer Architecture</dc:title>
  <dc:creator>Windows User</dc:creator>
  <cp:lastModifiedBy>Alamgir Hossain</cp:lastModifiedBy>
  <cp:revision>29</cp:revision>
  <dcterms:created xsi:type="dcterms:W3CDTF">2019-02-05T10:11:18Z</dcterms:created>
  <dcterms:modified xsi:type="dcterms:W3CDTF">2022-02-14T12:39:03Z</dcterms:modified>
</cp:coreProperties>
</file>