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25304" y="2390779"/>
            <a:ext cx="437197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71712" y="4191000"/>
            <a:ext cx="5348287" cy="1274763"/>
          </a:xfrm>
        </p:spPr>
        <p:txBody>
          <a:bodyPr/>
          <a:lstStyle/>
          <a:p>
            <a:r>
              <a:rPr lang="en-US" sz="3200" dirty="0"/>
              <a:t>Faculty: Shoib Ahmed Shourav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2222601" y="5949950"/>
            <a:ext cx="4698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380471" y="4923632"/>
            <a:ext cx="46988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pic>
        <p:nvPicPr>
          <p:cNvPr id="6146" name="Picture 2" descr="E:\Shoib\Spring19\Spring19\CA\images\Captur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73122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pic>
        <p:nvPicPr>
          <p:cNvPr id="7170" name="Picture 2" descr="E:\Shoib\Spring19\Spring19\CA\images\Captur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7567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9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34400" dirty="0"/>
              <a:t>				?</a:t>
            </a:r>
          </a:p>
        </p:txBody>
      </p:sp>
    </p:spTree>
    <p:extLst>
      <p:ext uri="{BB962C8B-B14F-4D97-AF65-F5344CB8AC3E}">
        <p14:creationId xmlns:p14="http://schemas.microsoft.com/office/powerpoint/2010/main" val="263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 code:</a:t>
            </a:r>
          </a:p>
          <a:p>
            <a:pPr>
              <a:buNone/>
            </a:pPr>
            <a:r>
              <a:rPr lang="en-US" altLang="en-US" sz="2800" dirty="0">
                <a:latin typeface="Lucida Console" pitchFamily="49" charset="0"/>
              </a:rPr>
              <a:t>	</a:t>
            </a:r>
            <a:r>
              <a:rPr lang="en-US" altLang="en-US" sz="2800" dirty="0" err="1">
                <a:latin typeface="Lucida Console" pitchFamily="49" charset="0"/>
              </a:rPr>
              <a:t>int</a:t>
            </a:r>
            <a:r>
              <a:rPr lang="en-US" altLang="en-US" sz="2800" dirty="0">
                <a:latin typeface="Lucida Console" pitchFamily="49" charset="0"/>
              </a:rPr>
              <a:t> fact (</a:t>
            </a:r>
            <a:r>
              <a:rPr lang="en-US" altLang="en-US" sz="2800" dirty="0" err="1">
                <a:latin typeface="Lucida Console" pitchFamily="49" charset="0"/>
              </a:rPr>
              <a:t>int</a:t>
            </a:r>
            <a:r>
              <a:rPr lang="en-US" altLang="en-US" sz="2800" dirty="0">
                <a:latin typeface="Lucida Console" pitchFamily="49" charset="0"/>
              </a:rPr>
              <a:t> n)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{ 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  if (n &lt; 1) return 1;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  else return n * fact(n - 1);</a:t>
            </a:r>
            <a:br>
              <a:rPr lang="en-US" altLang="en-US" sz="2800" dirty="0">
                <a:latin typeface="Lucida Console" pitchFamily="49" charset="0"/>
              </a:rPr>
            </a:br>
            <a:r>
              <a:rPr lang="en-US" altLang="en-US" sz="2800" dirty="0">
                <a:latin typeface="Lucida Console" pitchFamily="49" charset="0"/>
              </a:rPr>
              <a:t>}</a:t>
            </a:r>
          </a:p>
          <a:p>
            <a:pPr lvl="1"/>
            <a:r>
              <a:rPr lang="en-US" altLang="en-US" dirty="0"/>
              <a:t>Argument n in $a0</a:t>
            </a:r>
          </a:p>
          <a:p>
            <a:pPr lvl="1"/>
            <a:r>
              <a:rPr lang="en-US" altLang="en-US" dirty="0"/>
              <a:t>Result in $v0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en-US" sz="4400" dirty="0"/>
              <a:t>MIPS code:</a:t>
            </a:r>
          </a:p>
          <a:p>
            <a:pPr>
              <a:buNone/>
            </a:pPr>
            <a:r>
              <a:rPr lang="en-US" altLang="en-US" dirty="0">
                <a:latin typeface="Lucida Console" pitchFamily="49" charset="0"/>
              </a:rPr>
              <a:t>	fact</a:t>
            </a:r>
            <a:r>
              <a:rPr lang="en-US" altLang="en-US" dirty="0" smtClean="0">
                <a:latin typeface="Lucida Console" pitchFamily="49" charset="0"/>
              </a:rPr>
              <a:t>:</a:t>
            </a:r>
            <a:r>
              <a:rPr lang="en-US" altLang="en-US" dirty="0">
                <a:latin typeface="Lucida Console" pitchFamily="49" charset="0"/>
              </a:rPr>
              <a:t/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 smtClean="0">
                <a:latin typeface="Lucida Console" pitchFamily="49" charset="0"/>
              </a:rPr>
              <a:t>    </a:t>
            </a:r>
            <a:r>
              <a:rPr lang="en-US" altLang="en-US" dirty="0" err="1" smtClean="0">
                <a:latin typeface="Lucida Console" pitchFamily="49" charset="0"/>
              </a:rPr>
              <a:t>addi</a:t>
            </a:r>
            <a:r>
              <a:rPr lang="en-US" altLang="en-US" dirty="0" smtClean="0">
                <a:latin typeface="Lucida Console" pitchFamily="49" charset="0"/>
              </a:rPr>
              <a:t> $</a:t>
            </a:r>
            <a:r>
              <a:rPr lang="en-US" altLang="en-US" dirty="0" err="1" smtClean="0">
                <a:latin typeface="Lucida Console" pitchFamily="49" charset="0"/>
              </a:rPr>
              <a:t>sp</a:t>
            </a:r>
            <a:r>
              <a:rPr lang="en-US" altLang="en-US" dirty="0" smtClean="0">
                <a:latin typeface="Lucida Console" pitchFamily="49" charset="0"/>
              </a:rPr>
              <a:t>, $</a:t>
            </a:r>
            <a:r>
              <a:rPr lang="en-US" altLang="en-US" dirty="0" err="1" smtClean="0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, -8     # adjust stack for 2 items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sw</a:t>
            </a:r>
            <a:r>
              <a:rPr lang="en-US" altLang="en-US" dirty="0">
                <a:latin typeface="Lucida Console" pitchFamily="49" charset="0"/>
              </a:rPr>
              <a:t>   $</a:t>
            </a:r>
            <a:r>
              <a:rPr lang="en-US" altLang="en-US" dirty="0" err="1">
                <a:latin typeface="Lucida Console" pitchFamily="49" charset="0"/>
              </a:rPr>
              <a:t>ra</a:t>
            </a:r>
            <a:r>
              <a:rPr lang="en-US" altLang="en-US" dirty="0">
                <a:latin typeface="Lucida Console" pitchFamily="49" charset="0"/>
              </a:rPr>
              <a:t>, 4</a:t>
            </a:r>
            <a:r>
              <a:rPr lang="en-US" altLang="en-US" dirty="0" smtClean="0">
                <a:latin typeface="Lucida Console" pitchFamily="49" charset="0"/>
              </a:rPr>
              <a:t>($</a:t>
            </a:r>
            <a:r>
              <a:rPr lang="en-US" altLang="en-US" dirty="0" err="1" smtClean="0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)      # save return address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sw</a:t>
            </a:r>
            <a:r>
              <a:rPr lang="en-US" altLang="en-US" dirty="0">
                <a:latin typeface="Lucida Console" pitchFamily="49" charset="0"/>
              </a:rPr>
              <a:t>   $a0, 0($</a:t>
            </a:r>
            <a:r>
              <a:rPr lang="en-US" altLang="en-US" dirty="0" err="1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)      # save argument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slti</a:t>
            </a:r>
            <a:r>
              <a:rPr lang="en-US" altLang="en-US" dirty="0">
                <a:latin typeface="Lucida Console" pitchFamily="49" charset="0"/>
              </a:rPr>
              <a:t> $t0, $a0, 1      # test for n &lt; 1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beq</a:t>
            </a:r>
            <a:r>
              <a:rPr lang="en-US" altLang="en-US" dirty="0">
                <a:latin typeface="Lucida Console" pitchFamily="49" charset="0"/>
              </a:rPr>
              <a:t>  $t0, $zero, L1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addi</a:t>
            </a:r>
            <a:r>
              <a:rPr lang="en-US" altLang="en-US" dirty="0">
                <a:latin typeface="Lucida Console" pitchFamily="49" charset="0"/>
              </a:rPr>
              <a:t> $v0, $zero, 1    # if so, result is 1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addi</a:t>
            </a:r>
            <a:r>
              <a:rPr lang="en-US" altLang="en-US" dirty="0">
                <a:latin typeface="Lucida Console" pitchFamily="49" charset="0"/>
              </a:rPr>
              <a:t> $</a:t>
            </a:r>
            <a:r>
              <a:rPr lang="en-US" altLang="en-US" dirty="0" err="1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, $</a:t>
            </a:r>
            <a:r>
              <a:rPr lang="en-US" altLang="en-US" dirty="0" err="1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, 8      #   pop 2 items from stack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jr</a:t>
            </a:r>
            <a:r>
              <a:rPr lang="en-US" altLang="en-US" dirty="0">
                <a:latin typeface="Lucida Console" pitchFamily="49" charset="0"/>
              </a:rPr>
              <a:t>   $</a:t>
            </a:r>
            <a:r>
              <a:rPr lang="en-US" altLang="en-US" dirty="0" err="1">
                <a:latin typeface="Lucida Console" pitchFamily="49" charset="0"/>
              </a:rPr>
              <a:t>ra</a:t>
            </a:r>
            <a:r>
              <a:rPr lang="en-US" altLang="en-US" dirty="0">
                <a:latin typeface="Lucida Console" pitchFamily="49" charset="0"/>
              </a:rPr>
              <a:t>              #   and </a:t>
            </a:r>
            <a:r>
              <a:rPr lang="en-US" altLang="en-US" dirty="0" smtClean="0">
                <a:latin typeface="Lucida Console" pitchFamily="49" charset="0"/>
              </a:rPr>
              <a:t>return</a:t>
            </a:r>
          </a:p>
          <a:p>
            <a:pPr>
              <a:buNone/>
            </a:pPr>
            <a:r>
              <a:rPr lang="en-US" altLang="en-US" dirty="0">
                <a:latin typeface="Lucida Console" pitchFamily="49" charset="0"/>
              </a:rPr>
              <a:t/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L1: </a:t>
            </a:r>
            <a:r>
              <a:rPr lang="en-US" altLang="en-US" dirty="0" err="1">
                <a:latin typeface="Lucida Console" pitchFamily="49" charset="0"/>
              </a:rPr>
              <a:t>addi</a:t>
            </a:r>
            <a:r>
              <a:rPr lang="en-US" altLang="en-US" dirty="0">
                <a:latin typeface="Lucida Console" pitchFamily="49" charset="0"/>
              </a:rPr>
              <a:t> $a0, $a0, -1     # else decrement n  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jal</a:t>
            </a:r>
            <a:r>
              <a:rPr lang="en-US" altLang="en-US" dirty="0">
                <a:latin typeface="Lucida Console" pitchFamily="49" charset="0"/>
              </a:rPr>
              <a:t>  fact             # recursive call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lw</a:t>
            </a:r>
            <a:r>
              <a:rPr lang="en-US" altLang="en-US" dirty="0">
                <a:latin typeface="Lucida Console" pitchFamily="49" charset="0"/>
              </a:rPr>
              <a:t>   $a0, 0($</a:t>
            </a:r>
            <a:r>
              <a:rPr lang="en-US" altLang="en-US" dirty="0" err="1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)      # restore original n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lw</a:t>
            </a:r>
            <a:r>
              <a:rPr lang="en-US" altLang="en-US" dirty="0">
                <a:latin typeface="Lucida Console" pitchFamily="49" charset="0"/>
              </a:rPr>
              <a:t>   $</a:t>
            </a:r>
            <a:r>
              <a:rPr lang="en-US" altLang="en-US" dirty="0" err="1">
                <a:latin typeface="Lucida Console" pitchFamily="49" charset="0"/>
              </a:rPr>
              <a:t>ra</a:t>
            </a:r>
            <a:r>
              <a:rPr lang="en-US" altLang="en-US" dirty="0">
                <a:latin typeface="Lucida Console" pitchFamily="49" charset="0"/>
              </a:rPr>
              <a:t>, 4($</a:t>
            </a:r>
            <a:r>
              <a:rPr lang="en-US" altLang="en-US" dirty="0" err="1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)      #   and return address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addi</a:t>
            </a:r>
            <a:r>
              <a:rPr lang="en-US" altLang="en-US" dirty="0">
                <a:latin typeface="Lucida Console" pitchFamily="49" charset="0"/>
              </a:rPr>
              <a:t> $</a:t>
            </a:r>
            <a:r>
              <a:rPr lang="en-US" altLang="en-US" dirty="0" err="1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, $</a:t>
            </a:r>
            <a:r>
              <a:rPr lang="en-US" altLang="en-US" dirty="0" err="1">
                <a:latin typeface="Lucida Console" pitchFamily="49" charset="0"/>
              </a:rPr>
              <a:t>sp</a:t>
            </a:r>
            <a:r>
              <a:rPr lang="en-US" altLang="en-US" dirty="0">
                <a:latin typeface="Lucida Console" pitchFamily="49" charset="0"/>
              </a:rPr>
              <a:t>, 8      # pop 2 items from stack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mul</a:t>
            </a:r>
            <a:r>
              <a:rPr lang="en-US" altLang="en-US" dirty="0">
                <a:latin typeface="Lucida Console" pitchFamily="49" charset="0"/>
              </a:rPr>
              <a:t>  $v0, $a0, $v0    # multiply to get result</a:t>
            </a:r>
            <a:br>
              <a:rPr lang="en-US" altLang="en-US" dirty="0">
                <a:latin typeface="Lucida Console" pitchFamily="49" charset="0"/>
              </a:rPr>
            </a:br>
            <a:r>
              <a:rPr lang="en-US" altLang="en-US" dirty="0">
                <a:latin typeface="Lucida Console" pitchFamily="49" charset="0"/>
              </a:rPr>
              <a:t>    </a:t>
            </a:r>
            <a:r>
              <a:rPr lang="en-US" altLang="en-US" dirty="0" err="1">
                <a:latin typeface="Lucida Console" pitchFamily="49" charset="0"/>
              </a:rPr>
              <a:t>jr</a:t>
            </a:r>
            <a:r>
              <a:rPr lang="en-US" altLang="en-US" dirty="0">
                <a:latin typeface="Lucida Console" pitchFamily="49" charset="0"/>
              </a:rPr>
              <a:t>   $</a:t>
            </a:r>
            <a:r>
              <a:rPr lang="en-US" altLang="en-US" dirty="0" err="1">
                <a:latin typeface="Lucida Console" pitchFamily="49" charset="0"/>
              </a:rPr>
              <a:t>ra</a:t>
            </a:r>
            <a:r>
              <a:rPr lang="en-US" altLang="en-US" dirty="0">
                <a:latin typeface="Lucida Console" pitchFamily="49" charset="0"/>
              </a:rPr>
              <a:t>              # and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419"/>
            <a:ext cx="8229600" cy="446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MIPS Fields:</a:t>
            </a:r>
          </a:p>
          <a:p>
            <a:r>
              <a:rPr lang="en-US" dirty="0" smtClean="0"/>
              <a:t>3 </a:t>
            </a:r>
            <a:r>
              <a:rPr lang="en-US" dirty="0"/>
              <a:t>types</a:t>
            </a:r>
          </a:p>
          <a:p>
            <a:pPr lvl="1"/>
            <a:r>
              <a:rPr lang="en-US" dirty="0" smtClean="0"/>
              <a:t>R-Type </a:t>
            </a:r>
            <a:r>
              <a:rPr lang="en-US" dirty="0"/>
              <a:t>(add, sub, and, or, nor, </a:t>
            </a:r>
            <a:r>
              <a:rPr lang="en-US" dirty="0" err="1"/>
              <a:t>sll</a:t>
            </a:r>
            <a:r>
              <a:rPr lang="en-US" dirty="0"/>
              <a:t>, </a:t>
            </a:r>
            <a:r>
              <a:rPr lang="en-US" dirty="0" err="1"/>
              <a:t>srl</a:t>
            </a:r>
            <a:r>
              <a:rPr lang="en-US" dirty="0"/>
              <a:t>, </a:t>
            </a:r>
            <a:r>
              <a:rPr lang="en-US" dirty="0" err="1"/>
              <a:t>slt</a:t>
            </a:r>
            <a:r>
              <a:rPr lang="en-US" dirty="0"/>
              <a:t>, </a:t>
            </a:r>
            <a:r>
              <a:rPr lang="en-US" dirty="0" err="1"/>
              <a:t>jr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I-Type </a:t>
            </a:r>
            <a:r>
              <a:rPr lang="en-US" dirty="0"/>
              <a:t>(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andi</a:t>
            </a:r>
            <a:r>
              <a:rPr lang="en-US" dirty="0"/>
              <a:t>,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addi</a:t>
            </a:r>
            <a:r>
              <a:rPr lang="en-US" dirty="0"/>
              <a:t>, </a:t>
            </a:r>
            <a:r>
              <a:rPr lang="en-US" dirty="0" err="1"/>
              <a:t>beq</a:t>
            </a:r>
            <a:r>
              <a:rPr lang="en-US" dirty="0"/>
              <a:t>, </a:t>
            </a:r>
            <a:r>
              <a:rPr lang="en-US" dirty="0" err="1"/>
              <a:t>bne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J-Type </a:t>
            </a:r>
            <a:r>
              <a:rPr lang="en-US" dirty="0"/>
              <a:t>(j, </a:t>
            </a:r>
            <a:r>
              <a:rPr lang="en-US" dirty="0" err="1"/>
              <a:t>jal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R-Type: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4" y="2133600"/>
            <a:ext cx="7734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190875"/>
            <a:ext cx="75152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02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Numbering: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" y="2514600"/>
            <a:ext cx="9144000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7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pic>
        <p:nvPicPr>
          <p:cNvPr id="4098" name="Picture 2" descr="E:\Shoib\Spring19\Spring19\CA\images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848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Machine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Shoib\Spring19\Spring19\CA\images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95425"/>
            <a:ext cx="8382000" cy="513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6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96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Lucida Console</vt:lpstr>
      <vt:lpstr>Office Theme</vt:lpstr>
      <vt:lpstr>CSE - 313 Computer Architecture</vt:lpstr>
      <vt:lpstr>PowerPoint Presentation</vt:lpstr>
      <vt:lpstr>PowerPoint Presentation</vt:lpstr>
      <vt:lpstr>MIPS Machine Language</vt:lpstr>
      <vt:lpstr>MIPS Machine Language</vt:lpstr>
      <vt:lpstr>MIPS Machine Language</vt:lpstr>
      <vt:lpstr>MIPS Machine Language</vt:lpstr>
      <vt:lpstr>MIPS Machine Language</vt:lpstr>
      <vt:lpstr>MIPS Machine Language</vt:lpstr>
      <vt:lpstr>MIPS Machine Language</vt:lpstr>
      <vt:lpstr>MIPS Machine Language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Shoib Ahmed Shourov</dc:creator>
  <cp:lastModifiedBy>Alamgir Hossain</cp:lastModifiedBy>
  <cp:revision>30</cp:revision>
  <dcterms:created xsi:type="dcterms:W3CDTF">2006-08-16T00:00:00Z</dcterms:created>
  <dcterms:modified xsi:type="dcterms:W3CDTF">2022-02-14T12:39:13Z</dcterms:modified>
</cp:coreProperties>
</file>