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0" r:id="rId16"/>
    <p:sldId id="30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23.xml"/><Relationship Id="rId1" Type="http://schemas.openxmlformats.org/officeDocument/2006/relationships/slide" Target="slides/slide22.xml"/><Relationship Id="rId6" Type="http://schemas.openxmlformats.org/officeDocument/2006/relationships/slide" Target="slides/slide29.xml"/><Relationship Id="rId5" Type="http://schemas.openxmlformats.org/officeDocument/2006/relationships/slide" Target="slides/slide28.xml"/><Relationship Id="rId4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573F3-5271-416C-AFA1-400600171A25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7602-6DB1-43F9-8261-D2A00301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D1CBD5-E498-4A46-8F6E-AE201F786DB3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E7CC90-98E1-483F-9019-BA1AEB7B8DC5}" type="slidenum">
              <a:rPr lang="en-AU" altLang="en-US" smtClean="0">
                <a:latin typeface="Times New Roman" pitchFamily="18" charset="0"/>
              </a:rPr>
              <a:pPr/>
              <a:t>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230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086839-0026-401E-A831-57A5A0A3A30C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F8715C-E6B4-4A91-B127-B216EB747F40}" type="slidenum">
              <a:rPr lang="en-AU" altLang="en-US" smtClean="0">
                <a:latin typeface="Times New Roman" pitchFamily="18" charset="0"/>
              </a:rPr>
              <a:pPr/>
              <a:t>12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225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A4453-1243-4F1C-A097-58F04252C3B8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27CA04-6A7F-4BC1-B3A6-28CF97340980}" type="slidenum">
              <a:rPr lang="en-AU" altLang="en-US" smtClean="0">
                <a:latin typeface="Times New Roman" pitchFamily="18" charset="0"/>
              </a:rPr>
              <a:pPr/>
              <a:t>13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7435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710DC2-DD9C-459A-85E0-A9E8417F56EB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F6D911-6DF0-4F2C-8DE5-A4C2FE6DF133}" type="slidenum">
              <a:rPr lang="en-AU" altLang="en-US" smtClean="0">
                <a:latin typeface="Times New Roman" pitchFamily="18" charset="0"/>
              </a:rPr>
              <a:pPr/>
              <a:t>14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546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0B7A1-8430-4175-914B-C0A19D9B99DD}" type="datetime3">
              <a:rPr lang="en-AU" altLang="en-US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E7A25-4A27-42BD-963E-C948C851D029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8314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78BABA-CD56-4EC2-A4E2-F2D8B7133529}" type="datetime3">
              <a:rPr lang="en-AU" altLang="en-US" smtClean="0">
                <a:latin typeface="Times New Roman" panose="02020603050405020304" pitchFamily="18" charset="0"/>
              </a:rPr>
              <a:pPr/>
              <a:t>14 February, 2022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E549BC-E599-45F9-84D5-5A938004D474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9383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F28F31-7F24-4A29-AA9C-4C1808F49229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0A9DB1-2687-4EBC-B2E8-897B7ABDB785}" type="slidenum">
              <a:rPr lang="en-AU" altLang="en-US" smtClean="0">
                <a:latin typeface="Times New Roman" pitchFamily="18" charset="0"/>
              </a:rPr>
              <a:pPr/>
              <a:t>17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240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0BB191-2298-414E-8397-BF2CB5C51151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112587-98D7-4878-90C7-D031ABC4B141}" type="slidenum">
              <a:rPr lang="en-AU" altLang="en-US" smtClean="0">
                <a:latin typeface="Times New Roman" pitchFamily="18" charset="0"/>
              </a:rPr>
              <a:pPr/>
              <a:t>18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7697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E83BE9-0474-40EB-9263-EC64033B434E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1D5462-CC3F-4433-9AC6-A5BE36DF4833}" type="slidenum">
              <a:rPr lang="en-AU" altLang="en-US" smtClean="0">
                <a:latin typeface="Times New Roman" pitchFamily="18" charset="0"/>
              </a:rPr>
              <a:pPr/>
              <a:t>19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3784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EDFFEA-F0F2-4138-8415-704A115BD743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92B4A5-787B-4F16-8D13-40656B556223}" type="slidenum">
              <a:rPr lang="en-AU" altLang="en-US" smtClean="0">
                <a:latin typeface="Times New Roman" pitchFamily="18" charset="0"/>
              </a:rPr>
              <a:pPr/>
              <a:t>20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3777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547CC2-51F9-4CBE-8B1B-C6ECFA9EF271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37B5D6-3D53-4C07-AA1D-7F15FDC9570C}" type="slidenum">
              <a:rPr lang="en-AU" altLang="en-US" smtClean="0">
                <a:latin typeface="Times New Roman" pitchFamily="18" charset="0"/>
              </a:rPr>
              <a:pPr/>
              <a:t>21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268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505561-9964-4C66-9D9B-95DF6E2D38CC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9F9D75-47F7-42E7-99D8-79F6BFF0E0AB}" type="slidenum">
              <a:rPr lang="en-AU" altLang="en-US" smtClean="0">
                <a:latin typeface="Times New Roman" pitchFamily="18" charset="0"/>
              </a:rPr>
              <a:pPr/>
              <a:t>3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4469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FEAB55-C309-4E17-9D0D-62B5CC52EDC1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12775F-5B49-4D2D-A850-925757D0ED78}" type="slidenum">
              <a:rPr lang="en-AU" altLang="en-US" smtClean="0">
                <a:latin typeface="Times New Roman" pitchFamily="18" charset="0"/>
              </a:rPr>
              <a:pPr/>
              <a:t>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2686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A0BD25-C96F-44CD-BB13-E19F60701E3A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39C955-69B2-4BE5-96E2-9D0ABEA1ACF7}" type="slidenum">
              <a:rPr lang="en-AU" altLang="en-US" smtClean="0">
                <a:latin typeface="Times New Roman" pitchFamily="18" charset="0"/>
              </a:rPr>
              <a:pPr/>
              <a:t>23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4810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8B3AC8-872C-475F-8BBA-55A38E00A977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252603-5A09-49E9-9EE3-DB8DA03A3511}" type="slidenum">
              <a:rPr lang="en-AU" altLang="en-US" smtClean="0">
                <a:latin typeface="Times New Roman" pitchFamily="18" charset="0"/>
              </a:rPr>
              <a:pPr/>
              <a:t>24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6468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714FDC-B283-44F9-BACE-71C79E0ADA60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8113AF-0CCB-412F-A656-D516679605EB}" type="slidenum">
              <a:rPr lang="en-AU" altLang="en-US" smtClean="0">
                <a:latin typeface="Times New Roman" pitchFamily="18" charset="0"/>
              </a:rPr>
              <a:pPr/>
              <a:t>25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8148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5E7A25-FE2F-48FE-BF77-810BDA1A2D99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B54F93-66FB-4EC4-876E-E7EB39656DAA}" type="slidenum">
              <a:rPr lang="en-AU" altLang="en-US" smtClean="0">
                <a:latin typeface="Times New Roman" pitchFamily="18" charset="0"/>
              </a:rPr>
              <a:pPr/>
              <a:t>26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1291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016E9A-8B7A-4DF0-B2E9-80182671D5ED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E8934-5B50-4A9A-A0BB-C00FF85E06B4}" type="slidenum">
              <a:rPr lang="en-AU" altLang="en-US" smtClean="0">
                <a:latin typeface="Times New Roman" pitchFamily="18" charset="0"/>
              </a:rPr>
              <a:pPr/>
              <a:t>27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9635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42BFA7-9C4A-4AC9-927C-D168519031B2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2A5384-156B-452B-BA16-940837DCB596}" type="slidenum">
              <a:rPr lang="en-AU" altLang="en-US" smtClean="0">
                <a:latin typeface="Times New Roman" pitchFamily="18" charset="0"/>
              </a:rPr>
              <a:pPr/>
              <a:t>28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2335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C3AF19-1717-4737-BA0B-50F7D207138A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3F6A3D-AC3B-417A-A379-6E36FBF8B41B}" type="slidenum">
              <a:rPr lang="en-AU" altLang="en-US" smtClean="0">
                <a:latin typeface="Times New Roman" pitchFamily="18" charset="0"/>
              </a:rPr>
              <a:pPr/>
              <a:t>29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649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FAAA44-717F-48D0-A3FA-8B14F840FCB9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EE3D6A-230D-4299-B9AA-FB5EEAD1C852}" type="slidenum">
              <a:rPr lang="en-AU" altLang="en-US" smtClean="0">
                <a:latin typeface="Times New Roman" pitchFamily="18" charset="0"/>
              </a:rPr>
              <a:pPr/>
              <a:t>30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793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EB67F7-9ED2-4AD8-BA01-FEE8D3A6CE97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BBBAE0-F019-4605-B04D-7D47C61A0027}" type="slidenum">
              <a:rPr lang="en-AU" altLang="en-US" smtClean="0">
                <a:latin typeface="Times New Roman" pitchFamily="18" charset="0"/>
              </a:rPr>
              <a:pPr/>
              <a:t>31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490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60A638-7C83-4516-A7A6-8883AE77ACA8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4B5D5D-3EC3-4317-842E-8E0C1EFAA47A}" type="slidenum">
              <a:rPr lang="en-AU" altLang="en-US" smtClean="0">
                <a:latin typeface="Times New Roman" pitchFamily="18" charset="0"/>
              </a:rPr>
              <a:pPr/>
              <a:t>4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4253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9C47C4-8D16-424A-B094-58037D5F2C74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AB6F6D-077C-4BC9-910D-F4938DDBF214}" type="slidenum">
              <a:rPr lang="en-AU" altLang="en-US" smtClean="0">
                <a:latin typeface="Times New Roman" pitchFamily="18" charset="0"/>
              </a:rPr>
              <a:pPr/>
              <a:t>32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0907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719FD9-19F2-4B13-A54E-7202642AC3CD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9DDEBB-D034-403D-98E0-D5BB6BE5A012}" type="slidenum">
              <a:rPr lang="en-AU" altLang="en-US" smtClean="0">
                <a:latin typeface="Times New Roman" pitchFamily="18" charset="0"/>
              </a:rPr>
              <a:pPr/>
              <a:t>33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9974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F5CFBC-97EA-47FC-8094-7B01F64E8BB6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EC7D49-287A-471D-9B5D-066E8F5A55F0}" type="slidenum">
              <a:rPr lang="en-AU" altLang="en-US" smtClean="0">
                <a:latin typeface="Times New Roman" pitchFamily="18" charset="0"/>
              </a:rPr>
              <a:pPr/>
              <a:t>34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0558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506451-A1D6-4B7E-A348-75F7D32D7211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FA030E-4BA9-4EE8-9B72-3D7043C56EA6}" type="slidenum">
              <a:rPr lang="en-AU" altLang="en-US" smtClean="0">
                <a:latin typeface="Times New Roman" pitchFamily="18" charset="0"/>
              </a:rPr>
              <a:pPr/>
              <a:t>35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6245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1C6E36-ED2B-4540-B706-4B22E314A770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F5AA60-C085-493A-BA6E-07B0B43EB1BE}" type="slidenum">
              <a:rPr lang="en-AU" altLang="en-US" smtClean="0">
                <a:latin typeface="Times New Roman" pitchFamily="18" charset="0"/>
              </a:rPr>
              <a:pPr/>
              <a:t>36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6426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57BC70-3479-4B15-980C-8415DABC31D7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AAFE54-13B8-4BCE-B399-1AFCC7C69257}" type="slidenum">
              <a:rPr lang="en-AU" altLang="en-US" smtClean="0">
                <a:latin typeface="Times New Roman" pitchFamily="18" charset="0"/>
              </a:rPr>
              <a:pPr/>
              <a:t>37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2173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A6474F-70C8-4714-B48A-D302167EB484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05EF1-64BA-4E5F-BF76-827870B62FE3}" type="slidenum">
              <a:rPr lang="en-AU" altLang="en-US" smtClean="0">
                <a:latin typeface="Times New Roman" pitchFamily="18" charset="0"/>
              </a:rPr>
              <a:pPr/>
              <a:t>38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3294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2A22F0-185B-4317-8A37-5A280058C748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7052CF-1737-40C5-846C-D64E9952AF69}" type="slidenum">
              <a:rPr lang="en-AU" altLang="en-US" smtClean="0">
                <a:latin typeface="Times New Roman" pitchFamily="18" charset="0"/>
              </a:rPr>
              <a:pPr/>
              <a:t>39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3445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E34B9-EE30-4281-8AA8-BB31CE674299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F12D3-1A29-4CD5-A489-410BEEAE73D4}" type="slidenum">
              <a:rPr lang="en-AU" altLang="en-US" smtClean="0">
                <a:latin typeface="Times New Roman" pitchFamily="18" charset="0"/>
              </a:rPr>
              <a:pPr/>
              <a:t>40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0491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02772B-69BD-4F98-8EDD-A778C1226601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1564FB-24DE-4D4E-9359-70F303C23A8B}" type="slidenum">
              <a:rPr lang="en-AU" altLang="en-US" smtClean="0">
                <a:latin typeface="Times New Roman" pitchFamily="18" charset="0"/>
              </a:rPr>
              <a:pPr/>
              <a:t>41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424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98CE9F-1CF4-4346-BC43-C47B6CB0A3FA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01204C-790E-4DF0-B13B-C732094A1D59}" type="slidenum">
              <a:rPr lang="en-AU" altLang="en-US" smtClean="0">
                <a:latin typeface="Times New Roman" pitchFamily="18" charset="0"/>
              </a:rPr>
              <a:pPr/>
              <a:t>5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0020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E4C261-4332-494D-8E46-919BF48A2286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D68DB9-3B20-4773-AEB8-5E7C38FF3B46}" type="slidenum">
              <a:rPr lang="en-AU" altLang="en-US" smtClean="0">
                <a:latin typeface="Times New Roman" pitchFamily="18" charset="0"/>
              </a:rPr>
              <a:pPr/>
              <a:t>42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400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4218D-5BE1-4B93-8C21-79548FFB1213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57B57E-235B-440A-90C1-432B0144C503}" type="slidenum">
              <a:rPr lang="en-AU" altLang="en-US" smtClean="0">
                <a:latin typeface="Times New Roman" pitchFamily="18" charset="0"/>
              </a:rPr>
              <a:pPr/>
              <a:t>6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0B2DD9-1DA9-4831-88AF-9A36A9CC5AB2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3E7692-88C0-40F9-8CA9-E5012BFF785F}" type="slidenum">
              <a:rPr lang="en-AU" altLang="en-US" smtClean="0">
                <a:latin typeface="Times New Roman" pitchFamily="18" charset="0"/>
              </a:rPr>
              <a:pPr/>
              <a:t>7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937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98FF28-93D7-42B9-961D-736AF62476CB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B6FD37-4205-47DA-8250-F58E7BD87891}" type="slidenum">
              <a:rPr lang="en-AU" altLang="en-US" smtClean="0">
                <a:latin typeface="Times New Roman" pitchFamily="18" charset="0"/>
              </a:rPr>
              <a:pPr/>
              <a:t>8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82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623CDA-1A15-473D-A2E4-BD08E75FDB6F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7C8F8E-2C99-44BE-9B2E-52D9EA102171}" type="slidenum">
              <a:rPr lang="en-AU" altLang="en-US" smtClean="0">
                <a:latin typeface="Times New Roman" pitchFamily="18" charset="0"/>
              </a:rPr>
              <a:pPr/>
              <a:t>9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66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3A8056-2DD3-44AC-BF41-114439C6B922}" type="datetime3">
              <a:rPr lang="en-AU" altLang="en-US" smtClean="0">
                <a:latin typeface="Times New Roman" pitchFamily="18" charset="0"/>
              </a:rPr>
              <a:pPr/>
              <a:t>14 February, 2022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8D3D1A-B5B7-41D1-9723-D5193DE83EB1}" type="slidenum">
              <a:rPr lang="en-AU" altLang="en-US" smtClean="0">
                <a:latin typeface="Times New Roman" pitchFamily="18" charset="0"/>
              </a:rPr>
              <a:pPr/>
              <a:t>10</a:t>
            </a:fld>
            <a:endParaRPr lang="en-AU" altLang="en-US" smtClean="0">
              <a:latin typeface="Times New Roman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245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25304" y="2390779"/>
            <a:ext cx="437197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1537" y="4286254"/>
            <a:ext cx="4679156" cy="1274763"/>
          </a:xfrm>
        </p:spPr>
        <p:txBody>
          <a:bodyPr/>
          <a:lstStyle/>
          <a:p>
            <a:r>
              <a:rPr lang="en-US" sz="3200" dirty="0"/>
              <a:t>Faculty: Shoib Ahmed Shourav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2222601" y="5949950"/>
            <a:ext cx="469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380471" y="4923632"/>
            <a:ext cx="4698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43EBBF25-6E29-447A-9FDA-D943F82029F9}" type="slidenum">
              <a:rPr lang="en-AU" altLang="en-US" smtClean="0"/>
              <a:pPr/>
              <a:t>10</a:t>
            </a:fld>
            <a:endParaRPr lang="en-AU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 Hardware</a:t>
            </a:r>
            <a:endParaRPr lang="en-AU" altLang="en-US" smtClean="0"/>
          </a:p>
        </p:txBody>
      </p:sp>
      <p:sp>
        <p:nvSpPr>
          <p:cNvPr id="11268" name="AutoShape 5"/>
          <p:cNvSpPr>
            <a:spLocks/>
          </p:cNvSpPr>
          <p:nvPr/>
        </p:nvSpPr>
        <p:spPr bwMode="auto">
          <a:xfrm>
            <a:off x="4572000" y="5730875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>
                <a:latin typeface="Tahoma" pitchFamily="34" charset="0"/>
              </a:rPr>
              <a:t>Initially 0</a:t>
            </a:r>
            <a:endParaRPr lang="en-AU" altLang="en-US" sz="1600">
              <a:latin typeface="Tahoma" pitchFamily="34" charset="0"/>
            </a:endParaRPr>
          </a:p>
        </p:txBody>
      </p:sp>
      <p:pic>
        <p:nvPicPr>
          <p:cNvPr id="11269" name="Picture 8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25563"/>
            <a:ext cx="7705725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4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Optimized Multiplier</a:t>
            </a:r>
          </a:p>
        </p:txBody>
      </p:sp>
      <p:pic>
        <p:nvPicPr>
          <p:cNvPr id="1229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3629"/>
            <a:ext cx="8207375" cy="5111750"/>
          </a:xfrm>
        </p:spPr>
      </p:pic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CF19B08E-5B95-4555-91FC-EB3EC2C53DDB}" type="slidenum">
              <a:rPr lang="en-AU" altLang="en-US" smtClean="0"/>
              <a:pPr/>
              <a:t>11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1649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82F30E52-8AB8-4F24-ABE6-460DFF8D1CD2}" type="slidenum">
              <a:rPr lang="en-AU" altLang="en-US" smtClean="0"/>
              <a:pPr/>
              <a:t>12</a:t>
            </a:fld>
            <a:endParaRPr lang="en-AU" altLang="en-US" smtClean="0"/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Faster Multiplier</a:t>
            </a:r>
            <a:endParaRPr lang="en-AU" altLang="en-US" smtClean="0"/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Uses multiple adders</a:t>
            </a:r>
          </a:p>
          <a:p>
            <a:pPr lvl="1" eaLnBrk="1" hangingPunct="1"/>
            <a:r>
              <a:rPr lang="en-US" altLang="en-US" smtClean="0"/>
              <a:t>Cost/performance tradeoff</a:t>
            </a:r>
          </a:p>
        </p:txBody>
      </p:sp>
      <p:pic>
        <p:nvPicPr>
          <p:cNvPr id="13317" name="Picture 5" descr="f03-0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Can be pipelined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800"/>
              <a:t>Several multiplication performed in parallel</a:t>
            </a:r>
          </a:p>
        </p:txBody>
      </p:sp>
    </p:spTree>
    <p:extLst>
      <p:ext uri="{BB962C8B-B14F-4D97-AF65-F5344CB8AC3E}">
        <p14:creationId xmlns:p14="http://schemas.microsoft.com/office/powerpoint/2010/main" val="323997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61DCA970-4A21-4FA1-B4E1-74CFE9E58954}" type="slidenum">
              <a:rPr lang="en-AU" altLang="en-US" smtClean="0"/>
              <a:pPr/>
              <a:t>13</a:t>
            </a:fld>
            <a:endParaRPr lang="en-AU" alt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Multiplication</a:t>
            </a:r>
            <a:endParaRPr lang="en-AU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Two 32-bit registers for product</a:t>
            </a:r>
          </a:p>
          <a:p>
            <a:pPr lvl="1" eaLnBrk="1" hangingPunct="1"/>
            <a:r>
              <a:rPr lang="en-US" altLang="en-US" sz="2400" smtClean="0"/>
              <a:t>HI: most-significant 32 bits</a:t>
            </a:r>
          </a:p>
          <a:p>
            <a:pPr lvl="1" eaLnBrk="1" hangingPunct="1"/>
            <a:r>
              <a:rPr lang="en-US" altLang="en-US" sz="2400" smtClean="0"/>
              <a:t>LO: least-significant 32-bits</a:t>
            </a:r>
          </a:p>
          <a:p>
            <a:pPr eaLnBrk="1" hangingPunct="1"/>
            <a:r>
              <a:rPr lang="en-US" altLang="en-US" sz="2800" smtClean="0"/>
              <a:t>Instructions</a:t>
            </a:r>
          </a:p>
          <a:p>
            <a:pPr lvl="1" eaLnBrk="1" hangingPunct="1"/>
            <a:r>
              <a:rPr lang="en-US" altLang="en-US" sz="2400" smtClean="0">
                <a:latin typeface="Lucida Console" pitchFamily="49" charset="0"/>
              </a:rPr>
              <a:t>mult rs, rt  /  multu rs, rt</a:t>
            </a:r>
          </a:p>
          <a:p>
            <a:pPr lvl="2" eaLnBrk="1" hangingPunct="1"/>
            <a:r>
              <a:rPr lang="en-US" altLang="en-US" sz="2000" smtClean="0"/>
              <a:t>64-bit product in HI/LO</a:t>
            </a:r>
          </a:p>
          <a:p>
            <a:pPr lvl="1" eaLnBrk="1" hangingPunct="1"/>
            <a:r>
              <a:rPr lang="en-US" altLang="en-US" sz="2400" smtClean="0">
                <a:latin typeface="Lucida Console" pitchFamily="49" charset="0"/>
              </a:rPr>
              <a:t>mfhi rd  /  mflo rd</a:t>
            </a:r>
          </a:p>
          <a:p>
            <a:pPr lvl="2" eaLnBrk="1" hangingPunct="1"/>
            <a:r>
              <a:rPr lang="en-US" altLang="en-US" sz="2000" smtClean="0"/>
              <a:t>Move from HI/LO to rd</a:t>
            </a:r>
          </a:p>
          <a:p>
            <a:pPr lvl="2" eaLnBrk="1" hangingPunct="1"/>
            <a:r>
              <a:rPr lang="en-US" altLang="en-US" sz="2000" smtClean="0"/>
              <a:t>Can test HI value to see if product overflows 32 bits</a:t>
            </a:r>
            <a:endParaRPr lang="en-AU" altLang="en-US" sz="2000" smtClean="0"/>
          </a:p>
          <a:p>
            <a:pPr lvl="1" eaLnBrk="1" hangingPunct="1"/>
            <a:r>
              <a:rPr lang="en-US" altLang="en-US" sz="2400" smtClean="0">
                <a:latin typeface="Lucida Console" pitchFamily="49" charset="0"/>
              </a:rPr>
              <a:t>mul rd, rs, rt</a:t>
            </a:r>
          </a:p>
          <a:p>
            <a:pPr lvl="2" eaLnBrk="1" hangingPunct="1"/>
            <a:r>
              <a:rPr lang="en-US" altLang="en-US" sz="2000" smtClean="0"/>
              <a:t>Least-significant 32 bits of product –&gt; rd</a:t>
            </a:r>
          </a:p>
        </p:txBody>
      </p:sp>
    </p:spTree>
    <p:extLst>
      <p:ext uri="{BB962C8B-B14F-4D97-AF65-F5344CB8AC3E}">
        <p14:creationId xmlns:p14="http://schemas.microsoft.com/office/powerpoint/2010/main" val="294020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7E1B3F78-B8BE-42F0-A806-2F2B40690DC0}" type="slidenum">
              <a:rPr lang="en-AU" altLang="en-US" smtClean="0"/>
              <a:pPr/>
              <a:t>14</a:t>
            </a:fld>
            <a:endParaRPr lang="en-AU" alt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9718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Division</a:t>
            </a:r>
            <a:endParaRPr lang="en-AU" altLang="en-US" b="1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Check for 0 divisor</a:t>
            </a:r>
            <a:endParaRPr lang="en-AU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Adjust sign of quotient and remainder as required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Lucida Console" pitchFamily="49" charset="0"/>
              </a:rPr>
              <a:t>        1001</a:t>
            </a:r>
          </a:p>
          <a:p>
            <a:r>
              <a:rPr lang="en-US" altLang="en-US" sz="2000">
                <a:latin typeface="Lucida Console" pitchFamily="49" charset="0"/>
              </a:rPr>
              <a:t>1000 1001010</a:t>
            </a:r>
          </a:p>
          <a:p>
            <a:r>
              <a:rPr lang="en-US" altLang="en-US" sz="2000">
                <a:latin typeface="Lucida Console" pitchFamily="49" charset="0"/>
              </a:rPr>
              <a:t>    -1000</a:t>
            </a:r>
          </a:p>
          <a:p>
            <a:r>
              <a:rPr lang="en-US" altLang="en-US" sz="2000">
                <a:latin typeface="Lucida Console" pitchFamily="49" charset="0"/>
              </a:rPr>
              <a:t>        10</a:t>
            </a:r>
          </a:p>
          <a:p>
            <a:r>
              <a:rPr lang="en-US" altLang="en-US" sz="2000">
                <a:latin typeface="Lucida Console" pitchFamily="49" charset="0"/>
              </a:rPr>
              <a:t>        101 </a:t>
            </a:r>
          </a:p>
          <a:p>
            <a:r>
              <a:rPr lang="en-US" altLang="en-US" sz="2000">
                <a:latin typeface="Lucida Console" pitchFamily="49" charset="0"/>
              </a:rPr>
              <a:t>        1010</a:t>
            </a:r>
          </a:p>
          <a:p>
            <a:r>
              <a:rPr lang="en-US" altLang="en-US" sz="2000">
                <a:latin typeface="Lucida Console" pitchFamily="49" charset="0"/>
              </a:rPr>
              <a:t>       -1000</a:t>
            </a:r>
          </a:p>
          <a:p>
            <a:r>
              <a:rPr lang="en-US" altLang="en-US" sz="2000">
                <a:latin typeface="Lucida Console" pitchFamily="49" charset="0"/>
              </a:rPr>
              <a:t>          10</a:t>
            </a:r>
            <a:endParaRPr lang="en-AU" altLang="en-US" sz="2000">
              <a:latin typeface="Lucida Console" pitchFamily="49" charset="0"/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15369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15370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15371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32252282 w 21600"/>
              <a:gd name="T3" fmla="*/ 1933173723 h 21600"/>
              <a:gd name="T4" fmla="*/ 0 w 21600"/>
              <a:gd name="T5" fmla="*/ 193317372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32252282 w 21600"/>
              <a:gd name="T3" fmla="*/ 1933094403 h 21600"/>
              <a:gd name="T4" fmla="*/ 0 w 21600"/>
              <a:gd name="T5" fmla="*/ 193309440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§3.4 Division</a:t>
            </a:r>
          </a:p>
        </p:txBody>
      </p:sp>
    </p:spTree>
    <p:extLst>
      <p:ext uri="{BB962C8B-B14F-4D97-AF65-F5344CB8AC3E}">
        <p14:creationId xmlns:p14="http://schemas.microsoft.com/office/powerpoint/2010/main" val="365820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Division Algorithm</a:t>
            </a:r>
            <a:endParaRPr lang="en-AU" alt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24744"/>
            <a:ext cx="511256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1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9D93A87-D11D-44F8-B905-67499E5FF471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75"/>
            <a:ext cx="25908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Hardware</a:t>
            </a:r>
            <a:endParaRPr lang="en-AU" altLang="en-US" b="1" dirty="0" smtClean="0"/>
          </a:p>
        </p:txBody>
      </p:sp>
      <p:sp>
        <p:nvSpPr>
          <p:cNvPr id="18436" name="AutoShape 5"/>
          <p:cNvSpPr>
            <a:spLocks/>
          </p:cNvSpPr>
          <p:nvPr/>
        </p:nvSpPr>
        <p:spPr bwMode="auto">
          <a:xfrm>
            <a:off x="4643438" y="5876925"/>
            <a:ext cx="1728787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18437" name="AutoShape 6"/>
          <p:cNvSpPr>
            <a:spLocks/>
          </p:cNvSpPr>
          <p:nvPr/>
        </p:nvSpPr>
        <p:spPr bwMode="auto">
          <a:xfrm>
            <a:off x="5868988" y="549275"/>
            <a:ext cx="1584325" cy="576263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18438" name="Picture 7" descr="f03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184275"/>
            <a:ext cx="78803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19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81CD288F-2C73-4F6C-B265-C9C8EACD2694}" type="slidenum">
              <a:rPr lang="en-AU" altLang="en-US" smtClean="0"/>
              <a:pPr/>
              <a:t>17</a:t>
            </a:fld>
            <a:endParaRPr lang="en-AU" altLang="en-US" smtClean="0"/>
          </a:p>
        </p:txBody>
      </p:sp>
      <p:pic>
        <p:nvPicPr>
          <p:cNvPr id="19459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Optimized Divider</a:t>
            </a:r>
            <a:endParaRPr lang="en-AU" altLang="en-US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One cycle per partial-remainder subtraction</a:t>
            </a:r>
          </a:p>
          <a:p>
            <a:pPr eaLnBrk="1" hangingPunct="1"/>
            <a:r>
              <a:rPr lang="en-US" altLang="en-US" sz="2800" smtClean="0"/>
              <a:t>Looks a lot like a multiplier!</a:t>
            </a:r>
          </a:p>
          <a:p>
            <a:pPr lvl="1" eaLnBrk="1" hangingPunct="1"/>
            <a:r>
              <a:rPr lang="en-US" altLang="en-US" sz="2400" smtClean="0"/>
              <a:t>Same hardware can be used for both</a:t>
            </a:r>
            <a:endParaRPr lang="en-AU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3935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30FF24D2-043D-4BA3-B567-98634558B05D}" type="slidenum">
              <a:rPr lang="en-AU" altLang="en-US" smtClean="0"/>
              <a:pPr/>
              <a:t>18</a:t>
            </a:fld>
            <a:endParaRPr lang="en-AU" alt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Faster Division</a:t>
            </a:r>
            <a:endParaRPr lang="en-AU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Can’t use parallel hardware as in multiplier</a:t>
            </a:r>
          </a:p>
          <a:p>
            <a:pPr lvl="1" eaLnBrk="1" hangingPunct="1"/>
            <a:r>
              <a:rPr lang="en-US" altLang="en-US" smtClean="0"/>
              <a:t>Subtraction is conditional on sign of remainder</a:t>
            </a:r>
          </a:p>
          <a:p>
            <a:pPr eaLnBrk="1" hangingPunct="1"/>
            <a:r>
              <a:rPr lang="en-US" altLang="en-US" smtClean="0"/>
              <a:t>Faster dividers (e.g. SRT devision) generate multiple quotient bits per step</a:t>
            </a:r>
          </a:p>
          <a:p>
            <a:pPr lvl="1" eaLnBrk="1" hangingPunct="1"/>
            <a:r>
              <a:rPr lang="en-US" altLang="en-US" smtClean="0"/>
              <a:t>Still require multiple steps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01903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9DFC5864-09E3-4408-A58F-F003CE6BEDEB}" type="slidenum">
              <a:rPr lang="en-AU" altLang="en-US" smtClean="0"/>
              <a:pPr/>
              <a:t>19</a:t>
            </a:fld>
            <a:endParaRPr lang="en-AU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Division</a:t>
            </a:r>
            <a:endParaRPr lang="en-AU" alt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HI/LO registers for result</a:t>
            </a:r>
          </a:p>
          <a:p>
            <a:pPr lvl="1" eaLnBrk="1" hangingPunct="1"/>
            <a:r>
              <a:rPr lang="en-US" altLang="en-US" smtClean="0"/>
              <a:t>HI: 32-bit remainder</a:t>
            </a:r>
          </a:p>
          <a:p>
            <a:pPr lvl="1" eaLnBrk="1" hangingPunct="1"/>
            <a:r>
              <a:rPr lang="en-US" altLang="en-US" smtClean="0"/>
              <a:t>LO: 32-bit quotient</a:t>
            </a:r>
          </a:p>
          <a:p>
            <a:pPr eaLnBrk="1" hangingPunct="1"/>
            <a:r>
              <a:rPr lang="en-US" altLang="en-US" smtClean="0"/>
              <a:t>Instructions</a:t>
            </a:r>
          </a:p>
          <a:p>
            <a:pPr lvl="1" eaLnBrk="1" hangingPunct="1"/>
            <a:r>
              <a:rPr lang="en-US" altLang="en-US" smtClean="0">
                <a:latin typeface="Lucida Console" pitchFamily="49" charset="0"/>
              </a:rPr>
              <a:t>div rs, rt  /  divu rs, rt</a:t>
            </a:r>
          </a:p>
          <a:p>
            <a:pPr lvl="1" eaLnBrk="1" hangingPunct="1"/>
            <a:r>
              <a:rPr lang="en-US" altLang="en-US" smtClean="0"/>
              <a:t>No overflow or divide-by-0 checking</a:t>
            </a:r>
          </a:p>
          <a:p>
            <a:pPr lvl="2" eaLnBrk="1" hangingPunct="1"/>
            <a:r>
              <a:rPr lang="en-US" altLang="en-US" smtClean="0"/>
              <a:t>Software must perform checks if required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smtClean="0">
                <a:latin typeface="Lucida Console" pitchFamily="49" charset="0"/>
              </a:rPr>
              <a:t>mfhi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mflo</a:t>
            </a:r>
            <a:r>
              <a:rPr lang="en-US" altLang="en-US" smtClean="0"/>
              <a:t> to access result</a:t>
            </a:r>
          </a:p>
        </p:txBody>
      </p:sp>
    </p:spTree>
    <p:extLst>
      <p:ext uri="{BB962C8B-B14F-4D97-AF65-F5344CB8AC3E}">
        <p14:creationId xmlns:p14="http://schemas.microsoft.com/office/powerpoint/2010/main" val="35675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 smtClean="0">
                <a:solidFill>
                  <a:schemeClr val="tx1"/>
                </a:solidFill>
              </a:rPr>
              <a:t>Chapter 3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Arithmetic for Computers</a:t>
            </a:r>
          </a:p>
        </p:txBody>
      </p:sp>
    </p:spTree>
    <p:extLst>
      <p:ext uri="{BB962C8B-B14F-4D97-AF65-F5344CB8AC3E}">
        <p14:creationId xmlns:p14="http://schemas.microsoft.com/office/powerpoint/2010/main" val="33573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873F9E43-634B-4178-88D6-6CC97E784A6D}" type="slidenum">
              <a:rPr lang="en-AU" altLang="en-US" smtClean="0"/>
              <a:pPr/>
              <a:t>20</a:t>
            </a:fld>
            <a:endParaRPr lang="en-AU" alt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</a:t>
            </a:r>
            <a:endParaRPr lang="en-AU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Representation for non-integral numbers</a:t>
            </a:r>
          </a:p>
          <a:p>
            <a:pPr lvl="1" eaLnBrk="1" hangingPunct="1"/>
            <a:r>
              <a:rPr lang="en-US" altLang="en-US" smtClean="0"/>
              <a:t>Including very small and very large numbers</a:t>
            </a:r>
          </a:p>
          <a:p>
            <a:pPr eaLnBrk="1" hangingPunct="1"/>
            <a:r>
              <a:rPr lang="en-US" altLang="en-US" smtClean="0"/>
              <a:t>Like scientific notation</a:t>
            </a:r>
          </a:p>
          <a:p>
            <a:pPr lvl="1" eaLnBrk="1" hangingPunct="1"/>
            <a:r>
              <a:rPr lang="en-US" altLang="en-US" smtClean="0"/>
              <a:t>–2.34 × 10</a:t>
            </a:r>
            <a:r>
              <a:rPr lang="en-US" altLang="en-US" baseline="30000" smtClean="0"/>
              <a:t>56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+0.002 × 10</a:t>
            </a:r>
            <a:r>
              <a:rPr lang="en-US" altLang="en-US" baseline="30000" smtClean="0"/>
              <a:t>–4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+987.02 × 10</a:t>
            </a:r>
            <a:r>
              <a:rPr lang="en-US" altLang="en-US" baseline="30000" smtClean="0"/>
              <a:t>9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In binary</a:t>
            </a:r>
          </a:p>
          <a:p>
            <a:pPr lvl="1" eaLnBrk="1" hangingPunct="1"/>
            <a:r>
              <a:rPr lang="en-US" altLang="en-US" smtClean="0">
                <a:cs typeface="Arial" charset="0"/>
              </a:rPr>
              <a:t>±1.</a:t>
            </a:r>
            <a:r>
              <a:rPr lang="en-US" altLang="en-US" i="1" smtClean="0">
                <a:cs typeface="Arial" charset="0"/>
              </a:rPr>
              <a:t>xxxxxxx</a:t>
            </a:r>
            <a:r>
              <a:rPr lang="en-US" altLang="en-US" baseline="-25000" smtClean="0">
                <a:cs typeface="Arial" charset="0"/>
              </a:rPr>
              <a:t>2</a:t>
            </a:r>
            <a:r>
              <a:rPr lang="en-US" altLang="en-US" smtClean="0">
                <a:cs typeface="Arial" charset="0"/>
              </a:rPr>
              <a:t> × 2</a:t>
            </a:r>
            <a:r>
              <a:rPr lang="en-US" altLang="en-US" i="1" baseline="30000" smtClean="0">
                <a:cs typeface="Arial" charset="0"/>
              </a:rPr>
              <a:t>yyyy</a:t>
            </a:r>
          </a:p>
          <a:p>
            <a:pPr eaLnBrk="1" hangingPunct="1"/>
            <a:r>
              <a:rPr lang="en-US" altLang="en-US" smtClean="0"/>
              <a:t>Types </a:t>
            </a:r>
            <a:r>
              <a:rPr lang="en-US" altLang="en-US" smtClean="0">
                <a:latin typeface="Lucida Console" pitchFamily="49" charset="0"/>
              </a:rPr>
              <a:t>float</a:t>
            </a:r>
            <a:r>
              <a:rPr lang="en-US" altLang="en-US" smtClean="0"/>
              <a:t> and </a:t>
            </a:r>
            <a:r>
              <a:rPr lang="en-US" altLang="en-US" smtClean="0">
                <a:latin typeface="Lucida Console" pitchFamily="49" charset="0"/>
              </a:rPr>
              <a:t>double</a:t>
            </a:r>
            <a:r>
              <a:rPr lang="en-US" altLang="en-US" smtClean="0"/>
              <a:t> in C</a:t>
            </a:r>
            <a:endParaRPr lang="en-AU" altLang="en-US" smtClean="0"/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normalized</a:t>
            </a:r>
            <a:endParaRPr lang="en-AU" alt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67820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BA39AA0A-AB29-46FA-9218-8D3C1269CDE6}" type="slidenum">
              <a:rPr lang="en-AU" altLang="en-US" smtClean="0"/>
              <a:pPr/>
              <a:t>21</a:t>
            </a:fld>
            <a:endParaRPr lang="en-AU" alt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Standard</a:t>
            </a:r>
            <a:endParaRPr lang="en-AU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Defined by IEEE Std 754-1985</a:t>
            </a:r>
          </a:p>
          <a:p>
            <a:pPr eaLnBrk="1" hangingPunct="1"/>
            <a:r>
              <a:rPr lang="en-US" altLang="en-US" smtClean="0"/>
              <a:t>Developed in response to divergence of representations</a:t>
            </a:r>
          </a:p>
          <a:p>
            <a:pPr lvl="1" eaLnBrk="1" hangingPunct="1"/>
            <a:r>
              <a:rPr lang="en-US" altLang="en-US" smtClean="0"/>
              <a:t>Portability issues for scientific code</a:t>
            </a:r>
          </a:p>
          <a:p>
            <a:pPr eaLnBrk="1" hangingPunct="1"/>
            <a:r>
              <a:rPr lang="en-US" altLang="en-US" smtClean="0"/>
              <a:t>Now almost universally adopted</a:t>
            </a:r>
          </a:p>
          <a:p>
            <a:pPr eaLnBrk="1" hangingPunct="1"/>
            <a:r>
              <a:rPr lang="en-US" altLang="en-US" smtClean="0"/>
              <a:t>Two representations</a:t>
            </a:r>
          </a:p>
          <a:p>
            <a:pPr lvl="1" eaLnBrk="1" hangingPunct="1"/>
            <a:r>
              <a:rPr lang="en-US" altLang="en-US" smtClean="0"/>
              <a:t>Single precision (32-bit)</a:t>
            </a:r>
          </a:p>
          <a:p>
            <a:pPr lvl="1" eaLnBrk="1" hangingPunct="1"/>
            <a:r>
              <a:rPr lang="en-US" altLang="en-US" smtClean="0"/>
              <a:t>Double precision (64-bit) 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283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C96EF048-1A01-42C0-B636-8F73364A1175}" type="slidenum">
              <a:rPr lang="en-AU" altLang="en-US" smtClean="0"/>
              <a:pPr/>
              <a:t>22</a:t>
            </a:fld>
            <a:endParaRPr lang="en-AU" altLang="en-US" smtClean="0"/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IEEE Floating-Point Format</a:t>
            </a: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S: sign bit (0 </a:t>
            </a:r>
            <a:r>
              <a:rPr lang="en-US" altLang="en-US" sz="2400" smtClean="0">
                <a:sym typeface="Symbol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Symbol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ym typeface="Symbol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single: 8 bits</a:t>
            </a:r>
            <a:br>
              <a:rPr lang="en-US" altLang="en-US" sz="2000">
                <a:latin typeface="Tahoma" pitchFamily="34" charset="0"/>
              </a:rPr>
            </a:br>
            <a:r>
              <a:rPr lang="en-US" altLang="en-US" sz="2000">
                <a:latin typeface="Tahoma" pitchFamily="34" charset="0"/>
              </a:rPr>
              <a:t>double: 11 bits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pitchFamily="34" charset="0"/>
              </a:rPr>
              <a:t>single: 23 bits</a:t>
            </a:r>
            <a:br>
              <a:rPr lang="en-US" altLang="en-US" sz="2000">
                <a:latin typeface="Tahoma" pitchFamily="34" charset="0"/>
              </a:rPr>
            </a:br>
            <a:r>
              <a:rPr lang="en-US" altLang="en-US" sz="2000"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2458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8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1B39D830-EC0A-4E20-BCF7-A8FD34AFE9FA}" type="slidenum">
              <a:rPr lang="en-AU" altLang="en-US" smtClean="0"/>
              <a:pPr/>
              <a:t>23</a:t>
            </a:fld>
            <a:endParaRPr lang="en-AU" altLang="en-US" smtClean="0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Single-Precision Range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Exponents 00000000 and 11111111 reserved</a:t>
            </a:r>
          </a:p>
          <a:p>
            <a:pPr eaLnBrk="1" hangingPunct="1"/>
            <a:r>
              <a:rPr lang="en-US" altLang="en-US" sz="2800" smtClean="0"/>
              <a:t>Smallest value</a:t>
            </a:r>
          </a:p>
          <a:p>
            <a:pPr lvl="1" eaLnBrk="1" hangingPunct="1"/>
            <a:r>
              <a:rPr lang="en-US" altLang="en-US" sz="2400" smtClean="0"/>
              <a:t>Exponent: 00000001</a:t>
            </a:r>
            <a:br>
              <a:rPr lang="en-US" altLang="en-US" sz="2400" smtClean="0"/>
            </a:br>
            <a:r>
              <a:rPr lang="en-US" altLang="en-US" sz="2400" smtClean="0">
                <a:sym typeface="Symbol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Fraction: 000…00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±1.0 × 2</a:t>
            </a:r>
            <a:r>
              <a:rPr lang="en-US" altLang="en-US" sz="2400" baseline="30000" smtClean="0">
                <a:sym typeface="Symbol" pitchFamily="18" charset="2"/>
              </a:rPr>
              <a:t>–126</a:t>
            </a:r>
            <a:r>
              <a:rPr lang="en-US" altLang="en-US" sz="2400" smtClean="0">
                <a:sym typeface="Symbol" pitchFamily="18" charset="2"/>
              </a:rPr>
              <a:t> ≈ ±1.2 × 10</a:t>
            </a:r>
            <a:r>
              <a:rPr lang="en-US" altLang="en-US" sz="2400" baseline="30000" smtClean="0">
                <a:sym typeface="Symbol" pitchFamily="18" charset="2"/>
              </a:rPr>
              <a:t>–38</a:t>
            </a:r>
          </a:p>
          <a:p>
            <a:pPr eaLnBrk="1" hangingPunct="1"/>
            <a:r>
              <a:rPr lang="en-US" altLang="en-US" sz="2800" smtClean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exponent: 11111110</a:t>
            </a:r>
            <a:br>
              <a:rPr lang="en-US" altLang="en-US" sz="2400" smtClean="0">
                <a:sym typeface="Symbol" pitchFamily="18" charset="2"/>
              </a:rPr>
            </a:br>
            <a:r>
              <a:rPr lang="en-US" altLang="en-US" sz="2400" smtClean="0">
                <a:sym typeface="Symbol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Fraction: 111…11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±2.0 × 2</a:t>
            </a:r>
            <a:r>
              <a:rPr lang="en-US" altLang="en-US" sz="2400" baseline="30000" smtClean="0">
                <a:sym typeface="Symbol" pitchFamily="18" charset="2"/>
              </a:rPr>
              <a:t>+127</a:t>
            </a:r>
            <a:r>
              <a:rPr lang="en-US" altLang="en-US" sz="2400" smtClean="0">
                <a:sym typeface="Symbol" pitchFamily="18" charset="2"/>
              </a:rPr>
              <a:t> ≈ ±3.4 × 10</a:t>
            </a:r>
            <a:r>
              <a:rPr lang="en-US" altLang="en-US" sz="2400" baseline="30000" smtClean="0">
                <a:sym typeface="Symbol" pitchFamily="18" charset="2"/>
              </a:rPr>
              <a:t>+38</a:t>
            </a:r>
          </a:p>
        </p:txBody>
      </p:sp>
    </p:spTree>
    <p:extLst>
      <p:ext uri="{BB962C8B-B14F-4D97-AF65-F5344CB8AC3E}">
        <p14:creationId xmlns:p14="http://schemas.microsoft.com/office/powerpoint/2010/main" val="26557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747D5CCE-A2BB-47DA-9490-A944750C1378}" type="slidenum">
              <a:rPr lang="en-AU" altLang="en-US" smtClean="0"/>
              <a:pPr/>
              <a:t>24</a:t>
            </a:fld>
            <a:endParaRPr lang="en-AU" altLang="en-US" smtClean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Double-Precision Range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Exponents 0000…00 and 1111…11 reserved</a:t>
            </a:r>
          </a:p>
          <a:p>
            <a:pPr eaLnBrk="1" hangingPunct="1"/>
            <a:r>
              <a:rPr lang="en-US" altLang="en-US" sz="2800" smtClean="0"/>
              <a:t>Smallest value</a:t>
            </a:r>
          </a:p>
          <a:p>
            <a:pPr lvl="1" eaLnBrk="1" hangingPunct="1"/>
            <a:r>
              <a:rPr lang="en-US" altLang="en-US" sz="2400" smtClean="0"/>
              <a:t>Exponent: 00000000001</a:t>
            </a:r>
            <a:br>
              <a:rPr lang="en-US" altLang="en-US" sz="2400" smtClean="0"/>
            </a:br>
            <a:r>
              <a:rPr lang="en-US" altLang="en-US" sz="2400" smtClean="0">
                <a:sym typeface="Symbol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Fraction: 000…00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±1.0 × 2</a:t>
            </a:r>
            <a:r>
              <a:rPr lang="en-US" altLang="en-US" sz="2400" baseline="30000" smtClean="0">
                <a:sym typeface="Symbol" pitchFamily="18" charset="2"/>
              </a:rPr>
              <a:t>–1022</a:t>
            </a:r>
            <a:r>
              <a:rPr lang="en-US" altLang="en-US" sz="2400" smtClean="0">
                <a:sym typeface="Symbol" pitchFamily="18" charset="2"/>
              </a:rPr>
              <a:t> ≈ ±2.2 × 10</a:t>
            </a:r>
            <a:r>
              <a:rPr lang="en-US" altLang="en-US" sz="2400" baseline="30000" smtClean="0">
                <a:sym typeface="Symbol" pitchFamily="18" charset="2"/>
              </a:rPr>
              <a:t>–308</a:t>
            </a:r>
          </a:p>
          <a:p>
            <a:pPr eaLnBrk="1" hangingPunct="1"/>
            <a:r>
              <a:rPr lang="en-US" altLang="en-US" sz="2800" smtClean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Exponent: 11111111110</a:t>
            </a:r>
            <a:br>
              <a:rPr lang="en-US" altLang="en-US" sz="2400" smtClean="0">
                <a:sym typeface="Symbol" pitchFamily="18" charset="2"/>
              </a:rPr>
            </a:br>
            <a:r>
              <a:rPr lang="en-US" altLang="en-US" sz="2400" smtClean="0">
                <a:sym typeface="Symbol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Fraction: 111…11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 smtClean="0">
                <a:sym typeface="Symbol" pitchFamily="18" charset="2"/>
              </a:rPr>
              <a:t>±2.0 × 2</a:t>
            </a:r>
            <a:r>
              <a:rPr lang="en-US" altLang="en-US" sz="2400" baseline="30000" smtClean="0">
                <a:sym typeface="Symbol" pitchFamily="18" charset="2"/>
              </a:rPr>
              <a:t>+1023</a:t>
            </a:r>
            <a:r>
              <a:rPr lang="en-US" altLang="en-US" sz="2400" smtClean="0">
                <a:sym typeface="Symbol" pitchFamily="18" charset="2"/>
              </a:rPr>
              <a:t> ≈ ±1.8 × 10</a:t>
            </a:r>
            <a:r>
              <a:rPr lang="en-US" altLang="en-US" sz="2400" baseline="30000" smtClean="0">
                <a:sym typeface="Symbol" pitchFamily="18" charset="2"/>
              </a:rPr>
              <a:t>+308</a:t>
            </a:r>
          </a:p>
        </p:txBody>
      </p:sp>
    </p:spTree>
    <p:extLst>
      <p:ext uri="{BB962C8B-B14F-4D97-AF65-F5344CB8AC3E}">
        <p14:creationId xmlns:p14="http://schemas.microsoft.com/office/powerpoint/2010/main" val="9976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14B08733-3075-406C-ABAB-9E5D8257E2A2}" type="slidenum">
              <a:rPr lang="en-AU" altLang="en-US" smtClean="0"/>
              <a:pPr/>
              <a:t>25</a:t>
            </a:fld>
            <a:endParaRPr lang="en-AU" altLang="en-US" smtClean="0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Precision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precision</a:t>
            </a:r>
          </a:p>
          <a:p>
            <a:pPr lvl="1" eaLnBrk="1" hangingPunct="1"/>
            <a:r>
              <a:rPr lang="en-US" altLang="en-US" smtClean="0"/>
              <a:t>all fraction bits are significant</a:t>
            </a:r>
          </a:p>
          <a:p>
            <a:pPr lvl="1" eaLnBrk="1" hangingPunct="1"/>
            <a:r>
              <a:rPr lang="en-US" altLang="en-US" smtClean="0"/>
              <a:t>Single: approx 2</a:t>
            </a:r>
            <a:r>
              <a:rPr lang="en-US" altLang="en-US" baseline="30000" smtClean="0"/>
              <a:t>–23</a:t>
            </a:r>
          </a:p>
          <a:p>
            <a:pPr lvl="2" eaLnBrk="1" hangingPunct="1"/>
            <a:r>
              <a:rPr lang="en-US" altLang="en-US" smtClean="0"/>
              <a:t>Equivalent to 23 ×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2 ≈ 23 × 0.3 ≈ 6 decimal digits of precision</a:t>
            </a:r>
          </a:p>
          <a:p>
            <a:pPr lvl="1" eaLnBrk="1" hangingPunct="1"/>
            <a:r>
              <a:rPr lang="en-US" altLang="en-US" smtClean="0"/>
              <a:t>Double: approx 2</a:t>
            </a:r>
            <a:r>
              <a:rPr lang="en-US" altLang="en-US" baseline="30000" smtClean="0"/>
              <a:t>–52</a:t>
            </a:r>
          </a:p>
          <a:p>
            <a:pPr lvl="2" eaLnBrk="1" hangingPunct="1"/>
            <a:r>
              <a:rPr lang="en-US" altLang="en-US" smtClean="0"/>
              <a:t>Equivalent to 52 ×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2 ≈ 52 × 0.3 ≈ 16 decimal digits of precision</a:t>
            </a:r>
          </a:p>
        </p:txBody>
      </p:sp>
    </p:spTree>
    <p:extLst>
      <p:ext uri="{BB962C8B-B14F-4D97-AF65-F5344CB8AC3E}">
        <p14:creationId xmlns:p14="http://schemas.microsoft.com/office/powerpoint/2010/main" val="11372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14416334-ACBF-4796-BBEB-76D8EF4E4EDB}" type="slidenum">
              <a:rPr lang="en-AU" altLang="en-US" smtClean="0"/>
              <a:pPr/>
              <a:t>26</a:t>
            </a:fld>
            <a:endParaRPr lang="en-AU" alt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Example</a:t>
            </a:r>
            <a:endParaRPr lang="en-AU" alt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Represent –0.75</a:t>
            </a:r>
          </a:p>
          <a:p>
            <a:pPr lvl="1" eaLnBrk="1" hangingPunct="1"/>
            <a:r>
              <a:rPr lang="en-US" altLang="en-US" smtClean="0"/>
              <a:t>–0.75 = (–1)</a:t>
            </a:r>
            <a:r>
              <a:rPr lang="en-US" altLang="en-US" baseline="30000" smtClean="0"/>
              <a:t>1</a:t>
            </a:r>
            <a:r>
              <a:rPr lang="en-US" altLang="en-US" smtClean="0"/>
              <a:t> × 1.1</a:t>
            </a:r>
            <a:r>
              <a:rPr lang="en-US" altLang="en-US" baseline="-25000" smtClean="0"/>
              <a:t>2</a:t>
            </a:r>
            <a:r>
              <a:rPr lang="en-US" altLang="en-US" smtClean="0"/>
              <a:t> × 2</a:t>
            </a:r>
            <a:r>
              <a:rPr lang="en-US" altLang="en-US" baseline="30000" smtClean="0"/>
              <a:t>–1</a:t>
            </a:r>
          </a:p>
          <a:p>
            <a:pPr lvl="1" eaLnBrk="1" hangingPunct="1"/>
            <a:r>
              <a:rPr lang="en-US" altLang="en-US" smtClean="0"/>
              <a:t>S =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 smtClean="0"/>
              <a:t>Fraction = 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smtClean="0"/>
              <a:t>2</a:t>
            </a:r>
            <a:endParaRPr lang="en-US" altLang="en-US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smtClean="0"/>
              <a:t>Exponent = –1 + Bias</a:t>
            </a:r>
          </a:p>
          <a:p>
            <a:pPr lvl="2" eaLnBrk="1" hangingPunct="1"/>
            <a:r>
              <a:rPr lang="en-US" altLang="en-US" smtClean="0"/>
              <a:t>Single: –1 + 127 = 126 = </a:t>
            </a:r>
            <a:r>
              <a:rPr lang="en-US" altLang="en-US" smtClean="0">
                <a:solidFill>
                  <a:srgbClr val="008000"/>
                </a:solidFill>
              </a:rPr>
              <a:t>01111110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Double: –1 + 1023 = 1022 = </a:t>
            </a:r>
            <a:r>
              <a:rPr lang="en-US" altLang="en-US" smtClean="0">
                <a:solidFill>
                  <a:srgbClr val="008000"/>
                </a:solidFill>
              </a:rPr>
              <a:t>01111111110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Single: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rgbClr val="008000"/>
                </a:solidFill>
              </a:rPr>
              <a:t>01111110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 smtClean="0"/>
              <a:t>Double: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>
                <a:solidFill>
                  <a:srgbClr val="008000"/>
                </a:solidFill>
              </a:rPr>
              <a:t>01111111110</a:t>
            </a:r>
            <a:r>
              <a:rPr lang="en-US" altLang="en-US" smtClean="0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22260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DE87D350-FBBA-4855-B052-1FD9F41937B4}" type="slidenum">
              <a:rPr lang="en-AU" altLang="en-US" smtClean="0"/>
              <a:pPr/>
              <a:t>27</a:t>
            </a:fld>
            <a:endParaRPr lang="en-AU" alt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Example</a:t>
            </a:r>
            <a:endParaRPr lang="en-AU" alt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	1</a:t>
            </a:r>
            <a:r>
              <a:rPr lang="en-US" altLang="en-US" smtClean="0">
                <a:solidFill>
                  <a:srgbClr val="008000"/>
                </a:solidFill>
              </a:rPr>
              <a:t>10000001</a:t>
            </a:r>
            <a:r>
              <a:rPr lang="en-US" altLang="en-US" smtClean="0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 =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Fraction = </a:t>
            </a:r>
            <a:r>
              <a:rPr lang="en-US" altLang="en-US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smtClean="0"/>
              <a:t>2</a:t>
            </a:r>
            <a:endParaRPr lang="en-US" altLang="en-US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Fxponent = </a:t>
            </a:r>
            <a:r>
              <a:rPr lang="en-US" altLang="en-US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smtClean="0"/>
              <a:t>2</a:t>
            </a:r>
            <a:r>
              <a:rPr lang="en-US" altLang="en-US" smtClean="0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x = (–1)</a:t>
            </a:r>
            <a:r>
              <a:rPr lang="en-US" altLang="en-US" baseline="30000" smtClean="0"/>
              <a:t>1</a:t>
            </a:r>
            <a:r>
              <a:rPr lang="en-US" altLang="en-US" smtClean="0"/>
              <a:t> × (1 + 01</a:t>
            </a:r>
            <a:r>
              <a:rPr lang="en-US" altLang="en-US" baseline="-25000" smtClean="0"/>
              <a:t>2</a:t>
            </a:r>
            <a:r>
              <a:rPr lang="en-US" altLang="en-US" smtClean="0"/>
              <a:t>) × 2</a:t>
            </a:r>
            <a:r>
              <a:rPr lang="en-US" altLang="en-US" baseline="30000" smtClean="0"/>
              <a:t>(129 – 127)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	= (–1) × 1.25 × 2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16724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8B1CB39B-C0C1-41C1-866C-9761582F4DBA}" type="slidenum">
              <a:rPr lang="en-AU" altLang="en-US" smtClean="0"/>
              <a:pPr/>
              <a:t>28</a:t>
            </a:fld>
            <a:endParaRPr lang="en-AU" altLang="en-US" smtClean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 Numbers</a:t>
            </a:r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 = 000...0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smtClean="0"/>
              <a:t>hidden bit is 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Smaller than normal numbers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800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Denormal with fraction = 000...0</a:t>
            </a:r>
          </a:p>
        </p:txBody>
      </p:sp>
      <p:sp>
        <p:nvSpPr>
          <p:cNvPr id="30726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Two representations of 0.0!</a:t>
            </a:r>
            <a:endParaRPr lang="en-AU" altLang="en-US"/>
          </a:p>
        </p:txBody>
      </p:sp>
      <p:graphicFrame>
        <p:nvGraphicFramePr>
          <p:cNvPr id="30727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333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004F3998-EF72-4754-8C3D-45FA504971CA}" type="slidenum">
              <a:rPr lang="en-AU" altLang="en-US" smtClean="0"/>
              <a:pPr/>
              <a:t>29</a:t>
            </a:fld>
            <a:endParaRPr lang="en-AU" altLang="en-US" smtClean="0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Infinities and NaNs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Exponent = 111...1, Fraction = 000...0</a:t>
            </a:r>
          </a:p>
          <a:p>
            <a:pPr lvl="1" eaLnBrk="1" hangingPunct="1"/>
            <a:r>
              <a:rPr lang="en-US" altLang="en-US" smtClean="0"/>
              <a:t>±Infinity</a:t>
            </a:r>
          </a:p>
          <a:p>
            <a:pPr lvl="1" eaLnBrk="1" hangingPunct="1"/>
            <a:r>
              <a:rPr lang="en-US" altLang="en-US" smtClean="0"/>
              <a:t>Can be used in subsequent calculations, avoiding need for overflow check</a:t>
            </a:r>
          </a:p>
          <a:p>
            <a:pPr eaLnBrk="1" hangingPunct="1"/>
            <a:r>
              <a:rPr lang="en-US" altLang="en-US" smtClean="0"/>
              <a:t>Exponent = 111...1, Fraction ≠ 000...0</a:t>
            </a:r>
          </a:p>
          <a:p>
            <a:pPr lvl="1" eaLnBrk="1" hangingPunct="1"/>
            <a:r>
              <a:rPr lang="en-US" altLang="en-US" smtClean="0"/>
              <a:t>Not-a-Number (NaN)</a:t>
            </a:r>
          </a:p>
          <a:p>
            <a:pPr lvl="1" eaLnBrk="1" hangingPunct="1"/>
            <a:r>
              <a:rPr lang="en-US" altLang="en-US" smtClean="0"/>
              <a:t>Indicates illegal or undefined result</a:t>
            </a:r>
          </a:p>
          <a:p>
            <a:pPr lvl="2" eaLnBrk="1" hangingPunct="1"/>
            <a:r>
              <a:rPr lang="en-US" altLang="en-US" smtClean="0"/>
              <a:t>e.g., 0.0 / 0.0</a:t>
            </a:r>
          </a:p>
          <a:p>
            <a:pPr lvl="1" eaLnBrk="1" hangingPunct="1"/>
            <a:r>
              <a:rPr lang="en-US" altLang="en-US" smtClean="0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265210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1172A051-C81E-4FD1-9C53-ED3C881801D8}" type="slidenum">
              <a:rPr lang="en-AU" altLang="en-US" smtClean="0"/>
              <a:pPr/>
              <a:t>3</a:t>
            </a:fld>
            <a:endParaRPr lang="en-AU" altLang="en-US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Arithmetic for Computers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Operations on integers</a:t>
            </a:r>
          </a:p>
          <a:p>
            <a:pPr lvl="1" eaLnBrk="1" hangingPunct="1"/>
            <a:r>
              <a:rPr lang="en-AU" altLang="en-US" smtClean="0"/>
              <a:t>Addition and subtraction</a:t>
            </a:r>
          </a:p>
          <a:p>
            <a:pPr lvl="1" eaLnBrk="1" hangingPunct="1"/>
            <a:r>
              <a:rPr lang="en-AU" altLang="en-US" smtClean="0"/>
              <a:t>Multiplication and division</a:t>
            </a:r>
          </a:p>
          <a:p>
            <a:pPr lvl="1" eaLnBrk="1" hangingPunct="1"/>
            <a:r>
              <a:rPr lang="en-AU" altLang="en-US" smtClean="0"/>
              <a:t>Dealing with overflow</a:t>
            </a:r>
          </a:p>
          <a:p>
            <a:pPr eaLnBrk="1" hangingPunct="1"/>
            <a:r>
              <a:rPr lang="en-AU" altLang="en-US" smtClean="0"/>
              <a:t>Floating-point real numbers</a:t>
            </a:r>
          </a:p>
          <a:p>
            <a:pPr lvl="1" eaLnBrk="1" hangingPunct="1"/>
            <a:r>
              <a:rPr lang="en-AU" altLang="en-US" smtClean="0"/>
              <a:t>Representation and operations </a:t>
            </a: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924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4D8A9639-9FAD-4851-B722-9E1F4A107815}" type="slidenum">
              <a:rPr lang="en-AU" altLang="en-US" smtClean="0"/>
              <a:pPr/>
              <a:t>30</a:t>
            </a:fld>
            <a:endParaRPr lang="en-AU" altLang="en-US" smtClean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Addition</a:t>
            </a:r>
            <a:endParaRPr lang="en-AU" altLang="en-US" smtClean="0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9.999 × 10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 + 1.610 × 10</a:t>
            </a:r>
            <a:r>
              <a:rPr lang="en-US" altLang="en-US" sz="2400" baseline="30000" smtClean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9.999 × 10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 + 0.016 × 10</a:t>
            </a:r>
            <a:r>
              <a:rPr lang="en-US" altLang="en-US" sz="2400" baseline="300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9.999 × 10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 + 0.016 × 10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 = 10.015 × 10</a:t>
            </a:r>
            <a:r>
              <a:rPr lang="en-US" altLang="en-US" sz="2400" baseline="300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1.0015 × 10</a:t>
            </a:r>
            <a:r>
              <a:rPr lang="en-US" altLang="en-US" sz="2400" baseline="30000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1.002 × 10</a:t>
            </a:r>
            <a:r>
              <a:rPr lang="en-US" altLang="en-US" sz="2400" baseline="3000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839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8BE18A13-4CE4-43A2-AC4E-A4F323409192}" type="slidenum">
              <a:rPr lang="en-AU" altLang="en-US" smtClean="0"/>
              <a:pPr/>
              <a:t>31</a:t>
            </a:fld>
            <a:endParaRPr lang="en-AU" altLang="en-US" smtClean="0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Addition</a:t>
            </a:r>
            <a:endParaRPr lang="en-AU" altLang="en-US" smtClean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1.000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–1</a:t>
            </a:r>
            <a:r>
              <a:rPr lang="en-US" altLang="en-US" sz="2400" smtClean="0"/>
              <a:t> + –1.110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–2</a:t>
            </a:r>
            <a:r>
              <a:rPr lang="en-US" altLang="en-US" sz="2400" smtClean="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1.000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–1</a:t>
            </a:r>
            <a:r>
              <a:rPr lang="en-US" altLang="en-US" sz="2400" smtClean="0"/>
              <a:t> + –0.111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1.000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–1</a:t>
            </a:r>
            <a:r>
              <a:rPr lang="en-US" altLang="en-US" sz="2400" smtClean="0"/>
              <a:t> + –0.111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</a:t>
            </a:r>
            <a:r>
              <a:rPr lang="en-US" altLang="en-US" sz="2400" smtClean="0"/>
              <a:t>1 = 0.001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1.000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–4</a:t>
            </a:r>
            <a:r>
              <a:rPr lang="en-US" altLang="en-US" sz="2400" smtClean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1.000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× 2</a:t>
            </a:r>
            <a:r>
              <a:rPr lang="en-US" altLang="en-US" sz="2400" baseline="30000" smtClean="0"/>
              <a:t>–4</a:t>
            </a:r>
            <a:r>
              <a:rPr lang="en-US" altLang="en-US" sz="2400" smtClean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1594488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9B51103C-DEA5-4F36-9733-E5FBD88702DC}" type="slidenum">
              <a:rPr lang="en-AU" altLang="en-US" smtClean="0"/>
              <a:pPr/>
              <a:t>32</a:t>
            </a:fld>
            <a:endParaRPr lang="en-AU" alt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 Adder Hardware</a:t>
            </a:r>
            <a:endParaRPr lang="en-AU" altLang="en-US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Much more complex than integer adder</a:t>
            </a:r>
          </a:p>
          <a:p>
            <a:pPr eaLnBrk="1" hangingPunct="1"/>
            <a:r>
              <a:rPr lang="en-US" altLang="en-US" smtClean="0"/>
              <a:t>Doing it in one clock cycle would take too long</a:t>
            </a:r>
          </a:p>
          <a:p>
            <a:pPr lvl="1" eaLnBrk="1" hangingPunct="1"/>
            <a:r>
              <a:rPr lang="en-US" altLang="en-US" smtClean="0"/>
              <a:t>Much longer than integer operations</a:t>
            </a:r>
          </a:p>
          <a:p>
            <a:pPr lvl="1" eaLnBrk="1" hangingPunct="1"/>
            <a:r>
              <a:rPr lang="en-US" altLang="en-US" smtClean="0"/>
              <a:t>Slower clock would penalize all instructions</a:t>
            </a:r>
          </a:p>
          <a:p>
            <a:pPr eaLnBrk="1" hangingPunct="1"/>
            <a:r>
              <a:rPr lang="en-US" altLang="en-US" smtClean="0"/>
              <a:t>FP adder usually takes several cycles</a:t>
            </a:r>
          </a:p>
          <a:p>
            <a:pPr lvl="1" eaLnBrk="1" hangingPunct="1"/>
            <a:r>
              <a:rPr lang="en-US" altLang="en-US" smtClean="0"/>
              <a:t>Can be pipelined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65914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922C9568-A966-43E1-B636-0801426ED590}" type="slidenum">
              <a:rPr lang="en-AU" altLang="en-US" smtClean="0"/>
              <a:pPr/>
              <a:t>33</a:t>
            </a:fld>
            <a:endParaRPr lang="en-AU" altLang="en-US" smtClean="0"/>
          </a:p>
        </p:txBody>
      </p:sp>
      <p:pic>
        <p:nvPicPr>
          <p:cNvPr id="35843" name="Picture 14" descr="f03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 Adder Hardware</a:t>
            </a:r>
            <a:endParaRPr lang="en-AU" altLang="en-US" smtClean="0"/>
          </a:p>
        </p:txBody>
      </p:sp>
      <p:sp>
        <p:nvSpPr>
          <p:cNvPr id="35845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35846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35847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35848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35853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049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511F41B7-F4F1-483F-BC44-82B445783441}" type="slidenum">
              <a:rPr lang="en-AU" altLang="en-US" smtClean="0"/>
              <a:pPr/>
              <a:t>34</a:t>
            </a:fld>
            <a:endParaRPr lang="en-AU" altLang="en-US" smtClean="0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Multiplication</a:t>
            </a:r>
            <a:endParaRPr lang="en-AU" altLang="en-US" smtClean="0"/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1.110 × 10</a:t>
            </a:r>
            <a:r>
              <a:rPr lang="en-US" altLang="en-US" sz="2000" baseline="30000" smtClean="0"/>
              <a:t>10</a:t>
            </a:r>
            <a:r>
              <a:rPr lang="en-US" altLang="en-US" sz="2000" smtClean="0"/>
              <a:t> × 9.200 × 10</a:t>
            </a:r>
            <a:r>
              <a:rPr lang="en-US" altLang="en-US" sz="2000" baseline="30000" smtClean="0"/>
              <a:t>–5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1.110 × 9.200 = 10.212  </a:t>
            </a:r>
            <a:r>
              <a:rPr lang="en-US" altLang="en-US" sz="2000" smtClean="0">
                <a:sym typeface="Symbol" pitchFamily="18" charset="2"/>
              </a:rPr>
              <a:t>  10.212 </a:t>
            </a:r>
            <a:r>
              <a:rPr lang="en-US" altLang="en-US" sz="2000" smtClean="0"/>
              <a:t>× 10</a:t>
            </a:r>
            <a:r>
              <a:rPr lang="en-US" altLang="en-US" sz="2000" baseline="30000" smtClean="0"/>
              <a:t>5</a:t>
            </a:r>
            <a:endParaRPr lang="en-US" altLang="en-US" sz="2000" baseline="30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1.0212 × 10</a:t>
            </a:r>
            <a:r>
              <a:rPr lang="en-US" altLang="en-US" sz="2000" baseline="30000" smtClean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1.021 × 10</a:t>
            </a:r>
            <a:r>
              <a:rPr lang="en-US" altLang="en-US" sz="2000" baseline="30000" smtClean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+1.021 × 10</a:t>
            </a:r>
            <a:r>
              <a:rPr lang="en-US" altLang="en-US" sz="2000" baseline="3000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49543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7CF13F60-290C-4663-8CBB-C28EEA028199}" type="slidenum">
              <a:rPr lang="en-AU" altLang="en-US" smtClean="0"/>
              <a:pPr/>
              <a:t>35</a:t>
            </a:fld>
            <a:endParaRPr lang="en-AU" altLang="en-US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Multiplication</a:t>
            </a:r>
            <a:endParaRPr lang="en-AU" altLang="en-US" smtClean="0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1.000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× 2</a:t>
            </a:r>
            <a:r>
              <a:rPr lang="en-US" altLang="en-US" sz="2000" baseline="30000" smtClean="0"/>
              <a:t>–1</a:t>
            </a:r>
            <a:r>
              <a:rPr lang="en-US" altLang="en-US" sz="2000" smtClean="0"/>
              <a:t> × –1.110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× 2</a:t>
            </a:r>
            <a:r>
              <a:rPr lang="en-US" altLang="en-US" sz="2000" baseline="30000" smtClean="0"/>
              <a:t>–2</a:t>
            </a:r>
            <a:r>
              <a:rPr lang="en-US" altLang="en-US" sz="2000" smtClean="0"/>
              <a:t> 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Biased: (–1 + 127) + (–2 + 127) = –3 + 254 – 127 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1.000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× 1.110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= 1.1102  </a:t>
            </a:r>
            <a:r>
              <a:rPr lang="en-US" altLang="en-US" sz="2000" smtClean="0">
                <a:sym typeface="Symbol" pitchFamily="18" charset="2"/>
              </a:rPr>
              <a:t>  </a:t>
            </a:r>
            <a:r>
              <a:rPr lang="en-US" altLang="en-US" sz="2000" smtClean="0"/>
              <a:t>1.110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× 2</a:t>
            </a:r>
            <a:r>
              <a:rPr lang="en-US" altLang="en-US" sz="2000" baseline="30000" smtClean="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1.110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× 2</a:t>
            </a:r>
            <a:r>
              <a:rPr lang="en-US" altLang="en-US" sz="2000" baseline="30000" smtClean="0"/>
              <a:t>–3</a:t>
            </a:r>
            <a:r>
              <a:rPr lang="en-US" altLang="en-US" sz="2000" smtClean="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1.110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× 2</a:t>
            </a:r>
            <a:r>
              <a:rPr lang="en-US" altLang="en-US" sz="2000" baseline="30000" smtClean="0"/>
              <a:t>–3</a:t>
            </a:r>
            <a:r>
              <a:rPr lang="en-US" altLang="en-US" sz="2000" smtClean="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5. Determine sign: +ve × –ve </a:t>
            </a:r>
            <a:r>
              <a:rPr lang="en-US" altLang="en-US" sz="2400" smtClean="0">
                <a:sym typeface="Symbol" pitchFamily="18" charset="2"/>
              </a:rPr>
              <a:t> </a:t>
            </a:r>
            <a:r>
              <a:rPr lang="en-US" altLang="en-US" sz="2400" smtClean="0"/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–1.110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× 2</a:t>
            </a:r>
            <a:r>
              <a:rPr lang="en-US" altLang="en-US" sz="2000" baseline="30000" smtClean="0"/>
              <a:t>–3</a:t>
            </a:r>
            <a:r>
              <a:rPr lang="en-US" altLang="en-US" sz="2000" smtClean="0"/>
              <a:t>  = –0.21875</a:t>
            </a:r>
          </a:p>
        </p:txBody>
      </p:sp>
    </p:spTree>
    <p:extLst>
      <p:ext uri="{BB962C8B-B14F-4D97-AF65-F5344CB8AC3E}">
        <p14:creationId xmlns:p14="http://schemas.microsoft.com/office/powerpoint/2010/main" val="372176827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7B701608-A07F-4F68-B029-6870113FBDAF}" type="slidenum">
              <a:rPr lang="en-AU" altLang="en-US" smtClean="0"/>
              <a:pPr/>
              <a:t>36</a:t>
            </a:fld>
            <a:endParaRPr lang="en-AU" alt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 Arithmetic Hardware</a:t>
            </a:r>
            <a:endParaRPr lang="en-AU" altLang="en-US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FP </a:t>
            </a:r>
            <a:r>
              <a:rPr lang="en-US" altLang="en-US" smtClean="0">
                <a:sym typeface="Symbol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be pipelined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895003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5B0155CF-5C2D-48E5-9F28-6FE21AEEE02B}" type="slidenum">
              <a:rPr lang="en-AU" altLang="en-US" smtClean="0"/>
              <a:pPr/>
              <a:t>37</a:t>
            </a:fld>
            <a:endParaRPr lang="en-AU" altLang="en-US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 Instructions in MIPS</a:t>
            </a:r>
            <a:endParaRPr lang="en-AU" altLang="en-US" smtClean="0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FP hardware is coprocessor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Release 2 of MIPs ISA supports 32 × 64-bit FP reg’s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Lucida Console" pitchFamily="49" charset="0"/>
              </a:rPr>
              <a:t>lwc1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ldc1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swc1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e.g., </a:t>
            </a:r>
            <a:r>
              <a:rPr lang="en-US" altLang="en-US" sz="2000" smtClean="0">
                <a:latin typeface="Lucida Console" pitchFamily="49" charset="0"/>
              </a:rPr>
              <a:t>ldc1 $f8, 32($sp)</a:t>
            </a:r>
            <a:endParaRPr lang="en-AU" altLang="en-US" sz="200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1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618D2EB6-5DEC-4FBB-B2E5-BC5143EAE30B}" type="slidenum">
              <a:rPr lang="en-AU" altLang="en-US" smtClean="0"/>
              <a:pPr/>
              <a:t>38</a:t>
            </a:fld>
            <a:endParaRPr lang="en-AU" altLang="en-US" smtClean="0"/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 Instructions in MIPS</a:t>
            </a:r>
            <a:endParaRPr lang="en-AU" altLang="en-US" smtClean="0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Lucida Console" pitchFamily="49" charset="0"/>
              </a:rPr>
              <a:t>add.s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sub.s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mul.s</a:t>
            </a:r>
            <a:r>
              <a:rPr lang="en-US" altLang="en-US" sz="2400" smtClean="0"/>
              <a:t>, div.s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e.g., </a:t>
            </a:r>
            <a:r>
              <a:rPr lang="en-US" altLang="en-US" sz="2000" smtClean="0">
                <a:latin typeface="Lucida Console" pitchFamily="49" charset="0"/>
              </a:rPr>
              <a:t>add.s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Lucida Console" pitchFamily="49" charset="0"/>
              </a:rPr>
              <a:t>add.d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sub.d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mul.d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div.d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e.g., </a:t>
            </a:r>
            <a:r>
              <a:rPr lang="en-US" altLang="en-US" sz="2000" smtClean="0">
                <a:latin typeface="Lucida Console" pitchFamily="49" charset="0"/>
              </a:rPr>
              <a:t>mul.d $f4, $f4,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Lucida Console" pitchFamily="49" charset="0"/>
              </a:rPr>
              <a:t>c.</a:t>
            </a:r>
            <a:r>
              <a:rPr lang="en-US" altLang="en-US" sz="2400" i="1" smtClean="0">
                <a:latin typeface="Lucida Console" pitchFamily="49" charset="0"/>
              </a:rPr>
              <a:t>xx</a:t>
            </a:r>
            <a:r>
              <a:rPr lang="en-US" altLang="en-US" sz="2400" smtClean="0">
                <a:latin typeface="Lucida Console" pitchFamily="49" charset="0"/>
              </a:rPr>
              <a:t>.s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c.</a:t>
            </a:r>
            <a:r>
              <a:rPr lang="en-US" altLang="en-US" sz="2400" i="1" smtClean="0">
                <a:latin typeface="Lucida Console" pitchFamily="49" charset="0"/>
              </a:rPr>
              <a:t>xx</a:t>
            </a:r>
            <a:r>
              <a:rPr lang="en-US" altLang="en-US" sz="2400" smtClean="0">
                <a:latin typeface="Lucida Console" pitchFamily="49" charset="0"/>
              </a:rPr>
              <a:t>.d</a:t>
            </a:r>
            <a:r>
              <a:rPr lang="en-US" altLang="en-US" sz="2400" smtClean="0"/>
              <a:t> (</a:t>
            </a:r>
            <a:r>
              <a:rPr lang="en-US" altLang="en-US" sz="2400" i="1" smtClean="0"/>
              <a:t>xx</a:t>
            </a:r>
            <a:r>
              <a:rPr lang="en-US" altLang="en-US" sz="2400" smtClean="0"/>
              <a:t> is </a:t>
            </a:r>
            <a:r>
              <a:rPr lang="en-US" altLang="en-US" sz="2400" smtClean="0">
                <a:latin typeface="Lucida Console" pitchFamily="49" charset="0"/>
              </a:rPr>
              <a:t>eq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lt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le</a:t>
            </a:r>
            <a:r>
              <a:rPr lang="en-US" altLang="en-US" sz="2400" smtClean="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Sets or clears FP condition-code bit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e.g. </a:t>
            </a:r>
            <a:r>
              <a:rPr lang="en-US" altLang="en-US" sz="2000" smtClean="0">
                <a:latin typeface="Lucida Console" pitchFamily="49" charset="0"/>
              </a:rPr>
              <a:t>c.lt.s $f3, $f4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latin typeface="Lucida Console" pitchFamily="49" charset="0"/>
              </a:rPr>
              <a:t>bc1t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Lucida Console" pitchFamily="49" charset="0"/>
              </a:rPr>
              <a:t>bc1f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e.g., </a:t>
            </a:r>
            <a:r>
              <a:rPr lang="en-US" altLang="en-US" sz="2000" smtClean="0">
                <a:latin typeface="Lucida Console" pitchFamily="49" charset="0"/>
              </a:rPr>
              <a:t>bc1t TargetLabel</a:t>
            </a:r>
            <a:endParaRPr lang="en-AU" altLang="en-US" sz="200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09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3821CF28-2166-4675-BDDF-FD08FAC579CD}" type="slidenum">
              <a:rPr lang="en-AU" altLang="en-US" smtClean="0"/>
              <a:pPr/>
              <a:t>39</a:t>
            </a:fld>
            <a:endParaRPr lang="en-AU" altLang="en-US" smtClean="0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FP Example: °F to °C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Lucida Console" pitchFamily="49" charset="0"/>
              </a:rPr>
              <a:t>	float f2c (float fahr) {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  return ((5.0/9.0)*(fahr - 32.0));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Lucida Console" pitchFamily="49" charset="0"/>
              </a:rPr>
              <a:t>fahr</a:t>
            </a:r>
            <a:r>
              <a:rPr lang="en-US" altLang="en-US" sz="2400" smtClean="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Lucida Console" pitchFamily="49" charset="0"/>
              </a:rPr>
              <a:t>	f2c: lwc1  $f16, const5($gp)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     lwc2  $f18, const9($gp)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     div.s $f16, $f16, $f18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     lwc1  $f18, const32($gp)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     sub.s $f18, $f12, $f18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     mul.s $f0,  $f16, $f18</a:t>
            </a:r>
            <a:br>
              <a:rPr lang="en-US" altLang="en-US" sz="2400" smtClean="0">
                <a:latin typeface="Lucida Console" pitchFamily="49" charset="0"/>
              </a:rPr>
            </a:br>
            <a:r>
              <a:rPr lang="en-US" altLang="en-US" sz="2400" smtClean="0">
                <a:latin typeface="Lucida Console" pitchFamily="49" charset="0"/>
              </a:rPr>
              <a:t>     jr    $ra</a:t>
            </a:r>
            <a:endParaRPr lang="en-AU" altLang="en-US" sz="240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2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DAA0B02E-DC10-4ACB-B50C-7B5CDD35E99D}" type="slidenum">
              <a:rPr lang="en-AU" altLang="en-US" smtClean="0"/>
              <a:pPr/>
              <a:t>4</a:t>
            </a:fld>
            <a:endParaRPr lang="en-AU" altLang="en-US" smtClean="0"/>
          </a:p>
        </p:txBody>
      </p:sp>
      <p:pic>
        <p:nvPicPr>
          <p:cNvPr id="5123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Integer Addition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7 + 6</a:t>
            </a:r>
            <a:endParaRPr lang="en-AU" altLang="en-US" smtClean="0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Overflow if result out of range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Adding +ve and –ve operands, no overflow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Adding two +ve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2000"/>
              <a:t>Overflow if result sign is 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Adding two –ve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2000"/>
              <a:t>Overflow if result sign is 0</a:t>
            </a:r>
          </a:p>
        </p:txBody>
      </p:sp>
    </p:spTree>
    <p:extLst>
      <p:ext uri="{BB962C8B-B14F-4D97-AF65-F5344CB8AC3E}">
        <p14:creationId xmlns:p14="http://schemas.microsoft.com/office/powerpoint/2010/main" val="4155432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F5CFA4EB-37DD-4C64-A48A-B5FE15C37EDF}" type="slidenum">
              <a:rPr lang="en-AU" altLang="en-US" smtClean="0"/>
              <a:pPr/>
              <a:t>40</a:t>
            </a:fld>
            <a:endParaRPr lang="en-AU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Right Shift and Division</a:t>
            </a:r>
            <a:endParaRPr lang="en-AU" alt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Left shift by </a:t>
            </a:r>
            <a:r>
              <a:rPr lang="en-US" altLang="en-US" i="1" smtClean="0"/>
              <a:t>i</a:t>
            </a:r>
            <a:r>
              <a:rPr lang="en-US" altLang="en-US" smtClean="0"/>
              <a:t> places multiplies an integer by 2</a:t>
            </a:r>
            <a:r>
              <a:rPr lang="en-US" altLang="en-US" i="1" baseline="30000" smtClean="0"/>
              <a:t>i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Right shift divides by 2</a:t>
            </a:r>
            <a:r>
              <a:rPr lang="en-US" altLang="en-US" i="1" baseline="30000" smtClean="0"/>
              <a:t>i</a:t>
            </a:r>
            <a:r>
              <a:rPr lang="en-US" altLang="en-US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for unsigned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signed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Arithmetic right shift: replicate the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e.g.,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/>
              <a:t>1111011</a:t>
            </a:r>
            <a:r>
              <a:rPr lang="en-US" altLang="en-US" baseline="-25000" smtClean="0"/>
              <a:t>2</a:t>
            </a:r>
            <a:r>
              <a:rPr lang="en-US" altLang="en-US" smtClean="0"/>
              <a:t> &gt;&gt; 2 = </a:t>
            </a:r>
            <a:r>
              <a:rPr lang="en-US" altLang="en-US" smtClean="0">
                <a:solidFill>
                  <a:schemeClr val="hlink"/>
                </a:solidFill>
              </a:rPr>
              <a:t>111</a:t>
            </a:r>
            <a:r>
              <a:rPr lang="en-US" altLang="en-US" smtClean="0"/>
              <a:t>11110</a:t>
            </a:r>
            <a:r>
              <a:rPr lang="en-US" altLang="en-US" baseline="-25000" smtClean="0"/>
              <a:t>2</a:t>
            </a:r>
            <a:r>
              <a:rPr lang="en-US" altLang="en-US" smtClean="0"/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Rounds toward –∞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c.f. </a:t>
            </a:r>
            <a:r>
              <a:rPr lang="en-US" altLang="en-US" smtClean="0">
                <a:solidFill>
                  <a:schemeClr val="hlink"/>
                </a:solidFill>
              </a:rPr>
              <a:t>1</a:t>
            </a:r>
            <a:r>
              <a:rPr lang="en-US" altLang="en-US" smtClean="0"/>
              <a:t>1111011</a:t>
            </a:r>
            <a:r>
              <a:rPr lang="en-US" altLang="en-US" baseline="-25000" smtClean="0"/>
              <a:t>2</a:t>
            </a:r>
            <a:r>
              <a:rPr lang="en-US" altLang="en-US" smtClean="0"/>
              <a:t> &gt;&gt;&gt; 2 = </a:t>
            </a:r>
            <a:r>
              <a:rPr lang="en-US" altLang="en-US" smtClean="0">
                <a:solidFill>
                  <a:schemeClr val="hlink"/>
                </a:solidFill>
              </a:rPr>
              <a:t>001</a:t>
            </a:r>
            <a:r>
              <a:rPr lang="en-US" altLang="en-US" smtClean="0"/>
              <a:t>11110</a:t>
            </a:r>
            <a:r>
              <a:rPr lang="en-US" altLang="en-US" baseline="-25000" smtClean="0"/>
              <a:t>2</a:t>
            </a:r>
            <a:r>
              <a:rPr lang="en-US" altLang="en-US" smtClean="0"/>
              <a:t> = +62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5400000">
            <a:off x="7573169" y="1204119"/>
            <a:ext cx="277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§3.8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2940344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A2BDE50C-9150-4A7F-BAF2-C35E18F39652}" type="slidenum">
              <a:rPr lang="en-AU" altLang="en-US" smtClean="0"/>
              <a:pPr/>
              <a:t>41</a:t>
            </a:fld>
            <a:endParaRPr lang="en-AU" alt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Who Cares About FP Accuracy?</a:t>
            </a:r>
            <a:endParaRPr lang="en-AU" altLang="en-US" sz="40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for scientific code</a:t>
            </a:r>
          </a:p>
          <a:p>
            <a:pPr lvl="1" eaLnBrk="1" hangingPunct="1"/>
            <a:r>
              <a:rPr lang="en-US" altLang="en-US" smtClean="0"/>
              <a:t>But for everyday consumer use?</a:t>
            </a:r>
          </a:p>
          <a:p>
            <a:pPr lvl="2" eaLnBrk="1" hangingPunct="1"/>
            <a:r>
              <a:rPr lang="en-US" altLang="en-US" smtClean="0"/>
              <a:t>“My bank balance is out by 0.0002¢!” </a:t>
            </a:r>
            <a:r>
              <a:rPr lang="en-US" altLang="en-US" smtClean="0">
                <a:sym typeface="Wingdings" pitchFamily="2" charset="2"/>
              </a:rPr>
              <a:t></a:t>
            </a:r>
          </a:p>
          <a:p>
            <a:pPr eaLnBrk="1" hangingPunct="1"/>
            <a:r>
              <a:rPr lang="en-US" altLang="en-US" smtClean="0"/>
              <a:t>The Intel Pentium FDIV bug</a:t>
            </a:r>
          </a:p>
          <a:p>
            <a:pPr lvl="1" eaLnBrk="1" hangingPunct="1"/>
            <a:r>
              <a:rPr lang="en-US" altLang="en-US" smtClean="0"/>
              <a:t>The market expects accuracy</a:t>
            </a:r>
          </a:p>
          <a:p>
            <a:pPr lvl="1" eaLnBrk="1" hangingPunct="1"/>
            <a:r>
              <a:rPr lang="en-US" altLang="en-US" smtClean="0"/>
              <a:t>See Colwell, </a:t>
            </a:r>
            <a:r>
              <a:rPr lang="en-US" altLang="en-US" i="1" smtClean="0"/>
              <a:t>The Pentium Chronicles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8414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6EAAD433-AA89-40A8-9BDE-4FA3E40FDF37}" type="slidenum">
              <a:rPr lang="en-AU" altLang="en-US" smtClean="0"/>
              <a:pPr/>
              <a:t>42</a:t>
            </a:fld>
            <a:endParaRPr lang="en-AU" alt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ISAs support arithmetic</a:t>
            </a:r>
          </a:p>
          <a:p>
            <a:pPr lvl="1" eaLnBrk="1" hangingPunct="1"/>
            <a:r>
              <a:rPr lang="en-US" altLang="en-US" smtClean="0"/>
              <a:t>Signed and unsigned integers</a:t>
            </a:r>
          </a:p>
          <a:p>
            <a:pPr lvl="1" eaLnBrk="1" hangingPunct="1"/>
            <a:r>
              <a:rPr lang="en-US" altLang="en-US" smtClean="0"/>
              <a:t>Floating-point approximation to reals</a:t>
            </a:r>
          </a:p>
          <a:p>
            <a:pPr eaLnBrk="1" hangingPunct="1"/>
            <a:r>
              <a:rPr lang="en-US" altLang="en-US" smtClean="0"/>
              <a:t>Bounded range and precision</a:t>
            </a:r>
          </a:p>
          <a:p>
            <a:pPr lvl="1" eaLnBrk="1" hangingPunct="1"/>
            <a:r>
              <a:rPr lang="en-US" altLang="en-US" smtClean="0"/>
              <a:t>Operations can overflow and underflow</a:t>
            </a:r>
          </a:p>
          <a:p>
            <a:pPr eaLnBrk="1" hangingPunct="1"/>
            <a:r>
              <a:rPr lang="en-US" altLang="en-US" smtClean="0"/>
              <a:t>MIPS ISA</a:t>
            </a:r>
          </a:p>
          <a:p>
            <a:pPr lvl="1" eaLnBrk="1" hangingPunct="1"/>
            <a:r>
              <a:rPr lang="en-US" altLang="en-US" smtClean="0"/>
              <a:t>Core instructions: 54 most frequently used</a:t>
            </a:r>
          </a:p>
          <a:p>
            <a:pPr lvl="2" eaLnBrk="1" hangingPunct="1"/>
            <a:r>
              <a:rPr lang="en-US" altLang="en-US" smtClean="0"/>
              <a:t>100% of SPECINT, 97% of SPECFP</a:t>
            </a:r>
          </a:p>
          <a:p>
            <a:pPr lvl="1" eaLnBrk="1" hangingPunct="1"/>
            <a:r>
              <a:rPr lang="en-US" altLang="en-US" smtClean="0"/>
              <a:t>Other instructions: less frequent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§3.9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7538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13837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6838EF69-A506-442E-8D5C-DF33D3D373C3}" type="slidenum">
              <a:rPr lang="en-AU" altLang="en-US" smtClean="0"/>
              <a:pPr/>
              <a:t>5</a:t>
            </a:fld>
            <a:endParaRPr lang="en-AU" altLang="en-US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Subtraction</a:t>
            </a:r>
            <a:endParaRPr lang="en-AU" altLang="en-US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Add negation of second operand</a:t>
            </a:r>
          </a:p>
          <a:p>
            <a:pPr eaLnBrk="1" hangingPunct="1"/>
            <a:r>
              <a:rPr lang="en-US" altLang="en-US" sz="2800" smtClean="0"/>
              <a:t>Example: 7 – 6 = 7 + (–6)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smtClean="0"/>
              <a:t>	+7:	0000 0000 … 0000 0111</a:t>
            </a:r>
            <a:br>
              <a:rPr lang="en-US" altLang="en-US" sz="2400" smtClean="0"/>
            </a:br>
            <a:r>
              <a:rPr lang="en-US" altLang="en-US" sz="2400" u="sng" smtClean="0"/>
              <a:t>–6:	1111 1111 … 1111 1010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+1:	0000 0000 … 0000 0001</a:t>
            </a:r>
          </a:p>
          <a:p>
            <a:pPr eaLnBrk="1" hangingPunct="1"/>
            <a:r>
              <a:rPr lang="en-US" altLang="en-US" sz="2800" smtClean="0"/>
              <a:t>Overflow if result out of range</a:t>
            </a:r>
          </a:p>
          <a:p>
            <a:pPr lvl="1" eaLnBrk="1" hangingPunct="1"/>
            <a:r>
              <a:rPr lang="en-US" altLang="en-US" sz="2400" smtClean="0"/>
              <a:t>Subtracting two +ve or two –ve operands, no overflow</a:t>
            </a:r>
          </a:p>
          <a:p>
            <a:pPr lvl="1" eaLnBrk="1" hangingPunct="1"/>
            <a:r>
              <a:rPr lang="en-US" altLang="en-US" sz="2400" smtClean="0"/>
              <a:t>Subtracting +ve from –ve operand</a:t>
            </a:r>
          </a:p>
          <a:p>
            <a:pPr lvl="2" eaLnBrk="1" hangingPunct="1"/>
            <a:r>
              <a:rPr lang="en-US" altLang="en-US" sz="2000" smtClean="0"/>
              <a:t>Overflow if result sign is 0</a:t>
            </a:r>
          </a:p>
          <a:p>
            <a:pPr lvl="1" eaLnBrk="1" hangingPunct="1"/>
            <a:r>
              <a:rPr lang="en-US" altLang="en-US" sz="2400" smtClean="0"/>
              <a:t>Subtracting –ve from +ve operand</a:t>
            </a:r>
          </a:p>
          <a:p>
            <a:pPr lvl="2" eaLnBrk="1" hangingPunct="1"/>
            <a:r>
              <a:rPr lang="en-US" altLang="en-US" sz="2000" smtClean="0"/>
              <a:t>Overflow if result sign is 1</a:t>
            </a:r>
          </a:p>
        </p:txBody>
      </p:sp>
    </p:spTree>
    <p:extLst>
      <p:ext uri="{BB962C8B-B14F-4D97-AF65-F5344CB8AC3E}">
        <p14:creationId xmlns:p14="http://schemas.microsoft.com/office/powerpoint/2010/main" val="28494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C41E956C-BE52-4E40-9B65-AC00AA8E46AE}" type="slidenum">
              <a:rPr lang="en-AU" altLang="en-US" smtClean="0"/>
              <a:pPr/>
              <a:t>6</a:t>
            </a:fld>
            <a:endParaRPr lang="en-AU" altLang="en-US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Dealing with Overflow</a:t>
            </a:r>
            <a:endParaRPr lang="en-AU" altLang="en-US" smtClean="0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MIPS </a:t>
            </a:r>
            <a:r>
              <a:rPr lang="en-US" altLang="en-US" smtClean="0">
                <a:latin typeface="Lucida Console" pitchFamily="49" charset="0"/>
              </a:rPr>
              <a:t>addu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addui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subu</a:t>
            </a:r>
            <a:r>
              <a:rPr lang="en-US" altLang="en-US" smtClean="0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MIPS </a:t>
            </a:r>
            <a:r>
              <a:rPr lang="en-US" altLang="en-US" smtClean="0">
                <a:latin typeface="Lucida Console" pitchFamily="49" charset="0"/>
              </a:rPr>
              <a:t>add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addi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sub</a:t>
            </a:r>
            <a:r>
              <a:rPr lang="en-US" altLang="en-US" smtClean="0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Lucida Console" pitchFamily="49" charset="0"/>
              </a:rPr>
              <a:t>mfc0</a:t>
            </a:r>
            <a:r>
              <a:rPr lang="en-US" altLang="en-US" smtClean="0"/>
              <a:t> (move from coprocessor reg) instruction can retrieve EPC value, to return after corrective action</a:t>
            </a:r>
          </a:p>
        </p:txBody>
      </p:sp>
    </p:spTree>
    <p:extLst>
      <p:ext uri="{BB962C8B-B14F-4D97-AF65-F5344CB8AC3E}">
        <p14:creationId xmlns:p14="http://schemas.microsoft.com/office/powerpoint/2010/main" val="152081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1EB505AE-FFB1-4E13-8E71-CA0A224D1E53}" type="slidenum">
              <a:rPr lang="en-AU" altLang="en-US" smtClean="0"/>
              <a:pPr/>
              <a:t>7</a:t>
            </a:fld>
            <a:endParaRPr lang="en-AU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Arithmetic for Multimedia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AU" altLang="en-US" smtClean="0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 smtClean="0"/>
              <a:t>Use 64-bit adder, with partitioned carry chain</a:t>
            </a:r>
          </a:p>
          <a:p>
            <a:pPr lvl="2" eaLnBrk="1" hangingPunct="1"/>
            <a:r>
              <a:rPr lang="en-AU" altLang="en-US" smtClean="0"/>
              <a:t>Operate on 8</a:t>
            </a:r>
            <a:r>
              <a:rPr lang="en-US" altLang="en-US" smtClean="0">
                <a:cs typeface="Arial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 smtClean="0">
                <a:cs typeface="Arial" charset="0"/>
              </a:rPr>
              <a:t>SIMD (single-instruction, multiple-data)</a:t>
            </a:r>
          </a:p>
          <a:p>
            <a:pPr eaLnBrk="1" hangingPunct="1"/>
            <a:r>
              <a:rPr lang="en-US" altLang="en-US" smtClean="0">
                <a:cs typeface="Arial" charset="0"/>
              </a:rPr>
              <a:t>Saturating operations</a:t>
            </a:r>
          </a:p>
          <a:p>
            <a:pPr lvl="1" eaLnBrk="1" hangingPunct="1"/>
            <a:r>
              <a:rPr lang="en-US" altLang="en-US" smtClean="0">
                <a:cs typeface="Arial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 smtClean="0">
                <a:cs typeface="Arial" charset="0"/>
              </a:rPr>
              <a:t>c.f. 2s-complement modulo arithmetic</a:t>
            </a:r>
          </a:p>
          <a:p>
            <a:pPr lvl="1" eaLnBrk="1" hangingPunct="1"/>
            <a:r>
              <a:rPr lang="en-US" altLang="en-US" smtClean="0">
                <a:cs typeface="Arial" charset="0"/>
              </a:rPr>
              <a:t>E.g., clipping in audio, saturation in video</a:t>
            </a:r>
          </a:p>
        </p:txBody>
      </p:sp>
    </p:spTree>
    <p:extLst>
      <p:ext uri="{BB962C8B-B14F-4D97-AF65-F5344CB8AC3E}">
        <p14:creationId xmlns:p14="http://schemas.microsoft.com/office/powerpoint/2010/main" val="236552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0723DEC7-0A35-446E-A4D9-42F5FE700C93}" type="slidenum">
              <a:rPr lang="en-AU" altLang="en-US" smtClean="0"/>
              <a:pPr/>
              <a:t>8</a:t>
            </a:fld>
            <a:endParaRPr lang="en-AU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</a:t>
            </a:r>
            <a:endParaRPr lang="en-AU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 smtClean="0"/>
              <a:t>Start with long-multiplication approach</a:t>
            </a:r>
            <a:endParaRPr lang="en-AU" altLang="en-US" smtClean="0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9228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dirty="0">
                  <a:latin typeface="Lucida Console" pitchFamily="49" charset="0"/>
                </a:rPr>
                <a:t>   1000</a:t>
              </a:r>
            </a:p>
            <a:p>
              <a:r>
                <a:rPr lang="en-US" altLang="en-US" sz="2000" dirty="0">
                  <a:latin typeface="Lucida Console" pitchFamily="49" charset="0"/>
                </a:rPr>
                <a:t>×  1001</a:t>
              </a:r>
            </a:p>
            <a:p>
              <a:r>
                <a:rPr lang="en-US" altLang="en-US" sz="2000" dirty="0">
                  <a:latin typeface="Lucida Console" pitchFamily="49" charset="0"/>
                </a:rPr>
                <a:t>   1000</a:t>
              </a:r>
            </a:p>
            <a:p>
              <a:r>
                <a:rPr lang="en-US" altLang="en-US" sz="2000" dirty="0">
                  <a:latin typeface="Lucida Console" pitchFamily="49" charset="0"/>
                </a:rPr>
                <a:t>  0000 </a:t>
              </a:r>
            </a:p>
            <a:p>
              <a:r>
                <a:rPr lang="en-US" altLang="en-US" sz="2000" dirty="0">
                  <a:latin typeface="Lucida Console" pitchFamily="49" charset="0"/>
                </a:rPr>
                <a:t> 0000  </a:t>
              </a:r>
            </a:p>
            <a:p>
              <a:r>
                <a:rPr lang="en-US" altLang="en-US" sz="2000" dirty="0">
                  <a:latin typeface="Lucida Console" pitchFamily="49" charset="0"/>
                </a:rPr>
                <a:t>1000   </a:t>
              </a:r>
            </a:p>
            <a:p>
              <a:r>
                <a:rPr lang="en-US" altLang="en-US" sz="2000" dirty="0">
                  <a:latin typeface="Lucida Console" pitchFamily="49" charset="0"/>
                </a:rPr>
                <a:t>1001000</a:t>
              </a:r>
              <a:endParaRPr lang="en-AU" altLang="en-US" sz="2000" dirty="0">
                <a:latin typeface="Lucida Console" pitchFamily="49" charset="0"/>
              </a:endParaRPr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Length of product is the sum of operand lengths</a:t>
            </a:r>
            <a:endParaRPr lang="en-AU" altLang="en-US"/>
          </a:p>
        </p:txBody>
      </p:sp>
      <p:sp>
        <p:nvSpPr>
          <p:cNvPr id="9223" name="AutoShape 10"/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9224" name="AutoShape 11"/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9225" name="AutoShape 12"/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§3.3 Multiplication</a:t>
            </a:r>
          </a:p>
        </p:txBody>
      </p:sp>
      <p:pic>
        <p:nvPicPr>
          <p:cNvPr id="9227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53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mtClean="0"/>
              <a:t>Chapter 3 — Arithmetic for Computers — </a:t>
            </a:r>
            <a:fld id="{DFE62E11-E541-45DF-8B85-7EEFBB385301}" type="slidenum">
              <a:rPr lang="en-AU" altLang="en-US" smtClean="0"/>
              <a:pPr/>
              <a:t>9</a:t>
            </a:fld>
            <a:endParaRPr lang="en-AU" altLang="en-US" smtClean="0"/>
          </a:p>
        </p:txBody>
      </p:sp>
      <p:pic>
        <p:nvPicPr>
          <p:cNvPr id="10243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73787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Multiplication Algorithm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580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2548</Words>
  <Application>Microsoft Office PowerPoint</Application>
  <PresentationFormat>On-screen Show (4:3)</PresentationFormat>
  <Paragraphs>563</Paragraphs>
  <Slides>43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Gill Sans MT</vt:lpstr>
      <vt:lpstr>Lucida Console</vt:lpstr>
      <vt:lpstr>Symbol</vt:lpstr>
      <vt:lpstr>Tahoma</vt:lpstr>
      <vt:lpstr>Times New Roman</vt:lpstr>
      <vt:lpstr>Wingdings</vt:lpstr>
      <vt:lpstr>Office Theme</vt:lpstr>
      <vt:lpstr>Equation</vt:lpstr>
      <vt:lpstr>CSE - 313 Computer Architecture</vt:lpstr>
      <vt:lpstr>Chapter 3</vt:lpstr>
      <vt:lpstr>Arithmetic for Computers</vt:lpstr>
      <vt:lpstr>Integer Addition</vt:lpstr>
      <vt:lpstr>Integer Subtraction</vt:lpstr>
      <vt:lpstr>Dealing with Overflow</vt:lpstr>
      <vt:lpstr>Arithmetic for Multimedia</vt:lpstr>
      <vt:lpstr>Multiplication</vt:lpstr>
      <vt:lpstr>Multiplication Algorithm</vt:lpstr>
      <vt:lpstr>Multiplication Hardware</vt:lpstr>
      <vt:lpstr>Optimized Multiplier</vt:lpstr>
      <vt:lpstr>Faster Multiplier</vt:lpstr>
      <vt:lpstr>MIPS Multiplication</vt:lpstr>
      <vt:lpstr>Division</vt:lpstr>
      <vt:lpstr>Division Algorithm</vt:lpstr>
      <vt:lpstr>Hardware</vt:lpstr>
      <vt:lpstr>Optimized Divider</vt:lpstr>
      <vt:lpstr>Faster Division</vt:lpstr>
      <vt:lpstr>MIPS Division</vt:lpstr>
      <vt:lpstr>Floating Point</vt:lpstr>
      <vt:lpstr>Floating 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Example: °F to °C</vt:lpstr>
      <vt:lpstr>Right Shift and Division</vt:lpstr>
      <vt:lpstr>Who Cares About FP Accuracy?</vt:lpstr>
      <vt:lpstr>Concluding Remarks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Shoib Ahmed Shourov</dc:creator>
  <cp:lastModifiedBy>Alamgir Hossain</cp:lastModifiedBy>
  <cp:revision>17</cp:revision>
  <dcterms:created xsi:type="dcterms:W3CDTF">2006-08-16T00:00:00Z</dcterms:created>
  <dcterms:modified xsi:type="dcterms:W3CDTF">2022-02-14T12:39:24Z</dcterms:modified>
</cp:coreProperties>
</file>