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5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8BFB49-8647-47CB-A320-57058B822CE8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BC6A34-35C6-4CF1-9934-94029EBB0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2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28878C9-C4C4-40D1-A4A2-0577D79402C8}" type="datetime3">
              <a:rPr lang="en-AU" altLang="en-US" sz="1300" smtClean="0">
                <a:latin typeface="Times New Roman" panose="02020603050405020304" pitchFamily="18" charset="0"/>
              </a:rPr>
              <a:pPr/>
              <a:t>14 February, 2022</a:t>
            </a:fld>
            <a:endParaRPr lang="en-AU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471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 smtClean="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471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581A5D5-89C4-4F32-AD3D-AF6DAEF361E0}" type="slidenum">
              <a:rPr lang="en-AU" altLang="en-US" sz="1300">
                <a:latin typeface="Times New Roman" panose="02020603050405020304" pitchFamily="18" charset="0"/>
              </a:rPr>
              <a:pPr/>
              <a:t>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471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6452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ACEEAA2-DED7-45AF-B986-A622B72A2210}" type="datetime3">
              <a:rPr lang="en-AU" altLang="en-US" sz="1300" smtClean="0">
                <a:latin typeface="Times New Roman" panose="02020603050405020304" pitchFamily="18" charset="0"/>
              </a:rPr>
              <a:pPr/>
              <a:t>14 February, 2022</a:t>
            </a:fld>
            <a:endParaRPr lang="en-AU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655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 smtClean="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655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F6E52AF-5B3F-46FE-91AD-F192BE67209D}" type="slidenum">
              <a:rPr lang="en-AU" altLang="en-US" sz="1300">
                <a:latin typeface="Times New Roman" panose="02020603050405020304" pitchFamily="18" charset="0"/>
              </a:rPr>
              <a:pPr/>
              <a:t>11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655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929007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493C6A-DF47-49D5-9B37-3255EDC1811C}" type="datetime3">
              <a:rPr lang="en-AU" altLang="en-US" sz="1300" smtClean="0">
                <a:latin typeface="Times New Roman" panose="02020603050405020304" pitchFamily="18" charset="0"/>
              </a:rPr>
              <a:pPr/>
              <a:t>14 February, 2022</a:t>
            </a:fld>
            <a:endParaRPr lang="en-AU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675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 smtClean="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675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FDBF7E2-6207-454C-AA1F-989E70246C63}" type="slidenum">
              <a:rPr lang="en-AU" altLang="en-US" sz="1300">
                <a:latin typeface="Times New Roman" panose="02020603050405020304" pitchFamily="18" charset="0"/>
              </a:rPr>
              <a:pPr/>
              <a:t>12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675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536353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71BBA02-F05F-4F0E-8407-8A4349952EF2}" type="datetime3">
              <a:rPr lang="en-AU" altLang="en-US" sz="1300" smtClean="0">
                <a:latin typeface="Times New Roman" panose="02020603050405020304" pitchFamily="18" charset="0"/>
              </a:rPr>
              <a:pPr/>
              <a:t>14 February, 2022</a:t>
            </a:fld>
            <a:endParaRPr lang="en-AU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696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 smtClean="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696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988273F-0366-4F95-872B-8096F780BCCC}" type="slidenum">
              <a:rPr lang="en-AU" altLang="en-US" sz="1300">
                <a:latin typeface="Times New Roman" panose="02020603050405020304" pitchFamily="18" charset="0"/>
              </a:rPr>
              <a:pPr/>
              <a:t>13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696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63594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FC6513-6DE0-4012-A1F8-A9164E9408A7}" type="datetime3">
              <a:rPr lang="en-AU" altLang="en-US" sz="1300" smtClean="0">
                <a:latin typeface="Times New Roman" panose="02020603050405020304" pitchFamily="18" charset="0"/>
              </a:rPr>
              <a:pPr/>
              <a:t>14 February, 2022</a:t>
            </a:fld>
            <a:endParaRPr lang="en-AU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716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 smtClean="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716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AAC49A3-ED27-4007-9EB2-F3D38245C9AA}" type="slidenum">
              <a:rPr lang="en-AU" altLang="en-US" sz="1300">
                <a:latin typeface="Times New Roman" panose="02020603050405020304" pitchFamily="18" charset="0"/>
              </a:rPr>
              <a:pPr/>
              <a:t>14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716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489367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054D1C7-2B82-4F92-A49B-6EFB9E04973D}" type="datetime3">
              <a:rPr lang="en-AU" altLang="en-US" sz="1300" smtClean="0">
                <a:latin typeface="Times New Roman" panose="02020603050405020304" pitchFamily="18" charset="0"/>
              </a:rPr>
              <a:pPr/>
              <a:t>14 February, 2022</a:t>
            </a:fld>
            <a:endParaRPr lang="en-AU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737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 smtClean="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737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E9B8B02-72B0-4AEF-A842-C555CCD0F87E}" type="slidenum">
              <a:rPr lang="en-AU" altLang="en-US" sz="1300">
                <a:latin typeface="Times New Roman" panose="02020603050405020304" pitchFamily="18" charset="0"/>
              </a:rPr>
              <a:pPr/>
              <a:t>15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737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229283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7676C57-D955-4C5A-8CF2-C512EB51ACBB}" type="datetime3">
              <a:rPr lang="en-AU" altLang="en-US" sz="1300" smtClean="0">
                <a:latin typeface="Times New Roman" panose="02020603050405020304" pitchFamily="18" charset="0"/>
              </a:rPr>
              <a:pPr/>
              <a:t>14 February, 2022</a:t>
            </a:fld>
            <a:endParaRPr lang="en-AU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757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 smtClean="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757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74FF8D5-5304-45A1-8B42-C43E938489D2}" type="slidenum">
              <a:rPr lang="en-AU" altLang="en-US" sz="1300">
                <a:latin typeface="Times New Roman" panose="02020603050405020304" pitchFamily="18" charset="0"/>
              </a:rPr>
              <a:pPr/>
              <a:t>16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757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419708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68EA4AA-8D0A-4564-B711-FCB6ECC81DF1}" type="datetime3">
              <a:rPr lang="en-AU" altLang="en-US" sz="1300" smtClean="0">
                <a:latin typeface="Times New Roman" panose="02020603050405020304" pitchFamily="18" charset="0"/>
              </a:rPr>
              <a:pPr/>
              <a:t>14 February, 2022</a:t>
            </a:fld>
            <a:endParaRPr lang="en-AU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778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 smtClean="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778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71F9F73-1DEF-414F-9033-5989D38D87D6}" type="slidenum">
              <a:rPr lang="en-AU" altLang="en-US" sz="1300">
                <a:latin typeface="Times New Roman" panose="02020603050405020304" pitchFamily="18" charset="0"/>
              </a:rPr>
              <a:pPr/>
              <a:t>17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778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92047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F329B91-058A-49FB-9541-3E80862B2CBF}" type="datetime3">
              <a:rPr lang="en-AU" altLang="en-US" sz="1300" smtClean="0">
                <a:latin typeface="Times New Roman" panose="02020603050405020304" pitchFamily="18" charset="0"/>
              </a:rPr>
              <a:pPr/>
              <a:t>14 February, 2022</a:t>
            </a:fld>
            <a:endParaRPr lang="en-AU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798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 smtClean="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798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7B6A689-1978-42AC-9760-7CEB00FCF4EC}" type="slidenum">
              <a:rPr lang="en-AU" altLang="en-US" sz="1300">
                <a:latin typeface="Times New Roman" panose="02020603050405020304" pitchFamily="18" charset="0"/>
              </a:rPr>
              <a:pPr/>
              <a:t>18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798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740412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272730F-8B53-4B22-9B92-2C0D0C7D7A72}" type="datetime3">
              <a:rPr lang="en-AU" altLang="en-US" sz="1300" smtClean="0">
                <a:latin typeface="Times New Roman" panose="02020603050405020304" pitchFamily="18" charset="0"/>
              </a:rPr>
              <a:pPr/>
              <a:t>14 February, 2022</a:t>
            </a:fld>
            <a:endParaRPr lang="en-AU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819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 smtClean="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819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E378E8B-6A5F-4059-953C-D0C57D62CC10}" type="slidenum">
              <a:rPr lang="en-AU" altLang="en-US" sz="1300">
                <a:latin typeface="Times New Roman" panose="02020603050405020304" pitchFamily="18" charset="0"/>
              </a:rPr>
              <a:pPr/>
              <a:t>19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819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665130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25C82E0-C751-4406-808A-2D192CE731D4}" type="datetime3">
              <a:rPr lang="en-AU" altLang="en-US" sz="1300" smtClean="0">
                <a:latin typeface="Times New Roman" panose="02020603050405020304" pitchFamily="18" charset="0"/>
              </a:rPr>
              <a:pPr/>
              <a:t>14 February, 2022</a:t>
            </a:fld>
            <a:endParaRPr lang="en-AU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839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 smtClean="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839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8A3C744-D5A1-493D-982D-7C349B4BA9B7}" type="slidenum">
              <a:rPr lang="en-AU" altLang="en-US" sz="1300">
                <a:latin typeface="Times New Roman" panose="02020603050405020304" pitchFamily="18" charset="0"/>
              </a:rPr>
              <a:pPr/>
              <a:t>20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839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09796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41AAF19-165A-4C3F-8232-2942FE01548F}" type="datetime3">
              <a:rPr lang="en-AU" altLang="en-US" sz="1300" smtClean="0">
                <a:latin typeface="Times New Roman" panose="02020603050405020304" pitchFamily="18" charset="0"/>
              </a:rPr>
              <a:pPr/>
              <a:t>14 February, 2022</a:t>
            </a:fld>
            <a:endParaRPr lang="en-AU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491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 smtClean="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491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11D025C-2EDF-4358-8673-53E02E4F4F07}" type="slidenum">
              <a:rPr lang="en-AU" altLang="en-US" sz="1300">
                <a:latin typeface="Times New Roman" panose="02020603050405020304" pitchFamily="18" charset="0"/>
              </a:rPr>
              <a:pPr/>
              <a:t>3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491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267766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2D2D99D-1D3C-44D6-82F8-1762F5EA5A2D}" type="datetime3">
              <a:rPr lang="en-AU" altLang="en-US" sz="1300" smtClean="0">
                <a:latin typeface="Times New Roman" panose="02020603050405020304" pitchFamily="18" charset="0"/>
              </a:rPr>
              <a:pPr/>
              <a:t>14 February, 2022</a:t>
            </a:fld>
            <a:endParaRPr lang="en-AU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860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 smtClean="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860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B58E39E-EE4E-4C95-A78D-25303F3A964A}" type="slidenum">
              <a:rPr lang="en-AU" altLang="en-US" sz="1300">
                <a:latin typeface="Times New Roman" panose="02020603050405020304" pitchFamily="18" charset="0"/>
              </a:rPr>
              <a:pPr/>
              <a:t>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860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026549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162EB90-A6A5-4003-98D5-C027EEBDC6A2}" type="datetime3">
              <a:rPr lang="en-AU" altLang="en-US" sz="1300" smtClean="0">
                <a:latin typeface="Times New Roman" panose="02020603050405020304" pitchFamily="18" charset="0"/>
              </a:rPr>
              <a:pPr/>
              <a:t>14 February, 2022</a:t>
            </a:fld>
            <a:endParaRPr lang="en-AU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880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 smtClean="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880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BFDB308-E5BD-4FE4-89F7-AC0350A4445D}" type="slidenum">
              <a:rPr lang="en-AU" altLang="en-US" sz="1300">
                <a:latin typeface="Times New Roman" panose="02020603050405020304" pitchFamily="18" charset="0"/>
              </a:rPr>
              <a:pPr/>
              <a:t>22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880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278980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F09A038-DC6D-4700-AE11-F3BE5F9BB547}" type="datetime3">
              <a:rPr lang="en-AU" altLang="en-US" sz="1300" smtClean="0">
                <a:latin typeface="Times New Roman" panose="02020603050405020304" pitchFamily="18" charset="0"/>
              </a:rPr>
              <a:pPr/>
              <a:t>14 February, 2022</a:t>
            </a:fld>
            <a:endParaRPr lang="en-AU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901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 smtClean="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901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4A6CC0E-1087-429D-A4CE-33ADDEE4F2E6}" type="slidenum">
              <a:rPr lang="en-AU" altLang="en-US" sz="1300">
                <a:latin typeface="Times New Roman" panose="02020603050405020304" pitchFamily="18" charset="0"/>
              </a:rPr>
              <a:pPr/>
              <a:t>23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901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575156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88E6984-B0FC-4266-A1A2-C7656D85AA70}" type="datetime3">
              <a:rPr lang="en-AU" altLang="en-US" sz="1300" smtClean="0">
                <a:latin typeface="Times New Roman" panose="02020603050405020304" pitchFamily="18" charset="0"/>
              </a:rPr>
              <a:pPr/>
              <a:t>14 February, 2022</a:t>
            </a:fld>
            <a:endParaRPr lang="en-AU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921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 smtClean="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921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BF7316A-CEC0-46E3-93D6-12D99C0D159D}" type="slidenum">
              <a:rPr lang="en-AU" altLang="en-US" sz="1300">
                <a:latin typeface="Times New Roman" panose="02020603050405020304" pitchFamily="18" charset="0"/>
              </a:rPr>
              <a:pPr/>
              <a:t>24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921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410814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C4E4FE6-80FE-447E-9C53-A2CDFDBB34BB}" type="datetime3">
              <a:rPr lang="en-AU" altLang="en-US" sz="1300" smtClean="0">
                <a:latin typeface="Times New Roman" panose="02020603050405020304" pitchFamily="18" charset="0"/>
              </a:rPr>
              <a:pPr/>
              <a:t>14 February, 2022</a:t>
            </a:fld>
            <a:endParaRPr lang="en-AU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942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 smtClean="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942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566C7F9-7967-4F41-82B3-AD141C6D180F}" type="slidenum">
              <a:rPr lang="en-AU" altLang="en-US" sz="1300">
                <a:latin typeface="Times New Roman" panose="02020603050405020304" pitchFamily="18" charset="0"/>
              </a:rPr>
              <a:pPr/>
              <a:t>25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942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01413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8435FC6-5D9B-4D61-9724-9226158A9AE2}" type="datetime3">
              <a:rPr lang="en-AU" altLang="en-US" sz="1300" smtClean="0">
                <a:latin typeface="Times New Roman" panose="02020603050405020304" pitchFamily="18" charset="0"/>
              </a:rPr>
              <a:pPr/>
              <a:t>14 February, 2022</a:t>
            </a:fld>
            <a:endParaRPr lang="en-AU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512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 smtClean="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512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D335763-ABA1-4F72-8A56-44598265DBFE}" type="slidenum">
              <a:rPr lang="en-AU" altLang="en-US" sz="1300">
                <a:latin typeface="Times New Roman" panose="02020603050405020304" pitchFamily="18" charset="0"/>
              </a:rPr>
              <a:pPr/>
              <a:t>4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512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19521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8A5049B-274D-4352-9ACB-92B8517A7660}" type="datetime3">
              <a:rPr lang="en-AU" altLang="en-US" sz="1300" smtClean="0">
                <a:latin typeface="Times New Roman" panose="02020603050405020304" pitchFamily="18" charset="0"/>
              </a:rPr>
              <a:pPr/>
              <a:t>14 February, 2022</a:t>
            </a:fld>
            <a:endParaRPr lang="en-AU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532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 smtClean="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532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F6E80AD-4371-4188-9640-50B035E116B3}" type="slidenum">
              <a:rPr lang="en-AU" altLang="en-US" sz="1300">
                <a:latin typeface="Times New Roman" panose="02020603050405020304" pitchFamily="18" charset="0"/>
              </a:rPr>
              <a:pPr/>
              <a:t>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05590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D78817F-2BCD-421C-883C-6B0D0A98EDD7}" type="datetime3">
              <a:rPr lang="en-AU" altLang="en-US" sz="1300" smtClean="0">
                <a:latin typeface="Times New Roman" panose="02020603050405020304" pitchFamily="18" charset="0"/>
              </a:rPr>
              <a:pPr/>
              <a:t>14 February, 2022</a:t>
            </a:fld>
            <a:endParaRPr lang="en-AU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553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 smtClean="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553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B14CF1D-10E3-4D3C-9E15-6F09D9429685}" type="slidenum">
              <a:rPr lang="en-AU" altLang="en-US" sz="1300">
                <a:latin typeface="Times New Roman" panose="02020603050405020304" pitchFamily="18" charset="0"/>
              </a:rPr>
              <a:pPr/>
              <a:t>6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553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93074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147AFD5-C1E2-4801-ACD6-AE95A1ACD27B}" type="datetime3">
              <a:rPr lang="en-AU" altLang="en-US" sz="1300" smtClean="0">
                <a:latin typeface="Times New Roman" panose="02020603050405020304" pitchFamily="18" charset="0"/>
              </a:rPr>
              <a:pPr/>
              <a:t>14 February, 2022</a:t>
            </a:fld>
            <a:endParaRPr lang="en-AU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573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 smtClean="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573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1D80E09-FA12-4C0F-8241-DF61A6E102DA}" type="slidenum">
              <a:rPr lang="en-AU" altLang="en-US" sz="1300">
                <a:latin typeface="Times New Roman" panose="02020603050405020304" pitchFamily="18" charset="0"/>
              </a:rPr>
              <a:pPr/>
              <a:t>7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573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19597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53E4160-5252-4A92-87A0-F8920503E389}" type="datetime3">
              <a:rPr lang="en-AU" altLang="en-US" sz="1300" smtClean="0">
                <a:latin typeface="Times New Roman" panose="02020603050405020304" pitchFamily="18" charset="0"/>
              </a:rPr>
              <a:pPr/>
              <a:t>14 February, 2022</a:t>
            </a:fld>
            <a:endParaRPr lang="en-AU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593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 smtClean="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593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3F4F870-1CAD-4ADA-8504-A2F2C397ACD6}" type="slidenum">
              <a:rPr lang="en-AU" altLang="en-US" sz="1300">
                <a:latin typeface="Times New Roman" panose="02020603050405020304" pitchFamily="18" charset="0"/>
              </a:rPr>
              <a:pPr/>
              <a:t>8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593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22208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E417F4D-7B01-408B-9D12-6EDCFBDACF67}" type="datetime3">
              <a:rPr lang="en-AU" altLang="en-US" sz="1300" smtClean="0">
                <a:latin typeface="Times New Roman" panose="02020603050405020304" pitchFamily="18" charset="0"/>
              </a:rPr>
              <a:pPr/>
              <a:t>14 February, 2022</a:t>
            </a:fld>
            <a:endParaRPr lang="en-AU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614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 smtClean="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614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E74A239-B6F9-4A4B-8EDF-F655D51F755D}" type="slidenum">
              <a:rPr lang="en-AU" altLang="en-US" sz="1300">
                <a:latin typeface="Times New Roman" panose="02020603050405020304" pitchFamily="18" charset="0"/>
              </a:rPr>
              <a:pPr/>
              <a:t>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614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67775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E8F46F0-645C-4B07-B348-EB585CF05718}" type="datetime3">
              <a:rPr lang="en-AU" altLang="en-US" sz="1300" smtClean="0">
                <a:latin typeface="Times New Roman" panose="02020603050405020304" pitchFamily="18" charset="0"/>
              </a:rPr>
              <a:pPr/>
              <a:t>14 February, 2022</a:t>
            </a:fld>
            <a:endParaRPr lang="en-AU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634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 smtClean="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634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1D47EA4-3879-425A-9224-E590C67EBD7B}" type="slidenum">
              <a:rPr lang="en-AU" altLang="en-US" sz="1300">
                <a:latin typeface="Times New Roman" panose="02020603050405020304" pitchFamily="18" charset="0"/>
              </a:rPr>
              <a:pPr/>
              <a:t>10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634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96293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D6885-C424-433E-A657-B2B3F6FAE9D7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4A93-B273-40E6-977C-07E7DE054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49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D6885-C424-433E-A657-B2B3F6FAE9D7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4A93-B273-40E6-977C-07E7DE054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80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D6885-C424-433E-A657-B2B3F6FAE9D7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4A93-B273-40E6-977C-07E7DE054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D6885-C424-433E-A657-B2B3F6FAE9D7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4A93-B273-40E6-977C-07E7DE054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039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D6885-C424-433E-A657-B2B3F6FAE9D7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4A93-B273-40E6-977C-07E7DE054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04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D6885-C424-433E-A657-B2B3F6FAE9D7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4A93-B273-40E6-977C-07E7DE054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2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D6885-C424-433E-A657-B2B3F6FAE9D7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4A93-B273-40E6-977C-07E7DE054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11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D6885-C424-433E-A657-B2B3F6FAE9D7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4A93-B273-40E6-977C-07E7DE054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30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D6885-C424-433E-A657-B2B3F6FAE9D7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4A93-B273-40E6-977C-07E7DE054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15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D6885-C424-433E-A657-B2B3F6FAE9D7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4A93-B273-40E6-977C-07E7DE054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01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D6885-C424-433E-A657-B2B3F6FAE9D7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4A93-B273-40E6-977C-07E7DE054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55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D6885-C424-433E-A657-B2B3F6FAE9D7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14A93-B273-40E6-977C-07E7DE054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0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49305" y="2390780"/>
            <a:ext cx="4371975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CSE - 313</a:t>
            </a:r>
            <a:br>
              <a:rPr lang="en-US" dirty="0" smtClean="0"/>
            </a:br>
            <a:r>
              <a:rPr lang="en-US" dirty="0" smtClean="0"/>
              <a:t>Computer Architecture</a:t>
            </a:r>
          </a:p>
        </p:txBody>
      </p:sp>
      <p:sp>
        <p:nvSpPr>
          <p:cNvPr id="205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014804" y="4286255"/>
            <a:ext cx="6889687" cy="1663695"/>
          </a:xfrm>
        </p:spPr>
        <p:txBody>
          <a:bodyPr/>
          <a:lstStyle/>
          <a:p>
            <a:r>
              <a:rPr lang="en-US" sz="3200" dirty="0"/>
              <a:t>Faculty: Shoib Ahmed Shourav</a:t>
            </a:r>
          </a:p>
        </p:txBody>
      </p:sp>
      <p:sp>
        <p:nvSpPr>
          <p:cNvPr id="2052" name="Line 6"/>
          <p:cNvSpPr>
            <a:spLocks noChangeShapeType="1"/>
          </p:cNvSpPr>
          <p:nvPr/>
        </p:nvSpPr>
        <p:spPr bwMode="auto">
          <a:xfrm>
            <a:off x="3746601" y="5949950"/>
            <a:ext cx="469880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904471" y="4923632"/>
            <a:ext cx="46988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40000"/>
              </a:spcBef>
            </a:pPr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United </a:t>
            </a:r>
            <a:r>
              <a:rPr lang="en-US">
                <a:solidFill>
                  <a:srgbClr val="002060"/>
                </a:solidFill>
                <a:latin typeface="Gill Sans MT" panose="020B0502020104020203" pitchFamily="34" charset="0"/>
              </a:rPr>
              <a:t>International </a:t>
            </a:r>
            <a:r>
              <a:rPr lang="en-US" smtClean="0">
                <a:solidFill>
                  <a:srgbClr val="002060"/>
                </a:solidFill>
                <a:latin typeface="Gill Sans MT" panose="020B0502020104020203" pitchFamily="34" charset="0"/>
              </a:rPr>
              <a:t>University</a:t>
            </a:r>
            <a:endParaRPr lang="en-US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76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8C27B6BE-A3EA-4256-BE29-EB3B7C5DE98A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AU" altLang="en-US" sz="1400"/>
          </a:p>
        </p:txBody>
      </p:sp>
      <p:pic>
        <p:nvPicPr>
          <p:cNvPr id="62467" name="Picture 6" descr="f04-24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888" y="1196976"/>
            <a:ext cx="6680200" cy="524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mtClean="0"/>
              <a:t>Datapath With Jumps Added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8200" y="5052291"/>
            <a:ext cx="1184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Jump =1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97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A1BE1D0C-0BD1-468A-A743-D3EA9660F9EF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AU" altLang="en-US" sz="1400"/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Performance Issues</a:t>
            </a:r>
            <a:endParaRPr lang="en-AU" altLang="en-US" smtClean="0"/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Longest delay determines clock period</a:t>
            </a:r>
          </a:p>
          <a:p>
            <a:pPr lvl="1" eaLnBrk="1" hangingPunct="1"/>
            <a:r>
              <a:rPr lang="en-US" altLang="en-US" smtClean="0"/>
              <a:t>Critical path: load instruction</a:t>
            </a:r>
          </a:p>
          <a:p>
            <a:pPr lvl="1" eaLnBrk="1" hangingPunct="1"/>
            <a:r>
              <a:rPr lang="en-US" altLang="en-US" smtClean="0"/>
              <a:t>Instruction memory </a:t>
            </a:r>
            <a:r>
              <a:rPr lang="en-US" altLang="en-US" smtClean="0">
                <a:sym typeface="Symbol" panose="05050102010706020507" pitchFamily="18" charset="2"/>
              </a:rPr>
              <a:t></a:t>
            </a:r>
            <a:r>
              <a:rPr lang="en-US" altLang="en-US" smtClean="0"/>
              <a:t> register file </a:t>
            </a:r>
            <a:r>
              <a:rPr lang="en-US" altLang="en-US" smtClean="0">
                <a:sym typeface="Symbol" panose="05050102010706020507" pitchFamily="18" charset="2"/>
              </a:rPr>
              <a:t></a:t>
            </a:r>
            <a:r>
              <a:rPr lang="en-US" altLang="en-US" smtClean="0"/>
              <a:t> ALU </a:t>
            </a:r>
            <a:r>
              <a:rPr lang="en-US" altLang="en-US" smtClean="0">
                <a:sym typeface="Symbol" panose="05050102010706020507" pitchFamily="18" charset="2"/>
              </a:rPr>
              <a:t></a:t>
            </a:r>
            <a:r>
              <a:rPr lang="en-US" altLang="en-US" smtClean="0"/>
              <a:t> data memory </a:t>
            </a:r>
            <a:r>
              <a:rPr lang="en-US" altLang="en-US" smtClean="0">
                <a:sym typeface="Symbol" panose="05050102010706020507" pitchFamily="18" charset="2"/>
              </a:rPr>
              <a:t></a:t>
            </a:r>
            <a:r>
              <a:rPr lang="en-US" altLang="en-US" smtClean="0"/>
              <a:t> register file</a:t>
            </a:r>
          </a:p>
          <a:p>
            <a:pPr eaLnBrk="1" hangingPunct="1"/>
            <a:r>
              <a:rPr lang="en-US" altLang="en-US" smtClean="0"/>
              <a:t>Not feasible to vary period for different instructions</a:t>
            </a:r>
          </a:p>
          <a:p>
            <a:pPr eaLnBrk="1" hangingPunct="1"/>
            <a:r>
              <a:rPr lang="en-US" altLang="en-US" smtClean="0"/>
              <a:t>Violates design principle</a:t>
            </a:r>
          </a:p>
          <a:p>
            <a:pPr lvl="1" eaLnBrk="1" hangingPunct="1"/>
            <a:r>
              <a:rPr lang="en-US" altLang="en-US" smtClean="0"/>
              <a:t>Making the common case fast</a:t>
            </a:r>
          </a:p>
          <a:p>
            <a:pPr eaLnBrk="1" hangingPunct="1"/>
            <a:r>
              <a:rPr lang="en-US" altLang="en-US" smtClean="0"/>
              <a:t>We will improve performance by pipelining</a:t>
            </a:r>
          </a:p>
        </p:txBody>
      </p:sp>
    </p:spTree>
    <p:extLst>
      <p:ext uri="{BB962C8B-B14F-4D97-AF65-F5344CB8AC3E}">
        <p14:creationId xmlns:p14="http://schemas.microsoft.com/office/powerpoint/2010/main" val="151142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9D18D126-4162-4307-9419-CAB7A2A0AD99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AU" altLang="en-US" sz="1400"/>
          </a:p>
        </p:txBody>
      </p:sp>
      <p:pic>
        <p:nvPicPr>
          <p:cNvPr id="66563" name="Picture 8" descr="f04-25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9" y="2420938"/>
            <a:ext cx="4484687" cy="357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Pipelining Analogy</a:t>
            </a:r>
            <a:endParaRPr lang="en-AU" altLang="en-US" smtClean="0"/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9"/>
            <a:ext cx="8270875" cy="12287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Pipelined laundry: overlapping execution</a:t>
            </a:r>
          </a:p>
          <a:p>
            <a:pPr lvl="1" eaLnBrk="1" hangingPunct="1"/>
            <a:r>
              <a:rPr lang="en-US" altLang="en-US" dirty="0" smtClean="0"/>
              <a:t>Parallelism improves performance</a:t>
            </a:r>
          </a:p>
        </p:txBody>
      </p:sp>
      <p:sp>
        <p:nvSpPr>
          <p:cNvPr id="66566" name="Text Box 4"/>
          <p:cNvSpPr txBox="1">
            <a:spLocks noChangeArrowheads="1"/>
          </p:cNvSpPr>
          <p:nvPr/>
        </p:nvSpPr>
        <p:spPr bwMode="auto">
          <a:xfrm rot="5400000">
            <a:off x="8836819" y="1464469"/>
            <a:ext cx="32956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§4.5 An Overview of Pipelining</a:t>
            </a:r>
          </a:p>
        </p:txBody>
      </p:sp>
      <p:sp>
        <p:nvSpPr>
          <p:cNvPr id="66567" name="Rectangle 6"/>
          <p:cNvSpPr>
            <a:spLocks noChangeArrowheads="1"/>
          </p:cNvSpPr>
          <p:nvPr/>
        </p:nvSpPr>
        <p:spPr bwMode="auto">
          <a:xfrm>
            <a:off x="6816725" y="2708275"/>
            <a:ext cx="3735388" cy="338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/>
              <a:t>Four loads:</a:t>
            </a:r>
          </a:p>
          <a:p>
            <a:pPr lvl="1" eaLnBrk="1" hangingPunct="1"/>
            <a:r>
              <a:rPr lang="en-US" altLang="en-US" sz="2400"/>
              <a:t>Speedup</a:t>
            </a:r>
            <a:br>
              <a:rPr lang="en-US" altLang="en-US" sz="2400"/>
            </a:br>
            <a:r>
              <a:rPr lang="en-US" altLang="en-US" sz="2400"/>
              <a:t>= 8/3.5 = 2.3</a:t>
            </a:r>
          </a:p>
          <a:p>
            <a:pPr eaLnBrk="1" hangingPunct="1"/>
            <a:r>
              <a:rPr lang="en-US" altLang="en-US" sz="2800"/>
              <a:t>Non-stop:</a:t>
            </a:r>
          </a:p>
          <a:p>
            <a:pPr lvl="1" eaLnBrk="1" hangingPunct="1"/>
            <a:r>
              <a:rPr lang="en-US" altLang="en-US" sz="2400"/>
              <a:t>Speedup</a:t>
            </a:r>
            <a:br>
              <a:rPr lang="en-US" altLang="en-US" sz="2400"/>
            </a:br>
            <a:r>
              <a:rPr lang="en-US" altLang="en-US" sz="2400"/>
              <a:t>= 2n/0.5n + 1.5 ≈ 4</a:t>
            </a:r>
            <a:br>
              <a:rPr lang="en-US" altLang="en-US" sz="2400"/>
            </a:br>
            <a:r>
              <a:rPr lang="en-US" altLang="en-US" sz="2400"/>
              <a:t>= number of stages</a:t>
            </a:r>
          </a:p>
        </p:txBody>
      </p:sp>
    </p:spTree>
    <p:extLst>
      <p:ext uri="{BB962C8B-B14F-4D97-AF65-F5344CB8AC3E}">
        <p14:creationId xmlns:p14="http://schemas.microsoft.com/office/powerpoint/2010/main" val="2130040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7E320DD5-52C0-4C95-8518-D081724A172C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AU" altLang="en-US" sz="1400"/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MIPS Pipeline</a:t>
            </a:r>
            <a:endParaRPr lang="en-AU" altLang="en-US" smtClean="0"/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altLang="en-US" dirty="0" smtClean="0"/>
              <a:t>Five stages, one step per stage</a:t>
            </a:r>
          </a:p>
          <a:p>
            <a:pPr marL="990600" lvl="1" indent="-533400">
              <a:buFont typeface="Wingdings" panose="05000000000000000000" pitchFamily="2" charset="2"/>
              <a:buAutoNum type="arabicPeriod"/>
            </a:pPr>
            <a:r>
              <a:rPr lang="en-US" altLang="en-US" dirty="0" smtClean="0">
                <a:solidFill>
                  <a:srgbClr val="00B0F0"/>
                </a:solidFill>
              </a:rPr>
              <a:t>IF</a:t>
            </a:r>
            <a:r>
              <a:rPr lang="en-US" altLang="en-US" dirty="0" smtClean="0"/>
              <a:t>: Instruction fetch from memory</a:t>
            </a:r>
          </a:p>
          <a:p>
            <a:pPr marL="990600" lvl="1" indent="-533400">
              <a:buFont typeface="Wingdings" panose="05000000000000000000" pitchFamily="2" charset="2"/>
              <a:buAutoNum type="arabicPeriod"/>
            </a:pPr>
            <a:r>
              <a:rPr lang="en-US" altLang="en-US" dirty="0" smtClean="0">
                <a:solidFill>
                  <a:srgbClr val="FF0000"/>
                </a:solidFill>
              </a:rPr>
              <a:t>ID</a:t>
            </a:r>
            <a:r>
              <a:rPr lang="en-US" altLang="en-US" dirty="0" smtClean="0"/>
              <a:t>: Instruction decode &amp; register read</a:t>
            </a:r>
          </a:p>
          <a:p>
            <a:pPr marL="990600" lvl="1" indent="-533400">
              <a:buFont typeface="Wingdings" panose="05000000000000000000" pitchFamily="2" charset="2"/>
              <a:buAutoNum type="arabicPeriod"/>
            </a:pPr>
            <a:r>
              <a:rPr lang="en-US" altLang="en-US" dirty="0" smtClean="0">
                <a:solidFill>
                  <a:srgbClr val="00B0F0"/>
                </a:solidFill>
              </a:rPr>
              <a:t>EX</a:t>
            </a:r>
            <a:r>
              <a:rPr lang="en-US" altLang="en-US" dirty="0" smtClean="0"/>
              <a:t>: Execute operation or calculate address</a:t>
            </a:r>
          </a:p>
          <a:p>
            <a:pPr marL="990600" lvl="1" indent="-533400">
              <a:buFont typeface="Wingdings" panose="05000000000000000000" pitchFamily="2" charset="2"/>
              <a:buAutoNum type="arabicPeriod"/>
            </a:pPr>
            <a:r>
              <a:rPr lang="en-US" altLang="en-US" dirty="0" smtClean="0">
                <a:solidFill>
                  <a:srgbClr val="00B0F0"/>
                </a:solidFill>
              </a:rPr>
              <a:t>MEM</a:t>
            </a:r>
            <a:r>
              <a:rPr lang="en-US" altLang="en-US" dirty="0" smtClean="0"/>
              <a:t>: Access memory operand</a:t>
            </a:r>
          </a:p>
          <a:p>
            <a:pPr marL="990600" lvl="1" indent="-533400">
              <a:buFont typeface="Wingdings" panose="05000000000000000000" pitchFamily="2" charset="2"/>
              <a:buAutoNum type="arabicPeriod"/>
            </a:pPr>
            <a:r>
              <a:rPr lang="en-US" altLang="en-US" dirty="0" smtClean="0">
                <a:solidFill>
                  <a:srgbClr val="FF0000"/>
                </a:solidFill>
              </a:rPr>
              <a:t>WB</a:t>
            </a:r>
            <a:r>
              <a:rPr lang="en-US" altLang="en-US" dirty="0" smtClean="0"/>
              <a:t>: Write result back to register</a:t>
            </a:r>
            <a:endParaRPr lang="en-AU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4613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126D4F98-F584-42DD-962A-2039F7001D56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AU" altLang="en-US" sz="1400"/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Pipeline Performance</a:t>
            </a:r>
            <a:endParaRPr lang="en-AU" altLang="en-US" smtClean="0"/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8"/>
            <a:ext cx="8270875" cy="2533650"/>
          </a:xfrm>
        </p:spPr>
        <p:txBody>
          <a:bodyPr/>
          <a:lstStyle/>
          <a:p>
            <a:pPr eaLnBrk="1" hangingPunct="1"/>
            <a:r>
              <a:rPr lang="en-US" altLang="en-US" dirty="0"/>
              <a:t>Assume time for stages is</a:t>
            </a:r>
          </a:p>
          <a:p>
            <a:pPr lvl="1" eaLnBrk="1" hangingPunct="1"/>
            <a:r>
              <a:rPr lang="en-US" altLang="en-US" dirty="0"/>
              <a:t>100ps for register read or write</a:t>
            </a:r>
          </a:p>
          <a:p>
            <a:pPr lvl="1" eaLnBrk="1" hangingPunct="1"/>
            <a:r>
              <a:rPr lang="en-US" altLang="en-US" dirty="0" smtClean="0"/>
              <a:t>200ps </a:t>
            </a:r>
            <a:r>
              <a:rPr lang="en-US" altLang="en-US" dirty="0"/>
              <a:t>for other stages</a:t>
            </a:r>
          </a:p>
          <a:p>
            <a:pPr eaLnBrk="1" hangingPunct="1"/>
            <a:r>
              <a:rPr lang="en-US" altLang="en-US" dirty="0"/>
              <a:t>Compare pipelined </a:t>
            </a:r>
            <a:r>
              <a:rPr lang="en-US" altLang="en-US" dirty="0" err="1"/>
              <a:t>datapath</a:t>
            </a:r>
            <a:r>
              <a:rPr lang="en-US" altLang="en-US" dirty="0"/>
              <a:t> with single-cycle </a:t>
            </a:r>
            <a:r>
              <a:rPr lang="en-US" altLang="en-US" dirty="0" err="1"/>
              <a:t>datapath</a:t>
            </a:r>
            <a:endParaRPr lang="en-US" altLang="en-US" dirty="0"/>
          </a:p>
        </p:txBody>
      </p:sp>
      <p:graphicFrame>
        <p:nvGraphicFramePr>
          <p:cNvPr id="327684" name="Group 4">
            <a:extLst/>
          </p:cNvPr>
          <p:cNvGraphicFramePr>
            <a:graphicFrameLocks noGrp="1"/>
          </p:cNvGraphicFramePr>
          <p:nvPr/>
        </p:nvGraphicFramePr>
        <p:xfrm>
          <a:off x="1919289" y="3846514"/>
          <a:ext cx="8353425" cy="2246319"/>
        </p:xfrm>
        <a:graphic>
          <a:graphicData uri="http://schemas.openxmlformats.org/drawingml/2006/table">
            <a:tbl>
              <a:tblPr/>
              <a:tblGrid>
                <a:gridCol w="119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2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5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53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22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005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Instr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Instr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fetch</a:t>
                      </a:r>
                      <a:endParaRPr kumimoji="0" lang="en-AU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Register read</a:t>
                      </a:r>
                      <a:endParaRPr kumimoji="0" lang="en-AU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ALU op</a:t>
                      </a:r>
                      <a:endParaRPr kumimoji="0" lang="en-AU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Memory access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Register write</a:t>
                      </a:r>
                      <a:endParaRPr kumimoji="0" lang="en-AU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Total time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9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lw</a:t>
                      </a:r>
                      <a:endParaRPr kumimoji="0" lang="en-AU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200ps</a:t>
                      </a:r>
                      <a:endParaRPr kumimoji="0" lang="en-AU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100 </a:t>
                      </a: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ps</a:t>
                      </a:r>
                      <a:endParaRPr kumimoji="0" lang="en-AU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200ps</a:t>
                      </a:r>
                      <a:endParaRPr kumimoji="0" lang="en-AU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200ps</a:t>
                      </a:r>
                      <a:endParaRPr kumimoji="0" lang="en-AU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100 </a:t>
                      </a: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ps</a:t>
                      </a:r>
                      <a:endParaRPr kumimoji="0" lang="en-AU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800ps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73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sw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200ps</a:t>
                      </a:r>
                      <a:endParaRPr kumimoji="0" lang="en-AU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100 </a:t>
                      </a: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ps</a:t>
                      </a:r>
                      <a:endParaRPr kumimoji="0" lang="en-AU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200ps</a:t>
                      </a:r>
                      <a:endParaRPr kumimoji="0" lang="en-AU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200ps</a:t>
                      </a:r>
                      <a:endParaRPr kumimoji="0" lang="en-AU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700ps</a:t>
                      </a:r>
                      <a:endParaRPr kumimoji="0" lang="en-AU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9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R-format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200ps</a:t>
                      </a:r>
                      <a:endParaRPr kumimoji="0" lang="en-AU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100 ps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200ps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100 ps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600ps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56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beq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200ps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100 ps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200ps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500ps</a:t>
                      </a:r>
                      <a:endParaRPr kumimoji="0" lang="en-AU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967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5DF77C26-6BAB-4830-BB17-88FE21B0C705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AU" altLang="en-US" sz="1400"/>
          </a:p>
        </p:txBody>
      </p:sp>
      <p:pic>
        <p:nvPicPr>
          <p:cNvPr id="72707" name="Picture 6" descr="f04-27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081" y="1518444"/>
            <a:ext cx="6621463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08" name="Rectangle 2"/>
          <p:cNvSpPr>
            <a:spLocks noGrp="1" noChangeArrowheads="1"/>
          </p:cNvSpPr>
          <p:nvPr>
            <p:ph type="title"/>
          </p:nvPr>
        </p:nvSpPr>
        <p:spPr>
          <a:xfrm>
            <a:off x="735012" y="192881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Pipeline Performance</a:t>
            </a:r>
            <a:endParaRPr lang="en-AU" altLang="en-US" dirty="0" smtClean="0"/>
          </a:p>
        </p:txBody>
      </p:sp>
      <p:sp>
        <p:nvSpPr>
          <p:cNvPr id="72709" name="Text Box 4"/>
          <p:cNvSpPr txBox="1">
            <a:spLocks noChangeArrowheads="1"/>
          </p:cNvSpPr>
          <p:nvPr/>
        </p:nvSpPr>
        <p:spPr bwMode="auto">
          <a:xfrm>
            <a:off x="4656139" y="1196975"/>
            <a:ext cx="2676525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Single-cycle (</a:t>
            </a:r>
            <a:r>
              <a:rPr lang="en-US" altLang="en-US" sz="1800" dirty="0" err="1"/>
              <a:t>T</a:t>
            </a:r>
            <a:r>
              <a:rPr lang="en-US" altLang="en-US" sz="1800" baseline="-25000" dirty="0" err="1"/>
              <a:t>c</a:t>
            </a:r>
            <a:r>
              <a:rPr lang="en-US" altLang="en-US" sz="1800" dirty="0"/>
              <a:t>= 800ps)</a:t>
            </a:r>
            <a:endParaRPr lang="en-AU" altLang="en-US" sz="1800" dirty="0"/>
          </a:p>
        </p:txBody>
      </p:sp>
      <p:sp>
        <p:nvSpPr>
          <p:cNvPr id="72710" name="Text Box 5"/>
          <p:cNvSpPr txBox="1">
            <a:spLocks noChangeArrowheads="1"/>
          </p:cNvSpPr>
          <p:nvPr/>
        </p:nvSpPr>
        <p:spPr bwMode="auto">
          <a:xfrm>
            <a:off x="4800601" y="3644900"/>
            <a:ext cx="2384425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Pipelined (T</a:t>
            </a:r>
            <a:r>
              <a:rPr lang="en-US" altLang="en-US" sz="1800" baseline="-25000" dirty="0"/>
              <a:t>c</a:t>
            </a:r>
            <a:r>
              <a:rPr lang="en-US" altLang="en-US" sz="1800" dirty="0"/>
              <a:t>= 200ps)</a:t>
            </a:r>
            <a:endParaRPr lang="en-AU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24748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E565223B-BF85-4DBA-B9C5-A156EEEC6066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AU" altLang="en-US" sz="1400"/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Pipeline Speedup</a:t>
            </a:r>
            <a:endParaRPr lang="en-AU" altLang="en-US" smtClean="0"/>
          </a:p>
        </p:txBody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If all stages are balanced</a:t>
            </a:r>
          </a:p>
          <a:p>
            <a:pPr lvl="1" eaLnBrk="1" hangingPunct="1"/>
            <a:r>
              <a:rPr lang="en-US" altLang="en-US" smtClean="0"/>
              <a:t>i.e., all take the same time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mtClean="0"/>
              <a:t>Time between instructions</a:t>
            </a:r>
            <a:r>
              <a:rPr lang="en-US" altLang="en-US" baseline="-25000" smtClean="0"/>
              <a:t>pipelined</a:t>
            </a: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= Time between instructions</a:t>
            </a:r>
            <a:r>
              <a:rPr lang="en-US" altLang="en-US" baseline="-25000" smtClean="0"/>
              <a:t>nonpipelined</a:t>
            </a: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		Number of stages</a:t>
            </a:r>
          </a:p>
          <a:p>
            <a:pPr eaLnBrk="1" hangingPunct="1"/>
            <a:r>
              <a:rPr lang="en-US" altLang="en-US" smtClean="0"/>
              <a:t>If not balanced, speedup is less</a:t>
            </a:r>
          </a:p>
          <a:p>
            <a:pPr eaLnBrk="1" hangingPunct="1"/>
            <a:r>
              <a:rPr lang="en-US" altLang="en-US" smtClean="0"/>
              <a:t>Speedup due to increased throughput</a:t>
            </a:r>
          </a:p>
          <a:p>
            <a:pPr lvl="1" eaLnBrk="1" hangingPunct="1"/>
            <a:r>
              <a:rPr lang="en-US" altLang="en-US" smtClean="0"/>
              <a:t>Latency (time for each instruction) does not decrease</a:t>
            </a:r>
            <a:endParaRPr lang="en-AU" altLang="en-US" smtClean="0"/>
          </a:p>
        </p:txBody>
      </p:sp>
      <p:sp>
        <p:nvSpPr>
          <p:cNvPr id="74757" name="Line 4"/>
          <p:cNvSpPr>
            <a:spLocks noChangeShapeType="1"/>
          </p:cNvSpPr>
          <p:nvPr/>
        </p:nvSpPr>
        <p:spPr bwMode="auto">
          <a:xfrm>
            <a:off x="3359150" y="3284538"/>
            <a:ext cx="5545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8938E383-1E5E-4E4C-9792-FE5D14C89C29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AU" altLang="en-US" sz="1400"/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Pipelining and ISA Design</a:t>
            </a:r>
            <a:endParaRPr lang="en-AU" altLang="en-US" smtClean="0"/>
          </a:p>
        </p:txBody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MIPS ISA designed for pipelining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All instructions are 32-bits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Easier to fetch and decode in one cycle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c.f. x86: 1- to 17-byte instructions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Few and regular instruction formats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Can decode and read registers in one step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Load/store addressing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Can calculate address in 3</a:t>
            </a:r>
            <a:r>
              <a:rPr lang="en-US" altLang="en-US" baseline="30000" smtClean="0"/>
              <a:t>rd</a:t>
            </a:r>
            <a:r>
              <a:rPr lang="en-US" altLang="en-US" smtClean="0"/>
              <a:t> stage, access memory in 4</a:t>
            </a:r>
            <a:r>
              <a:rPr lang="en-US" altLang="en-US" baseline="30000" smtClean="0"/>
              <a:t>th</a:t>
            </a:r>
            <a:r>
              <a:rPr lang="en-US" altLang="en-US" smtClean="0"/>
              <a:t> stage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Alignment of memory operands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Memory access takes only one cycle</a:t>
            </a:r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29776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57E48DD9-D15B-4633-A129-ABE71E54AD80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AU" altLang="en-US" sz="1400"/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20675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Pipelining Hazards</a:t>
            </a:r>
            <a:endParaRPr lang="en-AU" altLang="en-US" dirty="0" smtClean="0"/>
          </a:p>
        </p:txBody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Situations that prevent starting the next instruction in the next cycle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b="1" dirty="0" smtClean="0"/>
              <a:t>Structure hazards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A required resource is busy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b="1" dirty="0" smtClean="0"/>
              <a:t>Data hazard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Need to wait for previous instruction to complete its data read/write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b="1" dirty="0" smtClean="0"/>
              <a:t>Control hazard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Deciding on control action depends on previous instruction</a:t>
            </a:r>
            <a:endParaRPr lang="en-AU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8986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B8C5ECAF-483E-4CCD-96F7-B09305A6BC77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AU" altLang="en-US" sz="1400"/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Structure Hazards</a:t>
            </a:r>
            <a:endParaRPr lang="en-AU" altLang="en-US" smtClean="0"/>
          </a:p>
        </p:txBody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Conflict for use of a resource</a:t>
            </a:r>
          </a:p>
          <a:p>
            <a:pPr eaLnBrk="1" hangingPunct="1"/>
            <a:r>
              <a:rPr lang="en-US" altLang="en-US" smtClean="0"/>
              <a:t>In MIPS pipeline with a single memory</a:t>
            </a:r>
          </a:p>
          <a:p>
            <a:pPr lvl="1" eaLnBrk="1" hangingPunct="1"/>
            <a:r>
              <a:rPr lang="en-US" altLang="en-US" smtClean="0"/>
              <a:t>Load/store requires data access</a:t>
            </a:r>
          </a:p>
          <a:p>
            <a:pPr lvl="1" eaLnBrk="1" hangingPunct="1"/>
            <a:r>
              <a:rPr lang="en-US" altLang="en-US" smtClean="0"/>
              <a:t>Instruction fetch would have to </a:t>
            </a:r>
            <a:r>
              <a:rPr lang="en-US" altLang="en-US" i="1" smtClean="0"/>
              <a:t>stall</a:t>
            </a:r>
            <a:r>
              <a:rPr lang="en-US" altLang="en-US" smtClean="0"/>
              <a:t> for that cycle</a:t>
            </a:r>
          </a:p>
          <a:p>
            <a:pPr lvl="2" eaLnBrk="1" hangingPunct="1"/>
            <a:r>
              <a:rPr lang="en-US" altLang="en-US" smtClean="0"/>
              <a:t>Would cause a pipeline “bubble”</a:t>
            </a:r>
          </a:p>
          <a:p>
            <a:pPr eaLnBrk="1" hangingPunct="1"/>
            <a:r>
              <a:rPr lang="en-US" altLang="en-US" smtClean="0"/>
              <a:t>Hence, pipelined datapaths require separate instruction/data memories</a:t>
            </a:r>
          </a:p>
          <a:p>
            <a:pPr lvl="1" eaLnBrk="1" hangingPunct="1"/>
            <a:r>
              <a:rPr lang="en-US" altLang="en-US" smtClean="0"/>
              <a:t>Or separate instruction/data caches</a:t>
            </a:r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870410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B018B905-D886-4DEE-A6E8-9E789725EFD8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AU" altLang="en-US" sz="140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ALU Control</a:t>
            </a:r>
            <a:endParaRPr lang="en-AU" altLang="en-US" smtClean="0"/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8"/>
            <a:ext cx="8270875" cy="2381250"/>
          </a:xfrm>
        </p:spPr>
        <p:txBody>
          <a:bodyPr/>
          <a:lstStyle/>
          <a:p>
            <a:pPr eaLnBrk="1" hangingPunct="1"/>
            <a:r>
              <a:rPr lang="en-US" altLang="en-US" smtClean="0"/>
              <a:t>ALU used for</a:t>
            </a:r>
          </a:p>
          <a:p>
            <a:pPr lvl="1" eaLnBrk="1" hangingPunct="1"/>
            <a:r>
              <a:rPr lang="en-US" altLang="en-US" smtClean="0"/>
              <a:t>Load/Store: F = add</a:t>
            </a:r>
          </a:p>
          <a:p>
            <a:pPr lvl="1" eaLnBrk="1" hangingPunct="1"/>
            <a:r>
              <a:rPr lang="en-US" altLang="en-US" smtClean="0"/>
              <a:t>Branch: F = subtract</a:t>
            </a:r>
          </a:p>
          <a:p>
            <a:pPr lvl="1" eaLnBrk="1" hangingPunct="1"/>
            <a:r>
              <a:rPr lang="en-US" altLang="en-US" smtClean="0"/>
              <a:t>R-type: F depends on funct field</a:t>
            </a:r>
            <a:endParaRPr lang="en-AU" altLang="en-US" smtClean="0"/>
          </a:p>
        </p:txBody>
      </p:sp>
      <p:sp>
        <p:nvSpPr>
          <p:cNvPr id="46085" name="Text Box 4"/>
          <p:cNvSpPr txBox="1">
            <a:spLocks noChangeArrowheads="1"/>
          </p:cNvSpPr>
          <p:nvPr/>
        </p:nvSpPr>
        <p:spPr bwMode="auto">
          <a:xfrm rot="5400000">
            <a:off x="8417719" y="1883569"/>
            <a:ext cx="41338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§4.4 A Simple Implementation Scheme</a:t>
            </a:r>
          </a:p>
        </p:txBody>
      </p:sp>
      <p:graphicFrame>
        <p:nvGraphicFramePr>
          <p:cNvPr id="297989" name="Group 5">
            <a:extLst/>
          </p:cNvPr>
          <p:cNvGraphicFramePr>
            <a:graphicFrameLocks noGrp="1"/>
          </p:cNvGraphicFramePr>
          <p:nvPr/>
        </p:nvGraphicFramePr>
        <p:xfrm>
          <a:off x="2711450" y="3500439"/>
          <a:ext cx="6096000" cy="2560635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80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ALU control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Function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0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0000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AND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0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0001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0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0010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add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0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0110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subtract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0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0111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set-on-less-than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0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NOR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949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CECB33F7-1F0C-4C76-9240-3F14DDAB37AD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AU" altLang="en-US" sz="1400"/>
          </a:p>
        </p:txBody>
      </p:sp>
      <p:pic>
        <p:nvPicPr>
          <p:cNvPr id="82947" name="Picture 6" descr="data-hazard-bubble-no-forward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0" y="3429001"/>
            <a:ext cx="7964488" cy="277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 Hazards</a:t>
            </a:r>
            <a:endParaRPr lang="en-AU" altLang="en-US" smtClean="0"/>
          </a:p>
        </p:txBody>
      </p:sp>
      <p:sp>
        <p:nvSpPr>
          <p:cNvPr id="829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8"/>
            <a:ext cx="8270875" cy="222726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An instruction depends on completion of data access by a previous instruction</a:t>
            </a:r>
          </a:p>
          <a:p>
            <a:pPr lvl="1" eaLnBrk="1" hangingPunct="1"/>
            <a:r>
              <a:rPr lang="en-US" altLang="en-US" dirty="0" smtClean="0">
                <a:latin typeface="Lucida Console" panose="020B0609040504020204" pitchFamily="49" charset="0"/>
              </a:rPr>
              <a:t>add	</a:t>
            </a:r>
            <a:r>
              <a:rPr lang="en-US" altLang="en-US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$s0</a:t>
            </a:r>
            <a:r>
              <a:rPr lang="en-US" altLang="en-US" dirty="0" smtClean="0">
                <a:latin typeface="Lucida Console" panose="020B0609040504020204" pitchFamily="49" charset="0"/>
              </a:rPr>
              <a:t>, $t0, $t1</a:t>
            </a:r>
            <a:br>
              <a:rPr lang="en-US" altLang="en-US" dirty="0" smtClean="0">
                <a:latin typeface="Lucida Console" panose="020B0609040504020204" pitchFamily="49" charset="0"/>
              </a:rPr>
            </a:br>
            <a:r>
              <a:rPr lang="en-US" altLang="en-US" dirty="0" smtClean="0">
                <a:latin typeface="Lucida Console" panose="020B0609040504020204" pitchFamily="49" charset="0"/>
              </a:rPr>
              <a:t>sub	$t2, </a:t>
            </a:r>
            <a:r>
              <a:rPr lang="en-US" altLang="en-US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$s0</a:t>
            </a:r>
            <a:r>
              <a:rPr lang="en-US" altLang="en-US" dirty="0" smtClean="0">
                <a:latin typeface="Lucida Console" panose="020B0609040504020204" pitchFamily="49" charset="0"/>
              </a:rPr>
              <a:t>, $t3</a:t>
            </a:r>
          </a:p>
        </p:txBody>
      </p:sp>
    </p:spTree>
    <p:extLst>
      <p:ext uri="{BB962C8B-B14F-4D97-AF65-F5344CB8AC3E}">
        <p14:creationId xmlns:p14="http://schemas.microsoft.com/office/powerpoint/2010/main" val="1279293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1E9876A1-800A-44EA-9421-099E3D7365B0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AU" altLang="en-US" sz="1400"/>
          </a:p>
        </p:txBody>
      </p:sp>
      <p:pic>
        <p:nvPicPr>
          <p:cNvPr id="84995" name="Picture 6" descr="f04-29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441" y="3275301"/>
            <a:ext cx="6340475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Forwarding (aka Bypassing)</a:t>
            </a:r>
            <a:endParaRPr lang="en-AU" altLang="en-US" dirty="0" smtClean="0"/>
          </a:p>
        </p:txBody>
      </p:sp>
      <p:sp>
        <p:nvSpPr>
          <p:cNvPr id="849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9"/>
            <a:ext cx="8270875" cy="176688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Use result when it is computed</a:t>
            </a:r>
          </a:p>
          <a:p>
            <a:pPr lvl="1" eaLnBrk="1" hangingPunct="1"/>
            <a:r>
              <a:rPr lang="en-US" altLang="en-US" dirty="0" smtClean="0"/>
              <a:t>Don’t wait for it to be stored in a destination register</a:t>
            </a:r>
          </a:p>
          <a:p>
            <a:pPr lvl="1" eaLnBrk="1" hangingPunct="1"/>
            <a:r>
              <a:rPr lang="en-US" altLang="en-US" dirty="0" smtClean="0"/>
              <a:t>Requires extra connections in the </a:t>
            </a:r>
            <a:r>
              <a:rPr lang="en-US" altLang="en-US" dirty="0" err="1" smtClean="0"/>
              <a:t>datapath</a:t>
            </a:r>
            <a:endParaRPr lang="en-AU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394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89026F74-3110-455A-918E-FDDBE190E7B9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AU" altLang="en-US" sz="1400"/>
          </a:p>
        </p:txBody>
      </p:sp>
      <p:pic>
        <p:nvPicPr>
          <p:cNvPr id="87043" name="Picture 6" descr="f04-30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914" y="3141664"/>
            <a:ext cx="6586537" cy="259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Load-Use Data Hazard</a:t>
            </a:r>
            <a:endParaRPr lang="en-AU" altLang="en-US" smtClean="0"/>
          </a:p>
        </p:txBody>
      </p:sp>
      <p:sp>
        <p:nvSpPr>
          <p:cNvPr id="870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9"/>
            <a:ext cx="8270875" cy="184308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Can’t always avoid stalls by forwarding</a:t>
            </a:r>
          </a:p>
          <a:p>
            <a:pPr lvl="1" eaLnBrk="1" hangingPunct="1"/>
            <a:r>
              <a:rPr lang="en-US" altLang="en-US" dirty="0" smtClean="0"/>
              <a:t>If value not computed when needed</a:t>
            </a:r>
          </a:p>
          <a:p>
            <a:pPr lvl="1" eaLnBrk="1" hangingPunct="1"/>
            <a:r>
              <a:rPr lang="en-US" altLang="en-US" dirty="0" smtClean="0"/>
              <a:t>Can’t forward backward in time!</a:t>
            </a:r>
            <a:endParaRPr lang="en-AU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5412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ECE5746B-85FE-41A6-BAEA-26E709369621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AU" altLang="en-US" sz="1400"/>
          </a:p>
        </p:txBody>
      </p:sp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Code Scheduling to Avoid Stalls</a:t>
            </a:r>
            <a:endParaRPr lang="en-AU" altLang="en-US" sz="4000" dirty="0"/>
          </a:p>
        </p:txBody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9"/>
            <a:ext cx="8270875" cy="184308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Reorder code to avoid use of load result in the next instruction</a:t>
            </a:r>
          </a:p>
          <a:p>
            <a:pPr eaLnBrk="1" hangingPunct="1"/>
            <a:r>
              <a:rPr lang="en-US" altLang="en-US" dirty="0" smtClean="0"/>
              <a:t>C code for </a:t>
            </a:r>
            <a:r>
              <a:rPr lang="en-US" altLang="en-US" dirty="0" smtClean="0">
                <a:latin typeface="Lucida Console" panose="020B0609040504020204" pitchFamily="49" charset="0"/>
              </a:rPr>
              <a:t>A = B + E; C = B + F;</a:t>
            </a:r>
            <a:endParaRPr lang="en-AU" altLang="en-US" dirty="0" smtClean="0">
              <a:latin typeface="Lucida Console" panose="020B0609040504020204" pitchFamily="49" charset="0"/>
            </a:endParaRPr>
          </a:p>
        </p:txBody>
      </p:sp>
      <p:sp>
        <p:nvSpPr>
          <p:cNvPr id="89093" name="Text Box 4"/>
          <p:cNvSpPr txBox="1">
            <a:spLocks noChangeArrowheads="1"/>
          </p:cNvSpPr>
          <p:nvPr/>
        </p:nvSpPr>
        <p:spPr bwMode="auto">
          <a:xfrm>
            <a:off x="3670301" y="3225801"/>
            <a:ext cx="2820003" cy="261610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defTabSz="6286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286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286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286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2865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286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286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286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286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en-US" sz="2000" dirty="0" err="1">
                <a:latin typeface="Lucida Console" panose="020B0609040504020204" pitchFamily="49" charset="0"/>
              </a:rPr>
              <a:t>lw</a:t>
            </a:r>
            <a:r>
              <a:rPr lang="en-US" altLang="en-US" sz="2000" dirty="0">
                <a:latin typeface="Lucida Console" panose="020B0609040504020204" pitchFamily="49" charset="0"/>
              </a:rPr>
              <a:t>	$t1, 0($t0)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dirty="0" err="1">
                <a:latin typeface="Lucida Console" panose="020B0609040504020204" pitchFamily="49" charset="0"/>
              </a:rPr>
              <a:t>lw</a:t>
            </a:r>
            <a:r>
              <a:rPr lang="en-US" altLang="en-US" sz="2000" dirty="0">
                <a:latin typeface="Lucida Console" panose="020B0609040504020204" pitchFamily="49" charset="0"/>
              </a:rPr>
              <a:t>	</a:t>
            </a:r>
            <a:r>
              <a:rPr lang="en-US" altLang="en-US" sz="2000" dirty="0">
                <a:solidFill>
                  <a:srgbClr val="FF0000"/>
                </a:solidFill>
                <a:latin typeface="Lucida Console" panose="020B0609040504020204" pitchFamily="49" charset="0"/>
              </a:rPr>
              <a:t>$t2</a:t>
            </a:r>
            <a:r>
              <a:rPr lang="en-US" altLang="en-US" sz="2000" dirty="0">
                <a:latin typeface="Lucida Console" panose="020B0609040504020204" pitchFamily="49" charset="0"/>
              </a:rPr>
              <a:t>, 4($t0)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add	$</a:t>
            </a:r>
            <a:r>
              <a:rPr lang="en-US" altLang="en-US" sz="2000" dirty="0" smtClean="0">
                <a:latin typeface="Lucida Console" panose="020B0609040504020204" pitchFamily="49" charset="0"/>
              </a:rPr>
              <a:t>t7, </a:t>
            </a:r>
            <a:r>
              <a:rPr lang="en-US" altLang="en-US" sz="2000" dirty="0">
                <a:latin typeface="Lucida Console" panose="020B0609040504020204" pitchFamily="49" charset="0"/>
              </a:rPr>
              <a:t>$t1, </a:t>
            </a:r>
            <a:r>
              <a:rPr lang="en-US" altLang="en-US" sz="2000" dirty="0">
                <a:solidFill>
                  <a:srgbClr val="FF0000"/>
                </a:solidFill>
                <a:latin typeface="Lucida Console" panose="020B0609040504020204" pitchFamily="49" charset="0"/>
              </a:rPr>
              <a:t>$t2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dirty="0" err="1">
                <a:latin typeface="Lucida Console" panose="020B0609040504020204" pitchFamily="49" charset="0"/>
              </a:rPr>
              <a:t>sw</a:t>
            </a:r>
            <a:r>
              <a:rPr lang="en-US" altLang="en-US" sz="2000" dirty="0">
                <a:latin typeface="Lucida Console" panose="020B0609040504020204" pitchFamily="49" charset="0"/>
              </a:rPr>
              <a:t>	$t3, 12($t0)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dirty="0" err="1">
                <a:latin typeface="Lucida Console" panose="020B0609040504020204" pitchFamily="49" charset="0"/>
              </a:rPr>
              <a:t>lw</a:t>
            </a:r>
            <a:r>
              <a:rPr lang="en-US" altLang="en-US" sz="2000" dirty="0">
                <a:latin typeface="Lucida Console" panose="020B0609040504020204" pitchFamily="49" charset="0"/>
              </a:rPr>
              <a:t>	</a:t>
            </a:r>
            <a:r>
              <a:rPr lang="en-US" altLang="en-US" sz="2000" dirty="0">
                <a:solidFill>
                  <a:srgbClr val="FF0000"/>
                </a:solidFill>
                <a:latin typeface="Lucida Console" panose="020B0609040504020204" pitchFamily="49" charset="0"/>
              </a:rPr>
              <a:t>$t4</a:t>
            </a:r>
            <a:r>
              <a:rPr lang="en-US" altLang="en-US" sz="2000" dirty="0">
                <a:latin typeface="Lucida Console" panose="020B0609040504020204" pitchFamily="49" charset="0"/>
              </a:rPr>
              <a:t>, 8($t0)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add	$t5, $t1, </a:t>
            </a:r>
            <a:r>
              <a:rPr lang="en-US" altLang="en-US" sz="2000" dirty="0">
                <a:solidFill>
                  <a:srgbClr val="FF0000"/>
                </a:solidFill>
                <a:latin typeface="Lucida Console" panose="020B0609040504020204" pitchFamily="49" charset="0"/>
              </a:rPr>
              <a:t>$t4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dirty="0" err="1">
                <a:latin typeface="Lucida Console" panose="020B0609040504020204" pitchFamily="49" charset="0"/>
              </a:rPr>
              <a:t>sw</a:t>
            </a:r>
            <a:r>
              <a:rPr lang="en-US" altLang="en-US" sz="2000" dirty="0">
                <a:latin typeface="Lucida Console" panose="020B0609040504020204" pitchFamily="49" charset="0"/>
              </a:rPr>
              <a:t>	$</a:t>
            </a:r>
            <a:r>
              <a:rPr lang="en-US" altLang="en-US" sz="2000" dirty="0" smtClean="0">
                <a:latin typeface="Lucida Console" panose="020B0609040504020204" pitchFamily="49" charset="0"/>
              </a:rPr>
              <a:t>t6, </a:t>
            </a:r>
            <a:r>
              <a:rPr lang="en-US" altLang="en-US" sz="2000" dirty="0">
                <a:latin typeface="Lucida Console" panose="020B0609040504020204" pitchFamily="49" charset="0"/>
              </a:rPr>
              <a:t>16($t0)</a:t>
            </a:r>
            <a:endParaRPr lang="en-AU" altLang="en-US" sz="2000" dirty="0">
              <a:latin typeface="Lucida Console" panose="020B0609040504020204" pitchFamily="49" charset="0"/>
            </a:endParaRPr>
          </a:p>
        </p:txBody>
      </p:sp>
      <p:sp>
        <p:nvSpPr>
          <p:cNvPr id="89094" name="AutoShape 5"/>
          <p:cNvSpPr>
            <a:spLocks/>
          </p:cNvSpPr>
          <p:nvPr/>
        </p:nvSpPr>
        <p:spPr bwMode="auto">
          <a:xfrm>
            <a:off x="2301875" y="4078289"/>
            <a:ext cx="914400" cy="401637"/>
          </a:xfrm>
          <a:prstGeom prst="borderCallout1">
            <a:avLst>
              <a:gd name="adj1" fmla="val 28458"/>
              <a:gd name="adj2" fmla="val 108333"/>
              <a:gd name="adj3" fmla="val 25296"/>
              <a:gd name="adj4" fmla="val 14791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stall</a:t>
            </a:r>
            <a:endParaRPr lang="en-AU" altLang="en-US" sz="1800"/>
          </a:p>
        </p:txBody>
      </p:sp>
      <p:sp>
        <p:nvSpPr>
          <p:cNvPr id="89095" name="AutoShape 6"/>
          <p:cNvSpPr>
            <a:spLocks/>
          </p:cNvSpPr>
          <p:nvPr/>
        </p:nvSpPr>
        <p:spPr bwMode="auto">
          <a:xfrm>
            <a:off x="2301875" y="5157789"/>
            <a:ext cx="914400" cy="401637"/>
          </a:xfrm>
          <a:prstGeom prst="borderCallout1">
            <a:avLst>
              <a:gd name="adj1" fmla="val 28458"/>
              <a:gd name="adj2" fmla="val 108333"/>
              <a:gd name="adj3" fmla="val 25296"/>
              <a:gd name="adj4" fmla="val 14791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stall</a:t>
            </a:r>
            <a:endParaRPr lang="en-AU" altLang="en-US" sz="1800"/>
          </a:p>
        </p:txBody>
      </p:sp>
      <p:sp>
        <p:nvSpPr>
          <p:cNvPr id="89096" name="Text Box 7"/>
          <p:cNvSpPr txBox="1">
            <a:spLocks noChangeArrowheads="1"/>
          </p:cNvSpPr>
          <p:nvPr/>
        </p:nvSpPr>
        <p:spPr bwMode="auto">
          <a:xfrm>
            <a:off x="6981826" y="3225801"/>
            <a:ext cx="2820003" cy="261610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defTabSz="6286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286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286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286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2865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286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286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286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286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en-US" sz="2000" dirty="0" err="1">
                <a:latin typeface="Lucida Console" panose="020B0609040504020204" pitchFamily="49" charset="0"/>
              </a:rPr>
              <a:t>lw</a:t>
            </a:r>
            <a:r>
              <a:rPr lang="en-US" altLang="en-US" sz="2000" dirty="0">
                <a:latin typeface="Lucida Console" panose="020B0609040504020204" pitchFamily="49" charset="0"/>
              </a:rPr>
              <a:t>	$t1, 0($t0)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lw</a:t>
            </a:r>
            <a:r>
              <a:rPr lang="en-US" altLang="en-US" sz="2000" dirty="0">
                <a:solidFill>
                  <a:srgbClr val="0070C0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2000" dirty="0">
                <a:solidFill>
                  <a:srgbClr val="FF0000"/>
                </a:solidFill>
                <a:latin typeface="Lucida Console" panose="020B0609040504020204" pitchFamily="49" charset="0"/>
              </a:rPr>
              <a:t>$t2</a:t>
            </a:r>
            <a:r>
              <a:rPr lang="en-US" altLang="en-US" sz="2000" dirty="0">
                <a:solidFill>
                  <a:srgbClr val="0070C0"/>
                </a:solidFill>
                <a:latin typeface="Lucida Console" panose="020B0609040504020204" pitchFamily="49" charset="0"/>
              </a:rPr>
              <a:t>, 4($t0)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dirty="0" err="1">
                <a:latin typeface="Lucida Console" panose="020B0609040504020204" pitchFamily="49" charset="0"/>
              </a:rPr>
              <a:t>lw</a:t>
            </a:r>
            <a:r>
              <a:rPr lang="en-US" altLang="en-US" sz="2000" dirty="0">
                <a:latin typeface="Lucida Console" panose="020B0609040504020204" pitchFamily="49" charset="0"/>
              </a:rPr>
              <a:t>	</a:t>
            </a:r>
            <a:r>
              <a:rPr lang="en-US" altLang="en-US" sz="2000" dirty="0">
                <a:solidFill>
                  <a:srgbClr val="FF0000"/>
                </a:solidFill>
                <a:latin typeface="Lucida Console" panose="020B0609040504020204" pitchFamily="49" charset="0"/>
              </a:rPr>
              <a:t>$t4</a:t>
            </a:r>
            <a:r>
              <a:rPr lang="en-US" altLang="en-US" sz="2000" dirty="0">
                <a:latin typeface="Lucida Console" panose="020B0609040504020204" pitchFamily="49" charset="0"/>
              </a:rPr>
              <a:t>, 8($t0)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70C0"/>
                </a:solidFill>
                <a:latin typeface="Lucida Console" panose="020B0609040504020204" pitchFamily="49" charset="0"/>
              </a:rPr>
              <a:t>add	$</a:t>
            </a:r>
            <a:r>
              <a:rPr lang="en-US" altLang="en-US" sz="200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t7, </a:t>
            </a:r>
            <a:r>
              <a:rPr lang="en-US" altLang="en-US" sz="2000" dirty="0">
                <a:solidFill>
                  <a:srgbClr val="0070C0"/>
                </a:solidFill>
                <a:latin typeface="Lucida Console" panose="020B0609040504020204" pitchFamily="49" charset="0"/>
              </a:rPr>
              <a:t>$t1, </a:t>
            </a:r>
            <a:r>
              <a:rPr lang="en-US" altLang="en-US" sz="2000" dirty="0">
                <a:solidFill>
                  <a:srgbClr val="FF0000"/>
                </a:solidFill>
                <a:latin typeface="Lucida Console" panose="020B0609040504020204" pitchFamily="49" charset="0"/>
              </a:rPr>
              <a:t>$t2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dirty="0" err="1">
                <a:latin typeface="Lucida Console" panose="020B0609040504020204" pitchFamily="49" charset="0"/>
              </a:rPr>
              <a:t>sw</a:t>
            </a:r>
            <a:r>
              <a:rPr lang="en-US" altLang="en-US" sz="2000" dirty="0">
                <a:latin typeface="Lucida Console" panose="020B0609040504020204" pitchFamily="49" charset="0"/>
              </a:rPr>
              <a:t>	$t3, 12($t0)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add	$t5, $t1, </a:t>
            </a:r>
            <a:r>
              <a:rPr lang="en-US" altLang="en-US" sz="2000" dirty="0">
                <a:solidFill>
                  <a:srgbClr val="FF0000"/>
                </a:solidFill>
                <a:latin typeface="Lucida Console" panose="020B0609040504020204" pitchFamily="49" charset="0"/>
              </a:rPr>
              <a:t>$t4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dirty="0" err="1">
                <a:latin typeface="Lucida Console" panose="020B0609040504020204" pitchFamily="49" charset="0"/>
              </a:rPr>
              <a:t>sw</a:t>
            </a:r>
            <a:r>
              <a:rPr lang="en-US" altLang="en-US" sz="2000" dirty="0">
                <a:latin typeface="Lucida Console" panose="020B0609040504020204" pitchFamily="49" charset="0"/>
              </a:rPr>
              <a:t>	$</a:t>
            </a:r>
            <a:r>
              <a:rPr lang="en-US" altLang="en-US" sz="2000" dirty="0" smtClean="0">
                <a:latin typeface="Lucida Console" panose="020B0609040504020204" pitchFamily="49" charset="0"/>
              </a:rPr>
              <a:t>t6, </a:t>
            </a:r>
            <a:r>
              <a:rPr lang="en-US" altLang="en-US" sz="2000" dirty="0">
                <a:latin typeface="Lucida Console" panose="020B0609040504020204" pitchFamily="49" charset="0"/>
              </a:rPr>
              <a:t>16($t0)</a:t>
            </a:r>
            <a:endParaRPr lang="en-AU" altLang="en-US" sz="2000" dirty="0">
              <a:latin typeface="Lucida Console" panose="020B0609040504020204" pitchFamily="49" charset="0"/>
            </a:endParaRPr>
          </a:p>
        </p:txBody>
      </p:sp>
      <p:sp>
        <p:nvSpPr>
          <p:cNvPr id="89097" name="Line 8"/>
          <p:cNvSpPr>
            <a:spLocks noChangeShapeType="1"/>
          </p:cNvSpPr>
          <p:nvPr/>
        </p:nvSpPr>
        <p:spPr bwMode="auto">
          <a:xfrm flipV="1">
            <a:off x="6096001" y="4221163"/>
            <a:ext cx="936625" cy="6477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098" name="Oval 9"/>
          <p:cNvSpPr>
            <a:spLocks noChangeArrowheads="1"/>
          </p:cNvSpPr>
          <p:nvPr/>
        </p:nvSpPr>
        <p:spPr bwMode="auto">
          <a:xfrm>
            <a:off x="4295775" y="3573463"/>
            <a:ext cx="647700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89099" name="Oval 10"/>
          <p:cNvSpPr>
            <a:spLocks noChangeArrowheads="1"/>
          </p:cNvSpPr>
          <p:nvPr/>
        </p:nvSpPr>
        <p:spPr bwMode="auto">
          <a:xfrm>
            <a:off x="5808663" y="3933825"/>
            <a:ext cx="647700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89100" name="Oval 11"/>
          <p:cNvSpPr>
            <a:spLocks noChangeArrowheads="1"/>
          </p:cNvSpPr>
          <p:nvPr/>
        </p:nvSpPr>
        <p:spPr bwMode="auto">
          <a:xfrm>
            <a:off x="4295775" y="4652963"/>
            <a:ext cx="647700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89101" name="Oval 12"/>
          <p:cNvSpPr>
            <a:spLocks noChangeArrowheads="1"/>
          </p:cNvSpPr>
          <p:nvPr/>
        </p:nvSpPr>
        <p:spPr bwMode="auto">
          <a:xfrm>
            <a:off x="5808663" y="5013325"/>
            <a:ext cx="647700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89102" name="Oval 13"/>
          <p:cNvSpPr>
            <a:spLocks noChangeArrowheads="1"/>
          </p:cNvSpPr>
          <p:nvPr/>
        </p:nvSpPr>
        <p:spPr bwMode="auto">
          <a:xfrm>
            <a:off x="7608888" y="3573463"/>
            <a:ext cx="647700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89103" name="Oval 14"/>
          <p:cNvSpPr>
            <a:spLocks noChangeArrowheads="1"/>
          </p:cNvSpPr>
          <p:nvPr/>
        </p:nvSpPr>
        <p:spPr bwMode="auto">
          <a:xfrm>
            <a:off x="9120188" y="4292600"/>
            <a:ext cx="647700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89104" name="Oval 15"/>
          <p:cNvSpPr>
            <a:spLocks noChangeArrowheads="1"/>
          </p:cNvSpPr>
          <p:nvPr/>
        </p:nvSpPr>
        <p:spPr bwMode="auto">
          <a:xfrm>
            <a:off x="9120188" y="5013325"/>
            <a:ext cx="647700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89105" name="Oval 16"/>
          <p:cNvSpPr>
            <a:spLocks noChangeArrowheads="1"/>
          </p:cNvSpPr>
          <p:nvPr/>
        </p:nvSpPr>
        <p:spPr bwMode="auto">
          <a:xfrm>
            <a:off x="7608888" y="3933825"/>
            <a:ext cx="647700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89106" name="Line 17"/>
          <p:cNvSpPr>
            <a:spLocks noChangeShapeType="1"/>
          </p:cNvSpPr>
          <p:nvPr/>
        </p:nvSpPr>
        <p:spPr bwMode="auto">
          <a:xfrm>
            <a:off x="4933951" y="3819525"/>
            <a:ext cx="879475" cy="2921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07" name="Line 18"/>
          <p:cNvSpPr>
            <a:spLocks noChangeShapeType="1"/>
          </p:cNvSpPr>
          <p:nvPr/>
        </p:nvSpPr>
        <p:spPr bwMode="auto">
          <a:xfrm>
            <a:off x="4924425" y="4802332"/>
            <a:ext cx="903288" cy="2159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08" name="Line 19"/>
          <p:cNvSpPr>
            <a:spLocks noChangeShapeType="1"/>
          </p:cNvSpPr>
          <p:nvPr/>
        </p:nvSpPr>
        <p:spPr bwMode="auto">
          <a:xfrm>
            <a:off x="8250238" y="3829051"/>
            <a:ext cx="895350" cy="6080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09" name="Line 20"/>
          <p:cNvSpPr>
            <a:spLocks noChangeShapeType="1"/>
          </p:cNvSpPr>
          <p:nvPr/>
        </p:nvSpPr>
        <p:spPr bwMode="auto">
          <a:xfrm>
            <a:off x="8178800" y="4287839"/>
            <a:ext cx="966788" cy="84613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10" name="Text Box 21"/>
          <p:cNvSpPr txBox="1">
            <a:spLocks noChangeArrowheads="1"/>
          </p:cNvSpPr>
          <p:nvPr/>
        </p:nvSpPr>
        <p:spPr bwMode="auto">
          <a:xfrm>
            <a:off x="7824789" y="5876925"/>
            <a:ext cx="1146175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11 cycles</a:t>
            </a:r>
            <a:endParaRPr lang="en-AU" altLang="en-US" sz="1800" dirty="0"/>
          </a:p>
        </p:txBody>
      </p:sp>
      <p:sp>
        <p:nvSpPr>
          <p:cNvPr id="89111" name="Text Box 22"/>
          <p:cNvSpPr txBox="1">
            <a:spLocks noChangeArrowheads="1"/>
          </p:cNvSpPr>
          <p:nvPr/>
        </p:nvSpPr>
        <p:spPr bwMode="auto">
          <a:xfrm>
            <a:off x="4511676" y="5876925"/>
            <a:ext cx="1146175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13 cycles</a:t>
            </a:r>
            <a:endParaRPr lang="en-AU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3870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7EA465CB-3785-401D-8667-5E3D942CC4C2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AU" altLang="en-US" sz="1400"/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Control Hazards</a:t>
            </a:r>
            <a:endParaRPr lang="en-AU" altLang="en-US" dirty="0" smtClean="0"/>
          </a:p>
        </p:txBody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Branch determines flow of control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Fetching next instruction depends on branch outcome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Pipeline can’t always fetch correct instruction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Still working on ID stage of branch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In MIPS pipeline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Need to compare registers and compute target early in the pipeline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Add hardware to do it in ID stage</a:t>
            </a:r>
            <a:endParaRPr lang="en-AU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924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0392AC52-358D-4BBC-8422-08D4420A4778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AU" altLang="en-US" sz="1400"/>
          </a:p>
        </p:txBody>
      </p:sp>
      <p:pic>
        <p:nvPicPr>
          <p:cNvPr id="93187" name="Picture 6" descr="f04-31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914" y="2852738"/>
            <a:ext cx="6042025" cy="231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1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Stall on Branch</a:t>
            </a:r>
            <a:endParaRPr lang="en-AU" altLang="en-US" smtClean="0"/>
          </a:p>
        </p:txBody>
      </p:sp>
      <p:sp>
        <p:nvSpPr>
          <p:cNvPr id="931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8"/>
            <a:ext cx="8270875" cy="1306512"/>
          </a:xfrm>
        </p:spPr>
        <p:txBody>
          <a:bodyPr/>
          <a:lstStyle/>
          <a:p>
            <a:pPr eaLnBrk="1" hangingPunct="1"/>
            <a:r>
              <a:rPr lang="en-US" altLang="en-US" smtClean="0"/>
              <a:t>Wait until branch outcome determined before fetching next instruction</a:t>
            </a:r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367590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Any Question?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US" sz="34400" dirty="0"/>
              <a:t>				?</a:t>
            </a:r>
          </a:p>
        </p:txBody>
      </p:sp>
    </p:spTree>
    <p:extLst>
      <p:ext uri="{BB962C8B-B14F-4D97-AF65-F5344CB8AC3E}">
        <p14:creationId xmlns:p14="http://schemas.microsoft.com/office/powerpoint/2010/main" val="213514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547A97F7-0396-4AD7-B315-B4480B75622F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AU" altLang="en-US" sz="140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ALU Control</a:t>
            </a:r>
            <a:endParaRPr lang="en-AU" altLang="en-US" smtClean="0"/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Assume 2-bit ALUOp derived from opcode</a:t>
            </a:r>
          </a:p>
          <a:p>
            <a:pPr lvl="1" eaLnBrk="1" hangingPunct="1"/>
            <a:r>
              <a:rPr lang="en-US" altLang="en-US" smtClean="0"/>
              <a:t>Combinational logic derives ALU control</a:t>
            </a:r>
            <a:endParaRPr lang="en-AU" altLang="en-US" smtClean="0"/>
          </a:p>
        </p:txBody>
      </p:sp>
      <p:graphicFrame>
        <p:nvGraphicFramePr>
          <p:cNvPr id="300101" name="Group 69">
            <a:extLst/>
          </p:cNvPr>
          <p:cNvGraphicFramePr>
            <a:graphicFrameLocks noGrp="1"/>
          </p:cNvGraphicFramePr>
          <p:nvPr/>
        </p:nvGraphicFramePr>
        <p:xfrm>
          <a:off x="2351089" y="2636838"/>
          <a:ext cx="7921625" cy="3025776"/>
        </p:xfrm>
        <a:graphic>
          <a:graphicData uri="http://schemas.openxmlformats.org/drawingml/2006/table">
            <a:tbl>
              <a:tblPr/>
              <a:tblGrid>
                <a:gridCol w="1208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528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opcode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ALUOp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Operation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funct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ALU function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ALU control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1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lw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load word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XXXXXX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add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0010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sw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store word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XXXXXX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add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0010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5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beq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01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branch equal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XXXXXX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subtract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0110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80">
                <a:tc rowSpan="5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R-type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add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100000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add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0010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5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subtract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100010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subtract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0110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AND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100100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AND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0000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100101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0001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set-on-less-than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101010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set-on-less-than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0111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0585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E4C7186B-C006-4CFB-8740-73ED144FAC67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AU" altLang="en-US" sz="140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Main Control Unit</a:t>
            </a:r>
            <a:endParaRPr lang="en-AU" altLang="en-US" smtClean="0"/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8"/>
            <a:ext cx="8270875" cy="690562"/>
          </a:xfrm>
        </p:spPr>
        <p:txBody>
          <a:bodyPr/>
          <a:lstStyle/>
          <a:p>
            <a:pPr eaLnBrk="1" hangingPunct="1"/>
            <a:r>
              <a:rPr lang="en-US" altLang="en-US" smtClean="0"/>
              <a:t>Control signals derived from instruction</a:t>
            </a:r>
            <a:endParaRPr lang="en-AU" altLang="en-US" smtClean="0"/>
          </a:p>
        </p:txBody>
      </p:sp>
      <p:grpSp>
        <p:nvGrpSpPr>
          <p:cNvPr id="50181" name="Group 4"/>
          <p:cNvGrpSpPr>
            <a:grpSpLocks/>
          </p:cNvGrpSpPr>
          <p:nvPr/>
        </p:nvGrpSpPr>
        <p:grpSpPr bwMode="auto">
          <a:xfrm>
            <a:off x="3143251" y="2060576"/>
            <a:ext cx="6913563" cy="773113"/>
            <a:chOff x="703" y="981"/>
            <a:chExt cx="4355" cy="487"/>
          </a:xfrm>
        </p:grpSpPr>
        <p:sp>
          <p:nvSpPr>
            <p:cNvPr id="50215" name="Text Box 5"/>
            <p:cNvSpPr txBox="1">
              <a:spLocks noChangeArrowheads="1"/>
            </p:cNvSpPr>
            <p:nvPr/>
          </p:nvSpPr>
          <p:spPr bwMode="auto">
            <a:xfrm>
              <a:off x="703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0</a:t>
              </a:r>
              <a:endParaRPr lang="en-AU" altLang="en-US" sz="2000"/>
            </a:p>
          </p:txBody>
        </p:sp>
        <p:sp>
          <p:nvSpPr>
            <p:cNvPr id="50216" name="Text Box 6"/>
            <p:cNvSpPr txBox="1">
              <a:spLocks noChangeArrowheads="1"/>
            </p:cNvSpPr>
            <p:nvPr/>
          </p:nvSpPr>
          <p:spPr bwMode="auto">
            <a:xfrm>
              <a:off x="152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</a:t>
              </a:r>
              <a:endParaRPr lang="en-AU" altLang="en-US" sz="2000"/>
            </a:p>
          </p:txBody>
        </p:sp>
        <p:sp>
          <p:nvSpPr>
            <p:cNvPr id="50217" name="Text Box 7"/>
            <p:cNvSpPr txBox="1">
              <a:spLocks noChangeArrowheads="1"/>
            </p:cNvSpPr>
            <p:nvPr/>
          </p:nvSpPr>
          <p:spPr bwMode="auto">
            <a:xfrm>
              <a:off x="220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rt</a:t>
              </a:r>
              <a:endParaRPr lang="en-AU" altLang="en-US" sz="2000"/>
            </a:p>
          </p:txBody>
        </p:sp>
        <p:sp>
          <p:nvSpPr>
            <p:cNvPr id="50218" name="Text Box 8"/>
            <p:cNvSpPr txBox="1">
              <a:spLocks noChangeArrowheads="1"/>
            </p:cNvSpPr>
            <p:nvPr/>
          </p:nvSpPr>
          <p:spPr bwMode="auto">
            <a:xfrm>
              <a:off x="288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rd</a:t>
              </a:r>
              <a:endParaRPr lang="en-AU" altLang="en-US" sz="2000"/>
            </a:p>
          </p:txBody>
        </p:sp>
        <p:sp>
          <p:nvSpPr>
            <p:cNvPr id="50219" name="Text Box 9"/>
            <p:cNvSpPr txBox="1">
              <a:spLocks noChangeArrowheads="1"/>
            </p:cNvSpPr>
            <p:nvPr/>
          </p:nvSpPr>
          <p:spPr bwMode="auto">
            <a:xfrm>
              <a:off x="356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shamt</a:t>
              </a:r>
              <a:endParaRPr lang="en-AU" altLang="en-US" sz="2000"/>
            </a:p>
          </p:txBody>
        </p:sp>
        <p:sp>
          <p:nvSpPr>
            <p:cNvPr id="50220" name="Text Box 10"/>
            <p:cNvSpPr txBox="1">
              <a:spLocks noChangeArrowheads="1"/>
            </p:cNvSpPr>
            <p:nvPr/>
          </p:nvSpPr>
          <p:spPr bwMode="auto">
            <a:xfrm>
              <a:off x="4241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funct</a:t>
              </a:r>
              <a:endParaRPr lang="en-AU" altLang="en-US" sz="2000"/>
            </a:p>
          </p:txBody>
        </p:sp>
        <p:sp>
          <p:nvSpPr>
            <p:cNvPr id="50221" name="Text Box 11"/>
            <p:cNvSpPr txBox="1">
              <a:spLocks noChangeArrowheads="1"/>
            </p:cNvSpPr>
            <p:nvPr/>
          </p:nvSpPr>
          <p:spPr bwMode="auto">
            <a:xfrm>
              <a:off x="879" y="1256"/>
              <a:ext cx="4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31:26</a:t>
              </a:r>
              <a:endParaRPr lang="en-AU" altLang="en-US" sz="1600"/>
            </a:p>
          </p:txBody>
        </p:sp>
        <p:sp>
          <p:nvSpPr>
            <p:cNvPr id="50222" name="Text Box 12"/>
            <p:cNvSpPr txBox="1">
              <a:spLocks noChangeArrowheads="1"/>
            </p:cNvSpPr>
            <p:nvPr/>
          </p:nvSpPr>
          <p:spPr bwMode="auto">
            <a:xfrm>
              <a:off x="4488" y="1256"/>
              <a:ext cx="2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5:0</a:t>
              </a:r>
              <a:endParaRPr lang="en-AU" altLang="en-US" sz="1600"/>
            </a:p>
          </p:txBody>
        </p:sp>
        <p:sp>
          <p:nvSpPr>
            <p:cNvPr id="50223" name="Text Box 13"/>
            <p:cNvSpPr txBox="1">
              <a:spLocks noChangeArrowheads="1"/>
            </p:cNvSpPr>
            <p:nvPr/>
          </p:nvSpPr>
          <p:spPr bwMode="auto">
            <a:xfrm>
              <a:off x="1650" y="1256"/>
              <a:ext cx="4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25:21</a:t>
              </a:r>
              <a:endParaRPr lang="en-AU" altLang="en-US" sz="1600"/>
            </a:p>
          </p:txBody>
        </p:sp>
        <p:sp>
          <p:nvSpPr>
            <p:cNvPr id="50224" name="Text Box 14"/>
            <p:cNvSpPr txBox="1">
              <a:spLocks noChangeArrowheads="1"/>
            </p:cNvSpPr>
            <p:nvPr/>
          </p:nvSpPr>
          <p:spPr bwMode="auto">
            <a:xfrm>
              <a:off x="2331" y="1256"/>
              <a:ext cx="4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20:16</a:t>
              </a:r>
              <a:endParaRPr lang="en-AU" altLang="en-US" sz="1600"/>
            </a:p>
          </p:txBody>
        </p:sp>
        <p:sp>
          <p:nvSpPr>
            <p:cNvPr id="50225" name="Text Box 15"/>
            <p:cNvSpPr txBox="1">
              <a:spLocks noChangeArrowheads="1"/>
            </p:cNvSpPr>
            <p:nvPr/>
          </p:nvSpPr>
          <p:spPr bwMode="auto">
            <a:xfrm>
              <a:off x="3011" y="1256"/>
              <a:ext cx="4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15:11</a:t>
              </a:r>
              <a:endParaRPr lang="en-AU" altLang="en-US" sz="1600"/>
            </a:p>
          </p:txBody>
        </p:sp>
        <p:sp>
          <p:nvSpPr>
            <p:cNvPr id="50226" name="Text Box 16"/>
            <p:cNvSpPr txBox="1">
              <a:spLocks noChangeArrowheads="1"/>
            </p:cNvSpPr>
            <p:nvPr/>
          </p:nvSpPr>
          <p:spPr bwMode="auto">
            <a:xfrm>
              <a:off x="3727" y="1256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10:6</a:t>
              </a:r>
              <a:endParaRPr lang="en-AU" altLang="en-US" sz="1600"/>
            </a:p>
          </p:txBody>
        </p:sp>
      </p:grpSp>
      <p:grpSp>
        <p:nvGrpSpPr>
          <p:cNvPr id="50182" name="Group 17"/>
          <p:cNvGrpSpPr>
            <a:grpSpLocks/>
          </p:cNvGrpSpPr>
          <p:nvPr/>
        </p:nvGrpSpPr>
        <p:grpSpPr bwMode="auto">
          <a:xfrm>
            <a:off x="3143251" y="3068638"/>
            <a:ext cx="6913563" cy="773112"/>
            <a:chOff x="884" y="981"/>
            <a:chExt cx="4355" cy="487"/>
          </a:xfrm>
        </p:grpSpPr>
        <p:sp>
          <p:nvSpPr>
            <p:cNvPr id="50207" name="Text Box 18"/>
            <p:cNvSpPr txBox="1">
              <a:spLocks noChangeArrowheads="1"/>
            </p:cNvSpPr>
            <p:nvPr/>
          </p:nvSpPr>
          <p:spPr bwMode="auto">
            <a:xfrm>
              <a:off x="884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35 or 43</a:t>
              </a:r>
              <a:endParaRPr lang="en-AU" altLang="en-US" sz="2000"/>
            </a:p>
          </p:txBody>
        </p:sp>
        <p:sp>
          <p:nvSpPr>
            <p:cNvPr id="50208" name="Text Box 19"/>
            <p:cNvSpPr txBox="1">
              <a:spLocks noChangeArrowheads="1"/>
            </p:cNvSpPr>
            <p:nvPr/>
          </p:nvSpPr>
          <p:spPr bwMode="auto">
            <a:xfrm>
              <a:off x="170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</a:t>
              </a:r>
              <a:endParaRPr lang="en-AU" altLang="en-US" sz="2000"/>
            </a:p>
          </p:txBody>
        </p:sp>
        <p:sp>
          <p:nvSpPr>
            <p:cNvPr id="50209" name="Text Box 20"/>
            <p:cNvSpPr txBox="1">
              <a:spLocks noChangeArrowheads="1"/>
            </p:cNvSpPr>
            <p:nvPr/>
          </p:nvSpPr>
          <p:spPr bwMode="auto">
            <a:xfrm>
              <a:off x="238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rt</a:t>
              </a:r>
              <a:endParaRPr lang="en-AU" altLang="en-US" sz="2000"/>
            </a:p>
          </p:txBody>
        </p:sp>
        <p:sp>
          <p:nvSpPr>
            <p:cNvPr id="50210" name="Text Box 21"/>
            <p:cNvSpPr txBox="1">
              <a:spLocks noChangeArrowheads="1"/>
            </p:cNvSpPr>
            <p:nvPr/>
          </p:nvSpPr>
          <p:spPr bwMode="auto">
            <a:xfrm>
              <a:off x="3061" y="981"/>
              <a:ext cx="2178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address</a:t>
              </a:r>
              <a:endParaRPr lang="en-AU" altLang="en-US" sz="2000"/>
            </a:p>
          </p:txBody>
        </p:sp>
        <p:sp>
          <p:nvSpPr>
            <p:cNvPr id="50211" name="Text Box 22"/>
            <p:cNvSpPr txBox="1">
              <a:spLocks noChangeArrowheads="1"/>
            </p:cNvSpPr>
            <p:nvPr/>
          </p:nvSpPr>
          <p:spPr bwMode="auto">
            <a:xfrm>
              <a:off x="1060" y="1256"/>
              <a:ext cx="4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31:26</a:t>
              </a:r>
              <a:endParaRPr lang="en-AU" altLang="en-US" sz="1600"/>
            </a:p>
          </p:txBody>
        </p:sp>
        <p:sp>
          <p:nvSpPr>
            <p:cNvPr id="50212" name="Text Box 23"/>
            <p:cNvSpPr txBox="1">
              <a:spLocks noChangeArrowheads="1"/>
            </p:cNvSpPr>
            <p:nvPr/>
          </p:nvSpPr>
          <p:spPr bwMode="auto">
            <a:xfrm>
              <a:off x="1831" y="1256"/>
              <a:ext cx="4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25:21</a:t>
              </a:r>
              <a:endParaRPr lang="en-AU" altLang="en-US" sz="1600"/>
            </a:p>
          </p:txBody>
        </p:sp>
        <p:sp>
          <p:nvSpPr>
            <p:cNvPr id="50213" name="Text Box 24"/>
            <p:cNvSpPr txBox="1">
              <a:spLocks noChangeArrowheads="1"/>
            </p:cNvSpPr>
            <p:nvPr/>
          </p:nvSpPr>
          <p:spPr bwMode="auto">
            <a:xfrm>
              <a:off x="2512" y="1256"/>
              <a:ext cx="4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20:16</a:t>
              </a:r>
              <a:endParaRPr lang="en-AU" altLang="en-US" sz="1600"/>
            </a:p>
          </p:txBody>
        </p:sp>
        <p:sp>
          <p:nvSpPr>
            <p:cNvPr id="50214" name="Text Box 25"/>
            <p:cNvSpPr txBox="1">
              <a:spLocks noChangeArrowheads="1"/>
            </p:cNvSpPr>
            <p:nvPr/>
          </p:nvSpPr>
          <p:spPr bwMode="auto">
            <a:xfrm>
              <a:off x="4000" y="1256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15:0</a:t>
              </a:r>
              <a:endParaRPr lang="en-AU" altLang="en-US" sz="1600"/>
            </a:p>
          </p:txBody>
        </p:sp>
      </p:grpSp>
      <p:grpSp>
        <p:nvGrpSpPr>
          <p:cNvPr id="50183" name="Group 26"/>
          <p:cNvGrpSpPr>
            <a:grpSpLocks/>
          </p:cNvGrpSpPr>
          <p:nvPr/>
        </p:nvGrpSpPr>
        <p:grpSpPr bwMode="auto">
          <a:xfrm>
            <a:off x="3143251" y="4052888"/>
            <a:ext cx="6913563" cy="773112"/>
            <a:chOff x="884" y="981"/>
            <a:chExt cx="4355" cy="487"/>
          </a:xfrm>
        </p:grpSpPr>
        <p:sp>
          <p:nvSpPr>
            <p:cNvPr id="50199" name="Text Box 27"/>
            <p:cNvSpPr txBox="1">
              <a:spLocks noChangeArrowheads="1"/>
            </p:cNvSpPr>
            <p:nvPr/>
          </p:nvSpPr>
          <p:spPr bwMode="auto">
            <a:xfrm>
              <a:off x="884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4</a:t>
              </a:r>
              <a:endParaRPr lang="en-AU" altLang="en-US" sz="2000"/>
            </a:p>
          </p:txBody>
        </p:sp>
        <p:sp>
          <p:nvSpPr>
            <p:cNvPr id="50200" name="Text Box 28"/>
            <p:cNvSpPr txBox="1">
              <a:spLocks noChangeArrowheads="1"/>
            </p:cNvSpPr>
            <p:nvPr/>
          </p:nvSpPr>
          <p:spPr bwMode="auto">
            <a:xfrm>
              <a:off x="170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</a:t>
              </a:r>
              <a:endParaRPr lang="en-AU" altLang="en-US" sz="2000"/>
            </a:p>
          </p:txBody>
        </p:sp>
        <p:sp>
          <p:nvSpPr>
            <p:cNvPr id="50201" name="Text Box 29"/>
            <p:cNvSpPr txBox="1">
              <a:spLocks noChangeArrowheads="1"/>
            </p:cNvSpPr>
            <p:nvPr/>
          </p:nvSpPr>
          <p:spPr bwMode="auto">
            <a:xfrm>
              <a:off x="238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rt</a:t>
              </a:r>
              <a:endParaRPr lang="en-AU" altLang="en-US" sz="2000"/>
            </a:p>
          </p:txBody>
        </p:sp>
        <p:sp>
          <p:nvSpPr>
            <p:cNvPr id="50202" name="Text Box 30"/>
            <p:cNvSpPr txBox="1">
              <a:spLocks noChangeArrowheads="1"/>
            </p:cNvSpPr>
            <p:nvPr/>
          </p:nvSpPr>
          <p:spPr bwMode="auto">
            <a:xfrm>
              <a:off x="3061" y="981"/>
              <a:ext cx="2178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address</a:t>
              </a:r>
              <a:endParaRPr lang="en-AU" altLang="en-US" sz="2000"/>
            </a:p>
          </p:txBody>
        </p:sp>
        <p:sp>
          <p:nvSpPr>
            <p:cNvPr id="50203" name="Text Box 31"/>
            <p:cNvSpPr txBox="1">
              <a:spLocks noChangeArrowheads="1"/>
            </p:cNvSpPr>
            <p:nvPr/>
          </p:nvSpPr>
          <p:spPr bwMode="auto">
            <a:xfrm>
              <a:off x="1060" y="1256"/>
              <a:ext cx="4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31:26</a:t>
              </a:r>
              <a:endParaRPr lang="en-AU" altLang="en-US" sz="1600"/>
            </a:p>
          </p:txBody>
        </p:sp>
        <p:sp>
          <p:nvSpPr>
            <p:cNvPr id="50204" name="Text Box 32"/>
            <p:cNvSpPr txBox="1">
              <a:spLocks noChangeArrowheads="1"/>
            </p:cNvSpPr>
            <p:nvPr/>
          </p:nvSpPr>
          <p:spPr bwMode="auto">
            <a:xfrm>
              <a:off x="1831" y="1256"/>
              <a:ext cx="4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25:21</a:t>
              </a:r>
              <a:endParaRPr lang="en-AU" altLang="en-US" sz="1600"/>
            </a:p>
          </p:txBody>
        </p:sp>
        <p:sp>
          <p:nvSpPr>
            <p:cNvPr id="50205" name="Text Box 33"/>
            <p:cNvSpPr txBox="1">
              <a:spLocks noChangeArrowheads="1"/>
            </p:cNvSpPr>
            <p:nvPr/>
          </p:nvSpPr>
          <p:spPr bwMode="auto">
            <a:xfrm>
              <a:off x="2512" y="1256"/>
              <a:ext cx="4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20:16</a:t>
              </a:r>
              <a:endParaRPr lang="en-AU" altLang="en-US" sz="1600"/>
            </a:p>
          </p:txBody>
        </p:sp>
        <p:sp>
          <p:nvSpPr>
            <p:cNvPr id="50206" name="Text Box 34"/>
            <p:cNvSpPr txBox="1">
              <a:spLocks noChangeArrowheads="1"/>
            </p:cNvSpPr>
            <p:nvPr/>
          </p:nvSpPr>
          <p:spPr bwMode="auto">
            <a:xfrm>
              <a:off x="4000" y="1256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15:0</a:t>
              </a:r>
              <a:endParaRPr lang="en-AU" altLang="en-US" sz="1600"/>
            </a:p>
          </p:txBody>
        </p:sp>
      </p:grpSp>
      <p:sp>
        <p:nvSpPr>
          <p:cNvPr id="50184" name="Text Box 35"/>
          <p:cNvSpPr txBox="1">
            <a:spLocks noChangeArrowheads="1"/>
          </p:cNvSpPr>
          <p:nvPr/>
        </p:nvSpPr>
        <p:spPr bwMode="auto">
          <a:xfrm>
            <a:off x="2119313" y="2112963"/>
            <a:ext cx="857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R-type</a:t>
            </a:r>
            <a:endParaRPr lang="en-AU" altLang="en-US" sz="1800"/>
          </a:p>
        </p:txBody>
      </p:sp>
      <p:sp>
        <p:nvSpPr>
          <p:cNvPr id="50185" name="Text Box 36"/>
          <p:cNvSpPr txBox="1">
            <a:spLocks noChangeArrowheads="1"/>
          </p:cNvSpPr>
          <p:nvPr/>
        </p:nvSpPr>
        <p:spPr bwMode="auto">
          <a:xfrm>
            <a:off x="2119313" y="2978150"/>
            <a:ext cx="755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Load/</a:t>
            </a:r>
            <a:br>
              <a:rPr lang="en-US" altLang="en-US" sz="1800"/>
            </a:br>
            <a:r>
              <a:rPr lang="en-US" altLang="en-US" sz="1800"/>
              <a:t>Store</a:t>
            </a:r>
            <a:endParaRPr lang="en-AU" altLang="en-US" sz="1800"/>
          </a:p>
        </p:txBody>
      </p:sp>
      <p:sp>
        <p:nvSpPr>
          <p:cNvPr id="50186" name="Text Box 37"/>
          <p:cNvSpPr txBox="1">
            <a:spLocks noChangeArrowheads="1"/>
          </p:cNvSpPr>
          <p:nvPr/>
        </p:nvSpPr>
        <p:spPr bwMode="auto">
          <a:xfrm>
            <a:off x="2119313" y="4129088"/>
            <a:ext cx="908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Branch</a:t>
            </a:r>
            <a:endParaRPr lang="en-AU" altLang="en-US" sz="1800"/>
          </a:p>
        </p:txBody>
      </p:sp>
      <p:sp>
        <p:nvSpPr>
          <p:cNvPr id="50187" name="AutoShape 38"/>
          <p:cNvSpPr>
            <a:spLocks/>
          </p:cNvSpPr>
          <p:nvPr/>
        </p:nvSpPr>
        <p:spPr bwMode="auto">
          <a:xfrm rot="-5400000">
            <a:off x="3720307" y="4485482"/>
            <a:ext cx="144462" cy="1152525"/>
          </a:xfrm>
          <a:prstGeom prst="leftBrace">
            <a:avLst>
              <a:gd name="adj1" fmla="val 6648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50188" name="AutoShape 39"/>
          <p:cNvSpPr>
            <a:spLocks/>
          </p:cNvSpPr>
          <p:nvPr/>
        </p:nvSpPr>
        <p:spPr bwMode="auto">
          <a:xfrm rot="-5400000">
            <a:off x="4908551" y="4594226"/>
            <a:ext cx="144462" cy="935037"/>
          </a:xfrm>
          <a:prstGeom prst="leftBrace">
            <a:avLst>
              <a:gd name="adj1" fmla="val 5393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50189" name="AutoShape 40"/>
          <p:cNvSpPr>
            <a:spLocks/>
          </p:cNvSpPr>
          <p:nvPr/>
        </p:nvSpPr>
        <p:spPr bwMode="auto">
          <a:xfrm rot="-5400000">
            <a:off x="5988051" y="4594226"/>
            <a:ext cx="144462" cy="935037"/>
          </a:xfrm>
          <a:prstGeom prst="leftBrace">
            <a:avLst>
              <a:gd name="adj1" fmla="val 5393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50190" name="Text Box 41"/>
          <p:cNvSpPr txBox="1">
            <a:spLocks noChangeArrowheads="1"/>
          </p:cNvSpPr>
          <p:nvPr/>
        </p:nvSpPr>
        <p:spPr bwMode="auto">
          <a:xfrm>
            <a:off x="3289301" y="5205414"/>
            <a:ext cx="1008063" cy="376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opcode</a:t>
            </a:r>
            <a:endParaRPr lang="en-AU" altLang="en-US" sz="1800"/>
          </a:p>
        </p:txBody>
      </p:sp>
      <p:sp>
        <p:nvSpPr>
          <p:cNvPr id="50191" name="Text Box 42"/>
          <p:cNvSpPr txBox="1">
            <a:spLocks noChangeArrowheads="1"/>
          </p:cNvSpPr>
          <p:nvPr/>
        </p:nvSpPr>
        <p:spPr bwMode="auto">
          <a:xfrm>
            <a:off x="4440238" y="5205414"/>
            <a:ext cx="1008062" cy="650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always read</a:t>
            </a:r>
            <a:endParaRPr lang="en-AU" altLang="en-US" sz="1800"/>
          </a:p>
        </p:txBody>
      </p:sp>
      <p:sp>
        <p:nvSpPr>
          <p:cNvPr id="50192" name="Text Box 43"/>
          <p:cNvSpPr txBox="1">
            <a:spLocks noChangeArrowheads="1"/>
          </p:cNvSpPr>
          <p:nvPr/>
        </p:nvSpPr>
        <p:spPr bwMode="auto">
          <a:xfrm>
            <a:off x="5592763" y="5205413"/>
            <a:ext cx="1008062" cy="9255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read, except for load</a:t>
            </a:r>
            <a:endParaRPr lang="en-AU" altLang="en-US" sz="1800"/>
          </a:p>
        </p:txBody>
      </p:sp>
      <p:sp>
        <p:nvSpPr>
          <p:cNvPr id="50193" name="Text Box 44"/>
          <p:cNvSpPr txBox="1">
            <a:spLocks noChangeArrowheads="1"/>
          </p:cNvSpPr>
          <p:nvPr/>
        </p:nvSpPr>
        <p:spPr bwMode="auto">
          <a:xfrm>
            <a:off x="7105651" y="5205413"/>
            <a:ext cx="1223963" cy="9255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write for R-type and load</a:t>
            </a:r>
            <a:endParaRPr lang="en-AU" altLang="en-US" sz="1800"/>
          </a:p>
        </p:txBody>
      </p:sp>
      <p:sp>
        <p:nvSpPr>
          <p:cNvPr id="50194" name="Line 45"/>
          <p:cNvSpPr>
            <a:spLocks noChangeShapeType="1"/>
          </p:cNvSpPr>
          <p:nvPr/>
        </p:nvSpPr>
        <p:spPr bwMode="auto">
          <a:xfrm flipH="1" flipV="1">
            <a:off x="6529388" y="3548064"/>
            <a:ext cx="576262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5" name="Line 46"/>
          <p:cNvSpPr>
            <a:spLocks noChangeShapeType="1"/>
          </p:cNvSpPr>
          <p:nvPr/>
        </p:nvSpPr>
        <p:spPr bwMode="auto">
          <a:xfrm flipH="1" flipV="1">
            <a:off x="6816726" y="2540000"/>
            <a:ext cx="360363" cy="2592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6" name="Text Box 47"/>
          <p:cNvSpPr txBox="1">
            <a:spLocks noChangeArrowheads="1"/>
          </p:cNvSpPr>
          <p:nvPr/>
        </p:nvSpPr>
        <p:spPr bwMode="auto">
          <a:xfrm>
            <a:off x="8832851" y="5205414"/>
            <a:ext cx="1439863" cy="650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sign-extend and add</a:t>
            </a:r>
            <a:endParaRPr lang="en-AU" altLang="en-US" sz="1800"/>
          </a:p>
        </p:txBody>
      </p:sp>
      <p:sp>
        <p:nvSpPr>
          <p:cNvPr id="50197" name="Line 48"/>
          <p:cNvSpPr>
            <a:spLocks noChangeShapeType="1"/>
          </p:cNvSpPr>
          <p:nvPr/>
        </p:nvSpPr>
        <p:spPr bwMode="auto">
          <a:xfrm flipH="1" flipV="1">
            <a:off x="8977314" y="4556126"/>
            <a:ext cx="71437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8" name="Line 49"/>
          <p:cNvSpPr>
            <a:spLocks noChangeShapeType="1"/>
          </p:cNvSpPr>
          <p:nvPr/>
        </p:nvSpPr>
        <p:spPr bwMode="auto">
          <a:xfrm flipV="1">
            <a:off x="9121775" y="3548064"/>
            <a:ext cx="0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73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480D1699-B2D8-4CD8-84D0-216E55CA0746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AU" altLang="en-US" sz="1400"/>
          </a:p>
        </p:txBody>
      </p:sp>
      <p:pic>
        <p:nvPicPr>
          <p:cNvPr id="52227" name="Picture 5" descr="f04-17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450" y="1196976"/>
            <a:ext cx="6680200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mtClean="0"/>
              <a:t>Datapath With Control</a:t>
            </a:r>
          </a:p>
        </p:txBody>
      </p:sp>
    </p:spTree>
    <p:extLst>
      <p:ext uri="{BB962C8B-B14F-4D97-AF65-F5344CB8AC3E}">
        <p14:creationId xmlns:p14="http://schemas.microsoft.com/office/powerpoint/2010/main" val="215567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E7045794-940F-404E-8D49-C8C550BB2A44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AU" altLang="en-US" sz="1400"/>
          </a:p>
        </p:txBody>
      </p:sp>
      <p:pic>
        <p:nvPicPr>
          <p:cNvPr id="54275" name="Picture 6" descr="f04-19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450" y="1196976"/>
            <a:ext cx="6680200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mtClean="0"/>
              <a:t>R-Type Instruction</a:t>
            </a:r>
          </a:p>
        </p:txBody>
      </p:sp>
    </p:spTree>
    <p:extLst>
      <p:ext uri="{BB962C8B-B14F-4D97-AF65-F5344CB8AC3E}">
        <p14:creationId xmlns:p14="http://schemas.microsoft.com/office/powerpoint/2010/main" val="2053836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363EFFB8-1FF5-4147-BF01-9934A2682C9F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AU" altLang="en-US" sz="1400"/>
          </a:p>
        </p:txBody>
      </p:sp>
      <p:pic>
        <p:nvPicPr>
          <p:cNvPr id="56323" name="Picture 6" descr="f04-20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450" y="1196976"/>
            <a:ext cx="6680200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mtClean="0"/>
              <a:t>Load Instruction</a:t>
            </a:r>
          </a:p>
        </p:txBody>
      </p:sp>
    </p:spTree>
    <p:extLst>
      <p:ext uri="{BB962C8B-B14F-4D97-AF65-F5344CB8AC3E}">
        <p14:creationId xmlns:p14="http://schemas.microsoft.com/office/powerpoint/2010/main" val="586134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DC0C98CA-7876-41CD-8B63-EF0EB01A5FEC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AU" altLang="en-US" sz="1400"/>
          </a:p>
        </p:txBody>
      </p:sp>
      <p:pic>
        <p:nvPicPr>
          <p:cNvPr id="58371" name="Picture 6" descr="f04-21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450" y="1196976"/>
            <a:ext cx="6680200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mtClean="0"/>
              <a:t>Branch-on-Equal Instruction</a:t>
            </a:r>
          </a:p>
        </p:txBody>
      </p:sp>
    </p:spTree>
    <p:extLst>
      <p:ext uri="{BB962C8B-B14F-4D97-AF65-F5344CB8AC3E}">
        <p14:creationId xmlns:p14="http://schemas.microsoft.com/office/powerpoint/2010/main" val="1078590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CC92DA19-A5EB-45BA-B7FD-33EC002D1636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AU" altLang="en-US" sz="1400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mtClean="0"/>
              <a:t>Implementing Jumps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8214" y="2349500"/>
            <a:ext cx="8270875" cy="3887788"/>
          </a:xfrm>
        </p:spPr>
        <p:txBody>
          <a:bodyPr/>
          <a:lstStyle/>
          <a:p>
            <a:pPr eaLnBrk="1" hangingPunct="1"/>
            <a:r>
              <a:rPr lang="en-AU" altLang="en-US" dirty="0" smtClean="0"/>
              <a:t>Jump uses word address</a:t>
            </a:r>
          </a:p>
          <a:p>
            <a:pPr eaLnBrk="1" hangingPunct="1"/>
            <a:r>
              <a:rPr lang="en-AU" altLang="en-US" dirty="0" smtClean="0"/>
              <a:t>Update PC with concatenation of</a:t>
            </a:r>
          </a:p>
          <a:p>
            <a:pPr lvl="1" eaLnBrk="1" hangingPunct="1"/>
            <a:r>
              <a:rPr lang="en-AU" altLang="en-US" dirty="0" smtClean="0"/>
              <a:t>Top 4 bits of old PC</a:t>
            </a:r>
          </a:p>
          <a:p>
            <a:pPr lvl="1" eaLnBrk="1" hangingPunct="1"/>
            <a:r>
              <a:rPr lang="en-AU" altLang="en-US" dirty="0" smtClean="0"/>
              <a:t>26-bit jump address</a:t>
            </a:r>
          </a:p>
          <a:p>
            <a:pPr lvl="1" eaLnBrk="1" hangingPunct="1"/>
            <a:r>
              <a:rPr lang="en-AU" altLang="en-US" dirty="0" smtClean="0"/>
              <a:t>00</a:t>
            </a:r>
          </a:p>
          <a:p>
            <a:pPr eaLnBrk="1" hangingPunct="1"/>
            <a:r>
              <a:rPr lang="en-AU" altLang="en-US" dirty="0" smtClean="0"/>
              <a:t>Need an extra control signal decoded from opcode</a:t>
            </a:r>
          </a:p>
        </p:txBody>
      </p:sp>
      <p:grpSp>
        <p:nvGrpSpPr>
          <p:cNvPr id="60421" name="Group 14"/>
          <p:cNvGrpSpPr>
            <a:grpSpLocks/>
          </p:cNvGrpSpPr>
          <p:nvPr/>
        </p:nvGrpSpPr>
        <p:grpSpPr bwMode="auto">
          <a:xfrm>
            <a:off x="3359151" y="1412876"/>
            <a:ext cx="6913563" cy="773113"/>
            <a:chOff x="1156" y="890"/>
            <a:chExt cx="4355" cy="487"/>
          </a:xfrm>
        </p:grpSpPr>
        <p:sp>
          <p:nvSpPr>
            <p:cNvPr id="60423" name="Text Box 5"/>
            <p:cNvSpPr txBox="1">
              <a:spLocks noChangeArrowheads="1"/>
            </p:cNvSpPr>
            <p:nvPr/>
          </p:nvSpPr>
          <p:spPr bwMode="auto">
            <a:xfrm>
              <a:off x="1156" y="890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2</a:t>
              </a:r>
              <a:endParaRPr lang="en-AU" altLang="en-US" sz="2000"/>
            </a:p>
          </p:txBody>
        </p:sp>
        <p:sp>
          <p:nvSpPr>
            <p:cNvPr id="60424" name="Text Box 8"/>
            <p:cNvSpPr txBox="1">
              <a:spLocks noChangeArrowheads="1"/>
            </p:cNvSpPr>
            <p:nvPr/>
          </p:nvSpPr>
          <p:spPr bwMode="auto">
            <a:xfrm>
              <a:off x="1973" y="890"/>
              <a:ext cx="3538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address</a:t>
              </a:r>
              <a:endParaRPr lang="en-AU" altLang="en-US" sz="2000"/>
            </a:p>
          </p:txBody>
        </p:sp>
        <p:sp>
          <p:nvSpPr>
            <p:cNvPr id="60425" name="Text Box 9"/>
            <p:cNvSpPr txBox="1">
              <a:spLocks noChangeArrowheads="1"/>
            </p:cNvSpPr>
            <p:nvPr/>
          </p:nvSpPr>
          <p:spPr bwMode="auto">
            <a:xfrm>
              <a:off x="1332" y="1165"/>
              <a:ext cx="4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31:26</a:t>
              </a:r>
              <a:endParaRPr lang="en-AU" altLang="en-US" sz="1600"/>
            </a:p>
          </p:txBody>
        </p:sp>
        <p:sp>
          <p:nvSpPr>
            <p:cNvPr id="60426" name="Text Box 12"/>
            <p:cNvSpPr txBox="1">
              <a:spLocks noChangeArrowheads="1"/>
            </p:cNvSpPr>
            <p:nvPr/>
          </p:nvSpPr>
          <p:spPr bwMode="auto">
            <a:xfrm>
              <a:off x="3560" y="1165"/>
              <a:ext cx="41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25:0</a:t>
              </a:r>
              <a:endParaRPr lang="en-AU" altLang="en-US" sz="1600"/>
            </a:p>
          </p:txBody>
        </p:sp>
      </p:grpSp>
      <p:sp>
        <p:nvSpPr>
          <p:cNvPr id="60422" name="Text Box 13"/>
          <p:cNvSpPr txBox="1">
            <a:spLocks noChangeArrowheads="1"/>
          </p:cNvSpPr>
          <p:nvPr/>
        </p:nvSpPr>
        <p:spPr bwMode="auto">
          <a:xfrm>
            <a:off x="2335213" y="1489076"/>
            <a:ext cx="742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Jump</a:t>
            </a:r>
            <a:endParaRPr lang="en-AU" altLang="en-US" sz="1800"/>
          </a:p>
        </p:txBody>
      </p:sp>
    </p:spTree>
    <p:extLst>
      <p:ext uri="{BB962C8B-B14F-4D97-AF65-F5344CB8AC3E}">
        <p14:creationId xmlns:p14="http://schemas.microsoft.com/office/powerpoint/2010/main" val="3352403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1132</TotalTime>
  <Words>1164</Words>
  <Application>Microsoft Office PowerPoint</Application>
  <PresentationFormat>Widescreen</PresentationFormat>
  <Paragraphs>388</Paragraphs>
  <Slides>26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Calibri Light</vt:lpstr>
      <vt:lpstr>Gill Sans MT</vt:lpstr>
      <vt:lpstr>Lucida Console</vt:lpstr>
      <vt:lpstr>Symbol</vt:lpstr>
      <vt:lpstr>Times New Roman</vt:lpstr>
      <vt:lpstr>Wingdings</vt:lpstr>
      <vt:lpstr>Office Theme</vt:lpstr>
      <vt:lpstr>CSE - 313 Computer Architecture</vt:lpstr>
      <vt:lpstr>ALU Control</vt:lpstr>
      <vt:lpstr>ALU Control</vt:lpstr>
      <vt:lpstr>The Main Control Unit</vt:lpstr>
      <vt:lpstr>Datapath With Control</vt:lpstr>
      <vt:lpstr>R-Type Instruction</vt:lpstr>
      <vt:lpstr>Load Instruction</vt:lpstr>
      <vt:lpstr>Branch-on-Equal Instruction</vt:lpstr>
      <vt:lpstr>Implementing Jumps</vt:lpstr>
      <vt:lpstr>Datapath With Jumps Added</vt:lpstr>
      <vt:lpstr>Performance Issues</vt:lpstr>
      <vt:lpstr>Pipelining Analogy</vt:lpstr>
      <vt:lpstr>MIPS Pipeline</vt:lpstr>
      <vt:lpstr>Pipeline Performance</vt:lpstr>
      <vt:lpstr>Pipeline Performance</vt:lpstr>
      <vt:lpstr>Pipeline Speedup</vt:lpstr>
      <vt:lpstr>Pipelining and ISA Design</vt:lpstr>
      <vt:lpstr>Pipelining Hazards</vt:lpstr>
      <vt:lpstr>Structure Hazards</vt:lpstr>
      <vt:lpstr>Data Hazards</vt:lpstr>
      <vt:lpstr>Forwarding (aka Bypassing)</vt:lpstr>
      <vt:lpstr>Load-Use Data Hazard</vt:lpstr>
      <vt:lpstr>Code Scheduling to Avoid Stalls</vt:lpstr>
      <vt:lpstr>Control Hazards</vt:lpstr>
      <vt:lpstr>Stall on Branch</vt:lpstr>
      <vt:lpstr>Any Question?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- 313 Computer Architecture</dc:title>
  <dc:creator>Windows User</dc:creator>
  <cp:lastModifiedBy>Alamgir Hossain</cp:lastModifiedBy>
  <cp:revision>28</cp:revision>
  <dcterms:created xsi:type="dcterms:W3CDTF">2019-03-17T09:07:33Z</dcterms:created>
  <dcterms:modified xsi:type="dcterms:W3CDTF">2022-02-14T12:40:16Z</dcterms:modified>
</cp:coreProperties>
</file>