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A8A"/>
    <a:srgbClr val="BD9F9F"/>
    <a:srgbClr val="966868"/>
    <a:srgbClr val="A40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84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B0C9-91C1-4291-A0C1-51003C27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B22D5-6195-4905-8DFC-4356A6F60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1BF5-C035-4E01-AB9F-E16115A6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D8B6-040E-4C14-86B5-DB116CFDB8E5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95B58-922B-40D6-9B34-04A4E813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72AD-396E-43C7-8BFB-B443ACDE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97B9-E362-4808-AC35-D255BD4686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8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B634-A768-4A77-BFB1-1A310238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E8B9E-C97C-4814-9F8B-6FB845F9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413D5-3B45-4D1A-885E-3A8DF7D5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D8B6-040E-4C14-86B5-DB116CFDB8E5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36AD-99B1-43D5-86A0-5E1C1C75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A0D8-228F-4781-AB6A-F57D4A04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97B9-E362-4808-AC35-D255BD4686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98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DD11D-DA64-4FAE-96CD-0B47F57C1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DADC4-E5A8-45FF-A82F-5F632C7CE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08EEC-36D0-427D-88A6-C4CD04A0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D8B6-040E-4C14-86B5-DB116CFDB8E5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22947-E595-42EC-81AA-153A5F24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CAF5-CEB1-4DD0-A9A8-B624547B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97B9-E362-4808-AC35-D255BD4686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842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73B9-7BD6-4403-93F0-A101CADA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A86C-4550-46B8-A64B-3E577D77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D140-0545-4100-A964-C53EA97B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D8B6-040E-4C14-86B5-DB116CFDB8E5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F625F-4F33-4644-AE76-1A8D979A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E536-7CCC-4C08-8E43-BF16E98B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97B9-E362-4808-AC35-D255BD4686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61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3C1C-A83B-4F24-8533-6A204A1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78EE2-8216-4CF3-9953-62A14B56C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F01E-0D3F-4DF8-A7A5-A6A92921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D8B6-040E-4C14-86B5-DB116CFDB8E5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94780-3740-493C-8459-6FF80D76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9417-C8F7-46A8-87BB-9DF2E43E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97B9-E362-4808-AC35-D255BD4686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80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C1C8-057C-4A95-90B5-511D1715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6CFF-54CA-4913-A782-4880C3545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B5E3B-827D-438D-83CE-871B4B0FF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09321-7AE5-4482-994C-0CE90F52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D8B6-040E-4C14-86B5-DB116CFDB8E5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E976E-746A-4342-9177-71B84652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9A5BA-C717-49A8-8A09-E545C34D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97B9-E362-4808-AC35-D255BD4686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94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69CA-44A1-4CA2-A119-1F0AD2A0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44EF5-FD74-49E4-9F0E-18BD2C24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2DED5-8BB7-45DD-887F-88073B35A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C6BB4-442D-4067-B320-A3F8853BD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627DE-6C56-434E-A453-01BEA9489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E9036-F4CB-4496-9D08-D28FC331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D8B6-040E-4C14-86B5-DB116CFDB8E5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EE86C-80B5-4FB9-9D59-B15F0FC9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52538-0BF5-45D4-867B-0CB6EE0C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97B9-E362-4808-AC35-D255BD4686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771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4BA0-CBE4-42AA-979B-141631EC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610A3-BA0B-4BCC-9997-45F20709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D8B6-040E-4C14-86B5-DB116CFDB8E5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A3779-6923-4BE1-ADBB-AE7C1FDE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AC07E-A426-4CCA-A16E-ADE15CB2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97B9-E362-4808-AC35-D255BD4686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15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C04DD-711B-4EA1-87F7-1374A152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D8B6-040E-4C14-86B5-DB116CFDB8E5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4A56A-2D1F-4449-99A3-BCA11132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372A4-1FD6-4969-B69B-C70F1EAF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97B9-E362-4808-AC35-D255BD4686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760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FEA0-D046-4411-818C-3AC0024C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6072-49D7-458F-8866-307EC63A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2B55-0242-4C94-AA35-EA4696DB9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4D5A8-A46A-4AA8-A7CF-A65E6BE9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D8B6-040E-4C14-86B5-DB116CFDB8E5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E10BC-E787-4EE8-8DB6-67D0F895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09663-D1F4-4910-994F-CDEB65F7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97B9-E362-4808-AC35-D255BD4686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549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E9C2-D172-4CB1-9941-F48C23F2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B339B-65D4-4169-9695-227AEC0ED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37D16-D2EA-4C89-8EFC-59D065DC1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D4662-AD5A-4703-9BE2-A0CA349D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D8B6-040E-4C14-86B5-DB116CFDB8E5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4118D-DEDF-4C8E-B27B-2C6E59A6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50AE0-4174-488F-BF5F-C5187D07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97B9-E362-4808-AC35-D255BD4686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1C298-064B-4C0B-8FB7-7701E604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08E5E-17CA-46BD-9801-BA3FFA8D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61165-CE78-4CFD-BBF0-1217F93D1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5D8B6-040E-4C14-86B5-DB116CFDB8E5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182AB-ADFC-429D-9804-FD2BB0044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362A-2D40-4DBD-B714-E0A5029B5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97B9-E362-4808-AC35-D255BD4686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40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559EBF-D67F-41A3-AFB5-D040C5230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 t="19511" r="5067" b="18622"/>
          <a:stretch/>
        </p:blipFill>
        <p:spPr>
          <a:xfrm>
            <a:off x="1099674" y="47938"/>
            <a:ext cx="9837898" cy="6810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23993B-71EA-49AB-9CCC-E05021E8D46E}"/>
              </a:ext>
            </a:extLst>
          </p:cNvPr>
          <p:cNvSpPr txBox="1"/>
          <p:nvPr/>
        </p:nvSpPr>
        <p:spPr>
          <a:xfrm>
            <a:off x="2290053" y="739693"/>
            <a:ext cx="281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https://</a:t>
            </a:r>
            <a:r>
              <a:rPr lang="en-SG" sz="1400" dirty="0" err="1"/>
              <a:t>www.studyLah.com</a:t>
            </a:r>
            <a:endParaRPr lang="en-SG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9A2B55-F4D1-463C-BFB6-6470245F6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22" y="402879"/>
            <a:ext cx="173849" cy="1777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5729E0-2873-4EE8-A5D8-DEF5EE58A101}"/>
              </a:ext>
            </a:extLst>
          </p:cNvPr>
          <p:cNvSpPr txBox="1"/>
          <p:nvPr/>
        </p:nvSpPr>
        <p:spPr>
          <a:xfrm>
            <a:off x="1859845" y="373434"/>
            <a:ext cx="7806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/>
              <a:t>StudyLah</a:t>
            </a:r>
            <a:endParaRPr lang="en-SG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04F49D-F13C-4DF2-BE20-73652FC0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87" r="7351"/>
          <a:stretch/>
        </p:blipFill>
        <p:spPr>
          <a:xfrm>
            <a:off x="1195890" y="1170534"/>
            <a:ext cx="9645466" cy="3952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4CD662-08AA-42AD-A00D-D0A6AAC912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42" y="1220192"/>
            <a:ext cx="254475" cy="2601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68F958-A18C-446D-8653-C29D64A3D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777" y="1220594"/>
            <a:ext cx="254476" cy="260189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EA9DF3-FC78-46D6-9F64-D0056B365C03}"/>
              </a:ext>
            </a:extLst>
          </p:cNvPr>
          <p:cNvSpPr/>
          <p:nvPr/>
        </p:nvSpPr>
        <p:spPr>
          <a:xfrm>
            <a:off x="3742623" y="1190543"/>
            <a:ext cx="4509952" cy="3405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E12154E-4140-4AB0-8D36-2B44B02D44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210" y="1229633"/>
            <a:ext cx="254879" cy="2606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2C9A9A-1B94-4F2B-836B-98C8CF5F114C}"/>
              </a:ext>
            </a:extLst>
          </p:cNvPr>
          <p:cNvSpPr txBox="1"/>
          <p:nvPr/>
        </p:nvSpPr>
        <p:spPr>
          <a:xfrm>
            <a:off x="4056040" y="1187779"/>
            <a:ext cx="106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2">
                    <a:lumMod val="50000"/>
                  </a:schemeClr>
                </a:solidFill>
              </a:rPr>
              <a:t>Search</a:t>
            </a:r>
            <a:endParaRPr lang="en-SG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DC3AE2-E29C-4F2D-8006-A6602D23BF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44" y="1243075"/>
            <a:ext cx="241436" cy="2468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C572F71-93A0-4F34-A3EC-A1F34562DC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28" y="1234832"/>
            <a:ext cx="254879" cy="2606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56D6F2-508B-4FC7-A408-31D4ACC855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14" y="1232033"/>
            <a:ext cx="254879" cy="2606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20B1BC-66F9-4A8C-849E-B34BADE41D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6648" y="1551091"/>
            <a:ext cx="9644708" cy="521862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26867E4-1E7F-44EA-A933-1977E083E857}"/>
              </a:ext>
            </a:extLst>
          </p:cNvPr>
          <p:cNvSpPr/>
          <p:nvPr/>
        </p:nvSpPr>
        <p:spPr>
          <a:xfrm>
            <a:off x="3742623" y="1654845"/>
            <a:ext cx="7006630" cy="2045088"/>
          </a:xfrm>
          <a:prstGeom prst="roundRect">
            <a:avLst/>
          </a:prstGeom>
          <a:solidFill>
            <a:srgbClr val="D28A8A">
              <a:alpha val="80000"/>
            </a:srgbClr>
          </a:solidFill>
          <a:ln cap="rnd" cmpd="sng">
            <a:solidFill>
              <a:srgbClr val="C00000"/>
            </a:solidFill>
            <a:prstDash val="solid"/>
            <a:miter lim="800000"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3E85E-1FB7-4C73-9E04-A99D952D51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832" y="1782580"/>
            <a:ext cx="518985" cy="518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927ECE-211B-4D60-9208-335F118BBC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8" y="1782580"/>
            <a:ext cx="518985" cy="51898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C8F5FEF-4B1F-4F36-85E3-E408E1994F35}"/>
              </a:ext>
            </a:extLst>
          </p:cNvPr>
          <p:cNvSpPr txBox="1"/>
          <p:nvPr/>
        </p:nvSpPr>
        <p:spPr>
          <a:xfrm>
            <a:off x="4252740" y="1898247"/>
            <a:ext cx="900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 err="1">
                <a:solidFill>
                  <a:schemeClr val="accent2">
                    <a:lumMod val="50000"/>
                  </a:schemeClr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tudy</a:t>
            </a:r>
            <a:endParaRPr lang="en-SG" sz="2800" dirty="0">
              <a:solidFill>
                <a:schemeClr val="accent2">
                  <a:lumMod val="50000"/>
                </a:schemeClr>
              </a:solidFill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7CEF8B-C823-428D-BB0F-4CE08A736097}"/>
              </a:ext>
            </a:extLst>
          </p:cNvPr>
          <p:cNvSpPr txBox="1"/>
          <p:nvPr/>
        </p:nvSpPr>
        <p:spPr>
          <a:xfrm>
            <a:off x="5265704" y="1898247"/>
            <a:ext cx="650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800" dirty="0">
                <a:solidFill>
                  <a:schemeClr val="accent2">
                    <a:lumMod val="50000"/>
                  </a:schemeClr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ah</a:t>
            </a:r>
            <a:endParaRPr lang="en-S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0A79F7-FE75-47DF-B584-B139CA5EE781}"/>
              </a:ext>
            </a:extLst>
          </p:cNvPr>
          <p:cNvSpPr txBox="1"/>
          <p:nvPr/>
        </p:nvSpPr>
        <p:spPr>
          <a:xfrm>
            <a:off x="4397099" y="2491503"/>
            <a:ext cx="5790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Barlow"/>
                <a:ea typeface="Yu Gothic UI" panose="020B0500000000000000" pitchFamily="34" charset="-128"/>
                <a:cs typeface="Times New Roman" panose="02020603050405020304" pitchFamily="18" charset="0"/>
              </a:rPr>
              <a:t>A platform for NUS students to connect and forge friendship with each other through exchanging their knowledge in small study group sessions.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C3DF1-8210-4C4D-9577-79BF3EA0C47E}"/>
              </a:ext>
            </a:extLst>
          </p:cNvPr>
          <p:cNvSpPr txBox="1"/>
          <p:nvPr/>
        </p:nvSpPr>
        <p:spPr>
          <a:xfrm>
            <a:off x="6705343" y="2122171"/>
            <a:ext cx="772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u="sng" dirty="0">
                <a:solidFill>
                  <a:schemeClr val="bg1"/>
                </a:solidFill>
                <a:latin typeface="Barlow"/>
                <a:ea typeface="Yu Gothic UI" panose="020B0500000000000000" pitchFamily="34" charset="-128"/>
                <a:cs typeface="Times New Roman" panose="02020603050405020304" pitchFamily="18" charset="0"/>
              </a:rPr>
              <a:t>AIM</a:t>
            </a:r>
            <a:r>
              <a:rPr lang="en-SG" b="1" u="sng" dirty="0">
                <a:solidFill>
                  <a:schemeClr val="bg1"/>
                </a:solidFill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endParaRPr lang="en-SG" b="1" u="sng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4734AF5-2273-4E7B-8070-58B7C906268C}"/>
              </a:ext>
            </a:extLst>
          </p:cNvPr>
          <p:cNvSpPr/>
          <p:nvPr/>
        </p:nvSpPr>
        <p:spPr>
          <a:xfrm>
            <a:off x="4168740" y="3781591"/>
            <a:ext cx="660400" cy="702453"/>
          </a:xfrm>
          <a:prstGeom prst="flowChartConnector">
            <a:avLst/>
          </a:prstGeom>
          <a:solidFill>
            <a:srgbClr val="D28A8A"/>
          </a:solidFill>
          <a:ln>
            <a:solidFill>
              <a:srgbClr val="96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A1CA260-0E4E-4B83-90D7-DF38967E8FDA}"/>
              </a:ext>
            </a:extLst>
          </p:cNvPr>
          <p:cNvSpPr/>
          <p:nvPr/>
        </p:nvSpPr>
        <p:spPr>
          <a:xfrm>
            <a:off x="3742623" y="4069265"/>
            <a:ext cx="1722151" cy="2653268"/>
          </a:xfrm>
          <a:prstGeom prst="roundRect">
            <a:avLst/>
          </a:prstGeom>
          <a:solidFill>
            <a:srgbClr val="D28A8A">
              <a:alpha val="80000"/>
            </a:srgbClr>
          </a:solidFill>
          <a:ln cap="rnd" cmpd="sng">
            <a:solidFill>
              <a:srgbClr val="C00000"/>
            </a:solidFill>
            <a:prstDash val="solid"/>
            <a:miter lim="800000"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BBAB0E-3750-4F98-8E35-23C1D8A6E7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40" y="3897784"/>
            <a:ext cx="582141" cy="602849"/>
          </a:xfrm>
          <a:prstGeom prst="rect">
            <a:avLst/>
          </a:prstGeom>
        </p:spPr>
      </p:pic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754B5918-6974-4F14-AD2F-2EF671DD343A}"/>
              </a:ext>
            </a:extLst>
          </p:cNvPr>
          <p:cNvSpPr/>
          <p:nvPr/>
        </p:nvSpPr>
        <p:spPr>
          <a:xfrm>
            <a:off x="5974934" y="3792816"/>
            <a:ext cx="660400" cy="702453"/>
          </a:xfrm>
          <a:prstGeom prst="flowChartConnector">
            <a:avLst/>
          </a:prstGeom>
          <a:solidFill>
            <a:srgbClr val="D28A8A"/>
          </a:solidFill>
          <a:ln>
            <a:solidFill>
              <a:srgbClr val="96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701EB98-6F5A-47CA-9BE9-7583478236F1}"/>
              </a:ext>
            </a:extLst>
          </p:cNvPr>
          <p:cNvSpPr/>
          <p:nvPr/>
        </p:nvSpPr>
        <p:spPr>
          <a:xfrm>
            <a:off x="5548817" y="4080490"/>
            <a:ext cx="1722151" cy="2653268"/>
          </a:xfrm>
          <a:prstGeom prst="roundRect">
            <a:avLst/>
          </a:prstGeom>
          <a:solidFill>
            <a:srgbClr val="D28A8A">
              <a:alpha val="80000"/>
            </a:srgbClr>
          </a:solidFill>
          <a:ln cap="rnd" cmpd="sng">
            <a:solidFill>
              <a:srgbClr val="C00000"/>
            </a:solidFill>
            <a:prstDash val="solid"/>
            <a:miter lim="800000"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E230D482-54DE-4CDA-A457-EED891451FE6}"/>
              </a:ext>
            </a:extLst>
          </p:cNvPr>
          <p:cNvSpPr/>
          <p:nvPr/>
        </p:nvSpPr>
        <p:spPr>
          <a:xfrm>
            <a:off x="7741960" y="3781591"/>
            <a:ext cx="660400" cy="702453"/>
          </a:xfrm>
          <a:prstGeom prst="flowChartConnector">
            <a:avLst/>
          </a:prstGeom>
          <a:solidFill>
            <a:srgbClr val="D28A8A"/>
          </a:solidFill>
          <a:ln>
            <a:solidFill>
              <a:srgbClr val="96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DDB992B-3807-4512-952E-83C88FBDBA75}"/>
              </a:ext>
            </a:extLst>
          </p:cNvPr>
          <p:cNvSpPr/>
          <p:nvPr/>
        </p:nvSpPr>
        <p:spPr>
          <a:xfrm>
            <a:off x="7315843" y="4069265"/>
            <a:ext cx="1722151" cy="2653268"/>
          </a:xfrm>
          <a:prstGeom prst="roundRect">
            <a:avLst/>
          </a:prstGeom>
          <a:solidFill>
            <a:srgbClr val="D28A8A">
              <a:alpha val="80000"/>
            </a:srgbClr>
          </a:solidFill>
          <a:ln cap="rnd" cmpd="sng">
            <a:solidFill>
              <a:srgbClr val="C00000"/>
            </a:solidFill>
            <a:prstDash val="solid"/>
            <a:miter lim="800000"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EA8BA176-6206-4EF1-967E-B52B38E423EF}"/>
              </a:ext>
            </a:extLst>
          </p:cNvPr>
          <p:cNvSpPr/>
          <p:nvPr/>
        </p:nvSpPr>
        <p:spPr>
          <a:xfrm>
            <a:off x="9500446" y="3813015"/>
            <a:ext cx="660400" cy="702453"/>
          </a:xfrm>
          <a:prstGeom prst="flowChartConnector">
            <a:avLst/>
          </a:prstGeom>
          <a:solidFill>
            <a:srgbClr val="D28A8A"/>
          </a:solidFill>
          <a:ln>
            <a:solidFill>
              <a:srgbClr val="96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F2453C6-9F47-4482-8FBB-AA5EF1EB0EDA}"/>
              </a:ext>
            </a:extLst>
          </p:cNvPr>
          <p:cNvSpPr/>
          <p:nvPr/>
        </p:nvSpPr>
        <p:spPr>
          <a:xfrm>
            <a:off x="9074329" y="4100690"/>
            <a:ext cx="1722151" cy="2565400"/>
          </a:xfrm>
          <a:prstGeom prst="roundRect">
            <a:avLst/>
          </a:prstGeom>
          <a:solidFill>
            <a:srgbClr val="D28A8A">
              <a:alpha val="80000"/>
            </a:srgbClr>
          </a:solidFill>
          <a:ln cap="rnd" cmpd="sng">
            <a:solidFill>
              <a:srgbClr val="C00000"/>
            </a:solidFill>
            <a:prstDash val="solid"/>
            <a:miter lim="800000"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6B03C2F-3502-4FB8-BE5A-8BA5CC00BA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556" y="3890545"/>
            <a:ext cx="595095" cy="59509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565ED23-D2A4-4254-A03A-151F4619E1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25" y="3922729"/>
            <a:ext cx="577359" cy="5773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01E2ADD-FF58-49B3-B19C-4DF3598FD8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129" y="3922928"/>
            <a:ext cx="576960" cy="57696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B903120-811F-4BDA-8C8B-25E97CF49A4C}"/>
              </a:ext>
            </a:extLst>
          </p:cNvPr>
          <p:cNvSpPr txBox="1"/>
          <p:nvPr/>
        </p:nvSpPr>
        <p:spPr>
          <a:xfrm>
            <a:off x="7449687" y="4515468"/>
            <a:ext cx="1439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latin typeface="Barlow"/>
              </a:rPr>
              <a:t>Keep track of various assignments and its deadlines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6F7E62-6E6A-45CA-8A86-229A129A917F}"/>
              </a:ext>
            </a:extLst>
          </p:cNvPr>
          <p:cNvSpPr txBox="1"/>
          <p:nvPr/>
        </p:nvSpPr>
        <p:spPr>
          <a:xfrm>
            <a:off x="9171838" y="4484044"/>
            <a:ext cx="16246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Barlow"/>
              </a:rPr>
              <a:t>Helps to schedule an available date for all study partners to meet up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29D303-AE8D-4E21-8D58-FB652FACC369}"/>
              </a:ext>
            </a:extLst>
          </p:cNvPr>
          <p:cNvSpPr txBox="1"/>
          <p:nvPr/>
        </p:nvSpPr>
        <p:spPr>
          <a:xfrm>
            <a:off x="5668471" y="4532832"/>
            <a:ext cx="14378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Barlow"/>
              </a:rPr>
              <a:t>Online Chatting Rooms to discuss and exchange their knowledge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AE3D48E-0F67-46C0-AE40-8D3827D94BF0}"/>
              </a:ext>
            </a:extLst>
          </p:cNvPr>
          <p:cNvSpPr txBox="1"/>
          <p:nvPr/>
        </p:nvSpPr>
        <p:spPr>
          <a:xfrm>
            <a:off x="3841971" y="4579331"/>
            <a:ext cx="14533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Barlow"/>
              </a:rPr>
              <a:t>User Profile includes the basic information such as his/her modules and </a:t>
            </a:r>
            <a:r>
              <a:rPr lang="en-SG" sz="1600" dirty="0" err="1">
                <a:latin typeface="Barlow"/>
              </a:rPr>
              <a:t>CCAs</a:t>
            </a:r>
            <a:endParaRPr lang="en-SG" sz="1600" dirty="0">
              <a:latin typeface="Barlow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085080E-BA14-4876-9FAA-8B2D421C85D5}"/>
              </a:ext>
            </a:extLst>
          </p:cNvPr>
          <p:cNvSpPr/>
          <p:nvPr/>
        </p:nvSpPr>
        <p:spPr>
          <a:xfrm>
            <a:off x="1273042" y="1674242"/>
            <a:ext cx="2357232" cy="927847"/>
          </a:xfrm>
          <a:prstGeom prst="roundRect">
            <a:avLst/>
          </a:prstGeom>
          <a:solidFill>
            <a:srgbClr val="BD9F9F"/>
          </a:solidFill>
          <a:ln>
            <a:solidFill>
              <a:srgbClr val="D28A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BB810E0-7F07-4BD9-9A40-55C6C8A88721}"/>
              </a:ext>
            </a:extLst>
          </p:cNvPr>
          <p:cNvSpPr txBox="1"/>
          <p:nvPr/>
        </p:nvSpPr>
        <p:spPr>
          <a:xfrm>
            <a:off x="1918720" y="1738597"/>
            <a:ext cx="17759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  <a:latin typeface="Barlow"/>
              </a:rPr>
              <a:t>Tan </a:t>
            </a:r>
            <a:r>
              <a:rPr lang="en-SG" sz="1050" dirty="0" err="1">
                <a:solidFill>
                  <a:schemeClr val="bg1"/>
                </a:solidFill>
                <a:latin typeface="Barlow"/>
              </a:rPr>
              <a:t>Xue</a:t>
            </a:r>
            <a:r>
              <a:rPr lang="en-SG" sz="1050" dirty="0">
                <a:solidFill>
                  <a:schemeClr val="bg1"/>
                </a:solidFill>
                <a:latin typeface="Barlow"/>
              </a:rPr>
              <a:t> Qi </a:t>
            </a:r>
            <a:r>
              <a:rPr lang="en-SG" sz="1050" dirty="0" err="1">
                <a:solidFill>
                  <a:schemeClr val="bg1"/>
                </a:solidFill>
                <a:latin typeface="Barlow"/>
              </a:rPr>
              <a:t>E0123456</a:t>
            </a:r>
            <a:endParaRPr lang="en-SG" sz="1050" dirty="0">
              <a:solidFill>
                <a:schemeClr val="bg1"/>
              </a:solidFill>
              <a:latin typeface="Barlow"/>
            </a:endParaRPr>
          </a:p>
          <a:p>
            <a:r>
              <a:rPr lang="en-SG" sz="1050" dirty="0">
                <a:solidFill>
                  <a:schemeClr val="bg1"/>
                </a:solidFill>
                <a:latin typeface="Barlow"/>
              </a:rPr>
              <a:t>Information Security, Year 1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97E47EB9-CE1A-44BF-BCCF-FA8E98031B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42" y="1749946"/>
            <a:ext cx="743136" cy="743136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70F7D5A-63AB-46C7-8A05-064B325C1EE9}"/>
              </a:ext>
            </a:extLst>
          </p:cNvPr>
          <p:cNvSpPr/>
          <p:nvPr/>
        </p:nvSpPr>
        <p:spPr>
          <a:xfrm>
            <a:off x="1260940" y="2686288"/>
            <a:ext cx="2409863" cy="3988701"/>
          </a:xfrm>
          <a:prstGeom prst="rect">
            <a:avLst/>
          </a:prstGeom>
          <a:solidFill>
            <a:srgbClr val="BD9F9F"/>
          </a:solidFill>
          <a:ln>
            <a:solidFill>
              <a:srgbClr val="D28A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800" dirty="0">
              <a:latin typeface="Barlow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7C4127A4-9A60-44F6-861D-B0A16E4BDC9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13" y="2672800"/>
            <a:ext cx="200328" cy="200328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E65F9C4-ED08-4260-89C9-BC473C2964A9}"/>
              </a:ext>
            </a:extLst>
          </p:cNvPr>
          <p:cNvSpPr txBox="1"/>
          <p:nvPr/>
        </p:nvSpPr>
        <p:spPr>
          <a:xfrm>
            <a:off x="1373135" y="2686288"/>
            <a:ext cx="91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u="sng" dirty="0">
                <a:solidFill>
                  <a:schemeClr val="bg1"/>
                </a:solidFill>
              </a:rPr>
              <a:t>Notifications</a:t>
            </a:r>
            <a:r>
              <a:rPr lang="en-SG" sz="10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24ADA534-BCF8-407D-A612-A18C786A24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16" y="4022145"/>
            <a:ext cx="185025" cy="18502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F75883C-0114-4A87-A29D-CFCA5F1CF2E3}"/>
              </a:ext>
            </a:extLst>
          </p:cNvPr>
          <p:cNvSpPr txBox="1"/>
          <p:nvPr/>
        </p:nvSpPr>
        <p:spPr>
          <a:xfrm>
            <a:off x="1422437" y="3974201"/>
            <a:ext cx="91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u="sng" dirty="0">
                <a:solidFill>
                  <a:schemeClr val="bg1"/>
                </a:solidFill>
              </a:rPr>
              <a:t>Meetings</a:t>
            </a:r>
            <a:endParaRPr lang="en-SG" sz="1000" b="1" dirty="0">
              <a:solidFill>
                <a:schemeClr val="bg1"/>
              </a:solidFill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56CD45D-7B91-47BD-851A-127C27D1EFF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38" y="5150784"/>
            <a:ext cx="189980" cy="18998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A850187-90A0-4E72-97C1-CAC4DF8B9CAD}"/>
              </a:ext>
            </a:extLst>
          </p:cNvPr>
          <p:cNvSpPr txBox="1"/>
          <p:nvPr/>
        </p:nvSpPr>
        <p:spPr>
          <a:xfrm>
            <a:off x="1446779" y="5122663"/>
            <a:ext cx="91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u="sng" dirty="0">
                <a:solidFill>
                  <a:schemeClr val="bg1"/>
                </a:solidFill>
              </a:rPr>
              <a:t>Checklist</a:t>
            </a:r>
            <a:endParaRPr lang="en-SG" sz="1000" b="1" dirty="0">
              <a:solidFill>
                <a:schemeClr val="bg1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7CA9617-C705-4EC8-8DC7-BCD96B4006FD}"/>
              </a:ext>
            </a:extLst>
          </p:cNvPr>
          <p:cNvCxnSpPr>
            <a:cxnSpLocks/>
          </p:cNvCxnSpPr>
          <p:nvPr/>
        </p:nvCxnSpPr>
        <p:spPr>
          <a:xfrm>
            <a:off x="1252940" y="3974201"/>
            <a:ext cx="2409863" cy="0"/>
          </a:xfrm>
          <a:prstGeom prst="line">
            <a:avLst/>
          </a:prstGeom>
          <a:ln>
            <a:solidFill>
              <a:srgbClr val="D28A8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0B46A74-5817-49A0-AFC2-14A303C00E5A}"/>
              </a:ext>
            </a:extLst>
          </p:cNvPr>
          <p:cNvCxnSpPr>
            <a:cxnSpLocks/>
          </p:cNvCxnSpPr>
          <p:nvPr/>
        </p:nvCxnSpPr>
        <p:spPr>
          <a:xfrm>
            <a:off x="1252940" y="5106617"/>
            <a:ext cx="2409863" cy="0"/>
          </a:xfrm>
          <a:prstGeom prst="line">
            <a:avLst/>
          </a:prstGeom>
          <a:ln>
            <a:solidFill>
              <a:srgbClr val="D28A8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6720BE45-883E-4A61-9640-CE7D442E69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457402" y="5574569"/>
            <a:ext cx="133856" cy="12102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2C74A60-740E-49B3-A6C5-A34FD3143A9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453803" y="5748200"/>
            <a:ext cx="133856" cy="12102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813FFE3-3AA3-4BAE-ABAF-F54400F85EC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453803" y="5918379"/>
            <a:ext cx="133856" cy="12102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259AA0E-89DF-4CFE-96D9-67B32A8B7E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455088" y="6088558"/>
            <a:ext cx="133856" cy="121029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208888C1-E750-4FAB-9716-0FCD999C01E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79" y="5556430"/>
            <a:ext cx="133856" cy="121029"/>
          </a:xfrm>
          <a:prstGeom prst="rect">
            <a:avLst/>
          </a:prstGeom>
        </p:spPr>
      </p:pic>
      <p:graphicFrame>
        <p:nvGraphicFramePr>
          <p:cNvPr id="115" name="Table 115">
            <a:extLst>
              <a:ext uri="{FF2B5EF4-FFF2-40B4-BE49-F238E27FC236}">
                <a16:creationId xmlns:a16="http://schemas.microsoft.com/office/drawing/2014/main" id="{9872C56F-0234-48A9-BAAA-64504686D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42092"/>
              </p:ext>
            </p:extLst>
          </p:nvPr>
        </p:nvGraphicFramePr>
        <p:xfrm>
          <a:off x="1656995" y="5323009"/>
          <a:ext cx="1752751" cy="28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818">
                  <a:extLst>
                    <a:ext uri="{9D8B030D-6E8A-4147-A177-3AD203B41FA5}">
                      <a16:colId xmlns:a16="http://schemas.microsoft.com/office/drawing/2014/main" val="1519099278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440717264"/>
                    </a:ext>
                  </a:extLst>
                </a:gridCol>
              </a:tblGrid>
              <a:tr h="287086">
                <a:tc>
                  <a:txBody>
                    <a:bodyPr/>
                    <a:lstStyle/>
                    <a:p>
                      <a:r>
                        <a:rPr lang="en-SG" sz="900" dirty="0">
                          <a:latin typeface="Barlow"/>
                        </a:rPr>
                        <a:t>Tasks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dirty="0">
                          <a:latin typeface="Barlow"/>
                        </a:rPr>
                        <a:t>Deadline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268757"/>
                  </a:ext>
                </a:extLst>
              </a:tr>
            </a:tbl>
          </a:graphicData>
        </a:graphic>
      </p:graphicFrame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E693E9-EB67-4560-AB74-F7B7BA66E8EB}"/>
              </a:ext>
            </a:extLst>
          </p:cNvPr>
          <p:cNvCxnSpPr>
            <a:cxnSpLocks/>
          </p:cNvCxnSpPr>
          <p:nvPr/>
        </p:nvCxnSpPr>
        <p:spPr>
          <a:xfrm>
            <a:off x="2488495" y="5406156"/>
            <a:ext cx="0" cy="8371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7F08C89-AE97-4A09-893D-C85B806EC36E}"/>
              </a:ext>
            </a:extLst>
          </p:cNvPr>
          <p:cNvCxnSpPr>
            <a:cxnSpLocks/>
          </p:cNvCxnSpPr>
          <p:nvPr/>
        </p:nvCxnSpPr>
        <p:spPr>
          <a:xfrm>
            <a:off x="1655236" y="5511632"/>
            <a:ext cx="15892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5C99397-E5F8-4683-9C05-B5B62FA5E99B}"/>
              </a:ext>
            </a:extLst>
          </p:cNvPr>
          <p:cNvSpPr txBox="1"/>
          <p:nvPr/>
        </p:nvSpPr>
        <p:spPr>
          <a:xfrm>
            <a:off x="1583269" y="5554833"/>
            <a:ext cx="1001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 err="1">
                <a:solidFill>
                  <a:schemeClr val="bg1"/>
                </a:solidFill>
              </a:rPr>
              <a:t>CS2100</a:t>
            </a:r>
            <a:r>
              <a:rPr lang="en-SG" sz="700" dirty="0">
                <a:solidFill>
                  <a:schemeClr val="bg1"/>
                </a:solidFill>
              </a:rPr>
              <a:t> Assignment 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CCCEF0-9885-4D5B-9640-3A96715C134E}"/>
              </a:ext>
            </a:extLst>
          </p:cNvPr>
          <p:cNvSpPr txBox="1"/>
          <p:nvPr/>
        </p:nvSpPr>
        <p:spPr>
          <a:xfrm>
            <a:off x="1583269" y="5733714"/>
            <a:ext cx="1001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 err="1">
                <a:solidFill>
                  <a:schemeClr val="bg1"/>
                </a:solidFill>
              </a:rPr>
              <a:t>CS2040c</a:t>
            </a:r>
            <a:r>
              <a:rPr lang="en-SG" sz="700" dirty="0">
                <a:solidFill>
                  <a:schemeClr val="bg1"/>
                </a:solidFill>
              </a:rPr>
              <a:t> Lab 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9E6B1F2-EF00-488B-B93F-AFFA9A7B9356}"/>
              </a:ext>
            </a:extLst>
          </p:cNvPr>
          <p:cNvSpPr txBox="1"/>
          <p:nvPr/>
        </p:nvSpPr>
        <p:spPr>
          <a:xfrm>
            <a:off x="1579049" y="5893192"/>
            <a:ext cx="1001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 err="1">
                <a:solidFill>
                  <a:schemeClr val="bg1"/>
                </a:solidFill>
              </a:rPr>
              <a:t>MA1521</a:t>
            </a:r>
            <a:r>
              <a:rPr lang="en-SG" sz="700" dirty="0">
                <a:solidFill>
                  <a:schemeClr val="bg1"/>
                </a:solidFill>
              </a:rPr>
              <a:t> Homework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AEE1C51-70BA-49A8-93F4-A277BD283F31}"/>
              </a:ext>
            </a:extLst>
          </p:cNvPr>
          <p:cNvSpPr txBox="1"/>
          <p:nvPr/>
        </p:nvSpPr>
        <p:spPr>
          <a:xfrm>
            <a:off x="1583270" y="6058609"/>
            <a:ext cx="8895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 err="1">
                <a:solidFill>
                  <a:schemeClr val="bg1"/>
                </a:solidFill>
              </a:rPr>
              <a:t>GEQ1000</a:t>
            </a:r>
            <a:r>
              <a:rPr lang="en-SG" sz="700" dirty="0">
                <a:solidFill>
                  <a:schemeClr val="bg1"/>
                </a:solidFill>
              </a:rPr>
              <a:t> Quiz 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DAA0F34-A11B-4489-9551-A003CB30B460}"/>
              </a:ext>
            </a:extLst>
          </p:cNvPr>
          <p:cNvSpPr txBox="1"/>
          <p:nvPr/>
        </p:nvSpPr>
        <p:spPr>
          <a:xfrm>
            <a:off x="2465872" y="5551250"/>
            <a:ext cx="804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15 June 2021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BA76F2A-6414-41E2-8D81-D1A1CC4DB000}"/>
              </a:ext>
            </a:extLst>
          </p:cNvPr>
          <p:cNvSpPr txBox="1"/>
          <p:nvPr/>
        </p:nvSpPr>
        <p:spPr>
          <a:xfrm>
            <a:off x="2468015" y="5710668"/>
            <a:ext cx="804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16 June 2021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ABFFD5D-CD0B-4333-8D06-49ACB86736C2}"/>
              </a:ext>
            </a:extLst>
          </p:cNvPr>
          <p:cNvSpPr txBox="1"/>
          <p:nvPr/>
        </p:nvSpPr>
        <p:spPr>
          <a:xfrm>
            <a:off x="2466177" y="5874291"/>
            <a:ext cx="804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17 June 2021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5E5A973-89BF-457E-8B86-83D88DC5EB4C}"/>
              </a:ext>
            </a:extLst>
          </p:cNvPr>
          <p:cNvSpPr txBox="1"/>
          <p:nvPr/>
        </p:nvSpPr>
        <p:spPr>
          <a:xfrm>
            <a:off x="2474911" y="6034110"/>
            <a:ext cx="804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17 June 2021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EF6E0BA-2396-4F22-913C-BCEF3E50C365}"/>
              </a:ext>
            </a:extLst>
          </p:cNvPr>
          <p:cNvSpPr txBox="1"/>
          <p:nvPr/>
        </p:nvSpPr>
        <p:spPr>
          <a:xfrm>
            <a:off x="1385702" y="4203594"/>
            <a:ext cx="8043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Locations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EBFC8D0-9F35-4BD7-85B7-B9273AADD8EB}"/>
              </a:ext>
            </a:extLst>
          </p:cNvPr>
          <p:cNvSpPr txBox="1"/>
          <p:nvPr/>
        </p:nvSpPr>
        <p:spPr>
          <a:xfrm>
            <a:off x="2239020" y="4198805"/>
            <a:ext cx="438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Date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1F23CC8-430B-4F56-BB83-C1EFB50DC1C8}"/>
              </a:ext>
            </a:extLst>
          </p:cNvPr>
          <p:cNvCxnSpPr>
            <a:cxnSpLocks/>
          </p:cNvCxnSpPr>
          <p:nvPr/>
        </p:nvCxnSpPr>
        <p:spPr>
          <a:xfrm>
            <a:off x="2150522" y="4253124"/>
            <a:ext cx="0" cy="5976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F713841-7569-435C-8250-665750148B87}"/>
              </a:ext>
            </a:extLst>
          </p:cNvPr>
          <p:cNvCxnSpPr>
            <a:cxnSpLocks/>
          </p:cNvCxnSpPr>
          <p:nvPr/>
        </p:nvCxnSpPr>
        <p:spPr>
          <a:xfrm flipV="1">
            <a:off x="1369923" y="4372814"/>
            <a:ext cx="2218791" cy="1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B32CABF-CF5A-4F17-ABB3-ED3E481456E5}"/>
              </a:ext>
            </a:extLst>
          </p:cNvPr>
          <p:cNvSpPr txBox="1"/>
          <p:nvPr/>
        </p:nvSpPr>
        <p:spPr>
          <a:xfrm>
            <a:off x="1311146" y="4352644"/>
            <a:ext cx="9038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solidFill>
                  <a:schemeClr val="bg1"/>
                </a:solidFill>
              </a:rPr>
              <a:t>Central Library Level 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E1DC4AA-59D6-43D3-BD76-1D6FF88AA162}"/>
              </a:ext>
            </a:extLst>
          </p:cNvPr>
          <p:cNvSpPr txBox="1"/>
          <p:nvPr/>
        </p:nvSpPr>
        <p:spPr>
          <a:xfrm>
            <a:off x="2162287" y="4347294"/>
            <a:ext cx="5995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solidFill>
                  <a:schemeClr val="bg1"/>
                </a:solidFill>
              </a:rPr>
              <a:t>14 June 2021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65524D4-01DC-4898-9031-F91424B9E746}"/>
              </a:ext>
            </a:extLst>
          </p:cNvPr>
          <p:cNvCxnSpPr>
            <a:cxnSpLocks/>
          </p:cNvCxnSpPr>
          <p:nvPr/>
        </p:nvCxnSpPr>
        <p:spPr>
          <a:xfrm>
            <a:off x="2734727" y="4253124"/>
            <a:ext cx="0" cy="5976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AE4B65CF-CAE8-4506-8852-46B802C2754F}"/>
              </a:ext>
            </a:extLst>
          </p:cNvPr>
          <p:cNvSpPr txBox="1"/>
          <p:nvPr/>
        </p:nvSpPr>
        <p:spPr>
          <a:xfrm>
            <a:off x="2823543" y="4191557"/>
            <a:ext cx="6954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Study Group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DE868D0-49B7-47D5-B9A7-05A6BFD403A6}"/>
              </a:ext>
            </a:extLst>
          </p:cNvPr>
          <p:cNvSpPr txBox="1"/>
          <p:nvPr/>
        </p:nvSpPr>
        <p:spPr>
          <a:xfrm>
            <a:off x="2729456" y="4352644"/>
            <a:ext cx="8937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solidFill>
                  <a:schemeClr val="bg1"/>
                </a:solidFill>
              </a:rPr>
              <a:t>Five Rangers (</a:t>
            </a:r>
            <a:r>
              <a:rPr lang="en-SG" sz="600" dirty="0" err="1">
                <a:solidFill>
                  <a:schemeClr val="bg1"/>
                </a:solidFill>
              </a:rPr>
              <a:t>CS2100</a:t>
            </a:r>
            <a:r>
              <a:rPr lang="en-SG" sz="6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5201B1B-14B3-471F-896D-900E02B0DC7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42" y="2698477"/>
            <a:ext cx="254735" cy="254735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8461E39C-0BB2-47D9-92D8-3929D5CC828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13" y="2724037"/>
            <a:ext cx="203614" cy="203614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2BCE0754-63AE-4290-99B8-4E38B1D371E9}"/>
              </a:ext>
            </a:extLst>
          </p:cNvPr>
          <p:cNvSpPr txBox="1"/>
          <p:nvPr/>
        </p:nvSpPr>
        <p:spPr>
          <a:xfrm>
            <a:off x="1326876" y="2887872"/>
            <a:ext cx="2415747" cy="69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900" dirty="0">
                <a:solidFill>
                  <a:schemeClr val="bg1"/>
                </a:solidFill>
                <a:latin typeface="Barlow"/>
              </a:rPr>
              <a:t>3 Unread Messages from Five Ranger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900" dirty="0">
                <a:solidFill>
                  <a:schemeClr val="bg1"/>
                </a:solidFill>
                <a:latin typeface="Barlow"/>
              </a:rPr>
              <a:t>Next meeting at Central Library on 14 June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900" dirty="0" err="1">
                <a:solidFill>
                  <a:schemeClr val="bg1"/>
                </a:solidFill>
                <a:latin typeface="Barlow"/>
              </a:rPr>
              <a:t>CS2100</a:t>
            </a:r>
            <a:r>
              <a:rPr lang="en-SG" sz="900" dirty="0">
                <a:solidFill>
                  <a:schemeClr val="bg1"/>
                </a:solidFill>
                <a:latin typeface="Barlow"/>
              </a:rPr>
              <a:t> Assignment Due First </a:t>
            </a:r>
          </a:p>
        </p:txBody>
      </p:sp>
    </p:spTree>
    <p:extLst>
      <p:ext uri="{BB962C8B-B14F-4D97-AF65-F5344CB8AC3E}">
        <p14:creationId xmlns:p14="http://schemas.microsoft.com/office/powerpoint/2010/main" val="299166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796095-672F-4D6C-9785-059D16208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01" y="48178"/>
            <a:ext cx="9839797" cy="68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1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151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Barlow</vt:lpstr>
      <vt:lpstr>STCaiyun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sim</dc:creator>
  <cp:lastModifiedBy>emily sim</cp:lastModifiedBy>
  <cp:revision>27</cp:revision>
  <dcterms:created xsi:type="dcterms:W3CDTF">2021-05-10T08:10:16Z</dcterms:created>
  <dcterms:modified xsi:type="dcterms:W3CDTF">2021-05-14T13:32:00Z</dcterms:modified>
</cp:coreProperties>
</file>