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8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925-6762-E949-A5D0-B247B39A02A0}" type="datetimeFigureOut">
              <a:rPr kumimoji="1" lang="zh-CN" altLang="en-US" smtClean="0"/>
              <a:t>14-5-21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BD48-73E8-914B-980A-0047244E9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925-6762-E949-A5D0-B247B39A02A0}" type="datetimeFigureOut">
              <a:rPr kumimoji="1" lang="zh-CN" altLang="en-US" smtClean="0"/>
              <a:t>14-5-21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17C3-032C-9043-81C6-51BD87088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925-6762-E949-A5D0-B247B39A02A0}" type="datetimeFigureOut">
              <a:rPr kumimoji="1" lang="zh-CN" altLang="en-US" smtClean="0"/>
              <a:t>14-5-21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17C3-032C-9043-81C6-51BD87088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2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925-6762-E949-A5D0-B247B39A02A0}" type="datetimeFigureOut">
              <a:rPr kumimoji="1" lang="zh-CN" altLang="en-US" smtClean="0"/>
              <a:t>14-5-21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17C3-032C-9043-81C6-51BD87088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2" y="3152695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9"/>
            <a:ext cx="5544515" cy="637603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2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7"/>
            <a:ext cx="8723376" cy="997405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8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925-6762-E949-A5D0-B247B39A02A0}" type="datetimeFigureOut">
              <a:rPr kumimoji="1" lang="zh-CN" altLang="en-US" smtClean="0"/>
              <a:t>14-5-21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17C3-032C-9043-81C6-51BD87088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925-6762-E949-A5D0-B247B39A02A0}" type="datetimeFigureOut">
              <a:rPr kumimoji="1" lang="zh-CN" altLang="en-US" smtClean="0"/>
              <a:t>14-5-21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17C3-032C-9043-81C6-51BD87088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7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6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925-6762-E949-A5D0-B247B39A02A0}" type="datetimeFigureOut">
              <a:rPr kumimoji="1" lang="zh-CN" altLang="en-US" smtClean="0"/>
              <a:t>14-5-21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17C3-032C-9043-81C6-51BD87088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925-6762-E949-A5D0-B247B39A02A0}" type="datetimeFigureOut">
              <a:rPr kumimoji="1" lang="zh-CN" altLang="en-US" smtClean="0"/>
              <a:t>14-5-21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17C3-032C-9043-81C6-51BD87088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4"/>
            <a:ext cx="8723376" cy="997405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925-6762-E949-A5D0-B247B39A02A0}" type="datetimeFigureOut">
              <a:rPr kumimoji="1" lang="zh-CN" altLang="en-US" smtClean="0"/>
              <a:t>14-5-21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17C3-032C-9043-81C6-51BD87088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925-6762-E949-A5D0-B247B39A02A0}" type="datetimeFigureOut">
              <a:rPr kumimoji="1" lang="zh-CN" altLang="en-US" smtClean="0"/>
              <a:t>14-5-21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BD48-73E8-914B-980A-0047244E9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1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9" y="254002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7" y="2089152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925-6762-E949-A5D0-B247B39A02A0}" type="datetimeFigureOut">
              <a:rPr kumimoji="1" lang="zh-CN" altLang="en-US" smtClean="0"/>
              <a:t>14-5-21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17C3-032C-9043-81C6-51BD87088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3"/>
            <a:ext cx="8723376" cy="99740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28A925-6762-E949-A5D0-B247B39A02A0}" type="datetimeFigureOut">
              <a:rPr kumimoji="1" lang="zh-CN" altLang="en-US" smtClean="0"/>
              <a:t>14-5-21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2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A3317C3-032C-9043-81C6-51BD87088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70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46365"/>
            <a:ext cx="7772400" cy="958271"/>
          </a:xfrm>
        </p:spPr>
        <p:txBody>
          <a:bodyPr>
            <a:normAutofit fontScale="90000"/>
          </a:bodyPr>
          <a:lstStyle/>
          <a:p>
            <a:r>
              <a:rPr kumimoji="1" lang="zh-CN" altLang="en-US" sz="6000" dirty="0" smtClean="0">
                <a:solidFill>
                  <a:schemeClr val="tx1"/>
                </a:solidFill>
              </a:rPr>
              <a:t>字符串</a:t>
            </a:r>
            <a:endParaRPr kumimoji="1"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0091" y="1812636"/>
            <a:ext cx="6396182" cy="197427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chemeClr val="tx1"/>
                </a:solidFill>
                <a:latin typeface="+mj-lt"/>
              </a:rPr>
              <a:t>		1.</a:t>
            </a:r>
            <a:r>
              <a:rPr lang="zh-CN" altLang="en-US" sz="3200" dirty="0" smtClean="0">
                <a:solidFill>
                  <a:schemeClr val="tx1"/>
                </a:solidFill>
                <a:latin typeface="+mj-lt"/>
              </a:rPr>
              <a:t>什么</a:t>
            </a:r>
            <a:r>
              <a:rPr lang="zh-CN" altLang="en-US" sz="3200" dirty="0">
                <a:solidFill>
                  <a:schemeClr val="tx1"/>
                </a:solidFill>
                <a:latin typeface="+mj-lt"/>
              </a:rPr>
              <a:t>是字符串 </a:t>
            </a:r>
          </a:p>
          <a:p>
            <a:pPr algn="l"/>
            <a:r>
              <a:rPr lang="en-US" altLang="zh-CN" sz="3200" dirty="0" smtClean="0">
                <a:solidFill>
                  <a:schemeClr val="tx1"/>
                </a:solidFill>
                <a:latin typeface="+mj-lt"/>
              </a:rPr>
              <a:t>		2.</a:t>
            </a:r>
            <a:r>
              <a:rPr lang="zh-CN" altLang="en-US" sz="3200" dirty="0" smtClean="0">
                <a:solidFill>
                  <a:schemeClr val="tx1"/>
                </a:solidFill>
                <a:latin typeface="+mj-lt"/>
              </a:rPr>
              <a:t>字</a:t>
            </a:r>
            <a:r>
              <a:rPr lang="zh-CN" altLang="en-US" sz="3200" dirty="0">
                <a:solidFill>
                  <a:schemeClr val="tx1"/>
                </a:solidFill>
                <a:latin typeface="+mj-lt"/>
              </a:rPr>
              <a:t>符串的存储 </a:t>
            </a:r>
            <a:endParaRPr lang="en-US" altLang="zh-CN" sz="3200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zh-CN" sz="3200" dirty="0" smtClean="0">
                <a:solidFill>
                  <a:schemeClr val="tx1"/>
                </a:solidFill>
                <a:latin typeface="+mj-lt"/>
              </a:rPr>
              <a:t>		</a:t>
            </a:r>
            <a:r>
              <a:rPr lang="zh-CN" altLang="zh-CN" sz="32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altLang="zh-CN" sz="32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zh-CN" altLang="en-US" sz="3200" dirty="0">
                <a:solidFill>
                  <a:schemeClr val="tx1"/>
                </a:solidFill>
                <a:latin typeface="+mj-lt"/>
              </a:rPr>
              <a:t>字符串操作 </a:t>
            </a:r>
          </a:p>
          <a:p>
            <a:endParaRPr lang="zh-CN" altLang="en-US" sz="3200" dirty="0">
              <a:latin typeface="+mj-lt"/>
            </a:endParaRPr>
          </a:p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885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70" y="242455"/>
            <a:ext cx="7408333" cy="4352167"/>
          </a:xfrm>
        </p:spPr>
        <p:txBody>
          <a:bodyPr/>
          <a:lstStyle/>
          <a:p>
            <a:r>
              <a:rPr lang="zh-TW" altLang="en-US" sz="3200" dirty="0">
                <a:solidFill>
                  <a:schemeClr val="tx1"/>
                </a:solidFill>
              </a:rPr>
              <a:t>字符串操作</a:t>
            </a:r>
            <a:br>
              <a:rPr lang="zh-TW" altLang="en-US" sz="3200" dirty="0">
                <a:solidFill>
                  <a:schemeClr val="tx1"/>
                </a:solidFill>
              </a:rPr>
            </a:br>
            <a:r>
              <a:rPr lang="zh-TW" altLang="en-US" sz="3200" dirty="0" smtClean="0">
                <a:solidFill>
                  <a:schemeClr val="tx1"/>
                </a:solidFill>
              </a:rPr>
              <a:t>有字符串操作库函数可以简化</a:t>
            </a:r>
            <a:r>
              <a:rPr lang="zh-TW" altLang="en-US" sz="3200" dirty="0">
                <a:solidFill>
                  <a:schemeClr val="tx1"/>
                </a:solidFill>
              </a:rPr>
              <a:t>操作 </a:t>
            </a:r>
          </a:p>
          <a:p>
            <a:r>
              <a:rPr lang="en-US" altLang="zh-TW" sz="3200" b="1" dirty="0" err="1" smtClean="0">
                <a:solidFill>
                  <a:schemeClr val="tx1"/>
                </a:solidFill>
              </a:rPr>
              <a:t>strlen</a:t>
            </a:r>
            <a:r>
              <a:rPr lang="en-US" altLang="zh-TW" sz="3200" dirty="0">
                <a:solidFill>
                  <a:schemeClr val="tx1"/>
                </a:solidFill>
              </a:rPr>
              <a:t>:</a:t>
            </a:r>
            <a:r>
              <a:rPr lang="zh-TW" altLang="en-US" sz="3200" dirty="0">
                <a:solidFill>
                  <a:schemeClr val="tx1"/>
                </a:solidFill>
              </a:rPr>
              <a:t>求字符串长度</a:t>
            </a:r>
            <a:r>
              <a:rPr lang="en-US" altLang="zh-TW" sz="3200" dirty="0">
                <a:solidFill>
                  <a:schemeClr val="tx1"/>
                </a:solidFill>
              </a:rPr>
              <a:t>(</a:t>
            </a:r>
            <a:r>
              <a:rPr lang="zh-TW" altLang="en-US" sz="3200" dirty="0">
                <a:solidFill>
                  <a:schemeClr val="tx1"/>
                </a:solidFill>
              </a:rPr>
              <a:t>有效字符个数</a:t>
            </a:r>
            <a:r>
              <a:rPr lang="en-US" altLang="zh-TW" sz="3200" dirty="0">
                <a:solidFill>
                  <a:schemeClr val="tx1"/>
                </a:solidFill>
              </a:rPr>
              <a:t>) 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r>
              <a:rPr lang="en-US" altLang="zh-TW" sz="3200" b="1" dirty="0" smtClean="0">
                <a:solidFill>
                  <a:schemeClr val="tx1"/>
                </a:solidFill>
              </a:rPr>
              <a:t>char </a:t>
            </a:r>
            <a:r>
              <a:rPr lang="en-US" altLang="zh-TW" sz="3200" b="1" dirty="0" err="1">
                <a:solidFill>
                  <a:schemeClr val="tx1"/>
                </a:solidFill>
              </a:rPr>
              <a:t>str</a:t>
            </a:r>
            <a:r>
              <a:rPr lang="en-US" altLang="zh-TW" sz="3200" b="1" dirty="0">
                <a:solidFill>
                  <a:schemeClr val="tx1"/>
                </a:solidFill>
              </a:rPr>
              <a:t>[] = “hello”</a:t>
            </a:r>
            <a:r>
              <a:rPr lang="en-US" altLang="zh-TW" sz="3200" b="1" dirty="0" smtClean="0">
                <a:solidFill>
                  <a:schemeClr val="tx1"/>
                </a:solidFill>
              </a:rPr>
              <a:t>;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r>
              <a:rPr lang="en-US" altLang="zh-TW" sz="3200" b="1" dirty="0" err="1" smtClean="0">
                <a:solidFill>
                  <a:schemeClr val="tx1"/>
                </a:solidFill>
              </a:rPr>
              <a:t>strlen</a:t>
            </a:r>
            <a:r>
              <a:rPr lang="en-US" altLang="zh-TW" sz="3200" b="1" dirty="0">
                <a:solidFill>
                  <a:schemeClr val="tx1"/>
                </a:solidFill>
              </a:rPr>
              <a:t>(</a:t>
            </a:r>
            <a:r>
              <a:rPr lang="en-US" altLang="zh-TW" sz="3200" b="1" dirty="0" err="1">
                <a:solidFill>
                  <a:schemeClr val="tx1"/>
                </a:solidFill>
              </a:rPr>
              <a:t>str</a:t>
            </a:r>
            <a:r>
              <a:rPr lang="en-US" altLang="zh-TW" sz="3200" b="1" dirty="0">
                <a:solidFill>
                  <a:schemeClr val="tx1"/>
                </a:solidFill>
              </a:rPr>
              <a:t>), </a:t>
            </a:r>
            <a:r>
              <a:rPr lang="en-US" altLang="zh-TW" sz="3200" b="1" dirty="0" err="1">
                <a:solidFill>
                  <a:schemeClr val="tx1"/>
                </a:solidFill>
              </a:rPr>
              <a:t>sizeof</a:t>
            </a:r>
            <a:r>
              <a:rPr lang="en-US" altLang="zh-TW" sz="3200" b="1" dirty="0">
                <a:solidFill>
                  <a:schemeClr val="tx1"/>
                </a:solidFill>
              </a:rPr>
              <a:t>(</a:t>
            </a:r>
            <a:r>
              <a:rPr lang="en-US" altLang="zh-TW" sz="3200" b="1" dirty="0" err="1">
                <a:solidFill>
                  <a:schemeClr val="tx1"/>
                </a:solidFill>
              </a:rPr>
              <a:t>str</a:t>
            </a:r>
            <a:r>
              <a:rPr lang="en-US" altLang="zh-TW" sz="3200" b="1" dirty="0">
                <a:solidFill>
                  <a:schemeClr val="tx1"/>
                </a:solidFill>
              </a:rPr>
              <a:t>)</a:t>
            </a:r>
            <a:r>
              <a:rPr lang="zh-TW" altLang="en-US" sz="3200" dirty="0">
                <a:solidFill>
                  <a:schemeClr val="tx1"/>
                </a:solidFill>
              </a:rPr>
              <a:t>分别是多少</a:t>
            </a:r>
            <a:r>
              <a:rPr lang="en-US" altLang="zh-TW" sz="3200" dirty="0">
                <a:solidFill>
                  <a:schemeClr val="tx1"/>
                </a:solidFill>
              </a:rPr>
              <a:t>? </a:t>
            </a:r>
            <a:endParaRPr lang="zh-TW" altLang="en-US" sz="3200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87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909" y="230909"/>
            <a:ext cx="8508999" cy="4802909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字符串拷贝库函数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zh-CN" altLang="en-US" sz="3200" dirty="0">
                <a:solidFill>
                  <a:schemeClr val="tx1"/>
                </a:solidFill>
              </a:rPr>
              <a:t>复制源字符串内容到一块 新的区域</a:t>
            </a:r>
            <a:r>
              <a:rPr lang="en-US" altLang="zh-CN" sz="3200" dirty="0">
                <a:solidFill>
                  <a:schemeClr val="tx1"/>
                </a:solidFill>
              </a:rPr>
              <a:t>,</a:t>
            </a:r>
            <a:r>
              <a:rPr lang="zh-CN" altLang="en-US" sz="3200" dirty="0">
                <a:solidFill>
                  <a:schemeClr val="tx1"/>
                </a:solidFill>
              </a:rPr>
              <a:t>复制到‘ </a:t>
            </a:r>
            <a:r>
              <a:rPr lang="en-US" altLang="zh-CN" sz="3200" dirty="0">
                <a:solidFill>
                  <a:schemeClr val="tx1"/>
                </a:solidFill>
              </a:rPr>
              <a:t>\0’ </a:t>
            </a:r>
            <a:r>
              <a:rPr lang="zh-CN" altLang="en-US" sz="3200" dirty="0">
                <a:solidFill>
                  <a:schemeClr val="tx1"/>
                </a:solidFill>
              </a:rPr>
              <a:t>结束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endParaRPr lang="zh-CN" altLang="en-US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char *</a:t>
            </a:r>
            <a:r>
              <a:rPr lang="en-US" altLang="zh-CN" sz="3200" dirty="0" err="1">
                <a:solidFill>
                  <a:schemeClr val="tx1"/>
                </a:solidFill>
              </a:rPr>
              <a:t>strcpy</a:t>
            </a:r>
            <a:r>
              <a:rPr lang="en-US" altLang="zh-CN" sz="3200" dirty="0">
                <a:solidFill>
                  <a:schemeClr val="tx1"/>
                </a:solidFill>
              </a:rPr>
              <a:t>(char *</a:t>
            </a:r>
            <a:r>
              <a:rPr lang="en-US" altLang="zh-CN" sz="3200" dirty="0" err="1">
                <a:solidFill>
                  <a:schemeClr val="tx1"/>
                </a:solidFill>
              </a:rPr>
              <a:t>dest</a:t>
            </a:r>
            <a:r>
              <a:rPr lang="en-US" altLang="zh-CN" sz="3200" dirty="0">
                <a:solidFill>
                  <a:schemeClr val="tx1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const</a:t>
            </a:r>
            <a:r>
              <a:rPr lang="en-US" altLang="zh-CN" sz="3200" dirty="0">
                <a:solidFill>
                  <a:schemeClr val="tx1"/>
                </a:solidFill>
              </a:rPr>
              <a:t> char *</a:t>
            </a:r>
            <a:r>
              <a:rPr lang="en-US" altLang="zh-CN" sz="3200" dirty="0" err="1">
                <a:solidFill>
                  <a:schemeClr val="tx1"/>
                </a:solidFill>
              </a:rPr>
              <a:t>src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endParaRPr lang="zh-CN" altLang="en-US" sz="3200" dirty="0">
              <a:solidFill>
                <a:schemeClr val="tx1"/>
              </a:solidFill>
            </a:endParaRPr>
          </a:p>
          <a:p>
            <a:r>
              <a:rPr lang="en-US" altLang="zh-CN" sz="3200" dirty="0" err="1">
                <a:solidFill>
                  <a:schemeClr val="tx1"/>
                </a:solidFill>
              </a:rPr>
              <a:t>dest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指向的空间足够大 </a:t>
            </a:r>
            <a:r>
              <a:rPr lang="en-US" altLang="zh-CN" sz="3200" dirty="0">
                <a:solidFill>
                  <a:schemeClr val="tx1"/>
                </a:solidFill>
              </a:rPr>
              <a:t>( </a:t>
            </a:r>
            <a:r>
              <a:rPr lang="zh-CN" altLang="en-US" sz="3200" dirty="0">
                <a:solidFill>
                  <a:schemeClr val="tx1"/>
                </a:solidFill>
              </a:rPr>
              <a:t>写入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endParaRPr lang="zh-CN" altLang="en-US" sz="3200" dirty="0">
              <a:solidFill>
                <a:schemeClr val="tx1"/>
              </a:solidFill>
            </a:endParaRPr>
          </a:p>
          <a:p>
            <a:r>
              <a:rPr lang="en-US" altLang="zh-CN" sz="3200" dirty="0" err="1">
                <a:solidFill>
                  <a:schemeClr val="tx1"/>
                </a:solidFill>
              </a:rPr>
              <a:t>dest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与 </a:t>
            </a:r>
            <a:r>
              <a:rPr lang="en-US" altLang="zh-CN" sz="3200" dirty="0" err="1">
                <a:solidFill>
                  <a:schemeClr val="tx1"/>
                </a:solidFill>
              </a:rPr>
              <a:t>src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指向的空间不重叠 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以上两点也说明了 </a:t>
            </a:r>
            <a:r>
              <a:rPr lang="en-US" altLang="zh-CN" sz="3200" dirty="0" err="1">
                <a:solidFill>
                  <a:schemeClr val="tx1"/>
                </a:solidFill>
              </a:rPr>
              <a:t>strcpy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函数的潜在危险</a:t>
            </a:r>
            <a:r>
              <a:rPr lang="en-US" altLang="zh-CN" sz="3200" dirty="0">
                <a:solidFill>
                  <a:schemeClr val="tx1"/>
                </a:solidFill>
              </a:rPr>
              <a:t>: </a:t>
            </a:r>
            <a:endParaRPr lang="zh-CN" altLang="en-US" sz="3200" dirty="0">
              <a:solidFill>
                <a:schemeClr val="tx1"/>
              </a:solidFill>
            </a:endParaRPr>
          </a:p>
          <a:p>
            <a:r>
              <a:rPr lang="zh-CN" altLang="en-US" sz="3200" dirty="0">
                <a:solidFill>
                  <a:schemeClr val="tx1"/>
                </a:solidFill>
              </a:rPr>
              <a:t>如果 </a:t>
            </a:r>
            <a:r>
              <a:rPr lang="en-US" altLang="zh-CN" sz="3200" dirty="0" err="1">
                <a:solidFill>
                  <a:schemeClr val="tx1"/>
                </a:solidFill>
              </a:rPr>
              <a:t>dest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空间不够大、 </a:t>
            </a:r>
            <a:r>
              <a:rPr lang="en-US" altLang="zh-CN" sz="3200" dirty="0" err="1">
                <a:solidFill>
                  <a:schemeClr val="tx1"/>
                </a:solidFill>
              </a:rPr>
              <a:t>dest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与 </a:t>
            </a:r>
            <a:r>
              <a:rPr lang="en-US" altLang="zh-CN" sz="3200" dirty="0" err="1">
                <a:solidFill>
                  <a:schemeClr val="tx1"/>
                </a:solidFill>
              </a:rPr>
              <a:t>src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重叠则 可能会得不到正确答案。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41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1727" y="254000"/>
            <a:ext cx="8601363" cy="474518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字符串拷贝库函数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zh-CN" altLang="en-US" sz="3200" dirty="0">
                <a:solidFill>
                  <a:schemeClr val="tx1"/>
                </a:solidFill>
              </a:rPr>
              <a:t>复制源字符串中最多 </a:t>
            </a:r>
            <a:r>
              <a:rPr lang="en-US" altLang="zh-CN" sz="3200" dirty="0">
                <a:solidFill>
                  <a:schemeClr val="tx1"/>
                </a:solidFill>
              </a:rPr>
              <a:t>n </a:t>
            </a:r>
            <a:r>
              <a:rPr lang="zh-CN" altLang="en-US" sz="3200" dirty="0">
                <a:solidFill>
                  <a:schemeClr val="tx1"/>
                </a:solidFill>
              </a:rPr>
              <a:t>个 字符到一块新的区域</a:t>
            </a:r>
            <a:r>
              <a:rPr lang="en-US" altLang="zh-CN" sz="3200" dirty="0">
                <a:solidFill>
                  <a:schemeClr val="tx1"/>
                </a:solidFill>
              </a:rPr>
              <a:t>,</a:t>
            </a:r>
            <a:r>
              <a:rPr lang="zh-CN" altLang="en-US" sz="3200" dirty="0">
                <a:solidFill>
                  <a:schemeClr val="tx1"/>
                </a:solidFill>
              </a:rPr>
              <a:t>新区域</a:t>
            </a:r>
            <a:r>
              <a:rPr lang="zh-CN" altLang="en-US" sz="3200" dirty="0" smtClean="0">
                <a:solidFill>
                  <a:schemeClr val="tx1"/>
                </a:solidFill>
              </a:rPr>
              <a:t>内容不一定 以</a:t>
            </a:r>
            <a:r>
              <a:rPr lang="zh-CN" altLang="en-US" sz="3200" dirty="0">
                <a:solidFill>
                  <a:schemeClr val="tx1"/>
                </a:solidFill>
              </a:rPr>
              <a:t>‘ </a:t>
            </a:r>
            <a:r>
              <a:rPr lang="en-US" altLang="zh-CN" sz="3200" dirty="0">
                <a:solidFill>
                  <a:schemeClr val="tx1"/>
                </a:solidFill>
              </a:rPr>
              <a:t>\0’ </a:t>
            </a:r>
            <a:r>
              <a:rPr lang="zh-CN" altLang="en-US" sz="3200" dirty="0">
                <a:solidFill>
                  <a:schemeClr val="tx1"/>
                </a:solidFill>
              </a:rPr>
              <a:t>结束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endParaRPr lang="zh-CN" altLang="en-US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char *</a:t>
            </a:r>
            <a:r>
              <a:rPr lang="en-US" altLang="zh-CN" sz="3200" dirty="0" err="1">
                <a:solidFill>
                  <a:schemeClr val="tx1"/>
                </a:solidFill>
              </a:rPr>
              <a:t>strncpy</a:t>
            </a:r>
            <a:r>
              <a:rPr lang="en-US" altLang="zh-CN" sz="3200" dirty="0">
                <a:solidFill>
                  <a:schemeClr val="tx1"/>
                </a:solidFill>
              </a:rPr>
              <a:t>(char *</a:t>
            </a:r>
            <a:r>
              <a:rPr lang="en-US" altLang="zh-CN" sz="3200" dirty="0" err="1">
                <a:solidFill>
                  <a:schemeClr val="tx1"/>
                </a:solidFill>
              </a:rPr>
              <a:t>dest</a:t>
            </a:r>
            <a:r>
              <a:rPr lang="en-US" altLang="zh-CN" sz="3200" dirty="0">
                <a:solidFill>
                  <a:schemeClr val="tx1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const</a:t>
            </a:r>
            <a:r>
              <a:rPr lang="en-US" altLang="zh-CN" sz="3200" dirty="0">
                <a:solidFill>
                  <a:schemeClr val="tx1"/>
                </a:solidFill>
              </a:rPr>
              <a:t> char *</a:t>
            </a:r>
            <a:r>
              <a:rPr lang="en-US" altLang="zh-CN" sz="3200" dirty="0" err="1">
                <a:solidFill>
                  <a:schemeClr val="tx1"/>
                </a:solidFill>
              </a:rPr>
              <a:t>src</a:t>
            </a:r>
            <a:r>
              <a:rPr lang="en-US" altLang="zh-CN" sz="3200" dirty="0">
                <a:solidFill>
                  <a:schemeClr val="tx1"/>
                </a:solidFill>
              </a:rPr>
              <a:t>, unsigned n) </a:t>
            </a:r>
            <a:endParaRPr lang="zh-CN" altLang="en-US" sz="3200" dirty="0">
              <a:solidFill>
                <a:schemeClr val="tx1"/>
              </a:solidFill>
            </a:endParaRPr>
          </a:p>
          <a:p>
            <a:r>
              <a:rPr lang="zh-CN" altLang="en-US" sz="3200" dirty="0">
                <a:solidFill>
                  <a:schemeClr val="tx1"/>
                </a:solidFill>
              </a:rPr>
              <a:t>通常第三个参数 </a:t>
            </a:r>
            <a:r>
              <a:rPr lang="en-US" altLang="zh-CN" sz="3200" dirty="0">
                <a:solidFill>
                  <a:schemeClr val="tx1"/>
                </a:solidFill>
              </a:rPr>
              <a:t>n </a:t>
            </a:r>
            <a:r>
              <a:rPr lang="zh-CN" altLang="en-US" sz="3200" dirty="0">
                <a:solidFill>
                  <a:schemeClr val="tx1"/>
                </a:solidFill>
              </a:rPr>
              <a:t>用来表示 </a:t>
            </a:r>
            <a:r>
              <a:rPr lang="en-US" altLang="zh-CN" sz="3200" dirty="0" err="1">
                <a:solidFill>
                  <a:schemeClr val="tx1"/>
                </a:solidFill>
              </a:rPr>
              <a:t>dest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指向空间的 可用字节数</a:t>
            </a:r>
            <a:r>
              <a:rPr lang="en-US" altLang="zh-CN" sz="3200" dirty="0">
                <a:solidFill>
                  <a:schemeClr val="tx1"/>
                </a:solidFill>
              </a:rPr>
              <a:t>,</a:t>
            </a:r>
            <a:r>
              <a:rPr lang="zh-CN" altLang="en-US" sz="3200" dirty="0">
                <a:solidFill>
                  <a:schemeClr val="tx1"/>
                </a:solidFill>
              </a:rPr>
              <a:t>以保证访问不会越界 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 </a:t>
            </a:r>
            <a:r>
              <a:rPr lang="en-US" altLang="zh-CN" sz="3200" dirty="0" err="1">
                <a:solidFill>
                  <a:schemeClr val="tx1"/>
                </a:solidFill>
              </a:rPr>
              <a:t>dest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与 </a:t>
            </a:r>
            <a:r>
              <a:rPr lang="en-US" altLang="zh-CN" sz="3200" dirty="0" err="1">
                <a:solidFill>
                  <a:schemeClr val="tx1"/>
                </a:solidFill>
              </a:rPr>
              <a:t>src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指向的空间不重叠 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如果 </a:t>
            </a:r>
            <a:r>
              <a:rPr lang="en-US" altLang="zh-CN" sz="3200" dirty="0">
                <a:solidFill>
                  <a:schemeClr val="tx1"/>
                </a:solidFill>
              </a:rPr>
              <a:t>n </a:t>
            </a:r>
            <a:r>
              <a:rPr lang="zh-CN" altLang="en-US" sz="3200" dirty="0">
                <a:solidFill>
                  <a:schemeClr val="tx1"/>
                </a:solidFill>
              </a:rPr>
              <a:t>小于等于 </a:t>
            </a:r>
            <a:r>
              <a:rPr lang="en-US" altLang="zh-CN" sz="3200" dirty="0" err="1">
                <a:solidFill>
                  <a:schemeClr val="tx1"/>
                </a:solidFill>
              </a:rPr>
              <a:t>src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的长度</a:t>
            </a:r>
            <a:r>
              <a:rPr lang="en-US" altLang="zh-CN" sz="3200" dirty="0">
                <a:solidFill>
                  <a:schemeClr val="tx1"/>
                </a:solidFill>
              </a:rPr>
              <a:t>,</a:t>
            </a:r>
            <a:r>
              <a:rPr lang="zh-CN" altLang="en-US" sz="3200" dirty="0">
                <a:solidFill>
                  <a:schemeClr val="tx1"/>
                </a:solidFill>
              </a:rPr>
              <a:t>则目标位置上 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的内容不会形成一个合法的字符串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37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18" y="334817"/>
            <a:ext cx="8474364" cy="4687455"/>
          </a:xfrm>
        </p:spPr>
        <p:txBody>
          <a:bodyPr/>
          <a:lstStyle/>
          <a:p>
            <a:r>
              <a:rPr lang="zh-TW" altLang="en-US" sz="3200" dirty="0">
                <a:solidFill>
                  <a:schemeClr val="tx1"/>
                </a:solidFill>
              </a:rPr>
              <a:t>在字符串原有内容的基础上再添加</a:t>
            </a:r>
            <a:r>
              <a:rPr lang="zh-TW" altLang="en-US" sz="3200" dirty="0" smtClean="0">
                <a:solidFill>
                  <a:schemeClr val="tx1"/>
                </a:solidFill>
              </a:rPr>
              <a:t>新内容 </a:t>
            </a:r>
            <a:endParaRPr lang="zh-TW" altLang="en-US" sz="3200" dirty="0">
              <a:solidFill>
                <a:schemeClr val="tx1"/>
              </a:solidFill>
            </a:endParaRPr>
          </a:p>
          <a:p>
            <a:r>
              <a:rPr lang="en-US" altLang="zh-TW" sz="3200" b="1" dirty="0" err="1">
                <a:solidFill>
                  <a:schemeClr val="tx1"/>
                </a:solidFill>
              </a:rPr>
              <a:t>s</a:t>
            </a:r>
            <a:r>
              <a:rPr lang="en-US" altLang="zh-TW" sz="3200" b="1" dirty="0" err="1" smtClean="0">
                <a:solidFill>
                  <a:schemeClr val="tx1"/>
                </a:solidFill>
              </a:rPr>
              <a:t>trcat</a:t>
            </a:r>
            <a:r>
              <a:rPr lang="en-US" altLang="zh-TW" sz="3200" b="1" dirty="0" smtClean="0">
                <a:solidFill>
                  <a:schemeClr val="tx1"/>
                </a:solidFill>
              </a:rPr>
              <a:t> </a:t>
            </a:r>
            <a:r>
              <a:rPr lang="zh-TW" altLang="en-US" sz="3200" dirty="0">
                <a:solidFill>
                  <a:schemeClr val="tx1"/>
                </a:solidFill>
              </a:rPr>
              <a:t>,</a:t>
            </a:r>
            <a:r>
              <a:rPr lang="zh-TW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TW" sz="3200" b="1" dirty="0" err="1">
                <a:solidFill>
                  <a:schemeClr val="tx1"/>
                </a:solidFill>
              </a:rPr>
              <a:t>strncat</a:t>
            </a:r>
            <a:r>
              <a:rPr lang="en-US" altLang="zh-TW" sz="3200" b="1" dirty="0">
                <a:solidFill>
                  <a:schemeClr val="tx1"/>
                </a:solidFill>
              </a:rPr>
              <a:t>: </a:t>
            </a:r>
            <a:r>
              <a:rPr lang="zh-TW" altLang="en-US" sz="3200" dirty="0">
                <a:solidFill>
                  <a:schemeClr val="tx1"/>
                </a:solidFill>
              </a:rPr>
              <a:t>字符串拷贝连接 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r>
              <a:rPr lang="en-US" altLang="zh-TW" sz="3200" b="1" dirty="0" smtClean="0">
                <a:solidFill>
                  <a:schemeClr val="tx1"/>
                </a:solidFill>
              </a:rPr>
              <a:t>char </a:t>
            </a:r>
            <a:r>
              <a:rPr lang="en-US" altLang="zh-TW" sz="3200" b="1" dirty="0">
                <a:solidFill>
                  <a:schemeClr val="tx1"/>
                </a:solidFill>
              </a:rPr>
              <a:t>*</a:t>
            </a:r>
            <a:r>
              <a:rPr lang="en-US" altLang="zh-TW" sz="3200" b="1" dirty="0" err="1">
                <a:solidFill>
                  <a:schemeClr val="tx1"/>
                </a:solidFill>
              </a:rPr>
              <a:t>strcat</a:t>
            </a:r>
            <a:r>
              <a:rPr lang="en-US" altLang="zh-TW" sz="3200" b="1" dirty="0">
                <a:solidFill>
                  <a:schemeClr val="tx1"/>
                </a:solidFill>
              </a:rPr>
              <a:t>(char *s1, char *s2) </a:t>
            </a:r>
            <a:endParaRPr lang="zh-TW" altLang="en-US" sz="3200" dirty="0">
              <a:solidFill>
                <a:schemeClr val="tx1"/>
              </a:solidFill>
            </a:endParaRPr>
          </a:p>
          <a:p>
            <a:r>
              <a:rPr lang="en-US" altLang="zh-TW" sz="3200" b="1" dirty="0" smtClean="0">
                <a:solidFill>
                  <a:schemeClr val="tx1"/>
                </a:solidFill>
              </a:rPr>
              <a:t>char </a:t>
            </a:r>
            <a:r>
              <a:rPr lang="en-US" altLang="zh-TW" sz="3200" b="1" dirty="0">
                <a:solidFill>
                  <a:schemeClr val="tx1"/>
                </a:solidFill>
              </a:rPr>
              <a:t>*</a:t>
            </a:r>
            <a:r>
              <a:rPr lang="en-US" altLang="zh-TW" sz="3200" b="1" dirty="0" err="1">
                <a:solidFill>
                  <a:schemeClr val="tx1"/>
                </a:solidFill>
              </a:rPr>
              <a:t>strncat</a:t>
            </a:r>
            <a:r>
              <a:rPr lang="en-US" altLang="zh-TW" sz="3200" b="1" dirty="0">
                <a:solidFill>
                  <a:schemeClr val="tx1"/>
                </a:solidFill>
              </a:rPr>
              <a:t>(char *s1, char *s2, </a:t>
            </a:r>
            <a:r>
              <a:rPr lang="en-US" altLang="zh-TW" sz="3200" b="1" dirty="0" smtClean="0">
                <a:solidFill>
                  <a:schemeClr val="tx1"/>
                </a:solidFill>
              </a:rPr>
              <a:t>unsigned </a:t>
            </a:r>
            <a:r>
              <a:rPr lang="en-US" altLang="zh-TW" sz="3200" b="1" dirty="0">
                <a:solidFill>
                  <a:schemeClr val="tx1"/>
                </a:solidFill>
              </a:rPr>
              <a:t>n) </a:t>
            </a:r>
            <a:endParaRPr lang="zh-TW" altLang="en-US" sz="3200" dirty="0">
              <a:solidFill>
                <a:schemeClr val="tx1"/>
              </a:solidFill>
            </a:endParaRPr>
          </a:p>
          <a:p>
            <a:r>
              <a:rPr lang="en-US" altLang="zh-TW" sz="3200" dirty="0" err="1" smtClean="0">
                <a:solidFill>
                  <a:schemeClr val="tx1"/>
                </a:solidFill>
              </a:rPr>
              <a:t>strncat</a:t>
            </a:r>
            <a:r>
              <a:rPr lang="en-US" altLang="zh-TW" sz="3200" dirty="0" smtClean="0">
                <a:solidFill>
                  <a:schemeClr val="tx1"/>
                </a:solidFill>
              </a:rPr>
              <a:t> </a:t>
            </a:r>
            <a:r>
              <a:rPr lang="zh-TW" altLang="en-US" sz="3200" dirty="0">
                <a:solidFill>
                  <a:schemeClr val="tx1"/>
                </a:solidFill>
              </a:rPr>
              <a:t>也是对 </a:t>
            </a:r>
            <a:r>
              <a:rPr lang="en-US" altLang="zh-TW" sz="3200" dirty="0" err="1">
                <a:solidFill>
                  <a:schemeClr val="tx1"/>
                </a:solidFill>
              </a:rPr>
              <a:t>strcat</a:t>
            </a:r>
            <a:r>
              <a:rPr lang="en-US" altLang="zh-TW" sz="3200" dirty="0">
                <a:solidFill>
                  <a:schemeClr val="tx1"/>
                </a:solidFill>
              </a:rPr>
              <a:t> </a:t>
            </a:r>
            <a:r>
              <a:rPr lang="zh-TW" altLang="en-US" sz="3200" dirty="0">
                <a:solidFill>
                  <a:schemeClr val="tx1"/>
                </a:solidFill>
              </a:rPr>
              <a:t>的改进</a:t>
            </a:r>
            <a:r>
              <a:rPr lang="en-US" altLang="zh-TW" sz="3200" dirty="0">
                <a:solidFill>
                  <a:schemeClr val="tx1"/>
                </a:solidFill>
              </a:rPr>
              <a:t>,</a:t>
            </a:r>
            <a:r>
              <a:rPr lang="zh-TW" altLang="en-US" sz="3200" dirty="0">
                <a:solidFill>
                  <a:schemeClr val="tx1"/>
                </a:solidFill>
              </a:rPr>
              <a:t>最后一个参数代表从 </a:t>
            </a:r>
            <a:r>
              <a:rPr lang="en-US" altLang="zh-TW" sz="3200" dirty="0">
                <a:solidFill>
                  <a:schemeClr val="tx1"/>
                </a:solidFill>
              </a:rPr>
              <a:t>s2 </a:t>
            </a:r>
            <a:r>
              <a:rPr lang="zh-TW" altLang="en-US" sz="3200" dirty="0">
                <a:solidFill>
                  <a:schemeClr val="tx1"/>
                </a:solidFill>
              </a:rPr>
              <a:t>指向的字符串中最多取 </a:t>
            </a:r>
            <a:r>
              <a:rPr lang="en-US" altLang="zh-TW" sz="3200" dirty="0">
                <a:solidFill>
                  <a:schemeClr val="tx1"/>
                </a:solidFill>
              </a:rPr>
              <a:t>n </a:t>
            </a:r>
            <a:r>
              <a:rPr lang="zh-TW" altLang="en-US" sz="3200" dirty="0">
                <a:solidFill>
                  <a:schemeClr val="tx1"/>
                </a:solidFill>
              </a:rPr>
              <a:t>个字符连接到 </a:t>
            </a:r>
            <a:r>
              <a:rPr lang="en-US" altLang="zh-TW" sz="3200" dirty="0" err="1">
                <a:solidFill>
                  <a:schemeClr val="tx1"/>
                </a:solidFill>
              </a:rPr>
              <a:t>dest</a:t>
            </a:r>
            <a:r>
              <a:rPr lang="en-US" altLang="zh-TW" sz="3200" dirty="0">
                <a:solidFill>
                  <a:schemeClr val="tx1"/>
                </a:solidFill>
              </a:rPr>
              <a:t> </a:t>
            </a:r>
            <a:r>
              <a:rPr lang="zh-TW" altLang="en-US" sz="3200" dirty="0">
                <a:solidFill>
                  <a:schemeClr val="tx1"/>
                </a:solidFill>
              </a:rPr>
              <a:t>的末尾</a:t>
            </a:r>
            <a:r>
              <a:rPr lang="en-US" altLang="zh-TW" sz="3200" dirty="0">
                <a:solidFill>
                  <a:schemeClr val="tx1"/>
                </a:solidFill>
              </a:rPr>
              <a:t>,</a:t>
            </a:r>
            <a:r>
              <a:rPr lang="zh-TW" altLang="en-US" sz="3200" dirty="0" smtClean="0">
                <a:solidFill>
                  <a:schemeClr val="tx1"/>
                </a:solidFill>
              </a:rPr>
              <a:t>以保证不发</a:t>
            </a:r>
            <a:r>
              <a:rPr lang="zh-TW" altLang="en-US" sz="3200" dirty="0">
                <a:solidFill>
                  <a:schemeClr val="tx1"/>
                </a:solidFill>
              </a:rPr>
              <a:t>生越界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07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0182" y="277091"/>
            <a:ext cx="8543636" cy="4317531"/>
          </a:xfrm>
        </p:spPr>
        <p:txBody>
          <a:bodyPr>
            <a:normAutofit fontScale="92500"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比较字符串或内存块中内容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zh-CN" altLang="en-US" sz="3200" dirty="0">
                <a:solidFill>
                  <a:schemeClr val="tx1"/>
                </a:solidFill>
              </a:rPr>
              <a:t>数值</a:t>
            </a:r>
            <a:r>
              <a:rPr lang="en-US" altLang="zh-CN" sz="3200" dirty="0">
                <a:solidFill>
                  <a:schemeClr val="tx1"/>
                </a:solidFill>
              </a:rPr>
              <a:t>),</a:t>
            </a:r>
            <a:r>
              <a:rPr lang="zh-CN" altLang="en-US" sz="3200" dirty="0">
                <a:solidFill>
                  <a:schemeClr val="tx1"/>
                </a:solidFill>
              </a:rPr>
              <a:t>得出 两个字符串或内存区域数据小于、等于、大 于的结论。 </a:t>
            </a: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比较</a:t>
            </a:r>
            <a:r>
              <a:rPr lang="zh-CN" altLang="en-US" sz="3200" dirty="0">
                <a:solidFill>
                  <a:schemeClr val="tx1"/>
                </a:solidFill>
              </a:rPr>
              <a:t>字符串</a:t>
            </a:r>
            <a:r>
              <a:rPr lang="en-US" altLang="zh-CN" sz="3200" dirty="0">
                <a:solidFill>
                  <a:schemeClr val="tx1"/>
                </a:solidFill>
              </a:rPr>
              <a:t>:</a:t>
            </a:r>
            <a:r>
              <a:rPr lang="zh-CN" altLang="en-US" sz="3200" dirty="0">
                <a:solidFill>
                  <a:schemeClr val="tx1"/>
                </a:solidFill>
              </a:rPr>
              <a:t>按照 </a:t>
            </a:r>
            <a:r>
              <a:rPr lang="en-US" altLang="zh-CN" sz="3200" dirty="0">
                <a:solidFill>
                  <a:schemeClr val="tx1"/>
                </a:solidFill>
              </a:rPr>
              <a:t>ASCII </a:t>
            </a:r>
            <a:r>
              <a:rPr lang="zh-CN" altLang="en-US" sz="3200" dirty="0">
                <a:solidFill>
                  <a:schemeClr val="tx1"/>
                </a:solidFill>
              </a:rPr>
              <a:t>值进行比较 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chemeClr val="tx1"/>
                </a:solidFill>
              </a:rPr>
              <a:t>如</a:t>
            </a:r>
            <a:r>
              <a:rPr lang="en-US" altLang="zh-TW" sz="3200" dirty="0">
                <a:solidFill>
                  <a:schemeClr val="tx1"/>
                </a:solidFill>
              </a:rPr>
              <a:t>: </a:t>
            </a:r>
            <a:r>
              <a:rPr lang="en-US" altLang="zh-TW" sz="3200" dirty="0" err="1">
                <a:solidFill>
                  <a:schemeClr val="tx1"/>
                </a:solidFill>
              </a:rPr>
              <a:t>strcmp</a:t>
            </a:r>
            <a:r>
              <a:rPr lang="en-US" altLang="zh-TW" sz="3200" dirty="0">
                <a:solidFill>
                  <a:schemeClr val="tx1"/>
                </a:solidFill>
              </a:rPr>
              <a:t>(“</a:t>
            </a:r>
            <a:r>
              <a:rPr lang="en-US" altLang="zh-TW" sz="3200" dirty="0" err="1">
                <a:solidFill>
                  <a:schemeClr val="tx1"/>
                </a:solidFill>
              </a:rPr>
              <a:t>ab</a:t>
            </a:r>
            <a:r>
              <a:rPr lang="en-US" altLang="zh-TW" sz="3200" dirty="0">
                <a:solidFill>
                  <a:schemeClr val="tx1"/>
                </a:solidFill>
              </a:rPr>
              <a:t>”, “</a:t>
            </a:r>
            <a:r>
              <a:rPr lang="en-US" altLang="zh-TW" sz="3200" dirty="0" err="1">
                <a:solidFill>
                  <a:schemeClr val="tx1"/>
                </a:solidFill>
              </a:rPr>
              <a:t>abc</a:t>
            </a:r>
            <a:r>
              <a:rPr lang="en-US" altLang="zh-TW" sz="3200" dirty="0">
                <a:solidFill>
                  <a:schemeClr val="tx1"/>
                </a:solidFill>
              </a:rPr>
              <a:t>”): </a:t>
            </a:r>
            <a:r>
              <a:rPr lang="zh-TW" altLang="en-US" sz="3200" dirty="0">
                <a:solidFill>
                  <a:schemeClr val="tx1"/>
                </a:solidFill>
              </a:rPr>
              <a:t>结论为负值</a:t>
            </a:r>
            <a:r>
              <a:rPr lang="en-US" altLang="zh-TW" sz="3200" dirty="0">
                <a:solidFill>
                  <a:schemeClr val="tx1"/>
                </a:solidFill>
              </a:rPr>
              <a:t>, </a:t>
            </a:r>
            <a:r>
              <a:rPr lang="zh-TW" altLang="en-US" sz="3200" dirty="0">
                <a:solidFill>
                  <a:schemeClr val="tx1"/>
                </a:solidFill>
              </a:rPr>
              <a:t>表示“ </a:t>
            </a:r>
            <a:r>
              <a:rPr lang="en-US" altLang="zh-TW" sz="3200" dirty="0" err="1">
                <a:solidFill>
                  <a:schemeClr val="tx1"/>
                </a:solidFill>
              </a:rPr>
              <a:t>ab</a:t>
            </a:r>
            <a:r>
              <a:rPr lang="en-US" altLang="zh-TW" sz="3200" dirty="0">
                <a:solidFill>
                  <a:schemeClr val="tx1"/>
                </a:solidFill>
              </a:rPr>
              <a:t>” </a:t>
            </a:r>
            <a:r>
              <a:rPr lang="zh-TW" altLang="en-US" sz="3200" dirty="0">
                <a:solidFill>
                  <a:schemeClr val="tx1"/>
                </a:solidFill>
              </a:rPr>
              <a:t>小于“ </a:t>
            </a:r>
            <a:r>
              <a:rPr lang="en-US" altLang="zh-TW" sz="3200" dirty="0" err="1">
                <a:solidFill>
                  <a:schemeClr val="tx1"/>
                </a:solidFill>
              </a:rPr>
              <a:t>abc</a:t>
            </a:r>
            <a:r>
              <a:rPr lang="en-US" altLang="zh-TW" sz="3200" dirty="0">
                <a:solidFill>
                  <a:schemeClr val="tx1"/>
                </a:solidFill>
              </a:rPr>
              <a:t>” </a:t>
            </a:r>
            <a:endParaRPr lang="zh-TW" altLang="en-US" sz="3200" dirty="0">
              <a:solidFill>
                <a:schemeClr val="tx1"/>
              </a:solidFill>
            </a:endParaRPr>
          </a:p>
          <a:p>
            <a:r>
              <a:rPr lang="en-US" altLang="zh-CN" sz="3200" dirty="0" err="1">
                <a:solidFill>
                  <a:schemeClr val="tx1"/>
                </a:solidFill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</a:rPr>
              <a:t>strcmp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const</a:t>
            </a:r>
            <a:r>
              <a:rPr lang="en-US" altLang="zh-CN" sz="3200" dirty="0">
                <a:solidFill>
                  <a:schemeClr val="tx1"/>
                </a:solidFill>
              </a:rPr>
              <a:t> char *s1, </a:t>
            </a:r>
            <a:r>
              <a:rPr lang="en-US" altLang="zh-CN" sz="3200" dirty="0" err="1">
                <a:solidFill>
                  <a:schemeClr val="tx1"/>
                </a:solidFill>
              </a:rPr>
              <a:t>const</a:t>
            </a:r>
            <a:r>
              <a:rPr lang="en-US" altLang="zh-CN" sz="3200" dirty="0">
                <a:solidFill>
                  <a:schemeClr val="tx1"/>
                </a:solidFill>
              </a:rPr>
              <a:t> char *s2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 err="1">
                <a:solidFill>
                  <a:schemeClr val="tx1"/>
                </a:solidFill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</a:rPr>
              <a:t>strncmp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const</a:t>
            </a:r>
            <a:r>
              <a:rPr lang="en-US" altLang="zh-CN" sz="3200" dirty="0">
                <a:solidFill>
                  <a:schemeClr val="tx1"/>
                </a:solidFill>
              </a:rPr>
              <a:t> char *s1, </a:t>
            </a:r>
            <a:r>
              <a:rPr lang="en-US" altLang="zh-CN" sz="3200" dirty="0" err="1">
                <a:solidFill>
                  <a:schemeClr val="tx1"/>
                </a:solidFill>
              </a:rPr>
              <a:t>const</a:t>
            </a:r>
            <a:r>
              <a:rPr lang="en-US" altLang="zh-CN" sz="3200" dirty="0">
                <a:solidFill>
                  <a:schemeClr val="tx1"/>
                </a:solidFill>
              </a:rPr>
              <a:t> char *s2, </a:t>
            </a:r>
            <a:r>
              <a:rPr lang="en-US" altLang="zh-CN" sz="3200" dirty="0" err="1">
                <a:solidFill>
                  <a:schemeClr val="tx1"/>
                </a:solidFill>
              </a:rPr>
              <a:t>unsigend</a:t>
            </a:r>
            <a:r>
              <a:rPr lang="en-US" altLang="zh-CN" sz="3200" dirty="0">
                <a:solidFill>
                  <a:schemeClr val="tx1"/>
                </a:solidFill>
              </a:rPr>
              <a:t> n)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55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0182" y="300182"/>
            <a:ext cx="8485909" cy="4687454"/>
          </a:xfrm>
        </p:spPr>
        <p:txBody>
          <a:bodyPr/>
          <a:lstStyle/>
          <a:p>
            <a:r>
              <a:rPr lang="zh-TW" altLang="en-US" sz="3200" dirty="0">
                <a:solidFill>
                  <a:schemeClr val="tx1"/>
                </a:solidFill>
              </a:rPr>
              <a:t>搜索字符 </a:t>
            </a:r>
          </a:p>
          <a:p>
            <a:r>
              <a:rPr lang="zh-TW" altLang="en-US" sz="3200" dirty="0">
                <a:solidFill>
                  <a:schemeClr val="tx1"/>
                </a:solidFill>
              </a:rPr>
              <a:t>查找一个字符串中是否有指定字符 </a:t>
            </a:r>
            <a:endParaRPr lang="en-US" altLang="zh-TW" sz="3200" dirty="0">
              <a:solidFill>
                <a:schemeClr val="tx1"/>
              </a:solidFill>
            </a:endParaRPr>
          </a:p>
          <a:p>
            <a:r>
              <a:rPr lang="en-US" altLang="zh-TW" sz="3200" dirty="0" smtClean="0">
                <a:solidFill>
                  <a:schemeClr val="tx1"/>
                </a:solidFill>
              </a:rPr>
              <a:t>char </a:t>
            </a:r>
            <a:r>
              <a:rPr lang="en-US" altLang="zh-TW" sz="3200" dirty="0">
                <a:solidFill>
                  <a:schemeClr val="tx1"/>
                </a:solidFill>
              </a:rPr>
              <a:t>* </a:t>
            </a:r>
            <a:r>
              <a:rPr lang="en-US" altLang="zh-TW" sz="3200" dirty="0" err="1">
                <a:solidFill>
                  <a:schemeClr val="tx1"/>
                </a:solidFill>
              </a:rPr>
              <a:t>strchr</a:t>
            </a:r>
            <a:r>
              <a:rPr lang="en-US" altLang="zh-TW" sz="3200" dirty="0">
                <a:solidFill>
                  <a:schemeClr val="tx1"/>
                </a:solidFill>
              </a:rPr>
              <a:t>(</a:t>
            </a:r>
            <a:r>
              <a:rPr lang="en-US" altLang="zh-TW" sz="3200" dirty="0" err="1">
                <a:solidFill>
                  <a:schemeClr val="tx1"/>
                </a:solidFill>
              </a:rPr>
              <a:t>const</a:t>
            </a:r>
            <a:r>
              <a:rPr lang="en-US" altLang="zh-TW" sz="3200" dirty="0">
                <a:solidFill>
                  <a:schemeClr val="tx1"/>
                </a:solidFill>
              </a:rPr>
              <a:t> char *s, </a:t>
            </a:r>
            <a:r>
              <a:rPr lang="en-US" altLang="zh-TW" sz="3200" dirty="0" err="1">
                <a:solidFill>
                  <a:schemeClr val="tx1"/>
                </a:solidFill>
              </a:rPr>
              <a:t>int</a:t>
            </a:r>
            <a:r>
              <a:rPr lang="en-US" altLang="zh-TW" sz="3200" dirty="0">
                <a:solidFill>
                  <a:schemeClr val="tx1"/>
                </a:solidFill>
              </a:rPr>
              <a:t> c) </a:t>
            </a:r>
          </a:p>
          <a:p>
            <a:r>
              <a:rPr lang="en-US" altLang="zh-TW" sz="3200" dirty="0" smtClean="0">
                <a:solidFill>
                  <a:schemeClr val="tx1"/>
                </a:solidFill>
              </a:rPr>
              <a:t>char </a:t>
            </a:r>
            <a:r>
              <a:rPr lang="en-US" altLang="zh-TW" sz="3200" dirty="0">
                <a:solidFill>
                  <a:schemeClr val="tx1"/>
                </a:solidFill>
              </a:rPr>
              <a:t>*</a:t>
            </a:r>
            <a:r>
              <a:rPr lang="en-US" altLang="zh-TW" sz="3200" dirty="0" err="1">
                <a:solidFill>
                  <a:schemeClr val="tx1"/>
                </a:solidFill>
              </a:rPr>
              <a:t>strrchr</a:t>
            </a:r>
            <a:r>
              <a:rPr lang="en-US" altLang="zh-TW" sz="3200" dirty="0">
                <a:solidFill>
                  <a:schemeClr val="tx1"/>
                </a:solidFill>
              </a:rPr>
              <a:t>(</a:t>
            </a:r>
            <a:r>
              <a:rPr lang="en-US" altLang="zh-TW" sz="3200" dirty="0" err="1">
                <a:solidFill>
                  <a:schemeClr val="tx1"/>
                </a:solidFill>
              </a:rPr>
              <a:t>const</a:t>
            </a:r>
            <a:r>
              <a:rPr lang="en-US" altLang="zh-TW" sz="3200" dirty="0">
                <a:solidFill>
                  <a:schemeClr val="tx1"/>
                </a:solidFill>
              </a:rPr>
              <a:t> char *s, </a:t>
            </a:r>
            <a:r>
              <a:rPr lang="en-US" altLang="zh-TW" sz="3200" dirty="0" err="1">
                <a:solidFill>
                  <a:schemeClr val="tx1"/>
                </a:solidFill>
              </a:rPr>
              <a:t>int</a:t>
            </a:r>
            <a:r>
              <a:rPr lang="en-US" altLang="zh-TW" sz="3200" dirty="0">
                <a:solidFill>
                  <a:schemeClr val="tx1"/>
                </a:solidFill>
              </a:rPr>
              <a:t> c) </a:t>
            </a:r>
          </a:p>
          <a:p>
            <a:r>
              <a:rPr lang="zh-TW" altLang="en-US" sz="3200" dirty="0" smtClean="0">
                <a:solidFill>
                  <a:schemeClr val="tx1"/>
                </a:solidFill>
              </a:rPr>
              <a:t>若未找到返回值为 </a:t>
            </a:r>
            <a:r>
              <a:rPr lang="en-US" altLang="zh-TW" sz="3200" dirty="0">
                <a:solidFill>
                  <a:schemeClr val="tx1"/>
                </a:solidFill>
              </a:rPr>
              <a:t>NULL (</a:t>
            </a:r>
            <a:r>
              <a:rPr lang="zh-TW" altLang="en-US" sz="3200" dirty="0">
                <a:solidFill>
                  <a:schemeClr val="tx1"/>
                </a:solidFill>
              </a:rPr>
              <a:t>空指针</a:t>
            </a:r>
            <a:r>
              <a:rPr lang="en-US" altLang="zh-TW" sz="3200" dirty="0">
                <a:solidFill>
                  <a:schemeClr val="tx1"/>
                </a:solidFill>
              </a:rPr>
              <a:t>) </a:t>
            </a:r>
            <a:endParaRPr lang="zh-TW" altLang="en-US" sz="3200" dirty="0">
              <a:solidFill>
                <a:schemeClr val="tx1"/>
              </a:solidFill>
            </a:endParaRPr>
          </a:p>
          <a:p>
            <a:r>
              <a:rPr lang="zh-TW" altLang="en-US" sz="3200" dirty="0" smtClean="0">
                <a:solidFill>
                  <a:schemeClr val="tx1"/>
                </a:solidFill>
              </a:rPr>
              <a:t>若找到则返回该</a:t>
            </a:r>
            <a:r>
              <a:rPr lang="zh-TW" altLang="en-US" sz="3200" dirty="0">
                <a:solidFill>
                  <a:schemeClr val="tx1"/>
                </a:solidFill>
              </a:rPr>
              <a:t>字符在字符串中所在处</a:t>
            </a:r>
            <a:r>
              <a:rPr lang="zh-TW" altLang="en-US" sz="3200" dirty="0" smtClean="0">
                <a:solidFill>
                  <a:schemeClr val="tx1"/>
                </a:solidFill>
              </a:rPr>
              <a:t>的地址值 </a:t>
            </a:r>
            <a:endParaRPr lang="zh-TW" altLang="en-US" sz="3200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169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020" y="0"/>
            <a:ext cx="5957980" cy="51435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05086" y="270066"/>
            <a:ext cx="2613961" cy="378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fr-FR" sz="4000" baseline="30000" dirty="0"/>
              <a:t>搜索字符 </a:t>
            </a:r>
            <a:r>
              <a:rPr lang="fr-FR" altLang="zh-CN" sz="4000" baseline="30000" dirty="0" err="1"/>
              <a:t>strchr</a:t>
            </a:r>
            <a:r>
              <a:rPr lang="fr-FR" altLang="zh-CN" sz="4000" baseline="30000" dirty="0"/>
              <a:t>(“hello”, ‘l’)</a:t>
            </a:r>
          </a:p>
          <a:p>
            <a:r>
              <a:rPr lang="zh-CN" altLang="en-US" sz="4000" baseline="30000" dirty="0"/>
              <a:t>返回值</a:t>
            </a:r>
          </a:p>
          <a:p>
            <a:r>
              <a:rPr lang="zh-TW" altLang="en-US" sz="4000" baseline="30000" dirty="0"/>
              <a:t>为 </a:t>
            </a:r>
            <a:r>
              <a:rPr lang="en-US" altLang="zh-TW" sz="4000" baseline="30000" dirty="0"/>
              <a:t>:0x8048002</a:t>
            </a:r>
          </a:p>
          <a:p>
            <a:r>
              <a:rPr lang="en-US" altLang="zh-CN" sz="4000" baseline="30000" dirty="0" err="1"/>
              <a:t>strrchr</a:t>
            </a:r>
            <a:r>
              <a:rPr lang="en-US" altLang="zh-CN" sz="4000" baseline="30000" dirty="0"/>
              <a:t>(“hello”, ‘l’)</a:t>
            </a:r>
          </a:p>
          <a:p>
            <a:r>
              <a:rPr lang="zh-CN" altLang="en-US" sz="4000" baseline="30000" dirty="0"/>
              <a:t>返回值</a:t>
            </a:r>
          </a:p>
          <a:p>
            <a:r>
              <a:rPr lang="zh-TW" altLang="en-US" sz="4000" baseline="30000" dirty="0"/>
              <a:t>为 </a:t>
            </a:r>
            <a:r>
              <a:rPr lang="en-US" altLang="zh-TW" sz="4000" baseline="30000" dirty="0"/>
              <a:t>:</a:t>
            </a:r>
            <a:r>
              <a:rPr lang="en-US" altLang="zh-TW" sz="4000" baseline="30000" dirty="0" smtClean="0"/>
              <a:t>0x8048002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667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70" y="263616"/>
            <a:ext cx="7408333" cy="4331006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搜索子串 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查找一个字符串中是否有指定的子字符串 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char * </a:t>
            </a:r>
            <a:r>
              <a:rPr lang="en-US" altLang="zh-CN" sz="3200" dirty="0" err="1">
                <a:solidFill>
                  <a:schemeClr val="tx1"/>
                </a:solidFill>
              </a:rPr>
              <a:t>strstr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const</a:t>
            </a:r>
            <a:r>
              <a:rPr lang="en-US" altLang="zh-CN" sz="3200" dirty="0">
                <a:solidFill>
                  <a:schemeClr val="tx1"/>
                </a:solidFill>
              </a:rPr>
              <a:t> char *</a:t>
            </a:r>
            <a:r>
              <a:rPr lang="en-US" altLang="zh-CN" sz="3200" dirty="0" err="1">
                <a:solidFill>
                  <a:schemeClr val="tx1"/>
                </a:solidFill>
              </a:rPr>
              <a:t>src</a:t>
            </a:r>
            <a:r>
              <a:rPr lang="en-US" altLang="zh-CN" sz="3200" dirty="0">
                <a:solidFill>
                  <a:schemeClr val="tx1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const</a:t>
            </a:r>
            <a:r>
              <a:rPr lang="en-US" altLang="zh-CN" sz="3200" dirty="0">
                <a:solidFill>
                  <a:schemeClr val="tx1"/>
                </a:solidFill>
              </a:rPr>
              <a:t> char *</a:t>
            </a:r>
            <a:r>
              <a:rPr lang="en-US" altLang="zh-CN" sz="3200" dirty="0" err="1">
                <a:solidFill>
                  <a:schemeClr val="tx1"/>
                </a:solidFill>
              </a:rPr>
              <a:t>substr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endParaRPr lang="zh-CN" altLang="en-US" sz="3200" dirty="0">
              <a:solidFill>
                <a:schemeClr val="tx1"/>
              </a:solidFill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若未找到则返</a:t>
            </a:r>
            <a:r>
              <a:rPr lang="zh-CN" altLang="en-US" sz="3200" dirty="0">
                <a:solidFill>
                  <a:schemeClr val="tx1"/>
                </a:solidFill>
              </a:rPr>
              <a:t>回 </a:t>
            </a:r>
            <a:r>
              <a:rPr lang="en-US" altLang="zh-CN" sz="3200" dirty="0">
                <a:solidFill>
                  <a:schemeClr val="tx1"/>
                </a:solidFill>
              </a:rPr>
              <a:t>NULL </a:t>
            </a: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若找到则返回该</a:t>
            </a:r>
            <a:r>
              <a:rPr lang="zh-CN" altLang="en-US" sz="3200" dirty="0">
                <a:solidFill>
                  <a:schemeClr val="tx1"/>
                </a:solidFill>
              </a:rPr>
              <a:t>字串在源串中的首字符地址值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41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233" y="83878"/>
            <a:ext cx="5192767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5379" y="263013"/>
            <a:ext cx="35005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cs-CZ" sz="4800" baseline="30000" dirty="0"/>
              <a:t>搜索子串 </a:t>
            </a:r>
            <a:r>
              <a:rPr lang="cs-CZ" altLang="zh-CN" sz="4800" baseline="30000" dirty="0" err="1"/>
              <a:t>strstr</a:t>
            </a:r>
            <a:r>
              <a:rPr lang="cs-CZ" altLang="zh-CN" sz="4800" baseline="30000" dirty="0"/>
              <a:t>(“</a:t>
            </a:r>
            <a:r>
              <a:rPr lang="cs-CZ" altLang="zh-CN" sz="4800" baseline="30000" dirty="0" err="1"/>
              <a:t>abcdefg</a:t>
            </a:r>
            <a:r>
              <a:rPr lang="cs-CZ" altLang="zh-CN" sz="4800" baseline="30000" dirty="0"/>
              <a:t>”,</a:t>
            </a:r>
          </a:p>
          <a:p>
            <a:r>
              <a:rPr lang="cs-CZ" altLang="zh-CN" sz="4800" baseline="30000" dirty="0"/>
              <a:t>“cd”)</a:t>
            </a:r>
          </a:p>
          <a:p>
            <a:r>
              <a:rPr lang="zh-CN" altLang="en-US" sz="4800" baseline="30000" dirty="0"/>
              <a:t>返回值为</a:t>
            </a:r>
          </a:p>
          <a:p>
            <a:r>
              <a:rPr lang="en-US" altLang="zh-CN" sz="4800" baseline="30000" dirty="0"/>
              <a:t>0x8048002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7949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7528" y="203703"/>
            <a:ext cx="8589909" cy="4939797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分割字符串 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按照指定的字符把源串分割为更小的字符串 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char * </a:t>
            </a:r>
            <a:r>
              <a:rPr lang="en-US" altLang="zh-CN" sz="3200" dirty="0" err="1">
                <a:solidFill>
                  <a:schemeClr val="tx1"/>
                </a:solidFill>
              </a:rPr>
              <a:t>strtok</a:t>
            </a:r>
            <a:r>
              <a:rPr lang="en-US" altLang="zh-CN" sz="3200" dirty="0">
                <a:solidFill>
                  <a:schemeClr val="tx1"/>
                </a:solidFill>
              </a:rPr>
              <a:t>(char *</a:t>
            </a:r>
            <a:r>
              <a:rPr lang="en-US" altLang="zh-CN" sz="3200" dirty="0" err="1">
                <a:solidFill>
                  <a:schemeClr val="tx1"/>
                </a:solidFill>
              </a:rPr>
              <a:t>src</a:t>
            </a:r>
            <a:r>
              <a:rPr lang="en-US" altLang="zh-CN" sz="3200" dirty="0">
                <a:solidFill>
                  <a:schemeClr val="tx1"/>
                </a:solidFill>
              </a:rPr>
              <a:t>, char *</a:t>
            </a:r>
            <a:r>
              <a:rPr lang="en-US" altLang="zh-CN" sz="3200" dirty="0" err="1">
                <a:solidFill>
                  <a:schemeClr val="tx1"/>
                </a:solidFill>
              </a:rPr>
              <a:t>delim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zh-CN" sz="3200" dirty="0" err="1" smtClean="0">
                <a:solidFill>
                  <a:schemeClr val="tx1"/>
                </a:solidFill>
              </a:rPr>
              <a:t>src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指向待分割源串 </a:t>
            </a:r>
            <a:r>
              <a:rPr lang="en-US" altLang="zh-CN" sz="3200" dirty="0">
                <a:solidFill>
                  <a:schemeClr val="tx1"/>
                </a:solidFill>
              </a:rPr>
              <a:t>( </a:t>
            </a:r>
            <a:r>
              <a:rPr lang="zh-CN" altLang="en-US" sz="3200" dirty="0">
                <a:solidFill>
                  <a:schemeClr val="tx1"/>
                </a:solidFill>
              </a:rPr>
              <a:t>该区域可写入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zh-CN" sz="3200" dirty="0" err="1" smtClean="0">
                <a:solidFill>
                  <a:schemeClr val="tx1"/>
                </a:solidFill>
              </a:rPr>
              <a:t>delim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分割依据 </a:t>
            </a: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在 </a:t>
            </a:r>
            <a:r>
              <a:rPr lang="en-US" altLang="zh-CN" sz="3200" dirty="0" err="1">
                <a:solidFill>
                  <a:schemeClr val="tx1"/>
                </a:solidFill>
              </a:rPr>
              <a:t>src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中查找是否有 </a:t>
            </a:r>
            <a:r>
              <a:rPr lang="en-US" altLang="zh-CN" sz="3200" dirty="0" err="1">
                <a:solidFill>
                  <a:schemeClr val="tx1"/>
                </a:solidFill>
              </a:rPr>
              <a:t>delim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指向的字符串中的 内容</a:t>
            </a:r>
            <a:r>
              <a:rPr lang="en-US" altLang="zh-CN" sz="3200" dirty="0">
                <a:solidFill>
                  <a:schemeClr val="tx1"/>
                </a:solidFill>
              </a:rPr>
              <a:t>,</a:t>
            </a:r>
            <a:r>
              <a:rPr lang="zh-CN" altLang="en-US" sz="3200" dirty="0">
                <a:solidFill>
                  <a:schemeClr val="tx1"/>
                </a:solidFill>
              </a:rPr>
              <a:t>如有则将 </a:t>
            </a:r>
            <a:r>
              <a:rPr lang="en-US" altLang="zh-CN" sz="3200" dirty="0" err="1">
                <a:solidFill>
                  <a:schemeClr val="tx1"/>
                </a:solidFill>
              </a:rPr>
              <a:t>src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中出现该字符的位置设置为’ </a:t>
            </a:r>
            <a:r>
              <a:rPr lang="en-US" altLang="zh-CN" sz="3200" dirty="0">
                <a:solidFill>
                  <a:schemeClr val="tx1"/>
                </a:solidFill>
              </a:rPr>
              <a:t>\0’ ,</a:t>
            </a:r>
            <a:r>
              <a:rPr lang="zh-CN" altLang="en-US" sz="3200" dirty="0">
                <a:solidFill>
                  <a:schemeClr val="tx1"/>
                </a:solidFill>
              </a:rPr>
              <a:t>返回值为分割出的字串的首地址</a:t>
            </a:r>
            <a:r>
              <a:rPr lang="en-US" altLang="zh-CN" sz="3200" dirty="0">
                <a:solidFill>
                  <a:schemeClr val="tx1"/>
                </a:solidFill>
              </a:rPr>
              <a:t>,</a:t>
            </a:r>
            <a:r>
              <a:rPr lang="zh-CN" altLang="en-US" sz="3200" dirty="0">
                <a:solidFill>
                  <a:schemeClr val="tx1"/>
                </a:solidFill>
              </a:rPr>
              <a:t>分割完 毕返回 </a:t>
            </a:r>
            <a:r>
              <a:rPr lang="en-US" altLang="zh-CN" sz="3200" dirty="0">
                <a:solidFill>
                  <a:schemeClr val="tx1"/>
                </a:solidFill>
              </a:rPr>
              <a:t>NULL </a:t>
            </a:r>
            <a:endParaRPr lang="zh-CN" altLang="en-US" sz="3200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87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3182" y="150092"/>
            <a:ext cx="8797636" cy="499340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4000" dirty="0" smtClean="0">
                <a:solidFill>
                  <a:schemeClr val="tx1"/>
                </a:solidFill>
              </a:rPr>
              <a:t>问题：</a:t>
            </a:r>
            <a:endParaRPr kumimoji="1" lang="en-US" altLang="zh-CN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sz="40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4000" dirty="0" smtClean="0">
                <a:solidFill>
                  <a:schemeClr val="tx1"/>
                </a:solidFill>
              </a:rPr>
              <a:t> 怎样定义字符数组？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sz="40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4000" dirty="0" smtClean="0">
                <a:solidFill>
                  <a:schemeClr val="tx1"/>
                </a:solidFill>
              </a:rPr>
              <a:t>字符数组如何初始化？</a:t>
            </a:r>
            <a:endParaRPr kumimoji="1" lang="en-US" altLang="zh-CN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sz="40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4000" dirty="0" smtClean="0">
                <a:solidFill>
                  <a:schemeClr val="tx1"/>
                </a:solidFill>
              </a:rPr>
              <a:t>初始化字符数组需要注意哪些问题？</a:t>
            </a:r>
            <a:endParaRPr kumimoji="1" lang="en-US" altLang="zh-CN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sz="4000" dirty="0" smtClean="0">
                <a:solidFill>
                  <a:schemeClr val="tx1"/>
                </a:solidFill>
              </a:rPr>
              <a:t>4. </a:t>
            </a:r>
            <a:r>
              <a:rPr kumimoji="1" lang="zh-CN" altLang="en-US" sz="4000" dirty="0" smtClean="0">
                <a:solidFill>
                  <a:schemeClr val="tx1"/>
                </a:solidFill>
              </a:rPr>
              <a:t>怎样定义并初始化二维数组？</a:t>
            </a:r>
            <a:endParaRPr kumimoji="1" lang="en-US" altLang="zh-CN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80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984" y="0"/>
            <a:ext cx="5883016" cy="5143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65752"/>
            <a:ext cx="3260984" cy="5098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aseline="30000" dirty="0"/>
              <a:t>分割字符串</a:t>
            </a:r>
          </a:p>
          <a:p>
            <a:r>
              <a:rPr lang="da-DK" altLang="zh-CN" sz="4400" baseline="30000" dirty="0" err="1"/>
              <a:t>char</a:t>
            </a:r>
            <a:r>
              <a:rPr lang="da-DK" altLang="zh-CN" sz="4400" baseline="30000" dirty="0"/>
              <a:t> </a:t>
            </a:r>
            <a:r>
              <a:rPr lang="da-DK" altLang="zh-CN" sz="4400" baseline="30000" dirty="0" err="1"/>
              <a:t>str</a:t>
            </a:r>
            <a:r>
              <a:rPr lang="da-DK" altLang="zh-CN" sz="4400" baseline="30000" dirty="0"/>
              <a:t>[] = “</a:t>
            </a:r>
            <a:r>
              <a:rPr lang="da-DK" altLang="zh-CN" sz="4400" baseline="30000" dirty="0" err="1"/>
              <a:t>ab:c;d</a:t>
            </a:r>
            <a:r>
              <a:rPr lang="da-DK" altLang="zh-CN" sz="4400" baseline="30000" dirty="0"/>
              <a:t>”;</a:t>
            </a:r>
          </a:p>
          <a:p>
            <a:r>
              <a:rPr lang="zh-TW" altLang="en-US" sz="4400" baseline="30000" dirty="0"/>
              <a:t>第一次调用 </a:t>
            </a:r>
            <a:r>
              <a:rPr lang="en-US" altLang="zh-TW" sz="4400" baseline="30000" dirty="0" err="1"/>
              <a:t>strtok</a:t>
            </a:r>
            <a:r>
              <a:rPr lang="en-US" altLang="zh-TW" sz="4400" baseline="30000" dirty="0"/>
              <a:t>(</a:t>
            </a:r>
            <a:r>
              <a:rPr lang="en-US" altLang="zh-TW" sz="4400" baseline="30000" dirty="0" err="1"/>
              <a:t>str</a:t>
            </a:r>
            <a:r>
              <a:rPr lang="en-US" altLang="zh-TW" sz="4400" baseline="30000" dirty="0"/>
              <a:t>, “:;”)</a:t>
            </a:r>
          </a:p>
          <a:p>
            <a:r>
              <a:rPr lang="zh-CN" altLang="en-US" sz="4400" baseline="30000" dirty="0"/>
              <a:t>返回值为</a:t>
            </a:r>
          </a:p>
          <a:p>
            <a:r>
              <a:rPr lang="en-US" altLang="zh-CN" sz="4400" baseline="30000" dirty="0"/>
              <a:t>0xbf3c8000:”ab”</a:t>
            </a:r>
          </a:p>
          <a:p>
            <a:r>
              <a:rPr lang="zh-TW" altLang="en-US" sz="4400" baseline="30000" dirty="0"/>
              <a:t>第二次调用 </a:t>
            </a:r>
            <a:r>
              <a:rPr lang="en-US" altLang="zh-TW" sz="4400" baseline="30000" dirty="0" err="1"/>
              <a:t>strtok</a:t>
            </a:r>
            <a:r>
              <a:rPr lang="en-US" altLang="zh-TW" sz="4400" baseline="30000" dirty="0"/>
              <a:t>(NULL, “:;”)</a:t>
            </a:r>
          </a:p>
          <a:p>
            <a:r>
              <a:rPr lang="zh-TW" altLang="en-US" sz="4400" baseline="30000" dirty="0"/>
              <a:t>返回值为 </a:t>
            </a:r>
            <a:r>
              <a:rPr lang="en-US" altLang="zh-TW" sz="4400" baseline="30000" dirty="0"/>
              <a:t>0xbf3c8003:”c”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20109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470" y="287581"/>
            <a:ext cx="8518026" cy="462525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char </a:t>
            </a:r>
            <a:r>
              <a:rPr lang="en-US" altLang="zh-CN" dirty="0" err="1"/>
              <a:t>str</a:t>
            </a:r>
            <a:r>
              <a:rPr lang="en-US" altLang="zh-CN" dirty="0"/>
              <a:t>[] = "</a:t>
            </a:r>
            <a:r>
              <a:rPr lang="en-US" altLang="zh-CN" dirty="0" err="1"/>
              <a:t>root:x</a:t>
            </a:r>
            <a:r>
              <a:rPr lang="en-US" altLang="zh-CN" dirty="0"/>
              <a:t>::0:root:/root:/bin/bash:";</a:t>
            </a:r>
          </a:p>
          <a:p>
            <a:r>
              <a:rPr lang="en-US" altLang="zh-CN" dirty="0"/>
              <a:t>	char *token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token = </a:t>
            </a:r>
            <a:r>
              <a:rPr lang="en-US" altLang="zh-CN" dirty="0" err="1"/>
              <a:t>strtok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 ":");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("%s\n", token);</a:t>
            </a:r>
          </a:p>
          <a:p>
            <a:r>
              <a:rPr lang="en-US" altLang="zh-CN" dirty="0"/>
              <a:t>	while ( (token = </a:t>
            </a:r>
            <a:r>
              <a:rPr lang="en-US" altLang="zh-CN" dirty="0" err="1"/>
              <a:t>strtok</a:t>
            </a:r>
            <a:r>
              <a:rPr lang="en-US" altLang="zh-CN" dirty="0"/>
              <a:t>(NULL, ":")) != NULL)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("%s\n", token);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961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3568" y="335511"/>
            <a:ext cx="8685751" cy="4661203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err="1"/>
              <a:t>int</a:t>
            </a:r>
            <a:r>
              <a:rPr lang="en-US" altLang="zh-CN" sz="3200" dirty="0"/>
              <a:t>	 </a:t>
            </a:r>
            <a:r>
              <a:rPr lang="en-US" altLang="zh-CN" sz="3200" dirty="0" err="1"/>
              <a:t>sscanf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const</a:t>
            </a:r>
            <a:r>
              <a:rPr lang="en-US" altLang="zh-CN" sz="3200" dirty="0"/>
              <a:t> char * </a:t>
            </a:r>
            <a:r>
              <a:rPr lang="en-US" altLang="zh-CN" sz="3200" dirty="0" smtClean="0"/>
              <a:t>buffer, </a:t>
            </a:r>
            <a:r>
              <a:rPr lang="en-US" altLang="zh-CN" sz="3200" dirty="0" err="1"/>
              <a:t>const</a:t>
            </a:r>
            <a:r>
              <a:rPr lang="en-US" altLang="zh-CN" sz="3200" dirty="0"/>
              <a:t> char </a:t>
            </a:r>
            <a:r>
              <a:rPr lang="en-US" altLang="zh-CN" sz="3200" dirty="0" smtClean="0"/>
              <a:t>*format , </a:t>
            </a:r>
            <a:r>
              <a:rPr lang="en-US" altLang="zh-CN" sz="3200" dirty="0"/>
              <a:t>...) </a:t>
            </a:r>
            <a:endParaRPr lang="en-US" altLang="zh-CN" sz="3200" dirty="0" smtClean="0"/>
          </a:p>
          <a:p>
            <a:r>
              <a:rPr lang="zh-CN" altLang="en-US" sz="3200" dirty="0" smtClean="0"/>
              <a:t>返回值成功参数个数</a:t>
            </a:r>
            <a:endParaRPr lang="en-US" altLang="zh-CN" sz="3200" dirty="0" smtClean="0"/>
          </a:p>
          <a:p>
            <a:r>
              <a:rPr lang="en-US" altLang="zh-CN" sz="3200" b="1" dirty="0" err="1"/>
              <a:t>sscanf</a:t>
            </a:r>
            <a:r>
              <a:rPr lang="zh-CN" altLang="en-US" sz="3200" b="1" dirty="0"/>
              <a:t>与</a:t>
            </a:r>
            <a:r>
              <a:rPr lang="en-US" altLang="zh-CN" sz="3200" b="1" dirty="0" err="1"/>
              <a:t>scanf</a:t>
            </a:r>
            <a:r>
              <a:rPr lang="zh-CN" altLang="en-US" sz="3200" b="1" dirty="0"/>
              <a:t>类似，都是用于输入的，只是后者以键盘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stdin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为输入源，前者以固定字符串为输入源</a:t>
            </a:r>
            <a:endParaRPr lang="en-US" altLang="zh-CN" sz="3200" dirty="0" smtClean="0"/>
          </a:p>
          <a:p>
            <a:r>
              <a:rPr lang="en-US" altLang="zh-CN" sz="3200" dirty="0" err="1"/>
              <a:t>int</a:t>
            </a:r>
            <a:r>
              <a:rPr lang="en-US" altLang="zh-CN" sz="3200" dirty="0"/>
              <a:t>	 </a:t>
            </a:r>
            <a:r>
              <a:rPr lang="en-US" altLang="zh-CN" sz="3200" dirty="0" err="1"/>
              <a:t>sprintf</a:t>
            </a:r>
            <a:r>
              <a:rPr lang="en-US" altLang="zh-CN" sz="3200" dirty="0"/>
              <a:t>(char * </a:t>
            </a:r>
            <a:r>
              <a:rPr lang="en-US" altLang="zh-CN" sz="3200" dirty="0" smtClean="0"/>
              <a:t>buffer, </a:t>
            </a:r>
            <a:r>
              <a:rPr lang="en-US" altLang="zh-CN" sz="3200" dirty="0" err="1"/>
              <a:t>const</a:t>
            </a:r>
            <a:r>
              <a:rPr lang="en-US" altLang="zh-CN" sz="3200" dirty="0"/>
              <a:t> char </a:t>
            </a:r>
            <a:r>
              <a:rPr lang="en-US" altLang="zh-CN" sz="3200" dirty="0" smtClean="0"/>
              <a:t>*format, </a:t>
            </a:r>
            <a:r>
              <a:rPr lang="en-US" altLang="zh-CN" sz="3200" dirty="0"/>
              <a:t>...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3200" dirty="0"/>
              <a:t>返回值：</a:t>
            </a:r>
            <a:r>
              <a:rPr lang="zh-CN" altLang="en-US" sz="3200" dirty="0" smtClean="0"/>
              <a:t>字符串长度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133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940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09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5545" y="277091"/>
            <a:ext cx="8612909" cy="4317531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>
                <a:solidFill>
                  <a:schemeClr val="tx1"/>
                </a:solidFill>
              </a:rPr>
              <a:t>字符串定义：</a:t>
            </a:r>
            <a:endParaRPr kumimoji="1" lang="en-US" altLang="zh-CN" sz="4000" dirty="0" smtClean="0">
              <a:solidFill>
                <a:schemeClr val="tx1"/>
              </a:solidFill>
            </a:endParaRPr>
          </a:p>
          <a:p>
            <a:r>
              <a:rPr kumimoji="1" lang="en-US" altLang="zh-CN" sz="3200" dirty="0" smtClean="0">
                <a:solidFill>
                  <a:schemeClr val="tx1"/>
                </a:solidFill>
              </a:rPr>
              <a:t>c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 语言中字符串是以空字符结尾的字符序列；</a:t>
            </a:r>
            <a:endParaRPr kumimoji="1" lang="en-US" altLang="zh-CN" sz="3200" dirty="0" smtClean="0">
              <a:solidFill>
                <a:schemeClr val="tx1"/>
              </a:solidFill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解析：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、字符串中都是字</a:t>
            </a:r>
            <a:r>
              <a:rPr lang="zh-CN" altLang="en-US" sz="3200" dirty="0" smtClean="0">
                <a:solidFill>
                  <a:schemeClr val="tx1"/>
                </a:solidFill>
              </a:rPr>
              <a:t>符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、末尾必然有’</a:t>
            </a:r>
            <a:r>
              <a:rPr lang="en-US" altLang="zh-CN" sz="3200" dirty="0">
                <a:solidFill>
                  <a:schemeClr val="tx1"/>
                </a:solidFill>
              </a:rPr>
              <a:t>\0’</a:t>
            </a:r>
            <a:r>
              <a:rPr lang="zh-CN" altLang="en-US" sz="3200" dirty="0">
                <a:solidFill>
                  <a:schemeClr val="tx1"/>
                </a:solidFill>
              </a:rPr>
              <a:t>结束标记 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、字符串用双引号来描述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688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7182" y="346364"/>
            <a:ext cx="3636818" cy="424825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范例</a:t>
            </a:r>
            <a:r>
              <a:rPr lang="en-US" altLang="zh-CN" sz="3200" dirty="0"/>
              <a:t>: </a:t>
            </a:r>
            <a:endParaRPr lang="zh-CN" altLang="en-US" sz="3200" dirty="0"/>
          </a:p>
          <a:p>
            <a:r>
              <a:rPr lang="zh-CN" altLang="en-US" sz="3200" dirty="0"/>
              <a:t>字符串</a:t>
            </a:r>
            <a:r>
              <a:rPr lang="zh-CN" altLang="en-US" sz="3200" b="1" dirty="0"/>
              <a:t>”</a:t>
            </a:r>
            <a:r>
              <a:rPr lang="en-US" altLang="zh-CN" sz="3200" b="1" dirty="0"/>
              <a:t>hello</a:t>
            </a:r>
            <a:r>
              <a:rPr lang="en-US" altLang="zh-CN" sz="3200" dirty="0"/>
              <a:t>!</a:t>
            </a:r>
            <a:r>
              <a:rPr lang="zh-CN" altLang="en-US" sz="3200" b="1" dirty="0"/>
              <a:t>”</a:t>
            </a:r>
            <a:r>
              <a:rPr lang="zh-CN" altLang="en-US" sz="3200" dirty="0"/>
              <a:t>在内存 中的存储形式 </a:t>
            </a:r>
          </a:p>
          <a:p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64" y="327422"/>
            <a:ext cx="3683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9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9364" y="265545"/>
            <a:ext cx="8578272" cy="4779819"/>
          </a:xfrm>
        </p:spPr>
        <p:txBody>
          <a:bodyPr/>
          <a:lstStyle/>
          <a:p>
            <a:r>
              <a:rPr lang="zh-TW" altLang="en-US" sz="3200" dirty="0">
                <a:solidFill>
                  <a:schemeClr val="tx1"/>
                </a:solidFill>
              </a:rPr>
              <a:t>如何存储字符串</a:t>
            </a:r>
            <a:r>
              <a:rPr lang="en-US" altLang="zh-TW" sz="3200" dirty="0">
                <a:solidFill>
                  <a:schemeClr val="tx1"/>
                </a:solidFill>
              </a:rPr>
              <a:t>?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zh-TW" altLang="en-US" sz="3200" dirty="0" smtClean="0">
                <a:solidFill>
                  <a:schemeClr val="tx1"/>
                </a:solidFill>
              </a:rPr>
              <a:t>既然字符串是由多个字符构</a:t>
            </a:r>
            <a:r>
              <a:rPr lang="zh-TW" altLang="en-US" sz="3200" dirty="0">
                <a:solidFill>
                  <a:schemeClr val="tx1"/>
                </a:solidFill>
              </a:rPr>
              <a:t>成的</a:t>
            </a:r>
            <a:r>
              <a:rPr lang="en-US" altLang="zh-TW" sz="3200" dirty="0">
                <a:solidFill>
                  <a:schemeClr val="tx1"/>
                </a:solidFill>
              </a:rPr>
              <a:t>,</a:t>
            </a:r>
            <a:r>
              <a:rPr lang="zh-TW" altLang="en-US" sz="3200" dirty="0">
                <a:solidFill>
                  <a:schemeClr val="tx1"/>
                </a:solidFill>
              </a:rPr>
              <a:t>所以若想 </a:t>
            </a:r>
          </a:p>
          <a:p>
            <a:r>
              <a:rPr lang="zh-TW" altLang="en-US" sz="3200" dirty="0">
                <a:solidFill>
                  <a:schemeClr val="tx1"/>
                </a:solidFill>
              </a:rPr>
              <a:t>把字符串存储起来需要定义字符数组 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r>
              <a:rPr lang="en-US" altLang="zh-TW" sz="3200" b="1" dirty="0" smtClean="0">
                <a:solidFill>
                  <a:schemeClr val="tx1"/>
                </a:solidFill>
              </a:rPr>
              <a:t>char </a:t>
            </a:r>
            <a:r>
              <a:rPr lang="en-US" altLang="zh-TW" sz="3200" b="1" dirty="0" err="1">
                <a:solidFill>
                  <a:schemeClr val="tx1"/>
                </a:solidFill>
              </a:rPr>
              <a:t>str</a:t>
            </a:r>
            <a:r>
              <a:rPr lang="en-US" altLang="zh-TW" sz="3200" b="1" dirty="0">
                <a:solidFill>
                  <a:schemeClr val="tx1"/>
                </a:solidFill>
              </a:rPr>
              <a:t>[] = “hello!</a:t>
            </a:r>
            <a:r>
              <a:rPr lang="en-US" altLang="zh-TW" sz="3200" b="1" dirty="0" smtClean="0">
                <a:solidFill>
                  <a:schemeClr val="tx1"/>
                </a:solidFill>
              </a:rPr>
              <a:t>”; </a:t>
            </a:r>
            <a:r>
              <a:rPr lang="en-US" altLang="zh-TW" sz="3200" b="1" dirty="0">
                <a:solidFill>
                  <a:schemeClr val="tx1"/>
                </a:solidFill>
              </a:rPr>
              <a:t>//</a:t>
            </a:r>
            <a:r>
              <a:rPr lang="en-US" altLang="zh-TW" sz="3200" b="1" dirty="0" err="1">
                <a:solidFill>
                  <a:schemeClr val="tx1"/>
                </a:solidFill>
              </a:rPr>
              <a:t>sizeof</a:t>
            </a:r>
            <a:r>
              <a:rPr lang="en-US" altLang="zh-TW" sz="3200" b="1" dirty="0">
                <a:solidFill>
                  <a:schemeClr val="tx1"/>
                </a:solidFill>
              </a:rPr>
              <a:t>(</a:t>
            </a:r>
            <a:r>
              <a:rPr lang="en-US" altLang="zh-TW" sz="3200" b="1" dirty="0" err="1">
                <a:solidFill>
                  <a:schemeClr val="tx1"/>
                </a:solidFill>
              </a:rPr>
              <a:t>str</a:t>
            </a:r>
            <a:r>
              <a:rPr lang="en-US" altLang="zh-TW" sz="3200" b="1" dirty="0">
                <a:solidFill>
                  <a:schemeClr val="tx1"/>
                </a:solidFill>
              </a:rPr>
              <a:t>)</a:t>
            </a:r>
            <a:r>
              <a:rPr lang="zh-TW" altLang="en-US" sz="3200" dirty="0">
                <a:solidFill>
                  <a:schemeClr val="tx1"/>
                </a:solidFill>
              </a:rPr>
              <a:t>是多少</a:t>
            </a:r>
            <a:r>
              <a:rPr lang="en-US" altLang="zh-TW" sz="3200" dirty="0">
                <a:solidFill>
                  <a:schemeClr val="tx1"/>
                </a:solidFill>
              </a:rPr>
              <a:t>? 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r>
              <a:rPr lang="zh-TW" altLang="en-US" sz="3200" dirty="0" smtClean="0">
                <a:solidFill>
                  <a:schemeClr val="tx1"/>
                </a:solidFill>
              </a:rPr>
              <a:t>可以这样定义吗</a:t>
            </a:r>
            <a:r>
              <a:rPr lang="en-US" altLang="zh-TW" sz="3200" dirty="0">
                <a:solidFill>
                  <a:schemeClr val="tx1"/>
                </a:solidFill>
              </a:rPr>
              <a:t>? </a:t>
            </a:r>
            <a:endParaRPr lang="zh-TW" altLang="en-US" sz="3200" dirty="0">
              <a:solidFill>
                <a:schemeClr val="tx1"/>
              </a:solidFill>
            </a:endParaRPr>
          </a:p>
          <a:p>
            <a:r>
              <a:rPr lang="en-US" altLang="zh-TW" sz="3200" b="1" dirty="0" smtClean="0">
                <a:solidFill>
                  <a:schemeClr val="tx1"/>
                </a:solidFill>
              </a:rPr>
              <a:t>char </a:t>
            </a:r>
            <a:r>
              <a:rPr lang="en-US" altLang="zh-TW" sz="3200" b="1" dirty="0" err="1">
                <a:solidFill>
                  <a:schemeClr val="tx1"/>
                </a:solidFill>
              </a:rPr>
              <a:t>str</a:t>
            </a:r>
            <a:r>
              <a:rPr lang="en-US" altLang="zh-TW" sz="3200" b="1" dirty="0">
                <a:solidFill>
                  <a:schemeClr val="tx1"/>
                </a:solidFill>
              </a:rPr>
              <a:t>[5] = “hello</a:t>
            </a:r>
            <a:r>
              <a:rPr lang="en-US" altLang="zh-TW" sz="3200" b="1" dirty="0" smtClean="0">
                <a:solidFill>
                  <a:schemeClr val="tx1"/>
                </a:solidFill>
              </a:rPr>
              <a:t>”; </a:t>
            </a:r>
            <a:r>
              <a:rPr lang="en-US" altLang="zh-TW" sz="3200" b="1" dirty="0">
                <a:solidFill>
                  <a:schemeClr val="tx1"/>
                </a:solidFill>
              </a:rPr>
              <a:t>//? </a:t>
            </a:r>
            <a:endParaRPr lang="zh-TW" altLang="en-US" sz="3200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44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70" y="242455"/>
            <a:ext cx="7408333" cy="4352167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tx1"/>
                </a:solidFill>
              </a:rPr>
              <a:t>char </a:t>
            </a:r>
            <a:r>
              <a:rPr lang="en-US" altLang="zh-TW" sz="3200" b="1" dirty="0" err="1">
                <a:solidFill>
                  <a:schemeClr val="tx1"/>
                </a:solidFill>
              </a:rPr>
              <a:t>str</a:t>
            </a:r>
            <a:r>
              <a:rPr lang="en-US" altLang="zh-TW" sz="3200" b="1" dirty="0">
                <a:solidFill>
                  <a:schemeClr val="tx1"/>
                </a:solidFill>
              </a:rPr>
              <a:t>[] = “hello!”</a:t>
            </a:r>
            <a:r>
              <a:rPr lang="en-US" altLang="zh-TW" sz="3200" b="1" dirty="0" smtClean="0">
                <a:solidFill>
                  <a:schemeClr val="tx1"/>
                </a:solidFill>
              </a:rPr>
              <a:t>;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r>
              <a:rPr lang="en-US" altLang="zh-TW" sz="3200" b="1" dirty="0" smtClean="0">
                <a:solidFill>
                  <a:schemeClr val="tx1"/>
                </a:solidFill>
              </a:rPr>
              <a:t>char </a:t>
            </a:r>
            <a:r>
              <a:rPr lang="en-US" altLang="zh-TW" sz="3200" b="1" dirty="0">
                <a:solidFill>
                  <a:schemeClr val="tx1"/>
                </a:solidFill>
              </a:rPr>
              <a:t>*p = “hello!”</a:t>
            </a:r>
            <a:r>
              <a:rPr lang="en-US" altLang="zh-TW" sz="32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sz="3200" b="1" dirty="0">
                <a:solidFill>
                  <a:schemeClr val="tx1"/>
                </a:solidFill>
              </a:rPr>
              <a:t>p</a:t>
            </a:r>
            <a:r>
              <a:rPr lang="en-US" altLang="zh-TW" sz="3200" b="1" dirty="0" smtClean="0">
                <a:solidFill>
                  <a:schemeClr val="tx1"/>
                </a:solidFill>
              </a:rPr>
              <a:t> =“world”;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r>
              <a:rPr lang="zh-TW" altLang="en-US" sz="3200" dirty="0" smtClean="0">
                <a:solidFill>
                  <a:schemeClr val="tx1"/>
                </a:solidFill>
              </a:rPr>
              <a:t>以上两个定义有什么区别</a:t>
            </a:r>
            <a:r>
              <a:rPr lang="en-US" altLang="zh-TW" sz="3200" dirty="0">
                <a:solidFill>
                  <a:schemeClr val="tx1"/>
                </a:solidFill>
              </a:rPr>
              <a:t>? </a:t>
            </a:r>
            <a:endParaRPr lang="zh-TW" altLang="en-US" sz="3200" dirty="0">
              <a:solidFill>
                <a:schemeClr val="tx1"/>
              </a:solidFill>
            </a:endParaRPr>
          </a:p>
          <a:p>
            <a:endParaRPr kumimoji="1"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0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" y="0"/>
            <a:ext cx="87860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1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0183" y="242455"/>
            <a:ext cx="8532090" cy="4699000"/>
          </a:xfrm>
        </p:spPr>
        <p:txBody>
          <a:bodyPr>
            <a:normAutofit lnSpcReduction="10000"/>
          </a:bodyPr>
          <a:lstStyle/>
          <a:p>
            <a:r>
              <a:rPr lang="zh-TW" altLang="en-US" sz="3500" dirty="0">
                <a:solidFill>
                  <a:schemeClr val="tx1"/>
                </a:solidFill>
              </a:rPr>
              <a:t>区分</a:t>
            </a:r>
            <a:r>
              <a:rPr lang="en-US" altLang="zh-TW" sz="3500" b="1" dirty="0" smtClean="0">
                <a:solidFill>
                  <a:schemeClr val="tx1"/>
                </a:solidFill>
              </a:rPr>
              <a:t>0</a:t>
            </a:r>
            <a:r>
              <a:rPr lang="zh-CN" altLang="en-US" sz="35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500" b="1" dirty="0" smtClean="0">
                <a:solidFill>
                  <a:schemeClr val="tx1"/>
                </a:solidFill>
              </a:rPr>
              <a:t>,</a:t>
            </a:r>
            <a:r>
              <a:rPr lang="zh-CN" altLang="en-US" sz="3500" b="1" dirty="0" smtClean="0">
                <a:solidFill>
                  <a:schemeClr val="tx1"/>
                </a:solidFill>
              </a:rPr>
              <a:t>    </a:t>
            </a:r>
            <a:r>
              <a:rPr lang="en-US" altLang="zh-CN" sz="3500" dirty="0" smtClean="0">
                <a:solidFill>
                  <a:schemeClr val="tx1"/>
                </a:solidFill>
              </a:rPr>
              <a:t>‘</a:t>
            </a:r>
            <a:r>
              <a:rPr lang="en-US" altLang="zh-TW" sz="3500" b="1" dirty="0" smtClean="0">
                <a:solidFill>
                  <a:schemeClr val="tx1"/>
                </a:solidFill>
              </a:rPr>
              <a:t>0’</a:t>
            </a:r>
            <a:r>
              <a:rPr lang="en-US" altLang="zh-CN" sz="3500" b="1" dirty="0" smtClean="0">
                <a:solidFill>
                  <a:schemeClr val="tx1"/>
                </a:solidFill>
              </a:rPr>
              <a:t>,</a:t>
            </a:r>
            <a:r>
              <a:rPr lang="zh-CN" altLang="en-US" sz="3500" b="1" dirty="0" smtClean="0">
                <a:solidFill>
                  <a:schemeClr val="tx1"/>
                </a:solidFill>
              </a:rPr>
              <a:t>   </a:t>
            </a:r>
            <a:r>
              <a:rPr lang="zh-TW" altLang="en-US" sz="3500" dirty="0" smtClean="0">
                <a:solidFill>
                  <a:schemeClr val="tx1"/>
                </a:solidFill>
              </a:rPr>
              <a:t> </a:t>
            </a:r>
            <a:r>
              <a:rPr lang="en-US" altLang="zh-TW" sz="3500" dirty="0" smtClean="0">
                <a:solidFill>
                  <a:schemeClr val="tx1"/>
                </a:solidFill>
              </a:rPr>
              <a:t>‘</a:t>
            </a:r>
            <a:r>
              <a:rPr lang="en-US" altLang="zh-TW" sz="3500" b="1" dirty="0" smtClean="0">
                <a:solidFill>
                  <a:schemeClr val="tx1"/>
                </a:solidFill>
              </a:rPr>
              <a:t>\0’</a:t>
            </a:r>
            <a:r>
              <a:rPr lang="en-US" altLang="zh-CN" sz="3500" b="1" dirty="0" smtClean="0">
                <a:solidFill>
                  <a:schemeClr val="tx1"/>
                </a:solidFill>
              </a:rPr>
              <a:t>,</a:t>
            </a:r>
            <a:r>
              <a:rPr lang="zh-CN" altLang="en-US" sz="3500" b="1" dirty="0" smtClean="0">
                <a:solidFill>
                  <a:schemeClr val="tx1"/>
                </a:solidFill>
              </a:rPr>
              <a:t>     </a:t>
            </a:r>
            <a:r>
              <a:rPr lang="en-US" altLang="zh-TW" sz="3500" b="1" dirty="0" smtClean="0">
                <a:solidFill>
                  <a:schemeClr val="tx1"/>
                </a:solidFill>
              </a:rPr>
              <a:t>NULL</a:t>
            </a:r>
          </a:p>
          <a:p>
            <a:r>
              <a:rPr lang="en-US" altLang="zh-TW" sz="3500" b="1" dirty="0" smtClean="0">
                <a:solidFill>
                  <a:schemeClr val="tx1"/>
                </a:solidFill>
              </a:rPr>
              <a:t>0</a:t>
            </a:r>
            <a:r>
              <a:rPr lang="zh-TW" altLang="en-US" sz="3500" dirty="0">
                <a:solidFill>
                  <a:schemeClr val="tx1"/>
                </a:solidFill>
              </a:rPr>
              <a:t>是</a:t>
            </a:r>
            <a:r>
              <a:rPr lang="en-US" altLang="zh-TW" sz="3500" b="1" dirty="0" err="1">
                <a:solidFill>
                  <a:schemeClr val="tx1"/>
                </a:solidFill>
              </a:rPr>
              <a:t>int</a:t>
            </a:r>
            <a:r>
              <a:rPr lang="zh-TW" altLang="en-US" sz="3500" dirty="0">
                <a:solidFill>
                  <a:schemeClr val="tx1"/>
                </a:solidFill>
              </a:rPr>
              <a:t>型</a:t>
            </a:r>
            <a:r>
              <a:rPr lang="en-US" altLang="zh-TW" sz="3500" dirty="0">
                <a:solidFill>
                  <a:schemeClr val="tx1"/>
                </a:solidFill>
              </a:rPr>
              <a:t>,</a:t>
            </a:r>
            <a:r>
              <a:rPr lang="zh-TW" altLang="en-US" sz="3500" dirty="0">
                <a:solidFill>
                  <a:schemeClr val="tx1"/>
                </a:solidFill>
              </a:rPr>
              <a:t>在内存中占</a:t>
            </a:r>
            <a:r>
              <a:rPr lang="en-US" altLang="zh-TW" sz="3500" b="1" dirty="0">
                <a:solidFill>
                  <a:schemeClr val="tx1"/>
                </a:solidFill>
              </a:rPr>
              <a:t>4</a:t>
            </a:r>
            <a:r>
              <a:rPr lang="zh-TW" altLang="en-US" sz="3500" dirty="0">
                <a:solidFill>
                  <a:schemeClr val="tx1"/>
                </a:solidFill>
              </a:rPr>
              <a:t>字</a:t>
            </a:r>
            <a:r>
              <a:rPr lang="zh-TW" altLang="en-US" sz="3500" dirty="0" smtClean="0">
                <a:solidFill>
                  <a:schemeClr val="tx1"/>
                </a:solidFill>
              </a:rPr>
              <a:t>节</a:t>
            </a:r>
            <a:r>
              <a:rPr lang="en-US" altLang="zh-TW" sz="3500" b="1" dirty="0" smtClean="0">
                <a:solidFill>
                  <a:schemeClr val="tx1"/>
                </a:solidFill>
              </a:rPr>
              <a:t>32</a:t>
            </a:r>
            <a:r>
              <a:rPr lang="zh-TW" altLang="en-US" sz="3500" dirty="0">
                <a:solidFill>
                  <a:schemeClr val="tx1"/>
                </a:solidFill>
              </a:rPr>
              <a:t>位</a:t>
            </a:r>
            <a:r>
              <a:rPr lang="en-US" altLang="zh-TW" sz="3500" dirty="0">
                <a:solidFill>
                  <a:schemeClr val="tx1"/>
                </a:solidFill>
              </a:rPr>
              <a:t>,</a:t>
            </a:r>
            <a:r>
              <a:rPr lang="zh-TW" altLang="en-US" sz="3500" dirty="0">
                <a:solidFill>
                  <a:schemeClr val="tx1"/>
                </a:solidFill>
              </a:rPr>
              <a:t>每个二 </a:t>
            </a:r>
            <a:r>
              <a:rPr lang="zh-TW" altLang="en-US" sz="3500" dirty="0" smtClean="0">
                <a:solidFill>
                  <a:schemeClr val="tx1"/>
                </a:solidFill>
              </a:rPr>
              <a:t>进制</a:t>
            </a:r>
            <a:r>
              <a:rPr lang="zh-TW" altLang="en-US" sz="3500" dirty="0">
                <a:solidFill>
                  <a:schemeClr val="tx1"/>
                </a:solidFill>
              </a:rPr>
              <a:t>位都是</a:t>
            </a:r>
            <a:r>
              <a:rPr lang="en-US" altLang="zh-TW" sz="3500" b="1" dirty="0">
                <a:solidFill>
                  <a:schemeClr val="tx1"/>
                </a:solidFill>
              </a:rPr>
              <a:t>0</a:t>
            </a:r>
            <a:br>
              <a:rPr lang="en-US" altLang="zh-TW" sz="3500" b="1" dirty="0">
                <a:solidFill>
                  <a:schemeClr val="tx1"/>
                </a:solidFill>
              </a:rPr>
            </a:br>
            <a:r>
              <a:rPr lang="en-US" altLang="zh-TW" sz="3500" b="1" dirty="0" smtClean="0">
                <a:solidFill>
                  <a:schemeClr val="tx1"/>
                </a:solidFill>
              </a:rPr>
              <a:t>‘0’</a:t>
            </a:r>
            <a:r>
              <a:rPr lang="zh-CN" altLang="en-US" sz="3500" b="1" dirty="0" smtClean="0">
                <a:solidFill>
                  <a:schemeClr val="tx1"/>
                </a:solidFill>
              </a:rPr>
              <a:t>  </a:t>
            </a:r>
            <a:r>
              <a:rPr lang="zh-TW" altLang="en-US" sz="3500" dirty="0" smtClean="0">
                <a:solidFill>
                  <a:schemeClr val="tx1"/>
                </a:solidFill>
              </a:rPr>
              <a:t> </a:t>
            </a:r>
            <a:r>
              <a:rPr lang="en-US" altLang="zh-TW" sz="3500" dirty="0" smtClean="0">
                <a:solidFill>
                  <a:schemeClr val="tx1"/>
                </a:solidFill>
              </a:rPr>
              <a:t>‘</a:t>
            </a:r>
            <a:r>
              <a:rPr lang="en-US" altLang="zh-TW" sz="3500" b="1" dirty="0" smtClean="0">
                <a:solidFill>
                  <a:schemeClr val="tx1"/>
                </a:solidFill>
              </a:rPr>
              <a:t>\</a:t>
            </a:r>
            <a:r>
              <a:rPr lang="en-US" altLang="zh-TW" sz="3500" b="1" dirty="0">
                <a:solidFill>
                  <a:schemeClr val="tx1"/>
                </a:solidFill>
              </a:rPr>
              <a:t>0</a:t>
            </a:r>
            <a:r>
              <a:rPr lang="en-US" altLang="zh-TW" sz="3500" b="1" dirty="0" smtClean="0">
                <a:solidFill>
                  <a:schemeClr val="tx1"/>
                </a:solidFill>
              </a:rPr>
              <a:t>’</a:t>
            </a:r>
            <a:r>
              <a:rPr lang="zh-CN" altLang="en-US" sz="3500" b="1" dirty="0" smtClean="0">
                <a:solidFill>
                  <a:schemeClr val="tx1"/>
                </a:solidFill>
              </a:rPr>
              <a:t>  </a:t>
            </a:r>
            <a:r>
              <a:rPr lang="zh-TW" altLang="en-US" sz="3500" dirty="0" smtClean="0">
                <a:solidFill>
                  <a:schemeClr val="tx1"/>
                </a:solidFill>
              </a:rPr>
              <a:t>是</a:t>
            </a:r>
            <a:r>
              <a:rPr lang="zh-TW" altLang="en-US" sz="3500" dirty="0">
                <a:solidFill>
                  <a:schemeClr val="tx1"/>
                </a:solidFill>
              </a:rPr>
              <a:t>字符</a:t>
            </a:r>
            <a:r>
              <a:rPr lang="en-US" altLang="zh-TW" sz="3500" dirty="0">
                <a:solidFill>
                  <a:schemeClr val="tx1"/>
                </a:solidFill>
              </a:rPr>
              <a:t>,</a:t>
            </a:r>
            <a:r>
              <a:rPr lang="zh-TW" altLang="en-US" sz="3500" dirty="0">
                <a:solidFill>
                  <a:schemeClr val="tx1"/>
                </a:solidFill>
              </a:rPr>
              <a:t>占</a:t>
            </a:r>
            <a:r>
              <a:rPr lang="en-US" altLang="zh-TW" sz="3500" b="1" dirty="0">
                <a:solidFill>
                  <a:schemeClr val="tx1"/>
                </a:solidFill>
              </a:rPr>
              <a:t>1</a:t>
            </a:r>
            <a:r>
              <a:rPr lang="zh-TW" altLang="en-US" sz="3500" dirty="0">
                <a:solidFill>
                  <a:schemeClr val="tx1"/>
                </a:solidFill>
              </a:rPr>
              <a:t>字</a:t>
            </a:r>
            <a:r>
              <a:rPr lang="zh-TW" altLang="en-US" sz="3500" dirty="0" smtClean="0">
                <a:solidFill>
                  <a:schemeClr val="tx1"/>
                </a:solidFill>
              </a:rPr>
              <a:t>节</a:t>
            </a:r>
            <a:r>
              <a:rPr lang="en-US" altLang="zh-TW" sz="3500" b="1" dirty="0" smtClean="0">
                <a:solidFill>
                  <a:schemeClr val="tx1"/>
                </a:solidFill>
              </a:rPr>
              <a:t>8</a:t>
            </a:r>
            <a:r>
              <a:rPr lang="zh-TW" altLang="en-US" sz="3500" dirty="0">
                <a:solidFill>
                  <a:schemeClr val="tx1"/>
                </a:solidFill>
              </a:rPr>
              <a:t>位</a:t>
            </a:r>
            <a:r>
              <a:rPr lang="en-US" altLang="zh-TW" sz="3500" dirty="0">
                <a:solidFill>
                  <a:schemeClr val="tx1"/>
                </a:solidFill>
              </a:rPr>
              <a:t>: </a:t>
            </a:r>
            <a:endParaRPr lang="zh-TW" altLang="en-US" sz="3500" dirty="0">
              <a:solidFill>
                <a:schemeClr val="tx1"/>
              </a:solidFill>
            </a:endParaRPr>
          </a:p>
          <a:p>
            <a:r>
              <a:rPr lang="en-US" altLang="zh-TW" sz="3500" b="1" dirty="0" smtClean="0">
                <a:solidFill>
                  <a:schemeClr val="tx1"/>
                </a:solidFill>
              </a:rPr>
              <a:t>‘0</a:t>
            </a:r>
            <a:r>
              <a:rPr lang="en-US" altLang="zh-TW" sz="3500" b="1" dirty="0">
                <a:solidFill>
                  <a:schemeClr val="tx1"/>
                </a:solidFill>
              </a:rPr>
              <a:t>’</a:t>
            </a:r>
            <a:r>
              <a:rPr lang="en-US" altLang="zh-TW" sz="3500" dirty="0">
                <a:solidFill>
                  <a:schemeClr val="tx1"/>
                </a:solidFill>
              </a:rPr>
              <a:t>:</a:t>
            </a:r>
            <a:r>
              <a:rPr lang="en-US" altLang="zh-TW" sz="3500" b="1" dirty="0">
                <a:solidFill>
                  <a:schemeClr val="tx1"/>
                </a:solidFill>
              </a:rPr>
              <a:t>0x30 </a:t>
            </a:r>
            <a:endParaRPr lang="zh-TW" altLang="en-US" sz="3500" dirty="0">
              <a:solidFill>
                <a:schemeClr val="tx1"/>
              </a:solidFill>
            </a:endParaRPr>
          </a:p>
          <a:p>
            <a:r>
              <a:rPr lang="en-US" altLang="zh-TW" sz="3500" b="1" dirty="0" smtClean="0">
                <a:solidFill>
                  <a:schemeClr val="tx1"/>
                </a:solidFill>
              </a:rPr>
              <a:t>‘\</a:t>
            </a:r>
            <a:r>
              <a:rPr lang="en-US" altLang="zh-TW" sz="3500" b="1" dirty="0">
                <a:solidFill>
                  <a:schemeClr val="tx1"/>
                </a:solidFill>
              </a:rPr>
              <a:t>0’</a:t>
            </a:r>
            <a:r>
              <a:rPr lang="en-US" altLang="zh-TW" sz="3500" dirty="0">
                <a:solidFill>
                  <a:schemeClr val="tx1"/>
                </a:solidFill>
              </a:rPr>
              <a:t>:</a:t>
            </a:r>
            <a:r>
              <a:rPr lang="en-US" altLang="zh-TW" sz="3500" b="1" dirty="0" smtClean="0">
                <a:solidFill>
                  <a:schemeClr val="tx1"/>
                </a:solidFill>
              </a:rPr>
              <a:t>0x00</a:t>
            </a:r>
          </a:p>
          <a:p>
            <a:r>
              <a:rPr lang="en-US" altLang="zh-TW" sz="3500" b="1" dirty="0" smtClean="0">
                <a:solidFill>
                  <a:schemeClr val="tx1"/>
                </a:solidFill>
              </a:rPr>
              <a:t>NULL</a:t>
            </a:r>
            <a:r>
              <a:rPr lang="en-US" altLang="zh-TW" sz="3500" dirty="0">
                <a:solidFill>
                  <a:schemeClr val="tx1"/>
                </a:solidFill>
              </a:rPr>
              <a:t>:</a:t>
            </a:r>
            <a:r>
              <a:rPr lang="en-US" altLang="zh-TW" sz="3500" b="1" dirty="0">
                <a:solidFill>
                  <a:schemeClr val="tx1"/>
                </a:solidFill>
              </a:rPr>
              <a:t>#define NULL (void *)0 </a:t>
            </a:r>
            <a:r>
              <a:rPr lang="zh-TW" altLang="en-US" sz="3500" dirty="0" smtClean="0">
                <a:solidFill>
                  <a:schemeClr val="tx1"/>
                </a:solidFill>
              </a:rPr>
              <a:t>占</a:t>
            </a:r>
            <a:r>
              <a:rPr lang="zh-CN" altLang="zh-TW" sz="3500" b="1" dirty="0">
                <a:solidFill>
                  <a:schemeClr val="tx1"/>
                </a:solidFill>
              </a:rPr>
              <a:t>8</a:t>
            </a:r>
            <a:r>
              <a:rPr lang="zh-TW" altLang="en-US" sz="3500" dirty="0" smtClean="0">
                <a:solidFill>
                  <a:schemeClr val="tx1"/>
                </a:solidFill>
              </a:rPr>
              <a:t>字节</a:t>
            </a:r>
            <a:r>
              <a:rPr lang="zh-CN" altLang="zh-TW" sz="3500" b="1" dirty="0" smtClean="0">
                <a:solidFill>
                  <a:schemeClr val="tx1"/>
                </a:solidFill>
              </a:rPr>
              <a:t>6</a:t>
            </a:r>
            <a:r>
              <a:rPr lang="en-US" altLang="zh-CN" sz="3500" b="1" dirty="0" smtClean="0">
                <a:solidFill>
                  <a:schemeClr val="tx1"/>
                </a:solidFill>
              </a:rPr>
              <a:t>4</a:t>
            </a:r>
            <a:r>
              <a:rPr lang="zh-TW" altLang="en-US" sz="3500" dirty="0" smtClean="0">
                <a:solidFill>
                  <a:schemeClr val="tx1"/>
                </a:solidFill>
              </a:rPr>
              <a:t>位</a:t>
            </a:r>
            <a:r>
              <a:rPr lang="en-US" altLang="zh-TW" sz="3500" dirty="0">
                <a:solidFill>
                  <a:schemeClr val="tx1"/>
                </a:solidFill>
              </a:rPr>
              <a:t>,</a:t>
            </a:r>
            <a:r>
              <a:rPr lang="zh-TW" altLang="en-US" sz="3500" dirty="0">
                <a:solidFill>
                  <a:schemeClr val="tx1"/>
                </a:solidFill>
              </a:rPr>
              <a:t>每个二进制位都是</a:t>
            </a:r>
            <a:r>
              <a:rPr lang="en-US" altLang="zh-TW" sz="3500" b="1" dirty="0">
                <a:solidFill>
                  <a:schemeClr val="tx1"/>
                </a:solidFill>
              </a:rPr>
              <a:t>0 </a:t>
            </a:r>
            <a:endParaRPr lang="zh-TW" altLang="en-US" sz="3500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94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364" y="242455"/>
            <a:ext cx="8509000" cy="4352167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字符串操作 </a:t>
            </a: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字符串可以存在字符数组中</a:t>
            </a:r>
            <a:r>
              <a:rPr lang="en-US" altLang="zh-CN" sz="3200" dirty="0">
                <a:solidFill>
                  <a:schemeClr val="tx1"/>
                </a:solidFill>
              </a:rPr>
              <a:t>,</a:t>
            </a:r>
            <a:r>
              <a:rPr lang="zh-CN" altLang="en-US" sz="3200" dirty="0">
                <a:solidFill>
                  <a:schemeClr val="tx1"/>
                </a:solidFill>
              </a:rPr>
              <a:t>则可以按照数 组操作方法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zh-CN" altLang="en-US" sz="3200" dirty="0">
                <a:solidFill>
                  <a:schemeClr val="tx1"/>
                </a:solidFill>
              </a:rPr>
              <a:t>循环、取下标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zh-CN" altLang="en-US" sz="3200" dirty="0">
                <a:solidFill>
                  <a:schemeClr val="tx1"/>
                </a:solidFill>
              </a:rPr>
              <a:t>完成字符串的 操作 </a:t>
            </a: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自定义函数处理字符串时</a:t>
            </a:r>
            <a:r>
              <a:rPr lang="en-US" altLang="zh-CN" sz="3200" dirty="0">
                <a:solidFill>
                  <a:schemeClr val="tx1"/>
                </a:solidFill>
              </a:rPr>
              <a:t>,</a:t>
            </a:r>
            <a:r>
              <a:rPr lang="zh-CN" altLang="en-US" sz="3200" dirty="0" smtClean="0">
                <a:solidFill>
                  <a:schemeClr val="tx1"/>
                </a:solidFill>
              </a:rPr>
              <a:t>参数设置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b="1" dirty="0" smtClean="0">
                <a:solidFill>
                  <a:schemeClr val="tx1"/>
                </a:solidFill>
              </a:rPr>
              <a:t>void </a:t>
            </a:r>
            <a:r>
              <a:rPr lang="en-US" altLang="zh-CN" sz="3200" b="1" dirty="0" err="1">
                <a:solidFill>
                  <a:schemeClr val="tx1"/>
                </a:solidFill>
              </a:rPr>
              <a:t>func</a:t>
            </a:r>
            <a:r>
              <a:rPr lang="en-US" altLang="zh-CN" sz="3200" b="1" dirty="0">
                <a:solidFill>
                  <a:schemeClr val="tx1"/>
                </a:solidFill>
              </a:rPr>
              <a:t>(char </a:t>
            </a:r>
            <a:r>
              <a:rPr lang="en-US" altLang="zh-CN" sz="3200" b="1" dirty="0" err="1">
                <a:solidFill>
                  <a:schemeClr val="tx1"/>
                </a:solidFill>
              </a:rPr>
              <a:t>str</a:t>
            </a:r>
            <a:r>
              <a:rPr lang="en-US" altLang="zh-CN" sz="3200" b="1" dirty="0">
                <a:solidFill>
                  <a:schemeClr val="tx1"/>
                </a:solidFill>
              </a:rPr>
              <a:t>[]) //</a:t>
            </a:r>
            <a:r>
              <a:rPr lang="zh-CN" altLang="en-US" sz="3200" dirty="0">
                <a:solidFill>
                  <a:schemeClr val="tx1"/>
                </a:solidFill>
              </a:rPr>
              <a:t>需要传递数组长度吗</a:t>
            </a:r>
            <a:r>
              <a:rPr lang="en-US" altLang="zh-CN" sz="3200" dirty="0">
                <a:solidFill>
                  <a:schemeClr val="tx1"/>
                </a:solidFill>
              </a:rPr>
              <a:t>? </a:t>
            </a:r>
            <a:endParaRPr lang="zh-CN" altLang="en-US" sz="3200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10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699</TotalTime>
  <Words>718</Words>
  <Application>Microsoft Macintosh PowerPoint</Application>
  <PresentationFormat>全屏显示(16:9)</PresentationFormat>
  <Paragraphs>117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波形</vt:lpstr>
      <vt:lpstr>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</dc:title>
  <dc:creator>qianfeng qianfeng</dc:creator>
  <cp:lastModifiedBy>qianfeng qianfeng</cp:lastModifiedBy>
  <cp:revision>21</cp:revision>
  <dcterms:created xsi:type="dcterms:W3CDTF">2014-05-20T01:27:47Z</dcterms:created>
  <dcterms:modified xsi:type="dcterms:W3CDTF">2014-05-21T12:28:26Z</dcterms:modified>
</cp:coreProperties>
</file>