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2" r:id="rId6"/>
    <p:sldId id="263" r:id="rId7"/>
    <p:sldId id="264" r:id="rId8"/>
    <p:sldId id="289" r:id="rId9"/>
    <p:sldId id="265" r:id="rId10"/>
    <p:sldId id="266" r:id="rId11"/>
    <p:sldId id="288" r:id="rId12"/>
    <p:sldId id="285" r:id="rId13"/>
    <p:sldId id="286" r:id="rId14"/>
    <p:sldId id="287" r:id="rId15"/>
    <p:sldId id="267" r:id="rId16"/>
    <p:sldId id="268" r:id="rId17"/>
    <p:sldId id="258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70" r:id="rId30"/>
    <p:sldId id="269" r:id="rId31"/>
    <p:sldId id="271" r:id="rId32"/>
    <p:sldId id="26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4636381"/>
            <a:ext cx="10993549" cy="114105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Product and Sales Data Analytics Using Azure and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897049"/>
            <a:ext cx="10993546" cy="48482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Scalable,  Secure  and  Insightful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5A5A-DF14-3CF3-76FA-E8D350D1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Triggering </a:t>
            </a:r>
            <a:r>
              <a:rPr lang="en-IN" dirty="0" err="1"/>
              <a:t>cleaned_pipeline</a:t>
            </a:r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194377-BE00-7A10-F989-2B28CD583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951" y="1905919"/>
            <a:ext cx="10480098" cy="4782181"/>
          </a:xfrm>
        </p:spPr>
      </p:pic>
    </p:spTree>
    <p:extLst>
      <p:ext uri="{BB962C8B-B14F-4D97-AF65-F5344CB8AC3E}">
        <p14:creationId xmlns:p14="http://schemas.microsoft.com/office/powerpoint/2010/main" val="148435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52D0-179C-10A9-B1D5-161DCBF1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saved files are in azure data lake storage: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EA8A2B-7BC0-9BD3-72CA-D3A99E65E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655" y="1866592"/>
            <a:ext cx="10371943" cy="4826251"/>
          </a:xfrm>
        </p:spPr>
      </p:pic>
    </p:spTree>
    <p:extLst>
      <p:ext uri="{BB962C8B-B14F-4D97-AF65-F5344CB8AC3E}">
        <p14:creationId xmlns:p14="http://schemas.microsoft.com/office/powerpoint/2010/main" val="66555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CBE3-B45B-50C7-B715-FDE424AB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Scripts/Steps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FDA13F-8E30-1DCD-4CE6-B3D39871AB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402281"/>
            <a:ext cx="6019981" cy="323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lnSpc>
                <a:spcPct val="100000"/>
              </a:lnSpc>
              <a:buFontTx/>
              <a:buNone/>
              <a:tabLst/>
            </a:pPr>
            <a:r>
              <a:rPr lang="en-US" altLang="en-US" b="1" dirty="0"/>
              <a:t>Sample Code Highlights:</a:t>
            </a:r>
          </a:p>
          <a:p>
            <a:pPr marL="0" marR="0" lvl="0" indent="0" fontAlgn="base">
              <a:lnSpc>
                <a:spcPct val="100000"/>
              </a:lnSpc>
              <a:buFontTx/>
              <a:buChar char="•"/>
              <a:tabLst/>
            </a:pPr>
            <a:r>
              <a:rPr lang="en-US" altLang="en-US" dirty="0"/>
              <a:t>Python script to upload raw data to Azure Data Lake Storage.</a:t>
            </a:r>
          </a:p>
          <a:p>
            <a:pPr marL="0" marR="0" lvl="0" indent="0" fontAlgn="base">
              <a:lnSpc>
                <a:spcPct val="100000"/>
              </a:lnSpc>
              <a:buFontTx/>
              <a:buChar char="•"/>
              <a:tabLst/>
            </a:pPr>
            <a:r>
              <a:rPr lang="en-US" altLang="en-US" dirty="0"/>
              <a:t>ADF pipeline steps for cleaning and transformation logic.</a:t>
            </a:r>
          </a:p>
          <a:p>
            <a:pPr marL="0" marR="0" lvl="0" indent="0" fontAlgn="base">
              <a:lnSpc>
                <a:spcPct val="100000"/>
              </a:lnSpc>
              <a:buFontTx/>
              <a:buNone/>
              <a:tabLst/>
            </a:pPr>
            <a:r>
              <a:rPr lang="en-US" altLang="en-US" b="1" dirty="0"/>
              <a:t>Core Transformation Logic:</a:t>
            </a:r>
          </a:p>
          <a:p>
            <a:pPr marL="0" marR="0" lvl="0" indent="0" fontAlgn="base">
              <a:lnSpc>
                <a:spcPct val="100000"/>
              </a:lnSpc>
              <a:buFontTx/>
              <a:buChar char="•"/>
              <a:tabLst/>
            </a:pPr>
            <a:r>
              <a:rPr lang="en-US" altLang="en-US" dirty="0"/>
              <a:t>Add derived columns (</a:t>
            </a:r>
            <a:r>
              <a:rPr lang="en-US" altLang="en-US" dirty="0" err="1"/>
              <a:t>TotalSales</a:t>
            </a:r>
            <a:r>
              <a:rPr lang="en-US" altLang="en-US" dirty="0"/>
              <a:t>, </a:t>
            </a:r>
            <a:r>
              <a:rPr lang="en-US" altLang="en-US" dirty="0" err="1"/>
              <a:t>CustomerSegment</a:t>
            </a:r>
            <a:r>
              <a:rPr lang="en-US" altLang="en-US" dirty="0"/>
              <a:t>).</a:t>
            </a:r>
          </a:p>
          <a:p>
            <a:pPr marL="0" marR="0" lvl="0" indent="0" fontAlgn="base">
              <a:lnSpc>
                <a:spcPct val="100000"/>
              </a:lnSpc>
              <a:buFontTx/>
              <a:buChar char="•"/>
              <a:tabLst/>
            </a:pPr>
            <a:r>
              <a:rPr lang="en-US" altLang="en-US" dirty="0"/>
              <a:t>Mask sensitive fields (e.g., Credit Card Number).</a:t>
            </a:r>
          </a:p>
          <a:p>
            <a:pPr marL="0" marR="0" lvl="0" indent="0" fontAlgn="base">
              <a:lnSpc>
                <a:spcPct val="100000"/>
              </a:lnSpc>
              <a:buFontTx/>
              <a:buChar char="•"/>
              <a:tabLst/>
            </a:pPr>
            <a:r>
              <a:rPr lang="en-US" altLang="en-US" dirty="0"/>
              <a:t>Aggregate sales for location-based insights.</a:t>
            </a:r>
          </a:p>
          <a:p>
            <a:pPr marL="0" marR="0" lvl="0" indent="0" fontAlgn="base">
              <a:lnSpc>
                <a:spcPct val="100000"/>
              </a:lnSpc>
              <a:buFontTx/>
              <a:buNone/>
              <a:tabLst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67144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0CBE-B8F0-CD49-820C-4F0C27A0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Power BI Dashboard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AC09A-20BD-C4BA-4A17-D0C3BD3CA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Key Metrics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Sales, Product Performance, and Customer Segmentation.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Sample Visuals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KPI Chart</a:t>
            </a:r>
            <a:r>
              <a:rPr lang="en-US" dirty="0"/>
              <a:t>: Total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Line Chart</a:t>
            </a:r>
            <a:r>
              <a:rPr lang="en-US" dirty="0"/>
              <a:t>: Monthly Sales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Donut Chart</a:t>
            </a:r>
            <a:r>
              <a:rPr lang="en-US" dirty="0"/>
              <a:t>: Customer Segment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Treemap</a:t>
            </a:r>
            <a:r>
              <a:rPr lang="en-US" dirty="0"/>
              <a:t>: Sales by Location.</a:t>
            </a:r>
          </a:p>
          <a:p>
            <a:endParaRPr lang="en-US" b="1" dirty="0"/>
          </a:p>
          <a:p>
            <a:r>
              <a:rPr lang="en-US" b="1" dirty="0"/>
              <a:t>Interactive Filters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Filter by Date, Product, and Location to explore trends.</a:t>
            </a:r>
          </a:p>
        </p:txBody>
      </p:sp>
    </p:spTree>
    <p:extLst>
      <p:ext uri="{BB962C8B-B14F-4D97-AF65-F5344CB8AC3E}">
        <p14:creationId xmlns:p14="http://schemas.microsoft.com/office/powerpoint/2010/main" val="44698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dashboard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D0922-C9F3-F893-DF21-BF8C8E62F6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705269-4BE9-9B91-BCB8-380867A959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C1DA01-31F6-55EE-6DFD-753F6B6EC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73" y="1932594"/>
            <a:ext cx="8380820" cy="471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F8F1-37AA-F745-7D80-89C8322C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.TOTAL SALES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5EC55-E0E1-1B6B-90D0-FB38384922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Total Sales Achieved:</a:t>
            </a:r>
            <a:r>
              <a:rPr lang="en-US" dirty="0"/>
              <a:t> The organization successfully achieved its sales target of 70.11M, reflecting strong performance.</a:t>
            </a:r>
          </a:p>
          <a:p>
            <a:r>
              <a:rPr lang="en-US" b="1" dirty="0"/>
              <a:t>Goal Comparison:</a:t>
            </a:r>
            <a:r>
              <a:rPr lang="en-US" dirty="0"/>
              <a:t> The exact match of target and achievement highlights precise planning and execution. </a:t>
            </a:r>
          </a:p>
          <a:p>
            <a:r>
              <a:rPr lang="en-US" b="1" dirty="0"/>
              <a:t>Positive Indicator: </a:t>
            </a:r>
            <a:r>
              <a:rPr lang="en-US" dirty="0"/>
              <a:t>The green checkmark confirms the target was met with no shortfall. </a:t>
            </a:r>
          </a:p>
          <a:p>
            <a:r>
              <a:rPr lang="en-US" b="1" dirty="0"/>
              <a:t>Stability in Performance: </a:t>
            </a:r>
            <a:r>
              <a:rPr lang="en-US" dirty="0"/>
              <a:t>Accurate projections demonstrate effective forecasting and operational consistency. </a:t>
            </a:r>
          </a:p>
          <a:p>
            <a:r>
              <a:rPr lang="en-US" b="1" dirty="0"/>
              <a:t>Future Focus: </a:t>
            </a:r>
            <a:r>
              <a:rPr lang="en-US" dirty="0"/>
              <a:t>Set higher sales goals to drive growth and challenge the team for better performance.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936AC-115F-4097-F99D-8F96CBE577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2367" y="2496794"/>
            <a:ext cx="5422900" cy="134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71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3EE9-03FA-FB7F-F93A-7EDC2BAB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Sales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4464C-8B8D-EE77-DD34-0C5C2ED5E6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Phones Lead in Revenue:</a:t>
            </a:r>
            <a:r>
              <a:rPr lang="en-US" dirty="0"/>
              <a:t> Despite a moderate quantity sold (834 units), phones generate the highest revenue at 72.71M, indicating a high price point and strong demand. </a:t>
            </a:r>
          </a:p>
          <a:p>
            <a:r>
              <a:rPr lang="en-US" b="1" dirty="0"/>
              <a:t>Laptops Drive Volume:</a:t>
            </a:r>
            <a:r>
              <a:rPr lang="en-US" dirty="0"/>
              <a:t> Laptops sold the most in quantity (2674 units) and contributed significantly to revenue (42.57M), suggesting they are a consistent revenue driver. </a:t>
            </a:r>
          </a:p>
          <a:p>
            <a:r>
              <a:rPr lang="en-US" b="1" dirty="0"/>
              <a:t>Low Impact of Headphones:</a:t>
            </a:r>
            <a:r>
              <a:rPr lang="en-US" dirty="0"/>
              <a:t> Headphones have minimal revenue (23K) and higher quantity sold (56 units), showing low pricing and limited market traction. </a:t>
            </a:r>
          </a:p>
          <a:p>
            <a:r>
              <a:rPr lang="en-US" b="1" dirty="0"/>
              <a:t>Tablet Underperformance:</a:t>
            </a:r>
            <a:r>
              <a:rPr lang="en-US" dirty="0"/>
              <a:t> Tablets sold 680 units but generated only 2.88M, indicating potential pricing issues or a declining market share. </a:t>
            </a:r>
          </a:p>
          <a:p>
            <a:r>
              <a:rPr lang="en-US" b="1" dirty="0"/>
              <a:t>Focus Areas:</a:t>
            </a:r>
            <a:r>
              <a:rPr lang="en-US" dirty="0"/>
              <a:t> Prioritize phones and laptops as primary revenue contributors while revisiting pricing and strategies for headphones and tablets.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6266E-BD23-6F7C-2E8D-7681DFF1C1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9756" y="2227263"/>
            <a:ext cx="3919537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4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71A3-B24E-C4C1-BF8E-75889BFA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Monthly Sales Trends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FEDB0-58AC-2B1F-4328-1D638A88FD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Peak in January:</a:t>
            </a:r>
            <a:r>
              <a:rPr lang="en-US" dirty="0"/>
              <a:t> January saw a dramatic sales spike at 100M, likely due to seasonal or promotional factors. </a:t>
            </a:r>
          </a:p>
          <a:p>
            <a:r>
              <a:rPr lang="en-US" b="1" dirty="0"/>
              <a:t>Sales Decline:</a:t>
            </a:r>
            <a:r>
              <a:rPr lang="en-US" dirty="0"/>
              <a:t> After January, sales plummeted significantly, staying near zero for several months. </a:t>
            </a:r>
          </a:p>
          <a:p>
            <a:r>
              <a:rPr lang="en-US" b="1" dirty="0"/>
              <a:t>Small Recovery in Later Months:</a:t>
            </a:r>
            <a:r>
              <a:rPr lang="en-US" dirty="0"/>
              <a:t> Modest sales were observed in March (7.86K) and May (7.64K), showing slight recovery. </a:t>
            </a:r>
          </a:p>
          <a:p>
            <a:r>
              <a:rPr lang="en-US" b="1" dirty="0"/>
              <a:t>Seasonal Dependence: </a:t>
            </a:r>
            <a:r>
              <a:rPr lang="en-US" dirty="0"/>
              <a:t>The data suggests sales rely heavily on specific periods, indicating a need for consistent promotional efforts year-round. </a:t>
            </a:r>
          </a:p>
          <a:p>
            <a:r>
              <a:rPr lang="en-US" b="1" dirty="0"/>
              <a:t>Focus Area:</a:t>
            </a:r>
            <a:r>
              <a:rPr lang="en-US" dirty="0"/>
              <a:t> Investigate what drove the January sales surge and apply similar strategies to other months to stabilize performance.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F7167E-651C-1B22-B309-A47DA213CF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166131"/>
            <a:ext cx="5422900" cy="17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51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0075-4E91-8000-D092-B61FB28D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 to high or low based on their total purchase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2DDE-4A10-E60D-5B34-45533B9B37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High-Value Customers Dominate: </a:t>
            </a:r>
            <a:r>
              <a:rPr lang="en-US" dirty="0"/>
              <a:t>The majority of customers (61.62%) belong to the high value segment, indicating a significant focus on premium buyers. </a:t>
            </a:r>
          </a:p>
          <a:p>
            <a:r>
              <a:rPr lang="en-US" b="1" dirty="0"/>
              <a:t>Low-Value Customers Follow:</a:t>
            </a:r>
            <a:r>
              <a:rPr lang="en-US" dirty="0"/>
              <a:t> Low-value customers make up 36.36%, suggesting a smaller but notable market segment. </a:t>
            </a:r>
          </a:p>
          <a:p>
            <a:r>
              <a:rPr lang="en-US" b="1" dirty="0"/>
              <a:t>Negligible Medium-Value Presence:</a:t>
            </a:r>
            <a:r>
              <a:rPr lang="en-US" dirty="0"/>
              <a:t> The medium-value segment is almost non-existent (2 customers), highlighting a potential gap in mid-tier offerings. </a:t>
            </a:r>
          </a:p>
          <a:p>
            <a:r>
              <a:rPr lang="en-US" b="1" dirty="0"/>
              <a:t>Strategic Opportunity:</a:t>
            </a:r>
            <a:r>
              <a:rPr lang="en-US" dirty="0"/>
              <a:t> Strengthen engagement with high-value customers while exploring growth opportunities in the medium-value segment.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07457-0062-37B1-DEFB-07E574285F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3220921"/>
            <a:ext cx="5422900" cy="16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72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3005-C96A-DAE8-9B6E-14DFE1FD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Sales by Location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2A221-5AF9-BCD2-CFB3-4250841384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Mumbai Leads in Sales:</a:t>
            </a:r>
            <a:r>
              <a:rPr lang="en-US" dirty="0"/>
              <a:t> Mumbai dominates with 72.69M in total sales, making it the top performing location. </a:t>
            </a:r>
          </a:p>
          <a:p>
            <a:r>
              <a:rPr lang="en-US" b="1" dirty="0"/>
              <a:t>Houston and Chicago Perform Well:</a:t>
            </a:r>
            <a:r>
              <a:rPr lang="en-US" dirty="0"/>
              <a:t> Houston (15.29M) and Chicago (13.80M) contribute significantly to overall sales. </a:t>
            </a:r>
          </a:p>
          <a:p>
            <a:r>
              <a:rPr lang="en-US" b="1" dirty="0"/>
              <a:t>Low Contribution from New York: </a:t>
            </a:r>
            <a:r>
              <a:rPr lang="en-US" dirty="0"/>
              <a:t>New York has the lowest sales at 2.89M, highlighting an underperforming market. </a:t>
            </a:r>
          </a:p>
          <a:p>
            <a:r>
              <a:rPr lang="en-US" b="1" dirty="0"/>
              <a:t>Strategic Focus Needed:</a:t>
            </a:r>
            <a:r>
              <a:rPr lang="en-US" dirty="0"/>
              <a:t> Prioritize Mumbai for sustained growth while exploring strategies to boost sales in New York and other regions.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F78098-4F0B-AA98-C3FB-C4A8022B8A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847182"/>
            <a:ext cx="5422900" cy="239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7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B2E8-EA07-A3FD-CB22-4415E343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06645A-C0DC-65A1-EA1E-A016FD8056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92939"/>
            <a:ext cx="9163021" cy="405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Purpose of the Project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develop a streamlined pipeline for ingesting, transforming, and visualizing sales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Deliver actionable insights through an interactive Power BI dashboard.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scalability, security, and efficiency using Azure Data Lake Storage Gen2.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Overview of Tools Used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Azure Data Lake Storage Gen2</a:t>
            </a:r>
            <a:r>
              <a:rPr lang="en-US" dirty="0"/>
              <a:t>: Scalable and secure storage for raw and processed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Azure Data Factory</a:t>
            </a:r>
            <a:r>
              <a:rPr lang="en-US" dirty="0"/>
              <a:t>: Data ingestion, cleaning, and transformation.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Power BI</a:t>
            </a:r>
            <a:r>
              <a:rPr lang="en-US" dirty="0"/>
              <a:t>: Visualization and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Python with Azure Blob SDK</a:t>
            </a:r>
            <a:r>
              <a:rPr lang="en-US" dirty="0"/>
              <a:t>: For data upload and management.</a:t>
            </a:r>
          </a:p>
        </p:txBody>
      </p:sp>
    </p:spTree>
    <p:extLst>
      <p:ext uri="{BB962C8B-B14F-4D97-AF65-F5344CB8AC3E}">
        <p14:creationId xmlns:p14="http://schemas.microsoft.com/office/powerpoint/2010/main" val="888331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E739-59B9-B88C-25FF-EB1A43D0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Distribution of Total Sales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3C8FC-63AB-0E59-12EA-F35A8790A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Mumbai as a Sales Hub:</a:t>
            </a:r>
            <a:r>
              <a:rPr lang="en-US" dirty="0"/>
              <a:t> The largest marker on the map indicates Mumbai as the leading contributor to total sales globally. </a:t>
            </a:r>
          </a:p>
          <a:p>
            <a:r>
              <a:rPr lang="en-US" b="1" dirty="0"/>
              <a:t>North American Presence: </a:t>
            </a:r>
            <a:r>
              <a:rPr lang="en-US" dirty="0"/>
              <a:t>Moderate sales are observed in locations like Houston, Chicago, Los Angeles, and New York, showing a consistent market in the U.S. </a:t>
            </a:r>
          </a:p>
          <a:p>
            <a:r>
              <a:rPr lang="en-US" b="1" dirty="0"/>
              <a:t>Underrepresented Regions:</a:t>
            </a:r>
            <a:r>
              <a:rPr lang="en-US" dirty="0"/>
              <a:t> Europe, Africa, and Australia lack representation, highlighting potential untapped markets. </a:t>
            </a:r>
          </a:p>
          <a:p>
            <a:r>
              <a:rPr lang="en-US" b="1" dirty="0"/>
              <a:t>Strategic Growth:</a:t>
            </a:r>
            <a:r>
              <a:rPr lang="en-US" dirty="0"/>
              <a:t> Focus on expanding successful strategies in North America to underrepresented regions while strengthening dominance in Mumbai. </a:t>
            </a:r>
            <a:endParaRPr lang="en-IN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A77BFAB-085B-85FC-A977-7AC715C666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9081" y="2227263"/>
            <a:ext cx="5340887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55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A53A-DD8C-A4B7-8F01-1D4F9966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Customers Driving Total Sales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52071-E434-40A9-D772-EB9459E8A6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Major Contributor:</a:t>
            </a:r>
            <a:r>
              <a:rPr lang="en-US" dirty="0"/>
              <a:t> "Test User1001" is the top customer, contributing a significant 70.11M to total sales. </a:t>
            </a:r>
          </a:p>
          <a:p>
            <a:r>
              <a:rPr lang="en-US" b="1" dirty="0"/>
              <a:t>Diverse Customer Base:</a:t>
            </a:r>
            <a:r>
              <a:rPr lang="en-US" dirty="0"/>
              <a:t> Other notable contributors, such as "Robert Johnson" and "Alice Smith," contribute 24.48M and 20.99M, respectively.  </a:t>
            </a:r>
          </a:p>
          <a:p>
            <a:r>
              <a:rPr lang="en-US" b="1" dirty="0"/>
              <a:t>Smaller Impact Customers:</a:t>
            </a:r>
            <a:r>
              <a:rPr lang="en-US" dirty="0"/>
              <a:t> Test users like "User1011" and "User1010" contribute significantly less, reflecting their smaller purchasing capacity. </a:t>
            </a:r>
          </a:p>
          <a:p>
            <a:r>
              <a:rPr lang="en-US" b="1" dirty="0"/>
              <a:t>Focus Area:</a:t>
            </a:r>
            <a:r>
              <a:rPr lang="en-US" dirty="0"/>
              <a:t> Retain and prioritize top customers while identifying strategies to increase sales from mid-tier contributors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2BDE8-C576-4F2D-D96C-9635894306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36726" y="2227263"/>
            <a:ext cx="2911497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52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BE33-C3BD-8D7A-5164-5424FA20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Purchases by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8DB4-5C1E-CE3D-A1AA-B9FE3A68F1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Alice Smith Leads:</a:t>
            </a:r>
            <a:r>
              <a:rPr lang="en-US" dirty="0"/>
              <a:t> Alice Smith is the top buyer, purchasing 29 laptops and a small number of other products, reflecting a preference for high-value items. </a:t>
            </a:r>
          </a:p>
          <a:p>
            <a:r>
              <a:rPr lang="en-US" b="1" dirty="0"/>
              <a:t>Diverse Buying Patterns: </a:t>
            </a:r>
            <a:r>
              <a:rPr lang="en-US" dirty="0"/>
              <a:t>Robert Johnson shows a more balanced purchase pattern, buying 22 laptops and 14 tablets, indicating interest in multiple product categories. </a:t>
            </a:r>
          </a:p>
          <a:p>
            <a:r>
              <a:rPr lang="en-US" b="1" dirty="0"/>
              <a:t>Smaller Contributions:</a:t>
            </a:r>
            <a:r>
              <a:rPr lang="en-US" dirty="0"/>
              <a:t> Customers like John Doe and test users make smaller purchases, focusing on lower quantities and varied products. </a:t>
            </a:r>
          </a:p>
          <a:p>
            <a:r>
              <a:rPr lang="en-US" b="1" dirty="0"/>
              <a:t>Insights for Strategy: </a:t>
            </a:r>
            <a:r>
              <a:rPr lang="en-US" dirty="0"/>
              <a:t>Focus on retaining high-value customers like Alice Smith and Robert Johnson while encouraging more diverse purchasing patterns among smaller buyers. </a:t>
            </a:r>
            <a:endParaRPr lang="en-IN" dirty="0"/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4ADD1672-FB7D-F8CA-41FE-73A0B42FF9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3319208"/>
            <a:ext cx="5422900" cy="1449897"/>
          </a:xfrm>
        </p:spPr>
      </p:pic>
    </p:spTree>
    <p:extLst>
      <p:ext uri="{BB962C8B-B14F-4D97-AF65-F5344CB8AC3E}">
        <p14:creationId xmlns:p14="http://schemas.microsoft.com/office/powerpoint/2010/main" val="778091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8A5A-FEAF-E6C3-834D-4703493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Profit Margin by Product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9EB5E-751A-08B9-685B-486610E39B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Phones Lead in Profitability: </a:t>
            </a:r>
            <a:r>
              <a:rPr lang="en-US" dirty="0"/>
              <a:t>Phones generate the highest profit margin at 1.56M, showcasing their significant contribution to overall profitability. </a:t>
            </a:r>
          </a:p>
          <a:p>
            <a:r>
              <a:rPr lang="en-US" b="1" dirty="0"/>
              <a:t>Laptops as Secondary Contributors: </a:t>
            </a:r>
            <a:r>
              <a:rPr lang="en-US" dirty="0"/>
              <a:t>Laptops follow with a profit margin of 0.16M, indicating steady but lower profitability compared to phones. </a:t>
            </a:r>
          </a:p>
          <a:p>
            <a:r>
              <a:rPr lang="en-US" b="1" dirty="0"/>
              <a:t>Minimal Profits from Tablets and Headphones: </a:t>
            </a:r>
            <a:r>
              <a:rPr lang="en-US" dirty="0"/>
              <a:t>Tablets and headphones contribute negligible profit margins (23K and 790, respectively), indicating limited revenue impact. </a:t>
            </a:r>
          </a:p>
          <a:p>
            <a:r>
              <a:rPr lang="en-US" b="1" dirty="0"/>
              <a:t>Strategic Focus: </a:t>
            </a:r>
            <a:r>
              <a:rPr lang="en-US" dirty="0"/>
              <a:t>Prioritize phones for profitability and explore opportunities to improve margins for laptops, tablets, and headphones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7D4707-E27B-76FC-4EFE-3EA0816671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1776" y="2227263"/>
            <a:ext cx="2841397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86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ADEB-FBC6-78A9-95CC-BAEC6380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Interactive Month-Based 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B3A-9BE2-846F-509A-8D32C61992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Drill-through Feature:</a:t>
            </a:r>
            <a:r>
              <a:rPr lang="en-US" dirty="0"/>
              <a:t> The chart allows users to drill through and filter sales data dynamically by selecting specific months, enabling detailed month-based insights. </a:t>
            </a:r>
          </a:p>
          <a:p>
            <a:r>
              <a:rPr lang="en-US" b="1" dirty="0"/>
              <a:t>Custom Month Range: </a:t>
            </a:r>
            <a:r>
              <a:rPr lang="en-US" dirty="0"/>
              <a:t>The "Month Range" slicer allows users to focus on specific periods (e.g., January to December) to analyze sales trends for tailored reporting. </a:t>
            </a:r>
          </a:p>
          <a:p>
            <a:r>
              <a:rPr lang="en-US" b="1" dirty="0"/>
              <a:t>Enhanced Flexibility: </a:t>
            </a:r>
            <a:r>
              <a:rPr lang="en-US" dirty="0"/>
              <a:t>Keeping all filters ensures consistency when navigating between reports, making it easier to compare and interpret seasonal trends. </a:t>
            </a:r>
          </a:p>
          <a:p>
            <a:r>
              <a:rPr lang="en-US" b="1" dirty="0"/>
              <a:t>Strategic Use: </a:t>
            </a:r>
            <a:r>
              <a:rPr lang="en-US" dirty="0"/>
              <a:t>Utilize this feature to identify peak sales months and design targeted promotional strategies accordingly.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470880-B58D-D58F-2FE8-0938A5974A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99154" y="3315392"/>
            <a:ext cx="280074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54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AF7D-F731-D533-2B01-20549D0E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Location-Based Filtering for Sales Analysis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C3D15-35EC-8735-CCC8-25FAFD3D61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Interactive Location Selection:</a:t>
            </a:r>
            <a:r>
              <a:rPr lang="en-US" dirty="0"/>
              <a:t> Users can filter data by selecting specific locations (e.g., Los Angeles), providing a focused view of sales performance in a chosen area. </a:t>
            </a:r>
          </a:p>
          <a:p>
            <a:r>
              <a:rPr lang="en-US" b="1" dirty="0"/>
              <a:t>Drill-through Enabled: </a:t>
            </a:r>
            <a:r>
              <a:rPr lang="en-US" dirty="0"/>
              <a:t>The drill-through feature ensures that location-specific insights carry over across related reports, maintaining consistent filtering. </a:t>
            </a:r>
          </a:p>
          <a:p>
            <a:r>
              <a:rPr lang="en-US" b="1" dirty="0"/>
              <a:t>Targeted Insights:</a:t>
            </a:r>
            <a:r>
              <a:rPr lang="en-US" dirty="0"/>
              <a:t> This flexibility allows businesses to analyze regional sales trends and identify underperforming or high-performing locations. </a:t>
            </a:r>
          </a:p>
          <a:p>
            <a:r>
              <a:rPr lang="en-US" b="1" dirty="0"/>
              <a:t>Strategic Use:</a:t>
            </a:r>
            <a:r>
              <a:rPr lang="en-US" dirty="0"/>
              <a:t> Use this tool to tailor marketing efforts and resource allocation based on location-specific performance.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F0C18-C6E1-FF50-3C0A-1C125E7EF2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35052" y="2467549"/>
            <a:ext cx="2114845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78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E0C9-C97E-3854-165E-9A864EC0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833BB-96CE-2651-8ECD-1BA74765C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Sales Trends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Peak sales in January with seasonal dependency identified.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Customer Segmentation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61% of customers are high-value buyers, driving significant revenue.</a:t>
            </a:r>
          </a:p>
          <a:p>
            <a:endParaRPr lang="en-US" b="1" dirty="0"/>
          </a:p>
          <a:p>
            <a:r>
              <a:rPr lang="en-US" b="1" dirty="0"/>
              <a:t>Product Performance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Phones are the most profitable, while tablets underperform.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757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D4E3-3A73-03C4-53C3-9EA233BD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Security Measures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E75B-BC14-429B-42F5-89F47874B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Data Storage Security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RBAC for controlled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Encryption for data at rest and in transit.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Data Masking and Monitoring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Mask sensitive fields (e.g., Credit Card Numbers).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Enable logging and alerts for pipeline activity monitoring.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178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D404-017C-70A2-1B6A-198E20CC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268B-8653-8832-E00E-DF992943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Achievements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built a scalable and secure data pipeline.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Delivered interactive Power BI dashboards for insightful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Ensured compliance with data privacy regulations.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Future Enhancements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to include additional data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 predictive analytics and machine learning.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346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mushuu123456@gmail.com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E75F-CB16-6259-E178-817B2132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High-Level Solution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ABE9-DC38-42EF-6DF0-961546F27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Solution Overview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scalable and interactive analytics platform integrating Azure and Power BI.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Ensures data quality, meaningful transformations, and impactful visualizations.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Components and Workflow</a:t>
            </a:r>
            <a:r>
              <a:rPr lang="en-IN" dirty="0"/>
              <a:t>: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Data Ingestion</a:t>
            </a:r>
            <a:r>
              <a:rPr lang="en-IN" dirty="0"/>
              <a:t>: Securely upload raw sales data to Azure Data Lake.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Data Transformation</a:t>
            </a:r>
            <a:r>
              <a:rPr lang="en-IN" dirty="0"/>
              <a:t>: Clean, enrich, and aggregate data using Azure Data Factory.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Data Visualization</a:t>
            </a:r>
            <a:r>
              <a:rPr lang="en-IN" dirty="0"/>
              <a:t>: Connect Power BI for insightful dashboards and reports.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92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2F73-DCC3-C504-BA90-B3422B12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Architectural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90F4-0A7F-FC21-ED94-F90014B1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396820" cy="3678303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Data Flow Pipeline</a:t>
            </a:r>
            <a:r>
              <a:rPr lang="en-IN" dirty="0"/>
              <a:t>: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1</a:t>
            </a:r>
            <a:r>
              <a:rPr lang="en-IN" dirty="0"/>
              <a:t>: Upload raw sales data to Azure Data Lake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2</a:t>
            </a:r>
            <a:r>
              <a:rPr lang="en-IN" dirty="0"/>
              <a:t>: Data ingestion pipeline cleans and validates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3</a:t>
            </a:r>
            <a:r>
              <a:rPr lang="en-IN" dirty="0"/>
              <a:t>: Transformation pipeline generates insights and aggregates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4</a:t>
            </a:r>
            <a:r>
              <a:rPr lang="en-IN" dirty="0"/>
              <a:t>: Power BI connects to transformed data for visualization.</a:t>
            </a:r>
            <a:br>
              <a:rPr lang="en-IN" dirty="0"/>
            </a:br>
            <a:r>
              <a:rPr lang="en-IN" i="1" dirty="0"/>
              <a:t>Visualize with an actual pipeline diagram.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3C7E8-7AD6-1AB2-F900-E68EAADB8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036" y="2180496"/>
            <a:ext cx="60579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5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64D68-EDA3-D87F-BC60-87D37C48D9B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581832" y="263401"/>
            <a:ext cx="2703871" cy="6594599"/>
          </a:xfrm>
        </p:spPr>
      </p:pic>
    </p:spTree>
    <p:extLst>
      <p:ext uri="{BB962C8B-B14F-4D97-AF65-F5344CB8AC3E}">
        <p14:creationId xmlns:p14="http://schemas.microsoft.com/office/powerpoint/2010/main" val="183938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FE28-FC22-31CF-2D71-A727CA9E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Choice of 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69DBD-DD08-A627-2AF8-538854117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Justification for Azure Data Lake Storage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r>
              <a:rPr lang="en-US" dirty="0"/>
              <a:t>: Supports large datasets and integrates with Azure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Cost-Effective</a:t>
            </a:r>
            <a:r>
              <a:rPr lang="en-US" dirty="0"/>
              <a:t>: Pay-as-you-go pricing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Security</a:t>
            </a:r>
            <a:r>
              <a:rPr lang="en-US" dirty="0"/>
              <a:t>: Robust role-based access control (RBAC).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Advantages of Azure Data Lake Storage Gen2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Hierarchical namespace for easy organization.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Tiered storage for optimized cost.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Fine-grained access control and integration with big data tools.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11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0FD3-EAB0-346D-DD39-5DFA6416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Pipeline Process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1C006D-1A4C-2A86-A549-B760BF66B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92938"/>
            <a:ext cx="9005260" cy="405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lnSpc>
                <a:spcPct val="100000"/>
              </a:lnSpc>
              <a:buFontTx/>
              <a:buNone/>
              <a:tabLst/>
            </a:pPr>
            <a:r>
              <a:rPr lang="en-US" altLang="en-US" b="1" dirty="0"/>
              <a:t>Data Ingestion Pipeline:</a:t>
            </a:r>
          </a:p>
          <a:p>
            <a:pPr marL="0" marR="0" lvl="0" indent="0" fontAlgn="base">
              <a:lnSpc>
                <a:spcPct val="100000"/>
              </a:lnSpc>
              <a:buFontTx/>
              <a:buChar char="•"/>
              <a:tabLst/>
            </a:pPr>
            <a:r>
              <a:rPr lang="en-US" altLang="en-US" dirty="0"/>
              <a:t>Upload raw sales data to Azure Data Lake Storage using Python scripts.</a:t>
            </a:r>
          </a:p>
          <a:p>
            <a:pPr marL="0" marR="0" lvl="0" indent="0" fontAlgn="base">
              <a:lnSpc>
                <a:spcPct val="100000"/>
              </a:lnSpc>
              <a:buFontTx/>
              <a:buChar char="•"/>
              <a:tabLst/>
            </a:pPr>
            <a:r>
              <a:rPr lang="en-US" altLang="en-US" dirty="0"/>
              <a:t>Perform initial cleaning and schema validation.</a:t>
            </a:r>
            <a:endParaRPr lang="en-US" altLang="en-US" b="1" dirty="0"/>
          </a:p>
          <a:p>
            <a:pPr marL="0" marR="0" lvl="0" indent="0" fontAlgn="base">
              <a:lnSpc>
                <a:spcPct val="100000"/>
              </a:lnSpc>
              <a:buFontTx/>
              <a:buNone/>
              <a:tabLst/>
            </a:pPr>
            <a:r>
              <a:rPr lang="en-US" altLang="en-US" b="1" dirty="0"/>
              <a:t>Cleaning Pipeline:</a:t>
            </a:r>
          </a:p>
          <a:p>
            <a:pPr marL="0" marR="0" lvl="0" indent="0" fontAlgn="base">
              <a:lnSpc>
                <a:spcPct val="100000"/>
              </a:lnSpc>
              <a:buFontTx/>
              <a:buChar char="•"/>
              <a:tabLst/>
            </a:pPr>
            <a:r>
              <a:rPr lang="en-US" altLang="en-US" dirty="0"/>
              <a:t>Handle missing values, correct data types, and mask sensitive data.</a:t>
            </a:r>
          </a:p>
          <a:p>
            <a:pPr marL="0" marR="0" lvl="0" indent="0" fontAlgn="base">
              <a:lnSpc>
                <a:spcPct val="100000"/>
              </a:lnSpc>
              <a:buFontTx/>
              <a:buChar char="•"/>
              <a:tabLst/>
            </a:pPr>
            <a:r>
              <a:rPr lang="en-US" altLang="en-US" dirty="0"/>
              <a:t>Save cleaned data to a processed data container.</a:t>
            </a:r>
            <a:endParaRPr lang="en-US" altLang="en-US" b="1" dirty="0"/>
          </a:p>
          <a:p>
            <a:pPr marL="0" marR="0" lvl="0" indent="0" fontAlgn="base">
              <a:lnSpc>
                <a:spcPct val="100000"/>
              </a:lnSpc>
              <a:buFontTx/>
              <a:buNone/>
              <a:tabLst/>
            </a:pPr>
            <a:r>
              <a:rPr lang="en-US" altLang="en-US" b="1" dirty="0"/>
              <a:t>Transformation Pipeline:</a:t>
            </a:r>
          </a:p>
          <a:p>
            <a:pPr marL="0" marR="0" lvl="0" indent="0" fontAlgn="base">
              <a:lnSpc>
                <a:spcPct val="100000"/>
              </a:lnSpc>
              <a:buFontTx/>
              <a:buChar char="•"/>
              <a:tabLst/>
            </a:pPr>
            <a:r>
              <a:rPr lang="en-US" altLang="en-US" dirty="0"/>
              <a:t>Add calculated fields, such as </a:t>
            </a:r>
            <a:r>
              <a:rPr lang="en-US" altLang="en-US" dirty="0" err="1"/>
              <a:t>TotalSales</a:t>
            </a:r>
            <a:r>
              <a:rPr lang="en-US" altLang="en-US" dirty="0"/>
              <a:t> and </a:t>
            </a:r>
            <a:r>
              <a:rPr lang="en-US" altLang="en-US" dirty="0" err="1"/>
              <a:t>ProfitMargin</a:t>
            </a:r>
            <a:r>
              <a:rPr lang="en-US" altLang="en-US" dirty="0"/>
              <a:t>.</a:t>
            </a:r>
          </a:p>
          <a:p>
            <a:pPr marL="0" marR="0" lvl="0" indent="0" fontAlgn="base">
              <a:lnSpc>
                <a:spcPct val="100000"/>
              </a:lnSpc>
              <a:buFontTx/>
              <a:buChar char="•"/>
              <a:tabLst/>
            </a:pPr>
            <a:r>
              <a:rPr lang="en-US" altLang="en-US" dirty="0"/>
              <a:t>Aggregate sales by location and customer.</a:t>
            </a:r>
          </a:p>
          <a:p>
            <a:pPr marL="0" marR="0" lvl="0" indent="0" fontAlgn="base">
              <a:lnSpc>
                <a:spcPct val="100000"/>
              </a:lnSpc>
              <a:buFontTx/>
              <a:buChar char="•"/>
              <a:tabLst/>
            </a:pPr>
            <a:r>
              <a:rPr lang="en-US" altLang="en-US" dirty="0"/>
              <a:t>Save transformed data to the final container.</a:t>
            </a:r>
          </a:p>
        </p:txBody>
      </p:sp>
    </p:spTree>
    <p:extLst>
      <p:ext uri="{BB962C8B-B14F-4D97-AF65-F5344CB8AC3E}">
        <p14:creationId xmlns:p14="http://schemas.microsoft.com/office/powerpoint/2010/main" val="291885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9C42-D786-AF9C-DCB1-A9A2BA2C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CLEANING PIPELINE DATAFLOW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7EE84F-ABF2-3462-F53E-C4E8EA6B5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856" y="1837095"/>
            <a:ext cx="10848122" cy="4957340"/>
          </a:xfrm>
        </p:spPr>
      </p:pic>
    </p:spTree>
    <p:extLst>
      <p:ext uri="{BB962C8B-B14F-4D97-AF65-F5344CB8AC3E}">
        <p14:creationId xmlns:p14="http://schemas.microsoft.com/office/powerpoint/2010/main" val="159895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E5D7-0DEF-9463-7E0B-5C4F644A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DATAFLOW TRANSFORMATION PIPELINE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DF42A0-45D7-34B8-5DFB-95D0AA04E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393" y="1926192"/>
            <a:ext cx="10245213" cy="4686002"/>
          </a:xfrm>
        </p:spPr>
      </p:pic>
    </p:spTree>
    <p:extLst>
      <p:ext uri="{BB962C8B-B14F-4D97-AF65-F5344CB8AC3E}">
        <p14:creationId xmlns:p14="http://schemas.microsoft.com/office/powerpoint/2010/main" val="5165537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57</TotalTime>
  <Words>1776</Words>
  <Application>Microsoft Office PowerPoint</Application>
  <PresentationFormat>Widescreen</PresentationFormat>
  <Paragraphs>163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Gill Sans MT</vt:lpstr>
      <vt:lpstr>Wingdings 2</vt:lpstr>
      <vt:lpstr>Custom</vt:lpstr>
      <vt:lpstr>Product and Sales Data Analytics Using Azure and Power BI</vt:lpstr>
      <vt:lpstr>Introduction</vt:lpstr>
      <vt:lpstr>High-Level Solution Design</vt:lpstr>
      <vt:lpstr>Architectural Diagram</vt:lpstr>
      <vt:lpstr>PowerPoint Presentation</vt:lpstr>
      <vt:lpstr>Choice of Data Storage</vt:lpstr>
      <vt:lpstr>Data Pipeline Process</vt:lpstr>
      <vt:lpstr>CLEANING PIPELINE DATAFLOW </vt:lpstr>
      <vt:lpstr>DATAFLOW TRANSFORMATION PIPELINE </vt:lpstr>
      <vt:lpstr>Triggering cleaned_pipeline </vt:lpstr>
      <vt:lpstr>The saved files are in azure data lake storage:</vt:lpstr>
      <vt:lpstr>Key Scripts/Steps</vt:lpstr>
      <vt:lpstr>Power BI Dashboard</vt:lpstr>
      <vt:lpstr>Power BI dashboard</vt:lpstr>
      <vt:lpstr>.TOTAL SALES</vt:lpstr>
      <vt:lpstr>Product Sales Performance</vt:lpstr>
      <vt:lpstr>Monthly Sales Trends</vt:lpstr>
      <vt:lpstr>Customer segmentation to high or low based on their total purchase</vt:lpstr>
      <vt:lpstr>Total Sales by Location </vt:lpstr>
      <vt:lpstr>Geographic Distribution of Total Sales</vt:lpstr>
      <vt:lpstr>Top Customers Driving Total Sales </vt:lpstr>
      <vt:lpstr>Product Purchases by Customer</vt:lpstr>
      <vt:lpstr>Profit Margin by Product </vt:lpstr>
      <vt:lpstr>Interactive Month-Based Sales Analysis</vt:lpstr>
      <vt:lpstr>Location-Based Filtering for Sales Analysis</vt:lpstr>
      <vt:lpstr>Results &amp; Insights</vt:lpstr>
      <vt:lpstr>Security Measures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 Vinay Kumar Reddy</dc:creator>
  <cp:lastModifiedBy>Mushabbar ahmed</cp:lastModifiedBy>
  <cp:revision>2</cp:revision>
  <dcterms:created xsi:type="dcterms:W3CDTF">2024-11-19T06:28:54Z</dcterms:created>
  <dcterms:modified xsi:type="dcterms:W3CDTF">2024-11-19T08:59:23Z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