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39" r:id="rId10"/>
    <p:sldId id="340" r:id="rId11"/>
    <p:sldId id="341" r:id="rId12"/>
    <p:sldId id="342" r:id="rId13"/>
    <p:sldId id="345" r:id="rId14"/>
    <p:sldId id="343" r:id="rId15"/>
    <p:sldId id="344"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p:scale>
          <a:sx n="76" d="100"/>
          <a:sy n="76" d="100"/>
        </p:scale>
        <p:origin x="-216" y="-52"/>
      </p:cViewPr>
      <p:guideLst>
        <p:guide orient="horz" pos="1968"/>
        <p:guide orient="horz" pos="3912"/>
        <p:guide orient="horz" pos="1656"/>
        <p:guide pos="408"/>
        <p:guide pos="7272"/>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07-Oct-25</a:t>
            </a:fld>
            <a:endParaRPr lang="en-US" dirty="0"/>
          </a:p>
        </p:txBody>
      </p:sp>
      <p:sp>
        <p:nvSpPr>
          <p:cNvPr id="4" name="Footer Placeholder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07-Oct-25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07-Oct-25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07-Oct-25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07-Oct-25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07-Oct-25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07-Oct-25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07-Oct-25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07-Oct-25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07-Oct-25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07-Oct-25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07-Oct-25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07-Oct-25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07-Oct-25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07-Oct-25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07-Oct-25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07-Oct-25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07-Oct-25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07-Oct-25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07-Oct-25</a:t>
            </a:fld>
            <a:endParaRPr lang="en-US" sz="1100" dirty="0">
              <a:solidFill>
                <a:schemeClr val="accent2"/>
              </a:solidFill>
            </a:endParaRPr>
          </a:p>
        </p:txBody>
      </p:sp>
      <p:sp>
        <p:nvSpPr>
          <p:cNvPr id="29" name="Footer Placeholder 4">
            <a:extLst>
              <a:ext uri="{FF2B5EF4-FFF2-40B4-BE49-F238E27FC236}">
                <a16:creationId xmlns=""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7201737A-B873-4D1D-8A41-5ABF5184BC8F}"/>
              </a:ext>
            </a:extLst>
          </p:cNvPr>
          <p:cNvSpPr>
            <a:spLocks noGrp="1"/>
          </p:cNvSpPr>
          <p:nvPr>
            <p:ph type="body" sz="quarter" idx="11"/>
          </p:nvPr>
        </p:nvSpPr>
        <p:spPr>
          <a:xfrm>
            <a:off x="5763238" y="2794001"/>
            <a:ext cx="5166126" cy="861497"/>
          </a:xfrm>
        </p:spPr>
        <p:txBody>
          <a:bodyPr>
            <a:normAutofit/>
          </a:bodyPr>
          <a:lstStyle/>
          <a:p>
            <a:pPr algn="r"/>
            <a:r>
              <a:rPr lang="en-US" b="0" dirty="0" err="1">
                <a:solidFill>
                  <a:schemeClr val="tx1"/>
                </a:solidFill>
              </a:rPr>
              <a:t>M</a:t>
            </a:r>
            <a:r>
              <a:rPr lang="en-US" b="0" dirty="0" err="1" smtClean="0">
                <a:solidFill>
                  <a:schemeClr val="tx1"/>
                </a:solidFill>
              </a:rPr>
              <a:t>ushahid</a:t>
            </a:r>
            <a:r>
              <a:rPr lang="en-US" b="0" dirty="0" smtClean="0">
                <a:solidFill>
                  <a:schemeClr val="tx1"/>
                </a:solidFill>
              </a:rPr>
              <a:t> Raja</a:t>
            </a:r>
          </a:p>
          <a:p>
            <a:pPr algn="r"/>
            <a:r>
              <a:rPr lang="en-US" dirty="0">
                <a:solidFill>
                  <a:srgbClr val="FF0000"/>
                </a:solidFill>
              </a:rPr>
              <a:t>INTERNSHIP_17546440516895be537820f</a:t>
            </a:r>
            <a:r>
              <a:rPr lang="en-US" dirty="0"/>
              <a:t> </a:t>
            </a:r>
            <a:endParaRPr lang="en-IN" b="0" dirty="0">
              <a:solidFill>
                <a:schemeClr val="tx1"/>
              </a:solidFill>
            </a:endParaRPr>
          </a:p>
        </p:txBody>
      </p:sp>
      <p:sp>
        <p:nvSpPr>
          <p:cNvPr id="4" name="Title 3">
            <a:extLst>
              <a:ext uri="{FF2B5EF4-FFF2-40B4-BE49-F238E27FC236}">
                <a16:creationId xmlns="" xmlns:a16="http://schemas.microsoft.com/office/drawing/2014/main" id="{92056599-CDAA-4367-BEF8-31D6E32518C8}"/>
              </a:ext>
            </a:extLst>
          </p:cNvPr>
          <p:cNvSpPr>
            <a:spLocks noGrp="1"/>
          </p:cNvSpPr>
          <p:nvPr>
            <p:ph type="title"/>
          </p:nvPr>
        </p:nvSpPr>
        <p:spPr>
          <a:xfrm>
            <a:off x="5444455" y="2050553"/>
            <a:ext cx="5867136" cy="743448"/>
          </a:xfrm>
        </p:spPr>
        <p:txBody>
          <a:bodyPr>
            <a:normAutofit fontScale="90000"/>
          </a:bodyPr>
          <a:lstStyle/>
          <a:p>
            <a:r>
              <a:rPr lang="en-GB" sz="3200" dirty="0" smtClean="0"/>
              <a:t>AIRBNB HOTEL BOOKING ANALYSIS</a:t>
            </a:r>
            <a:endParaRPr lang="en-IN" sz="3200" dirty="0"/>
          </a:p>
        </p:txBody>
      </p:sp>
      <p:sp>
        <p:nvSpPr>
          <p:cNvPr id="15" name="Text Placeholder 1">
            <a:extLst>
              <a:ext uri="{FF2B5EF4-FFF2-40B4-BE49-F238E27FC236}">
                <a16:creationId xmlns=""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AFE3A2AF-177E-45E6-A191-0F8523DB7FFA}"/>
              </a:ext>
            </a:extLst>
          </p:cNvPr>
          <p:cNvSpPr>
            <a:spLocks noGrp="1"/>
          </p:cNvSpPr>
          <p:nvPr>
            <p:ph type="title"/>
          </p:nvPr>
        </p:nvSpPr>
        <p:spPr>
          <a:xfrm>
            <a:off x="675957" y="370589"/>
            <a:ext cx="5607397" cy="830997"/>
          </a:xfrm>
        </p:spPr>
        <p:txBody>
          <a:bodyPr>
            <a:normAutofit/>
          </a:bodyPr>
          <a:lstStyle/>
          <a:p>
            <a:r>
              <a:rPr lang="en-GB" dirty="0" err="1" smtClean="0"/>
              <a:t>GitHub</a:t>
            </a:r>
            <a:r>
              <a:rPr lang="en-GB" dirty="0" smtClean="0"/>
              <a:t> repository </a:t>
            </a:r>
            <a:endParaRPr lang="en-IN" dirty="0"/>
          </a:p>
        </p:txBody>
      </p:sp>
      <p:sp>
        <p:nvSpPr>
          <p:cNvPr id="7" name="Text Placeholder 30">
            <a:extLst>
              <a:ext uri="{FF2B5EF4-FFF2-40B4-BE49-F238E27FC236}">
                <a16:creationId xmlns=""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 xmlns:a16="http://schemas.microsoft.com/office/drawing/2014/main" id="{B19D8AC7-3787-4ADB-9212-0808F015C2DD}"/>
              </a:ext>
            </a:extLst>
          </p:cNvPr>
          <p:cNvSpPr>
            <a:spLocks noGrp="1"/>
          </p:cNvSpPr>
          <p:nvPr>
            <p:ph type="body" sz="quarter" idx="12"/>
          </p:nvPr>
        </p:nvSpPr>
        <p:spPr>
          <a:xfrm>
            <a:off x="807163" y="1356192"/>
            <a:ext cx="9133791" cy="477520"/>
          </a:xfrm>
        </p:spPr>
        <p:txBody>
          <a:bodyPr>
            <a:normAutofit/>
          </a:bodyPr>
          <a:lstStyle/>
          <a:p>
            <a:pPr marL="0" indent="0">
              <a:buNone/>
            </a:pPr>
            <a:r>
              <a:rPr lang="en-IN" dirty="0"/>
              <a:t>https://github.com/Mushahid0786/VOIS_AICTE_OCT2025_Mushahidraja.git</a:t>
            </a:r>
            <a:endParaRPr lang="en-IN" dirty="0"/>
          </a:p>
        </p:txBody>
      </p:sp>
    </p:spTree>
    <p:extLst>
      <p:ext uri="{BB962C8B-B14F-4D97-AF65-F5344CB8AC3E}">
        <p14:creationId xmlns:p14="http://schemas.microsoft.com/office/powerpoint/2010/main" val="222725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AFE3A2AF-177E-45E6-A191-0F8523DB7FFA}"/>
              </a:ext>
            </a:extLst>
          </p:cNvPr>
          <p:cNvSpPr>
            <a:spLocks noGrp="1"/>
          </p:cNvSpPr>
          <p:nvPr>
            <p:ph type="title"/>
          </p:nvPr>
        </p:nvSpPr>
        <p:spPr>
          <a:xfrm>
            <a:off x="675957" y="370589"/>
            <a:ext cx="9726392" cy="830997"/>
          </a:xfrm>
        </p:spPr>
        <p:txBody>
          <a:bodyPr>
            <a:normAutofit fontScale="90000"/>
          </a:bodyPr>
          <a:lstStyle/>
          <a:p>
            <a:r>
              <a:rPr lang="en-US" dirty="0"/>
              <a:t>Getting started with Basics of Python</a:t>
            </a:r>
            <a:r>
              <a:rPr lang="en-GB" dirty="0" smtClean="0"/>
              <a:t> </a:t>
            </a:r>
            <a:endParaRPr lang="en-IN" dirty="0"/>
          </a:p>
        </p:txBody>
      </p:sp>
      <p:sp>
        <p:nvSpPr>
          <p:cNvPr id="7" name="Text Placeholder 30">
            <a:extLst>
              <a:ext uri="{FF2B5EF4-FFF2-40B4-BE49-F238E27FC236}">
                <a16:creationId xmlns=""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 xmlns:a16="http://schemas.microsoft.com/office/drawing/2014/main" id="{B19D8AC7-3787-4ADB-9212-0808F015C2DD}"/>
              </a:ext>
            </a:extLst>
          </p:cNvPr>
          <p:cNvSpPr>
            <a:spLocks noGrp="1"/>
          </p:cNvSpPr>
          <p:nvPr>
            <p:ph type="body" sz="quarter" idx="12"/>
          </p:nvPr>
        </p:nvSpPr>
        <p:spPr>
          <a:xfrm>
            <a:off x="855972" y="1310927"/>
            <a:ext cx="8900424" cy="477520"/>
          </a:xfrm>
        </p:spPr>
        <p:txBody>
          <a:bodyPr>
            <a:normAutofit/>
          </a:bodyPr>
          <a:lstStyle/>
          <a:p>
            <a:pPr marL="0" indent="0">
              <a:buNone/>
            </a:pPr>
            <a:endParaRPr lang="en-IN"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958" y="1249960"/>
            <a:ext cx="7276805" cy="5192785"/>
          </a:xfrm>
          <a:prstGeom prst="rect">
            <a:avLst/>
          </a:prstGeom>
        </p:spPr>
      </p:pic>
    </p:spTree>
    <p:extLst>
      <p:ext uri="{BB962C8B-B14F-4D97-AF65-F5344CB8AC3E}">
        <p14:creationId xmlns:p14="http://schemas.microsoft.com/office/powerpoint/2010/main" val="251729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AFE3A2AF-177E-45E6-A191-0F8523DB7FFA}"/>
              </a:ext>
            </a:extLst>
          </p:cNvPr>
          <p:cNvSpPr>
            <a:spLocks noGrp="1"/>
          </p:cNvSpPr>
          <p:nvPr>
            <p:ph type="title"/>
          </p:nvPr>
        </p:nvSpPr>
        <p:spPr>
          <a:xfrm>
            <a:off x="675957" y="370589"/>
            <a:ext cx="6219793" cy="830997"/>
          </a:xfrm>
        </p:spPr>
        <p:txBody>
          <a:bodyPr>
            <a:normAutofit/>
          </a:bodyPr>
          <a:lstStyle/>
          <a:p>
            <a:r>
              <a:rPr lang="en-GB" dirty="0"/>
              <a:t>Data Visualization </a:t>
            </a:r>
            <a:endParaRPr lang="en-IN" dirty="0"/>
          </a:p>
        </p:txBody>
      </p:sp>
      <p:sp>
        <p:nvSpPr>
          <p:cNvPr id="7" name="Text Placeholder 30">
            <a:extLst>
              <a:ext uri="{FF2B5EF4-FFF2-40B4-BE49-F238E27FC236}">
                <a16:creationId xmlns=""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smtClean="0"/>
              <a:t>[Add screen shots of your code ]</a:t>
            </a:r>
            <a:endParaRPr lang="en-IN"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788" y="1436111"/>
            <a:ext cx="7150467" cy="5035809"/>
          </a:xfrm>
          <a:prstGeom prst="rect">
            <a:avLst/>
          </a:prstGeom>
        </p:spPr>
      </p:pic>
    </p:spTree>
    <p:extLst>
      <p:ext uri="{BB962C8B-B14F-4D97-AF65-F5344CB8AC3E}">
        <p14:creationId xmlns:p14="http://schemas.microsoft.com/office/powerpoint/2010/main" val="222725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smtClean="0">
                <a:solidFill>
                  <a:schemeClr val="tx1"/>
                </a:solidFill>
              </a:rPr>
              <a:t>Thank you</a:t>
            </a:r>
            <a:endParaRPr lang="en-US" sz="4800" b="1" dirty="0">
              <a:solidFill>
                <a:schemeClr val="tx1"/>
              </a:solidFill>
            </a:endParaRPr>
          </a:p>
        </p:txBody>
      </p:sp>
      <p:sp>
        <p:nvSpPr>
          <p:cNvPr id="31" name="Text Placeholder 30">
            <a:extLst>
              <a:ext uri="{FF2B5EF4-FFF2-40B4-BE49-F238E27FC236}">
                <a16:creationId xmlns=""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46E4DD1-270B-4C80-AFF0-EB26F132AF36}"/>
              </a:ext>
            </a:extLst>
          </p:cNvPr>
          <p:cNvSpPr>
            <a:spLocks noGrp="1"/>
          </p:cNvSpPr>
          <p:nvPr>
            <p:ph type="body" sz="quarter" idx="12"/>
          </p:nvPr>
        </p:nvSpPr>
        <p:spPr>
          <a:xfrm>
            <a:off x="1046480" y="1875556"/>
            <a:ext cx="6949204" cy="3607987"/>
          </a:xfrm>
        </p:spPr>
        <p:txBody>
          <a:bodyPr>
            <a:normAutofit fontScale="77500" lnSpcReduction="20000"/>
          </a:bodyPr>
          <a:lstStyle/>
          <a:p>
            <a:pPr>
              <a:lnSpc>
                <a:spcPct val="150000"/>
              </a:lnSpc>
            </a:pPr>
            <a:r>
              <a:rPr lang="en-US" sz="2800" dirty="0" err="1"/>
              <a:t>Airbnb</a:t>
            </a:r>
            <a:r>
              <a:rPr lang="en-US" sz="2800" dirty="0"/>
              <a:t> is a popular platform where property owners rent out their homes or apartments to travelers. One of the biggest challenges for hosts is deciding the right price for their listings, since prices vary depending on several factors such as the number of bedrooms, number of bathrooms, cleanliness, accuracy of descriptions, and communication quality with guests.</a:t>
            </a:r>
            <a:endParaRPr lang="en-IN" sz="2800" dirty="0"/>
          </a:p>
        </p:txBody>
      </p:sp>
      <p:sp>
        <p:nvSpPr>
          <p:cNvPr id="4" name="Title 3">
            <a:extLst>
              <a:ext uri="{FF2B5EF4-FFF2-40B4-BE49-F238E27FC236}">
                <a16:creationId xmlns=""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BF2FBC7-3552-4F01-BB27-8BEEE74F7277}"/>
              </a:ext>
            </a:extLst>
          </p:cNvPr>
          <p:cNvSpPr>
            <a:spLocks noGrp="1"/>
          </p:cNvSpPr>
          <p:nvPr>
            <p:ph type="title"/>
          </p:nvPr>
        </p:nvSpPr>
        <p:spPr>
          <a:xfrm>
            <a:off x="675957" y="830380"/>
            <a:ext cx="6276109" cy="5834580"/>
          </a:xfrm>
        </p:spPr>
        <p:txBody>
          <a:bodyPr>
            <a:noAutofit/>
          </a:bodyPr>
          <a:lstStyle/>
          <a:p>
            <a:r>
              <a:rPr lang="en-GB" sz="3200" dirty="0" smtClean="0"/>
              <a:t>Project Description</a:t>
            </a:r>
            <a:br>
              <a:rPr lang="en-GB" sz="3200" dirty="0" smtClean="0"/>
            </a:br>
            <a:r>
              <a:rPr lang="en-GB" sz="3200" dirty="0" smtClean="0"/>
              <a:t>[write detail description about your project ] </a:t>
            </a:r>
            <a:br>
              <a:rPr lang="en-GB" sz="3200" dirty="0" smtClean="0"/>
            </a:br>
            <a:r>
              <a:rPr lang="en-GB" sz="3200" dirty="0"/>
              <a:t/>
            </a:r>
            <a:br>
              <a:rPr lang="en-GB" sz="3200" dirty="0"/>
            </a:br>
            <a:r>
              <a:rPr lang="en-US" sz="1600" b="0" dirty="0"/>
              <a:t>This project focuses on building a machine learning model to predict the price of </a:t>
            </a:r>
            <a:r>
              <a:rPr lang="en-US" sz="1600" b="0" dirty="0" err="1"/>
              <a:t>Airbnb</a:t>
            </a:r>
            <a:r>
              <a:rPr lang="en-US" sz="1600" b="0" dirty="0"/>
              <a:t> listings. Pricing an </a:t>
            </a:r>
            <a:r>
              <a:rPr lang="en-US" sz="1600" b="0" dirty="0" err="1"/>
              <a:t>Airbnb</a:t>
            </a:r>
            <a:r>
              <a:rPr lang="en-US" sz="1600" b="0" dirty="0"/>
              <a:t> property correctly is crucial for both hosts and travelers: hosts want to maximize occupancy and earnings, while travelers want fair and competitive prices. Using historical </a:t>
            </a:r>
            <a:r>
              <a:rPr lang="en-US" sz="1600" b="0" dirty="0" err="1"/>
              <a:t>Airbnb</a:t>
            </a:r>
            <a:r>
              <a:rPr lang="en-US" sz="1600" b="0" dirty="0"/>
              <a:t> data, the project develops a regression model that learns relationships between listing attributes (such as number of bedrooms, bathrooms, and guest ratings) and the price charged.</a:t>
            </a:r>
            <a:br>
              <a:rPr lang="en-US" sz="1600" b="0" dirty="0"/>
            </a:br>
            <a:r>
              <a:rPr lang="en-US" sz="1600" b="0" dirty="0"/>
              <a:t>The model can then be used to predict prices for new or hypothetical listings, helping property owners make informed pricing decisions.</a:t>
            </a:r>
            <a:br>
              <a:rPr lang="en-US" sz="1600" b="0" dirty="0"/>
            </a:br>
            <a:r>
              <a:rPr lang="en-GB" sz="1600" dirty="0" smtClean="0"/>
              <a:t/>
            </a:r>
            <a:br>
              <a:rPr lang="en-GB" sz="1600" dirty="0" smtClean="0"/>
            </a:br>
            <a:endParaRPr lang="en-IN" sz="3200" dirty="0"/>
          </a:p>
        </p:txBody>
      </p:sp>
      <p:pic>
        <p:nvPicPr>
          <p:cNvPr id="5" name="Picture 4">
            <a:extLst>
              <a:ext uri="{FF2B5EF4-FFF2-40B4-BE49-F238E27FC236}">
                <a16:creationId xmlns=""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77500" lnSpcReduction="20000"/>
          </a:bodyPr>
          <a:lstStyle/>
          <a:p>
            <a:r>
              <a:rPr lang="en-US" b="1" dirty="0" err="1"/>
              <a:t>Airbnb</a:t>
            </a:r>
            <a:r>
              <a:rPr lang="en-US" b="1" dirty="0"/>
              <a:t> Hosts</a:t>
            </a:r>
            <a:endParaRPr lang="en-US" dirty="0"/>
          </a:p>
          <a:p>
            <a:pPr lvl="1"/>
            <a:r>
              <a:rPr lang="en-US" dirty="0"/>
              <a:t>To optimize pricing of their listings based on property features and guest reviews.</a:t>
            </a:r>
          </a:p>
          <a:p>
            <a:r>
              <a:rPr lang="en-US" b="1" dirty="0"/>
              <a:t>Travelers</a:t>
            </a:r>
            <a:endParaRPr lang="en-US" dirty="0"/>
          </a:p>
          <a:p>
            <a:pPr lvl="1"/>
            <a:r>
              <a:rPr lang="en-US" dirty="0"/>
              <a:t>To evaluate whether a listing is overpriced or reasonably priced.</a:t>
            </a:r>
          </a:p>
          <a:p>
            <a:r>
              <a:rPr lang="en-US" b="1" dirty="0" err="1"/>
              <a:t>Airbnb</a:t>
            </a:r>
            <a:r>
              <a:rPr lang="en-US" b="1" dirty="0"/>
              <a:t> Platform Analysts</a:t>
            </a:r>
            <a:endParaRPr lang="en-US" dirty="0"/>
          </a:p>
          <a:p>
            <a:pPr lvl="1"/>
            <a:r>
              <a:rPr lang="en-US" dirty="0"/>
              <a:t>To improve automated pricing suggestions and increase platform trust.</a:t>
            </a:r>
          </a:p>
          <a:p>
            <a:r>
              <a:rPr lang="en-US" b="1" dirty="0"/>
              <a:t>Researchers/Students</a:t>
            </a:r>
            <a:endParaRPr lang="en-US" dirty="0"/>
          </a:p>
          <a:p>
            <a:pPr lvl="1"/>
            <a:r>
              <a:rPr lang="en-US" dirty="0"/>
              <a:t>To study the impact of property features and reviews on rental pricing.</a:t>
            </a:r>
          </a:p>
          <a:p>
            <a:r>
              <a:rPr lang="en-US" dirty="0"/>
              <a:t>Screenshot 2025-10-07 120437.png</a:t>
            </a:r>
          </a:p>
          <a:p>
            <a:r>
              <a:rPr lang="en-US" dirty="0"/>
              <a:t>PNG 167.39KB</a:t>
            </a:r>
          </a:p>
          <a:p>
            <a:r>
              <a:rPr lang="en-US" dirty="0"/>
              <a:t/>
            </a:r>
            <a:br>
              <a:rPr lang="en-US" dirty="0"/>
            </a:br>
            <a:endParaRPr lang="en-IN" sz="3600" dirty="0"/>
          </a:p>
        </p:txBody>
      </p:sp>
      <p:sp>
        <p:nvSpPr>
          <p:cNvPr id="4" name="Title 3">
            <a:extLst>
              <a:ext uri="{FF2B5EF4-FFF2-40B4-BE49-F238E27FC236}">
                <a16:creationId xmlns=""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1000"/>
                                        <p:tgtEl>
                                          <p:spTgt spid="2">
                                            <p:txEl>
                                              <p:pRg st="3" end="3"/>
                                            </p:txEl>
                                          </p:spTgt>
                                        </p:tgtEl>
                                      </p:cBhvr>
                                    </p:animEffect>
                                    <p:anim calcmode="lin" valueType="num">
                                      <p:cBhvr>
                                        <p:cTn id="3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
                                            <p:txEl>
                                              <p:pRg st="4" end="4"/>
                                            </p:txEl>
                                          </p:spTgt>
                                        </p:tgtEl>
                                        <p:attrNameLst>
                                          <p:attrName>style.visibility</p:attrName>
                                        </p:attrNameLst>
                                      </p:cBhvr>
                                      <p:to>
                                        <p:strVal val="visible"/>
                                      </p:to>
                                    </p:set>
                                    <p:animEffect transition="in" filter="fade">
                                      <p:cBhvr>
                                        <p:cTn id="38" dur="1000"/>
                                        <p:tgtEl>
                                          <p:spTgt spid="2">
                                            <p:txEl>
                                              <p:pRg st="4" end="4"/>
                                            </p:txEl>
                                          </p:spTgt>
                                        </p:tgtEl>
                                      </p:cBhvr>
                                    </p:animEffect>
                                    <p:anim calcmode="lin" valueType="num">
                                      <p:cBhvr>
                                        <p:cTn id="3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2">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Effect transition="in" filter="fade">
                                      <p:cBhvr>
                                        <p:cTn id="43" dur="1000"/>
                                        <p:tgtEl>
                                          <p:spTgt spid="2">
                                            <p:txEl>
                                              <p:pRg st="5" end="5"/>
                                            </p:txEl>
                                          </p:spTgt>
                                        </p:tgtEl>
                                      </p:cBhvr>
                                    </p:animEffect>
                                    <p:anim calcmode="lin" valueType="num">
                                      <p:cBhvr>
                                        <p:cTn id="44"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
                                            <p:txEl>
                                              <p:pRg st="6" end="6"/>
                                            </p:txEl>
                                          </p:spTgt>
                                        </p:tgtEl>
                                        <p:attrNameLst>
                                          <p:attrName>style.visibility</p:attrName>
                                        </p:attrNameLst>
                                      </p:cBhvr>
                                      <p:to>
                                        <p:strVal val="visible"/>
                                      </p:to>
                                    </p:set>
                                    <p:animEffect transition="in" filter="fade">
                                      <p:cBhvr>
                                        <p:cTn id="50" dur="1000"/>
                                        <p:tgtEl>
                                          <p:spTgt spid="2">
                                            <p:txEl>
                                              <p:pRg st="6" end="6"/>
                                            </p:txEl>
                                          </p:spTgt>
                                        </p:tgtEl>
                                      </p:cBhvr>
                                    </p:animEffect>
                                    <p:anim calcmode="lin" valueType="num">
                                      <p:cBhvr>
                                        <p:cTn id="51"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2">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
                                            <p:txEl>
                                              <p:pRg st="7" end="7"/>
                                            </p:txEl>
                                          </p:spTgt>
                                        </p:tgtEl>
                                        <p:attrNameLst>
                                          <p:attrName>style.visibility</p:attrName>
                                        </p:attrNameLst>
                                      </p:cBhvr>
                                      <p:to>
                                        <p:strVal val="visible"/>
                                      </p:to>
                                    </p:set>
                                    <p:animEffect transition="in" filter="fade">
                                      <p:cBhvr>
                                        <p:cTn id="55" dur="1000"/>
                                        <p:tgtEl>
                                          <p:spTgt spid="2">
                                            <p:txEl>
                                              <p:pRg st="7" end="7"/>
                                            </p:txEl>
                                          </p:spTgt>
                                        </p:tgtEl>
                                      </p:cBhvr>
                                    </p:animEffect>
                                    <p:anim calcmode="lin" valueType="num">
                                      <p:cBhvr>
                                        <p:cTn id="5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2">
                                            <p:txEl>
                                              <p:pRg st="8" end="8"/>
                                            </p:txEl>
                                          </p:spTgt>
                                        </p:tgtEl>
                                        <p:attrNameLst>
                                          <p:attrName>style.visibility</p:attrName>
                                        </p:attrNameLst>
                                      </p:cBhvr>
                                      <p:to>
                                        <p:strVal val="visible"/>
                                      </p:to>
                                    </p:set>
                                    <p:animEffect transition="in" filter="fade">
                                      <p:cBhvr>
                                        <p:cTn id="62" dur="1000"/>
                                        <p:tgtEl>
                                          <p:spTgt spid="2">
                                            <p:txEl>
                                              <p:pRg st="8" end="8"/>
                                            </p:txEl>
                                          </p:spTgt>
                                        </p:tgtEl>
                                      </p:cBhvr>
                                    </p:animEffect>
                                    <p:anim calcmode="lin" valueType="num">
                                      <p:cBhvr>
                                        <p:cTn id="6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2">
                                            <p:txEl>
                                              <p:pRg st="9" end="9"/>
                                            </p:txEl>
                                          </p:spTgt>
                                        </p:tgtEl>
                                        <p:attrNameLst>
                                          <p:attrName>style.visibility</p:attrName>
                                        </p:attrNameLst>
                                      </p:cBhvr>
                                      <p:to>
                                        <p:strVal val="visible"/>
                                      </p:to>
                                    </p:set>
                                    <p:animEffect transition="in" filter="fade">
                                      <p:cBhvr>
                                        <p:cTn id="69" dur="1000"/>
                                        <p:tgtEl>
                                          <p:spTgt spid="2">
                                            <p:txEl>
                                              <p:pRg st="9" end="9"/>
                                            </p:txEl>
                                          </p:spTgt>
                                        </p:tgtEl>
                                      </p:cBhvr>
                                    </p:animEffect>
                                    <p:anim calcmode="lin" valueType="num">
                                      <p:cBhvr>
                                        <p:cTn id="70"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1"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2">
                                            <p:txEl>
                                              <p:pRg st="10" end="10"/>
                                            </p:txEl>
                                          </p:spTgt>
                                        </p:tgtEl>
                                        <p:attrNameLst>
                                          <p:attrName>style.visibility</p:attrName>
                                        </p:attrNameLst>
                                      </p:cBhvr>
                                      <p:to>
                                        <p:strVal val="visible"/>
                                      </p:to>
                                    </p:set>
                                    <p:animEffect transition="in" filter="fade">
                                      <p:cBhvr>
                                        <p:cTn id="76" dur="1000"/>
                                        <p:tgtEl>
                                          <p:spTgt spid="2">
                                            <p:txEl>
                                              <p:pRg st="10" end="10"/>
                                            </p:txEl>
                                          </p:spTgt>
                                        </p:tgtEl>
                                      </p:cBhvr>
                                    </p:animEffect>
                                    <p:anim calcmode="lin" valueType="num">
                                      <p:cBhvr>
                                        <p:cTn id="77"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78"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r>
              <a:rPr lang="en-US" b="1" dirty="0"/>
              <a:t>Python</a:t>
            </a:r>
            <a:r>
              <a:rPr lang="en-US" dirty="0"/>
              <a:t> – Core programming language</a:t>
            </a:r>
          </a:p>
          <a:p>
            <a:r>
              <a:rPr lang="en-US" b="1" dirty="0"/>
              <a:t>Pandas &amp; </a:t>
            </a:r>
            <a:r>
              <a:rPr lang="en-US" b="1" dirty="0" err="1"/>
              <a:t>NumPy</a:t>
            </a:r>
            <a:r>
              <a:rPr lang="en-US" dirty="0"/>
              <a:t> – Data cleaning and preprocessing</a:t>
            </a:r>
          </a:p>
          <a:p>
            <a:r>
              <a:rPr lang="en-US" b="1" dirty="0" err="1"/>
              <a:t>Scikit</a:t>
            </a:r>
            <a:r>
              <a:rPr lang="en-US" b="1" dirty="0"/>
              <a:t>-learn</a:t>
            </a:r>
            <a:r>
              <a:rPr lang="en-US" dirty="0"/>
              <a:t> – Machine learning (model training, regression, evaluation)</a:t>
            </a:r>
          </a:p>
          <a:p>
            <a:r>
              <a:rPr lang="en-US" b="1" dirty="0" err="1"/>
              <a:t>Matplotlib</a:t>
            </a:r>
            <a:r>
              <a:rPr lang="en-US" b="1" dirty="0"/>
              <a:t>/</a:t>
            </a:r>
            <a:r>
              <a:rPr lang="en-US" b="1" dirty="0" err="1"/>
              <a:t>Seaborn</a:t>
            </a:r>
            <a:r>
              <a:rPr lang="en-US" dirty="0"/>
              <a:t> – Data visualization and feature importance</a:t>
            </a:r>
          </a:p>
          <a:p>
            <a:r>
              <a:rPr lang="en-US" b="1" dirty="0"/>
              <a:t>Google </a:t>
            </a:r>
            <a:r>
              <a:rPr lang="en-US" b="1" dirty="0" err="1"/>
              <a:t>Colab</a:t>
            </a:r>
            <a:r>
              <a:rPr lang="en-US" dirty="0"/>
              <a:t> – Cloud-based environment for running the project</a:t>
            </a:r>
          </a:p>
          <a:p>
            <a:r>
              <a:rPr lang="en-US" b="1" dirty="0"/>
              <a:t>File handling libraries</a:t>
            </a:r>
            <a:r>
              <a:rPr lang="en-US" dirty="0"/>
              <a:t> – </a:t>
            </a:r>
            <a:r>
              <a:rPr lang="en-US" dirty="0" err="1"/>
              <a:t>openpyxl</a:t>
            </a:r>
            <a:r>
              <a:rPr lang="en-US" dirty="0"/>
              <a:t> (for Excel) and built-in CSV handling</a:t>
            </a:r>
          </a:p>
          <a:p>
            <a:r>
              <a:rPr lang="en-US" dirty="0"/>
              <a:t/>
            </a:r>
            <a:br>
              <a:rPr lang="en-US" dirty="0"/>
            </a:br>
            <a:endParaRPr lang="en-IN" dirty="0"/>
          </a:p>
        </p:txBody>
      </p:sp>
      <p:sp>
        <p:nvSpPr>
          <p:cNvPr id="9" name="Title 8">
            <a:extLst>
              <a:ext uri="{FF2B5EF4-FFF2-40B4-BE49-F238E27FC236}">
                <a16:creationId xmlns=""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smtClean="0"/>
              <a:t>Technology Used</a:t>
            </a:r>
            <a:endParaRPr lang="en-US" dirty="0"/>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smtClean="0"/>
              <a:t>[Add screen shots of your code ]</a:t>
            </a:r>
            <a:endParaRPr lang="en-IN"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6758" y="1275372"/>
            <a:ext cx="8733803" cy="4883768"/>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smtClean="0"/>
              <a:t>[Add screen shots of your code ]</a:t>
            </a:r>
            <a:endParaRPr lang="en-IN"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015" y="1275371"/>
            <a:ext cx="8086925" cy="5121092"/>
          </a:xfrm>
          <a:prstGeom prst="rect">
            <a:avLst/>
          </a:prstGeom>
        </p:spPr>
      </p:pic>
    </p:spTree>
    <p:extLst>
      <p:ext uri="{BB962C8B-B14F-4D97-AF65-F5344CB8AC3E}">
        <p14:creationId xmlns:p14="http://schemas.microsoft.com/office/powerpoint/2010/main" val="44734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smtClean="0"/>
              <a:t>[Add screen shots of your code ]</a:t>
            </a:r>
            <a:endParaRPr lang="en-IN"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618" y="1521159"/>
            <a:ext cx="10679185" cy="5143801"/>
          </a:xfrm>
          <a:prstGeom prst="rect">
            <a:avLst/>
          </a:prstGeom>
        </p:spPr>
      </p:pic>
    </p:spTree>
    <p:extLst>
      <p:ext uri="{BB962C8B-B14F-4D97-AF65-F5344CB8AC3E}">
        <p14:creationId xmlns:p14="http://schemas.microsoft.com/office/powerpoint/2010/main" val="44734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smtClean="0"/>
              <a:t>[Add screen shots of your code ]</a:t>
            </a:r>
            <a:endParaRPr lang="en-IN"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957" y="1271003"/>
            <a:ext cx="10330399" cy="5200917"/>
          </a:xfrm>
          <a:prstGeom prst="rect">
            <a:avLst/>
          </a:prstGeom>
        </p:spPr>
      </p:pic>
    </p:spTree>
    <p:extLst>
      <p:ext uri="{BB962C8B-B14F-4D97-AF65-F5344CB8AC3E}">
        <p14:creationId xmlns:p14="http://schemas.microsoft.com/office/powerpoint/2010/main" val="251729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578</TotalTime>
  <Words>226</Words>
  <Application>Microsoft Office PowerPoint</Application>
  <PresentationFormat>Custom</PresentationFormat>
  <Paragraphs>50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AIRBNB HOTEL BOOKING ANALYSIS</vt:lpstr>
      <vt:lpstr>PROBLEM  STATEMENT</vt:lpstr>
      <vt:lpstr>Project Description [write detail description about your project ]   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 The model can then be used to predict prices for new or hypothetical listings, helping property owners make informed pricing decisions.  </vt:lpstr>
      <vt:lpstr>WHO ARE THE END USERS?</vt:lpstr>
      <vt:lpstr>Technology Used</vt:lpstr>
      <vt:lpstr>RESULTS </vt:lpstr>
      <vt:lpstr>RESULTS </vt:lpstr>
      <vt:lpstr>RESULTS </vt:lpstr>
      <vt:lpstr>RESULTS </vt:lpstr>
      <vt:lpstr>GitHub repository </vt:lpstr>
      <vt:lpstr>Getting started with Basics of Python </vt:lpstr>
      <vt:lpstr>Data Visualization </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DELL</cp:lastModifiedBy>
  <cp:revision>76</cp:revision>
  <dcterms:created xsi:type="dcterms:W3CDTF">2021-07-11T13:13:15Z</dcterms:created>
  <dcterms:modified xsi:type="dcterms:W3CDTF">2025-10-07T08:31:18Z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