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Montserrat Bold" charset="1" panose="00000800000000000000"/>
      <p:regular r:id="rId20"/>
    </p:embeddedFont>
    <p:embeddedFont>
      <p:font typeface="Montserrat" charset="1" panose="00000500000000000000"/>
      <p:regular r:id="rId21"/>
    </p:embeddedFont>
    <p:embeddedFont>
      <p:font typeface="Open Sans" charset="1" panose="00000000000000000000"/>
      <p:regular r:id="rId22"/>
    </p:embeddedFont>
    <p:embeddedFont>
      <p:font typeface="IBM Plex Sans" charset="1" panose="020B05030502030002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jpe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svg" Type="http://schemas.openxmlformats.org/officeDocument/2006/relationships/image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jpe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Relationship Id="rId7" Target="../media/image27.png" Type="http://schemas.openxmlformats.org/officeDocument/2006/relationships/image"/><Relationship Id="rId8" Target="../media/image28.sv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27067" y="1120725"/>
            <a:ext cx="13763745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b="true" sz="5499" spc="-3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Dashboard for business stakeholders</a:t>
            </a:r>
            <a:r>
              <a:rPr lang="en-US" sz="5499" spc="-3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49230" y="3083448"/>
            <a:ext cx="2506861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3600" spc="-2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created by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564382" y="3163775"/>
            <a:ext cx="91083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 spc="-1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29000" y="3163775"/>
            <a:ext cx="4389358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spc="-1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Musham Praveen Kumar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49230" y="4605655"/>
            <a:ext cx="1002983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 spc="-1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554262" y="4605655"/>
            <a:ext cx="104061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 spc="-1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29000" y="4605655"/>
            <a:ext cx="313842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spc="-1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25-04-2025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73438" y="403960"/>
            <a:ext cx="7167054" cy="9510567"/>
          </a:xfrm>
          <a:custGeom>
            <a:avLst/>
            <a:gdLst/>
            <a:ahLst/>
            <a:cxnLst/>
            <a:rect r="r" b="b" t="t" l="l"/>
            <a:pathLst>
              <a:path h="9510567" w="7167054">
                <a:moveTo>
                  <a:pt x="0" y="0"/>
                </a:moveTo>
                <a:lnTo>
                  <a:pt x="7167053" y="0"/>
                </a:lnTo>
                <a:lnTo>
                  <a:pt x="7167053" y="9510567"/>
                </a:lnTo>
                <a:lnTo>
                  <a:pt x="0" y="9510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7" r="0" b="-1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656032" y="790720"/>
            <a:ext cx="456590" cy="2181872"/>
            <a:chOff x="0" y="0"/>
            <a:chExt cx="595258" cy="28445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5258" cy="2844515"/>
            </a:xfrm>
            <a:custGeom>
              <a:avLst/>
              <a:gdLst/>
              <a:ahLst/>
              <a:cxnLst/>
              <a:rect r="r" b="b" t="t" l="l"/>
              <a:pathLst>
                <a:path h="2844515" w="595258">
                  <a:moveTo>
                    <a:pt x="0" y="0"/>
                  </a:moveTo>
                  <a:lnTo>
                    <a:pt x="595258" y="0"/>
                  </a:lnTo>
                  <a:lnTo>
                    <a:pt x="595258" y="2844515"/>
                  </a:lnTo>
                  <a:lnTo>
                    <a:pt x="0" y="28445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595258" cy="285404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819"/>
                </a:lnSpc>
              </a:pPr>
              <a:r>
                <a:rPr lang="en-US" sz="584" spc="8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Sub-Catego..</a:t>
              </a:r>
            </a:p>
            <a:p>
              <a:pPr algn="r">
                <a:lnSpc>
                  <a:spcPts val="975"/>
                </a:lnSpc>
              </a:pPr>
              <a:r>
                <a:rPr lang="en-US" sz="584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Phones Chairs Storage Tables Binders Machines Accessories Copiers Bookcases Appliances Furnishings Paper Supplies Art Envelopes Labels Fasteners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311280" y="3208627"/>
            <a:ext cx="191088" cy="79340"/>
            <a:chOff x="0" y="0"/>
            <a:chExt cx="249122" cy="1034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9122" cy="103436"/>
            </a:xfrm>
            <a:custGeom>
              <a:avLst/>
              <a:gdLst/>
              <a:ahLst/>
              <a:cxnLst/>
              <a:rect r="r" b="b" t="t" l="l"/>
              <a:pathLst>
                <a:path h="103436" w="249122">
                  <a:moveTo>
                    <a:pt x="0" y="0"/>
                  </a:moveTo>
                  <a:lnTo>
                    <a:pt x="249122" y="0"/>
                  </a:lnTo>
                  <a:lnTo>
                    <a:pt x="249122" y="103436"/>
                  </a:lnTo>
                  <a:lnTo>
                    <a:pt x="0" y="1034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249122" cy="11296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19"/>
                </a:lnSpc>
              </a:pPr>
              <a:r>
                <a:rPr lang="en-US" sz="584" spc="8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Sales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148528" y="2975905"/>
            <a:ext cx="91664" cy="157663"/>
            <a:chOff x="0" y="0"/>
            <a:chExt cx="119503" cy="20554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9503" cy="205546"/>
            </a:xfrm>
            <a:custGeom>
              <a:avLst/>
              <a:gdLst/>
              <a:ahLst/>
              <a:cxnLst/>
              <a:rect r="r" b="b" t="t" l="l"/>
              <a:pathLst>
                <a:path h="205546" w="119503">
                  <a:moveTo>
                    <a:pt x="0" y="0"/>
                  </a:moveTo>
                  <a:lnTo>
                    <a:pt x="119503" y="0"/>
                  </a:lnTo>
                  <a:lnTo>
                    <a:pt x="119503" y="205546"/>
                  </a:lnTo>
                  <a:lnTo>
                    <a:pt x="0" y="2055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119503" cy="28174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462"/>
                </a:lnSpc>
              </a:pPr>
              <a:r>
                <a:rPr lang="en-US" sz="584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0K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442431" y="3044319"/>
            <a:ext cx="137120" cy="89250"/>
            <a:chOff x="0" y="0"/>
            <a:chExt cx="178764" cy="11635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8764" cy="116355"/>
            </a:xfrm>
            <a:custGeom>
              <a:avLst/>
              <a:gdLst/>
              <a:ahLst/>
              <a:cxnLst/>
              <a:rect r="r" b="b" t="t" l="l"/>
              <a:pathLst>
                <a:path h="116355" w="178764">
                  <a:moveTo>
                    <a:pt x="0" y="0"/>
                  </a:moveTo>
                  <a:lnTo>
                    <a:pt x="178764" y="0"/>
                  </a:lnTo>
                  <a:lnTo>
                    <a:pt x="178764" y="116355"/>
                  </a:lnTo>
                  <a:lnTo>
                    <a:pt x="0" y="1163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178764" cy="1354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19"/>
                </a:lnSpc>
              </a:pPr>
              <a:r>
                <a:rPr lang="en-US" sz="584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20K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826826" y="3044319"/>
            <a:ext cx="137120" cy="89250"/>
            <a:chOff x="0" y="0"/>
            <a:chExt cx="178764" cy="11635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8764" cy="116355"/>
            </a:xfrm>
            <a:custGeom>
              <a:avLst/>
              <a:gdLst/>
              <a:ahLst/>
              <a:cxnLst/>
              <a:rect r="r" b="b" t="t" l="l"/>
              <a:pathLst>
                <a:path h="116355" w="178764">
                  <a:moveTo>
                    <a:pt x="0" y="0"/>
                  </a:moveTo>
                  <a:lnTo>
                    <a:pt x="178764" y="0"/>
                  </a:lnTo>
                  <a:lnTo>
                    <a:pt x="178764" y="116355"/>
                  </a:lnTo>
                  <a:lnTo>
                    <a:pt x="0" y="1163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178764" cy="1354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19"/>
                </a:lnSpc>
              </a:pPr>
              <a:r>
                <a:rPr lang="en-US" sz="584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40K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205004" y="3044319"/>
            <a:ext cx="137120" cy="89250"/>
            <a:chOff x="0" y="0"/>
            <a:chExt cx="178764" cy="11635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78764" cy="116355"/>
            </a:xfrm>
            <a:custGeom>
              <a:avLst/>
              <a:gdLst/>
              <a:ahLst/>
              <a:cxnLst/>
              <a:rect r="r" b="b" t="t" l="l"/>
              <a:pathLst>
                <a:path h="116355" w="178764">
                  <a:moveTo>
                    <a:pt x="0" y="0"/>
                  </a:moveTo>
                  <a:lnTo>
                    <a:pt x="178764" y="0"/>
                  </a:lnTo>
                  <a:lnTo>
                    <a:pt x="178764" y="116355"/>
                  </a:lnTo>
                  <a:lnTo>
                    <a:pt x="0" y="1163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178764" cy="1354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19"/>
                </a:lnSpc>
              </a:pPr>
              <a:r>
                <a:rPr lang="en-US" sz="584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60K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583192" y="3044319"/>
            <a:ext cx="137120" cy="89250"/>
            <a:chOff x="0" y="0"/>
            <a:chExt cx="178764" cy="11635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78764" cy="116355"/>
            </a:xfrm>
            <a:custGeom>
              <a:avLst/>
              <a:gdLst/>
              <a:ahLst/>
              <a:cxnLst/>
              <a:rect r="r" b="b" t="t" l="l"/>
              <a:pathLst>
                <a:path h="116355" w="178764">
                  <a:moveTo>
                    <a:pt x="0" y="0"/>
                  </a:moveTo>
                  <a:lnTo>
                    <a:pt x="178764" y="0"/>
                  </a:lnTo>
                  <a:lnTo>
                    <a:pt x="178764" y="116355"/>
                  </a:lnTo>
                  <a:lnTo>
                    <a:pt x="0" y="1163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9050"/>
              <a:ext cx="178764" cy="1354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19"/>
                </a:lnSpc>
              </a:pPr>
              <a:r>
                <a:rPr lang="en-US" sz="584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80K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945303" y="3044319"/>
            <a:ext cx="182565" cy="89250"/>
            <a:chOff x="0" y="0"/>
            <a:chExt cx="238011" cy="11635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38011" cy="116355"/>
            </a:xfrm>
            <a:custGeom>
              <a:avLst/>
              <a:gdLst/>
              <a:ahLst/>
              <a:cxnLst/>
              <a:rect r="r" b="b" t="t" l="l"/>
              <a:pathLst>
                <a:path h="116355" w="238011">
                  <a:moveTo>
                    <a:pt x="0" y="0"/>
                  </a:moveTo>
                  <a:lnTo>
                    <a:pt x="238011" y="0"/>
                  </a:lnTo>
                  <a:lnTo>
                    <a:pt x="238011" y="116355"/>
                  </a:lnTo>
                  <a:lnTo>
                    <a:pt x="0" y="1163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9050"/>
              <a:ext cx="238011" cy="1354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19"/>
                </a:lnSpc>
              </a:pPr>
              <a:r>
                <a:rPr lang="en-US" sz="584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100K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8323482" y="3044319"/>
            <a:ext cx="182565" cy="89250"/>
            <a:chOff x="0" y="0"/>
            <a:chExt cx="238011" cy="11635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38011" cy="116355"/>
            </a:xfrm>
            <a:custGeom>
              <a:avLst/>
              <a:gdLst/>
              <a:ahLst/>
              <a:cxnLst/>
              <a:rect r="r" b="b" t="t" l="l"/>
              <a:pathLst>
                <a:path h="116355" w="238011">
                  <a:moveTo>
                    <a:pt x="0" y="0"/>
                  </a:moveTo>
                  <a:lnTo>
                    <a:pt x="238011" y="0"/>
                  </a:lnTo>
                  <a:lnTo>
                    <a:pt x="238011" y="116355"/>
                  </a:lnTo>
                  <a:lnTo>
                    <a:pt x="0" y="1163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19050"/>
              <a:ext cx="238011" cy="1354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19"/>
                </a:lnSpc>
              </a:pPr>
              <a:r>
                <a:rPr lang="en-US" sz="584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120K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8701669" y="3044319"/>
            <a:ext cx="182576" cy="89250"/>
            <a:chOff x="0" y="0"/>
            <a:chExt cx="238025" cy="11635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38025" cy="116355"/>
            </a:xfrm>
            <a:custGeom>
              <a:avLst/>
              <a:gdLst/>
              <a:ahLst/>
              <a:cxnLst/>
              <a:rect r="r" b="b" t="t" l="l"/>
              <a:pathLst>
                <a:path h="116355" w="238025">
                  <a:moveTo>
                    <a:pt x="0" y="0"/>
                  </a:moveTo>
                  <a:lnTo>
                    <a:pt x="238025" y="0"/>
                  </a:lnTo>
                  <a:lnTo>
                    <a:pt x="238025" y="116355"/>
                  </a:lnTo>
                  <a:lnTo>
                    <a:pt x="0" y="1163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19050"/>
              <a:ext cx="238025" cy="1354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19"/>
                </a:lnSpc>
              </a:pPr>
              <a:r>
                <a:rPr lang="en-US" sz="584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140K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9079858" y="3044319"/>
            <a:ext cx="182576" cy="89250"/>
            <a:chOff x="0" y="0"/>
            <a:chExt cx="238025" cy="116355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238025" cy="116355"/>
            </a:xfrm>
            <a:custGeom>
              <a:avLst/>
              <a:gdLst/>
              <a:ahLst/>
              <a:cxnLst/>
              <a:rect r="r" b="b" t="t" l="l"/>
              <a:pathLst>
                <a:path h="116355" w="238025">
                  <a:moveTo>
                    <a:pt x="0" y="0"/>
                  </a:moveTo>
                  <a:lnTo>
                    <a:pt x="238025" y="0"/>
                  </a:lnTo>
                  <a:lnTo>
                    <a:pt x="238025" y="116355"/>
                  </a:lnTo>
                  <a:lnTo>
                    <a:pt x="0" y="1163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19050"/>
              <a:ext cx="238025" cy="1354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19"/>
                </a:lnSpc>
              </a:pPr>
              <a:r>
                <a:rPr lang="en-US" sz="584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160K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9464242" y="3044319"/>
            <a:ext cx="182576" cy="89250"/>
            <a:chOff x="0" y="0"/>
            <a:chExt cx="238025" cy="11635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38025" cy="116355"/>
            </a:xfrm>
            <a:custGeom>
              <a:avLst/>
              <a:gdLst/>
              <a:ahLst/>
              <a:cxnLst/>
              <a:rect r="r" b="b" t="t" l="l"/>
              <a:pathLst>
                <a:path h="116355" w="238025">
                  <a:moveTo>
                    <a:pt x="0" y="0"/>
                  </a:moveTo>
                  <a:lnTo>
                    <a:pt x="238025" y="0"/>
                  </a:lnTo>
                  <a:lnTo>
                    <a:pt x="238025" y="116355"/>
                  </a:lnTo>
                  <a:lnTo>
                    <a:pt x="0" y="1163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19050"/>
              <a:ext cx="238025" cy="1354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19"/>
                </a:lnSpc>
              </a:pPr>
              <a:r>
                <a:rPr lang="en-US" sz="584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180K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9842430" y="3044319"/>
            <a:ext cx="182576" cy="89250"/>
            <a:chOff x="0" y="0"/>
            <a:chExt cx="238025" cy="116355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38025" cy="116355"/>
            </a:xfrm>
            <a:custGeom>
              <a:avLst/>
              <a:gdLst/>
              <a:ahLst/>
              <a:cxnLst/>
              <a:rect r="r" b="b" t="t" l="l"/>
              <a:pathLst>
                <a:path h="116355" w="238025">
                  <a:moveTo>
                    <a:pt x="0" y="0"/>
                  </a:moveTo>
                  <a:lnTo>
                    <a:pt x="238025" y="0"/>
                  </a:lnTo>
                  <a:lnTo>
                    <a:pt x="238025" y="116355"/>
                  </a:lnTo>
                  <a:lnTo>
                    <a:pt x="0" y="1163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19050"/>
              <a:ext cx="238025" cy="1354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19"/>
                </a:lnSpc>
              </a:pPr>
              <a:r>
                <a:rPr lang="en-US" sz="584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200K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0220618" y="3044319"/>
            <a:ext cx="182565" cy="89250"/>
            <a:chOff x="0" y="0"/>
            <a:chExt cx="238011" cy="11635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238011" cy="116355"/>
            </a:xfrm>
            <a:custGeom>
              <a:avLst/>
              <a:gdLst/>
              <a:ahLst/>
              <a:cxnLst/>
              <a:rect r="r" b="b" t="t" l="l"/>
              <a:pathLst>
                <a:path h="116355" w="238011">
                  <a:moveTo>
                    <a:pt x="0" y="0"/>
                  </a:moveTo>
                  <a:lnTo>
                    <a:pt x="238011" y="0"/>
                  </a:lnTo>
                  <a:lnTo>
                    <a:pt x="238011" y="116355"/>
                  </a:lnTo>
                  <a:lnTo>
                    <a:pt x="0" y="1163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19050"/>
              <a:ext cx="238011" cy="1354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19"/>
                </a:lnSpc>
              </a:pPr>
              <a:r>
                <a:rPr lang="en-US" sz="584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220K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0605003" y="3044319"/>
            <a:ext cx="182576" cy="89250"/>
            <a:chOff x="0" y="0"/>
            <a:chExt cx="238025" cy="116355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238025" cy="116355"/>
            </a:xfrm>
            <a:custGeom>
              <a:avLst/>
              <a:gdLst/>
              <a:ahLst/>
              <a:cxnLst/>
              <a:rect r="r" b="b" t="t" l="l"/>
              <a:pathLst>
                <a:path h="116355" w="238025">
                  <a:moveTo>
                    <a:pt x="0" y="0"/>
                  </a:moveTo>
                  <a:lnTo>
                    <a:pt x="238025" y="0"/>
                  </a:lnTo>
                  <a:lnTo>
                    <a:pt x="238025" y="116355"/>
                  </a:lnTo>
                  <a:lnTo>
                    <a:pt x="0" y="1163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19050"/>
              <a:ext cx="238025" cy="1354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19"/>
                </a:lnSpc>
              </a:pPr>
              <a:r>
                <a:rPr lang="en-US" sz="584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240K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0983190" y="3044319"/>
            <a:ext cx="182565" cy="89250"/>
            <a:chOff x="0" y="0"/>
            <a:chExt cx="238011" cy="11635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238011" cy="116355"/>
            </a:xfrm>
            <a:custGeom>
              <a:avLst/>
              <a:gdLst/>
              <a:ahLst/>
              <a:cxnLst/>
              <a:rect r="r" b="b" t="t" l="l"/>
              <a:pathLst>
                <a:path h="116355" w="238011">
                  <a:moveTo>
                    <a:pt x="0" y="0"/>
                  </a:moveTo>
                  <a:lnTo>
                    <a:pt x="238011" y="0"/>
                  </a:lnTo>
                  <a:lnTo>
                    <a:pt x="238011" y="116355"/>
                  </a:lnTo>
                  <a:lnTo>
                    <a:pt x="0" y="1163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19050"/>
              <a:ext cx="238011" cy="1354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19"/>
                </a:lnSpc>
              </a:pPr>
              <a:r>
                <a:rPr lang="en-US" sz="584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260K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1361369" y="3044319"/>
            <a:ext cx="182576" cy="89250"/>
            <a:chOff x="0" y="0"/>
            <a:chExt cx="238025" cy="116355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238025" cy="116355"/>
            </a:xfrm>
            <a:custGeom>
              <a:avLst/>
              <a:gdLst/>
              <a:ahLst/>
              <a:cxnLst/>
              <a:rect r="r" b="b" t="t" l="l"/>
              <a:pathLst>
                <a:path h="116355" w="238025">
                  <a:moveTo>
                    <a:pt x="0" y="0"/>
                  </a:moveTo>
                  <a:lnTo>
                    <a:pt x="238025" y="0"/>
                  </a:lnTo>
                  <a:lnTo>
                    <a:pt x="238025" y="116355"/>
                  </a:lnTo>
                  <a:lnTo>
                    <a:pt x="0" y="1163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19050"/>
              <a:ext cx="238025" cy="1354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19"/>
                </a:lnSpc>
              </a:pPr>
              <a:r>
                <a:rPr lang="en-US" sz="584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280K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1745754" y="3044319"/>
            <a:ext cx="182565" cy="89250"/>
            <a:chOff x="0" y="0"/>
            <a:chExt cx="238011" cy="11635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238011" cy="116355"/>
            </a:xfrm>
            <a:custGeom>
              <a:avLst/>
              <a:gdLst/>
              <a:ahLst/>
              <a:cxnLst/>
              <a:rect r="r" b="b" t="t" l="l"/>
              <a:pathLst>
                <a:path h="116355" w="238011">
                  <a:moveTo>
                    <a:pt x="0" y="0"/>
                  </a:moveTo>
                  <a:lnTo>
                    <a:pt x="238011" y="0"/>
                  </a:lnTo>
                  <a:lnTo>
                    <a:pt x="238011" y="116355"/>
                  </a:lnTo>
                  <a:lnTo>
                    <a:pt x="0" y="1163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19050"/>
              <a:ext cx="238011" cy="1354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19"/>
                </a:lnSpc>
              </a:pPr>
              <a:r>
                <a:rPr lang="en-US" sz="584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300K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12123942" y="3044319"/>
            <a:ext cx="182565" cy="89250"/>
            <a:chOff x="0" y="0"/>
            <a:chExt cx="238011" cy="116355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238011" cy="116355"/>
            </a:xfrm>
            <a:custGeom>
              <a:avLst/>
              <a:gdLst/>
              <a:ahLst/>
              <a:cxnLst/>
              <a:rect r="r" b="b" t="t" l="l"/>
              <a:pathLst>
                <a:path h="116355" w="238011">
                  <a:moveTo>
                    <a:pt x="0" y="0"/>
                  </a:moveTo>
                  <a:lnTo>
                    <a:pt x="238011" y="0"/>
                  </a:lnTo>
                  <a:lnTo>
                    <a:pt x="238011" y="116355"/>
                  </a:lnTo>
                  <a:lnTo>
                    <a:pt x="0" y="1163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19050"/>
              <a:ext cx="238011" cy="1354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19"/>
                </a:lnSpc>
              </a:pPr>
              <a:r>
                <a:rPr lang="en-US" sz="584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320K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12477334" y="3044319"/>
            <a:ext cx="182576" cy="89250"/>
            <a:chOff x="0" y="0"/>
            <a:chExt cx="238025" cy="11635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238025" cy="116355"/>
            </a:xfrm>
            <a:custGeom>
              <a:avLst/>
              <a:gdLst/>
              <a:ahLst/>
              <a:cxnLst/>
              <a:rect r="r" b="b" t="t" l="l"/>
              <a:pathLst>
                <a:path h="116355" w="238025">
                  <a:moveTo>
                    <a:pt x="0" y="0"/>
                  </a:moveTo>
                  <a:lnTo>
                    <a:pt x="238025" y="0"/>
                  </a:lnTo>
                  <a:lnTo>
                    <a:pt x="238025" y="116355"/>
                  </a:lnTo>
                  <a:lnTo>
                    <a:pt x="0" y="1163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19050"/>
              <a:ext cx="238025" cy="1354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19"/>
                </a:lnSpc>
              </a:pPr>
              <a:r>
                <a:rPr lang="en-US" sz="584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340K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5663391" y="550502"/>
            <a:ext cx="1226962" cy="152073"/>
            <a:chOff x="0" y="0"/>
            <a:chExt cx="1599594" cy="198258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1599594" cy="198258"/>
            </a:xfrm>
            <a:custGeom>
              <a:avLst/>
              <a:gdLst/>
              <a:ahLst/>
              <a:cxnLst/>
              <a:rect r="r" b="b" t="t" l="l"/>
              <a:pathLst>
                <a:path h="198258" w="1599594">
                  <a:moveTo>
                    <a:pt x="0" y="0"/>
                  </a:moveTo>
                  <a:lnTo>
                    <a:pt x="1599594" y="0"/>
                  </a:lnTo>
                  <a:lnTo>
                    <a:pt x="1599594" y="198258"/>
                  </a:lnTo>
                  <a:lnTo>
                    <a:pt x="0" y="1982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19050"/>
              <a:ext cx="1599594" cy="21730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366"/>
                </a:lnSpc>
              </a:pPr>
              <a:r>
                <a:rPr lang="en-US" sz="975" spc="5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Tp 10 sub categories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38593" y="469116"/>
            <a:ext cx="7036785" cy="9380555"/>
          </a:xfrm>
          <a:custGeom>
            <a:avLst/>
            <a:gdLst/>
            <a:ahLst/>
            <a:cxnLst/>
            <a:rect r="r" b="b" t="t" l="l"/>
            <a:pathLst>
              <a:path h="9380555" w="7036785">
                <a:moveTo>
                  <a:pt x="0" y="0"/>
                </a:moveTo>
                <a:lnTo>
                  <a:pt x="7036785" y="0"/>
                </a:lnTo>
                <a:lnTo>
                  <a:pt x="7036785" y="9380555"/>
                </a:lnTo>
                <a:lnTo>
                  <a:pt x="0" y="9380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638596" y="704588"/>
            <a:ext cx="6209885" cy="2770900"/>
            <a:chOff x="0" y="0"/>
            <a:chExt cx="8095850" cy="36124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095869" cy="3612388"/>
            </a:xfrm>
            <a:custGeom>
              <a:avLst/>
              <a:gdLst/>
              <a:ahLst/>
              <a:cxnLst/>
              <a:rect r="r" b="b" t="t" l="l"/>
              <a:pathLst>
                <a:path h="3612388" w="8095869">
                  <a:moveTo>
                    <a:pt x="0" y="0"/>
                  </a:moveTo>
                  <a:lnTo>
                    <a:pt x="8095869" y="0"/>
                  </a:lnTo>
                  <a:lnTo>
                    <a:pt x="8095869" y="3612388"/>
                  </a:lnTo>
                  <a:lnTo>
                    <a:pt x="0" y="36123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00" r="0" b="-101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5573438" y="639438"/>
            <a:ext cx="7167082" cy="2903944"/>
          </a:xfrm>
          <a:custGeom>
            <a:avLst/>
            <a:gdLst/>
            <a:ahLst/>
            <a:cxnLst/>
            <a:rect r="r" b="b" t="t" l="l"/>
            <a:pathLst>
              <a:path h="2903944" w="7167082">
                <a:moveTo>
                  <a:pt x="0" y="0"/>
                </a:moveTo>
                <a:lnTo>
                  <a:pt x="7167082" y="0"/>
                </a:lnTo>
                <a:lnTo>
                  <a:pt x="7167082" y="2903944"/>
                </a:lnTo>
                <a:lnTo>
                  <a:pt x="0" y="29039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32" r="0" b="-132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682400" y="3383257"/>
            <a:ext cx="946536" cy="80806"/>
            <a:chOff x="0" y="0"/>
            <a:chExt cx="1234002" cy="10534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34002" cy="105347"/>
            </a:xfrm>
            <a:custGeom>
              <a:avLst/>
              <a:gdLst/>
              <a:ahLst/>
              <a:cxnLst/>
              <a:rect r="r" b="b" t="t" l="l"/>
              <a:pathLst>
                <a:path h="105347" w="1234002">
                  <a:moveTo>
                    <a:pt x="0" y="0"/>
                  </a:moveTo>
                  <a:lnTo>
                    <a:pt x="1234002" y="0"/>
                  </a:lnTo>
                  <a:lnTo>
                    <a:pt x="1234002" y="105347"/>
                  </a:lnTo>
                  <a:lnTo>
                    <a:pt x="0" y="1053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1234002" cy="11487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63"/>
                </a:lnSpc>
              </a:pPr>
              <a:r>
                <a:rPr lang="en-US" sz="474" spc="-1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© 2025 Mapbox © OpenStreetMap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660499" y="548489"/>
            <a:ext cx="736292" cy="126828"/>
            <a:chOff x="0" y="0"/>
            <a:chExt cx="959907" cy="16534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59907" cy="165347"/>
            </a:xfrm>
            <a:custGeom>
              <a:avLst/>
              <a:gdLst/>
              <a:ahLst/>
              <a:cxnLst/>
              <a:rect r="r" b="b" t="t" l="l"/>
              <a:pathLst>
                <a:path h="165347" w="959907">
                  <a:moveTo>
                    <a:pt x="0" y="0"/>
                  </a:moveTo>
                  <a:lnTo>
                    <a:pt x="959907" y="0"/>
                  </a:lnTo>
                  <a:lnTo>
                    <a:pt x="959907" y="165347"/>
                  </a:lnTo>
                  <a:lnTo>
                    <a:pt x="0" y="1653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959907" cy="18439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06"/>
                </a:lnSpc>
              </a:pPr>
              <a:r>
                <a:rPr lang="en-US" sz="861" spc="-12">
                  <a:solidFill>
                    <a:srgbClr val="33333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Sales by state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930616" y="957374"/>
            <a:ext cx="120515" cy="79975"/>
            <a:chOff x="0" y="0"/>
            <a:chExt cx="157116" cy="10426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7116" cy="104264"/>
            </a:xfrm>
            <a:custGeom>
              <a:avLst/>
              <a:gdLst/>
              <a:ahLst/>
              <a:cxnLst/>
              <a:rect r="r" b="b" t="t" l="l"/>
              <a:pathLst>
                <a:path h="104264" w="157116">
                  <a:moveTo>
                    <a:pt x="0" y="0"/>
                  </a:moveTo>
                  <a:lnTo>
                    <a:pt x="157116" y="0"/>
                  </a:lnTo>
                  <a:lnTo>
                    <a:pt x="157116" y="104264"/>
                  </a:lnTo>
                  <a:lnTo>
                    <a:pt x="0" y="1042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157116" cy="11378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23"/>
                </a:lnSpc>
              </a:pPr>
              <a:r>
                <a:rPr lang="en-US" sz="517" spc="1">
                  <a:solidFill>
                    <a:srgbClr val="333333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920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392151" y="957374"/>
            <a:ext cx="261026" cy="79975"/>
            <a:chOff x="0" y="0"/>
            <a:chExt cx="340300" cy="10426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0300" cy="104264"/>
            </a:xfrm>
            <a:custGeom>
              <a:avLst/>
              <a:gdLst/>
              <a:ahLst/>
              <a:cxnLst/>
              <a:rect r="r" b="b" t="t" l="l"/>
              <a:pathLst>
                <a:path h="104264" w="340300">
                  <a:moveTo>
                    <a:pt x="0" y="0"/>
                  </a:moveTo>
                  <a:lnTo>
                    <a:pt x="340300" y="0"/>
                  </a:lnTo>
                  <a:lnTo>
                    <a:pt x="340300" y="104264"/>
                  </a:lnTo>
                  <a:lnTo>
                    <a:pt x="0" y="1042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"/>
              <a:ext cx="340300" cy="11378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23"/>
                </a:lnSpc>
              </a:pPr>
              <a:r>
                <a:rPr lang="en-US" sz="517" spc="1">
                  <a:solidFill>
                    <a:srgbClr val="333333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446,306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908713" y="744580"/>
            <a:ext cx="168785" cy="89621"/>
            <a:chOff x="0" y="0"/>
            <a:chExt cx="220046" cy="11683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20046" cy="116839"/>
            </a:xfrm>
            <a:custGeom>
              <a:avLst/>
              <a:gdLst/>
              <a:ahLst/>
              <a:cxnLst/>
              <a:rect r="r" b="b" t="t" l="l"/>
              <a:pathLst>
                <a:path h="116839" w="220046">
                  <a:moveTo>
                    <a:pt x="0" y="0"/>
                  </a:moveTo>
                  <a:lnTo>
                    <a:pt x="220046" y="0"/>
                  </a:lnTo>
                  <a:lnTo>
                    <a:pt x="220046" y="116839"/>
                  </a:lnTo>
                  <a:lnTo>
                    <a:pt x="0" y="1168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220046" cy="13588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23"/>
                </a:lnSpc>
              </a:pPr>
              <a:r>
                <a:rPr lang="en-US" sz="517" spc="-4">
                  <a:solidFill>
                    <a:srgbClr val="33333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Sales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73438" y="403960"/>
            <a:ext cx="7167063" cy="5759706"/>
          </a:xfrm>
          <a:custGeom>
            <a:avLst/>
            <a:gdLst/>
            <a:ahLst/>
            <a:cxnLst/>
            <a:rect r="r" b="b" t="t" l="l"/>
            <a:pathLst>
              <a:path h="5759706" w="7167063">
                <a:moveTo>
                  <a:pt x="0" y="0"/>
                </a:moveTo>
                <a:lnTo>
                  <a:pt x="7167063" y="0"/>
                </a:lnTo>
                <a:lnTo>
                  <a:pt x="7167063" y="5759706"/>
                </a:lnTo>
                <a:lnTo>
                  <a:pt x="0" y="5759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4" r="0" b="-4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765258" y="4199777"/>
            <a:ext cx="272940" cy="236417"/>
            <a:chOff x="0" y="0"/>
            <a:chExt cx="355832" cy="3082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5832" cy="308217"/>
            </a:xfrm>
            <a:custGeom>
              <a:avLst/>
              <a:gdLst/>
              <a:ahLst/>
              <a:cxnLst/>
              <a:rect r="r" b="b" t="t" l="l"/>
              <a:pathLst>
                <a:path h="308217" w="355832">
                  <a:moveTo>
                    <a:pt x="0" y="0"/>
                  </a:moveTo>
                  <a:lnTo>
                    <a:pt x="355832" y="0"/>
                  </a:lnTo>
                  <a:lnTo>
                    <a:pt x="355832" y="308217"/>
                  </a:lnTo>
                  <a:lnTo>
                    <a:pt x="0" y="3082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55832" cy="32726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96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United States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943592" y="929648"/>
            <a:ext cx="593358" cy="178168"/>
            <a:chOff x="0" y="0"/>
            <a:chExt cx="773562" cy="2322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73562" cy="232278"/>
            </a:xfrm>
            <a:custGeom>
              <a:avLst/>
              <a:gdLst/>
              <a:ahLst/>
              <a:cxnLst/>
              <a:rect r="r" b="b" t="t" l="l"/>
              <a:pathLst>
                <a:path h="232278" w="773562">
                  <a:moveTo>
                    <a:pt x="0" y="0"/>
                  </a:moveTo>
                  <a:lnTo>
                    <a:pt x="773562" y="0"/>
                  </a:lnTo>
                  <a:lnTo>
                    <a:pt x="773562" y="232278"/>
                  </a:lnTo>
                  <a:lnTo>
                    <a:pt x="0" y="2322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85725"/>
              <a:ext cx="773562" cy="3180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659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$3,000,000.00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943592" y="1302597"/>
            <a:ext cx="593358" cy="178168"/>
            <a:chOff x="0" y="0"/>
            <a:chExt cx="773562" cy="23227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73562" cy="232278"/>
            </a:xfrm>
            <a:custGeom>
              <a:avLst/>
              <a:gdLst/>
              <a:ahLst/>
              <a:cxnLst/>
              <a:rect r="r" b="b" t="t" l="l"/>
              <a:pathLst>
                <a:path h="232278" w="773562">
                  <a:moveTo>
                    <a:pt x="0" y="0"/>
                  </a:moveTo>
                  <a:lnTo>
                    <a:pt x="773562" y="0"/>
                  </a:lnTo>
                  <a:lnTo>
                    <a:pt x="773562" y="232278"/>
                  </a:lnTo>
                  <a:lnTo>
                    <a:pt x="0" y="2322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85725"/>
              <a:ext cx="773562" cy="3180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659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$2,500,000.00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943592" y="1668500"/>
            <a:ext cx="593358" cy="178168"/>
            <a:chOff x="0" y="0"/>
            <a:chExt cx="773562" cy="23227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73562" cy="232278"/>
            </a:xfrm>
            <a:custGeom>
              <a:avLst/>
              <a:gdLst/>
              <a:ahLst/>
              <a:cxnLst/>
              <a:rect r="r" b="b" t="t" l="l"/>
              <a:pathLst>
                <a:path h="232278" w="773562">
                  <a:moveTo>
                    <a:pt x="0" y="0"/>
                  </a:moveTo>
                  <a:lnTo>
                    <a:pt x="773562" y="0"/>
                  </a:lnTo>
                  <a:lnTo>
                    <a:pt x="773562" y="232278"/>
                  </a:lnTo>
                  <a:lnTo>
                    <a:pt x="0" y="2322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85725"/>
              <a:ext cx="773562" cy="3180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659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$2,000,000.00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943592" y="2041449"/>
            <a:ext cx="593358" cy="178168"/>
            <a:chOff x="0" y="0"/>
            <a:chExt cx="773562" cy="23227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73562" cy="232278"/>
            </a:xfrm>
            <a:custGeom>
              <a:avLst/>
              <a:gdLst/>
              <a:ahLst/>
              <a:cxnLst/>
              <a:rect r="r" b="b" t="t" l="l"/>
              <a:pathLst>
                <a:path h="232278" w="773562">
                  <a:moveTo>
                    <a:pt x="0" y="0"/>
                  </a:moveTo>
                  <a:lnTo>
                    <a:pt x="773562" y="0"/>
                  </a:lnTo>
                  <a:lnTo>
                    <a:pt x="773562" y="232278"/>
                  </a:lnTo>
                  <a:lnTo>
                    <a:pt x="0" y="2322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85725"/>
              <a:ext cx="773562" cy="3180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659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$1,500,000.00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943592" y="2414399"/>
            <a:ext cx="593358" cy="178168"/>
            <a:chOff x="0" y="0"/>
            <a:chExt cx="773562" cy="23227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73562" cy="232278"/>
            </a:xfrm>
            <a:custGeom>
              <a:avLst/>
              <a:gdLst/>
              <a:ahLst/>
              <a:cxnLst/>
              <a:rect r="r" b="b" t="t" l="l"/>
              <a:pathLst>
                <a:path h="232278" w="773562">
                  <a:moveTo>
                    <a:pt x="0" y="0"/>
                  </a:moveTo>
                  <a:lnTo>
                    <a:pt x="773562" y="0"/>
                  </a:lnTo>
                  <a:lnTo>
                    <a:pt x="773562" y="232278"/>
                  </a:lnTo>
                  <a:lnTo>
                    <a:pt x="0" y="2322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85725"/>
              <a:ext cx="773562" cy="3180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659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$1,000,000.00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019462" y="2780312"/>
            <a:ext cx="515972" cy="178168"/>
            <a:chOff x="0" y="0"/>
            <a:chExt cx="672675" cy="23227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72675" cy="232278"/>
            </a:xfrm>
            <a:custGeom>
              <a:avLst/>
              <a:gdLst/>
              <a:ahLst/>
              <a:cxnLst/>
              <a:rect r="r" b="b" t="t" l="l"/>
              <a:pathLst>
                <a:path h="232278" w="672675">
                  <a:moveTo>
                    <a:pt x="0" y="0"/>
                  </a:moveTo>
                  <a:lnTo>
                    <a:pt x="672675" y="0"/>
                  </a:lnTo>
                  <a:lnTo>
                    <a:pt x="672675" y="232278"/>
                  </a:lnTo>
                  <a:lnTo>
                    <a:pt x="0" y="2322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85725"/>
              <a:ext cx="672675" cy="3180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659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$500,000.00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297630" y="3089930"/>
            <a:ext cx="232233" cy="178168"/>
            <a:chOff x="0" y="0"/>
            <a:chExt cx="302764" cy="23227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02764" cy="232278"/>
            </a:xfrm>
            <a:custGeom>
              <a:avLst/>
              <a:gdLst/>
              <a:ahLst/>
              <a:cxnLst/>
              <a:rect r="r" b="b" t="t" l="l"/>
              <a:pathLst>
                <a:path h="232278" w="302764">
                  <a:moveTo>
                    <a:pt x="0" y="0"/>
                  </a:moveTo>
                  <a:lnTo>
                    <a:pt x="302764" y="0"/>
                  </a:lnTo>
                  <a:lnTo>
                    <a:pt x="302764" y="232278"/>
                  </a:lnTo>
                  <a:lnTo>
                    <a:pt x="0" y="2322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85725"/>
              <a:ext cx="302764" cy="3180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659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$0.00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6505108" y="3918306"/>
            <a:ext cx="207214" cy="109755"/>
            <a:chOff x="0" y="0"/>
            <a:chExt cx="270145" cy="143087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70145" cy="143087"/>
            </a:xfrm>
            <a:custGeom>
              <a:avLst/>
              <a:gdLst/>
              <a:ahLst/>
              <a:cxnLst/>
              <a:rect r="r" b="b" t="t" l="l"/>
              <a:pathLst>
                <a:path h="143087" w="270145">
                  <a:moveTo>
                    <a:pt x="0" y="0"/>
                  </a:moveTo>
                  <a:lnTo>
                    <a:pt x="270145" y="0"/>
                  </a:lnTo>
                  <a:lnTo>
                    <a:pt x="270145" y="143087"/>
                  </a:lnTo>
                  <a:lnTo>
                    <a:pt x="0" y="14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19050"/>
              <a:ext cx="270145" cy="162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400K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6505108" y="4460138"/>
            <a:ext cx="207214" cy="109755"/>
            <a:chOff x="0" y="0"/>
            <a:chExt cx="270145" cy="14308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70145" cy="143087"/>
            </a:xfrm>
            <a:custGeom>
              <a:avLst/>
              <a:gdLst/>
              <a:ahLst/>
              <a:cxnLst/>
              <a:rect r="r" b="b" t="t" l="l"/>
              <a:pathLst>
                <a:path h="143087" w="270145">
                  <a:moveTo>
                    <a:pt x="0" y="0"/>
                  </a:moveTo>
                  <a:lnTo>
                    <a:pt x="270145" y="0"/>
                  </a:lnTo>
                  <a:lnTo>
                    <a:pt x="270145" y="143087"/>
                  </a:lnTo>
                  <a:lnTo>
                    <a:pt x="0" y="14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19050"/>
              <a:ext cx="270145" cy="162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200K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6606262" y="4938640"/>
            <a:ext cx="104037" cy="109755"/>
            <a:chOff x="0" y="0"/>
            <a:chExt cx="135634" cy="143087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35634" cy="143087"/>
            </a:xfrm>
            <a:custGeom>
              <a:avLst/>
              <a:gdLst/>
              <a:ahLst/>
              <a:cxnLst/>
              <a:rect r="r" b="b" t="t" l="l"/>
              <a:pathLst>
                <a:path h="143087" w="135634">
                  <a:moveTo>
                    <a:pt x="0" y="0"/>
                  </a:moveTo>
                  <a:lnTo>
                    <a:pt x="135634" y="0"/>
                  </a:lnTo>
                  <a:lnTo>
                    <a:pt x="135634" y="143087"/>
                  </a:lnTo>
                  <a:lnTo>
                    <a:pt x="0" y="14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19050"/>
              <a:ext cx="135634" cy="162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0K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9409961" y="971868"/>
            <a:ext cx="258808" cy="178168"/>
            <a:chOff x="0" y="0"/>
            <a:chExt cx="337408" cy="23227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337408" cy="232278"/>
            </a:xfrm>
            <a:custGeom>
              <a:avLst/>
              <a:gdLst/>
              <a:ahLst/>
              <a:cxnLst/>
              <a:rect r="r" b="b" t="t" l="l"/>
              <a:pathLst>
                <a:path h="232278" w="337408">
                  <a:moveTo>
                    <a:pt x="0" y="0"/>
                  </a:moveTo>
                  <a:lnTo>
                    <a:pt x="337408" y="0"/>
                  </a:lnTo>
                  <a:lnTo>
                    <a:pt x="337408" y="232278"/>
                  </a:lnTo>
                  <a:lnTo>
                    <a:pt x="0" y="2322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85725"/>
              <a:ext cx="337408" cy="3180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659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2400K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9409961" y="1358892"/>
            <a:ext cx="258808" cy="178168"/>
            <a:chOff x="0" y="0"/>
            <a:chExt cx="337408" cy="23227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337408" cy="232278"/>
            </a:xfrm>
            <a:custGeom>
              <a:avLst/>
              <a:gdLst/>
              <a:ahLst/>
              <a:cxnLst/>
              <a:rect r="r" b="b" t="t" l="l"/>
              <a:pathLst>
                <a:path h="232278" w="337408">
                  <a:moveTo>
                    <a:pt x="0" y="0"/>
                  </a:moveTo>
                  <a:lnTo>
                    <a:pt x="337408" y="0"/>
                  </a:lnTo>
                  <a:lnTo>
                    <a:pt x="337408" y="232278"/>
                  </a:lnTo>
                  <a:lnTo>
                    <a:pt x="0" y="2322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85725"/>
              <a:ext cx="337408" cy="3180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659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2200K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9409961" y="1745904"/>
            <a:ext cx="258808" cy="178168"/>
            <a:chOff x="0" y="0"/>
            <a:chExt cx="337408" cy="23227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337408" cy="232278"/>
            </a:xfrm>
            <a:custGeom>
              <a:avLst/>
              <a:gdLst/>
              <a:ahLst/>
              <a:cxnLst/>
              <a:rect r="r" b="b" t="t" l="l"/>
              <a:pathLst>
                <a:path h="232278" w="337408">
                  <a:moveTo>
                    <a:pt x="0" y="0"/>
                  </a:moveTo>
                  <a:lnTo>
                    <a:pt x="337408" y="0"/>
                  </a:lnTo>
                  <a:lnTo>
                    <a:pt x="337408" y="232278"/>
                  </a:lnTo>
                  <a:lnTo>
                    <a:pt x="0" y="2322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85725"/>
              <a:ext cx="337408" cy="3180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659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2000K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9409961" y="2132928"/>
            <a:ext cx="258808" cy="178168"/>
            <a:chOff x="0" y="0"/>
            <a:chExt cx="337408" cy="23227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337408" cy="232278"/>
            </a:xfrm>
            <a:custGeom>
              <a:avLst/>
              <a:gdLst/>
              <a:ahLst/>
              <a:cxnLst/>
              <a:rect r="r" b="b" t="t" l="l"/>
              <a:pathLst>
                <a:path h="232278" w="337408">
                  <a:moveTo>
                    <a:pt x="0" y="0"/>
                  </a:moveTo>
                  <a:lnTo>
                    <a:pt x="337408" y="0"/>
                  </a:lnTo>
                  <a:lnTo>
                    <a:pt x="337408" y="232278"/>
                  </a:lnTo>
                  <a:lnTo>
                    <a:pt x="0" y="2322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85725"/>
              <a:ext cx="337408" cy="3180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659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1800K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9409961" y="2526988"/>
            <a:ext cx="258808" cy="178168"/>
            <a:chOff x="0" y="0"/>
            <a:chExt cx="337408" cy="23227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337408" cy="232278"/>
            </a:xfrm>
            <a:custGeom>
              <a:avLst/>
              <a:gdLst/>
              <a:ahLst/>
              <a:cxnLst/>
              <a:rect r="r" b="b" t="t" l="l"/>
              <a:pathLst>
                <a:path h="232278" w="337408">
                  <a:moveTo>
                    <a:pt x="0" y="0"/>
                  </a:moveTo>
                  <a:lnTo>
                    <a:pt x="337408" y="0"/>
                  </a:lnTo>
                  <a:lnTo>
                    <a:pt x="337408" y="232278"/>
                  </a:lnTo>
                  <a:lnTo>
                    <a:pt x="0" y="2322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85725"/>
              <a:ext cx="337408" cy="3180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659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1600K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9409961" y="2914011"/>
            <a:ext cx="258808" cy="178168"/>
            <a:chOff x="0" y="0"/>
            <a:chExt cx="337408" cy="23227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337408" cy="232278"/>
            </a:xfrm>
            <a:custGeom>
              <a:avLst/>
              <a:gdLst/>
              <a:ahLst/>
              <a:cxnLst/>
              <a:rect r="r" b="b" t="t" l="l"/>
              <a:pathLst>
                <a:path h="232278" w="337408">
                  <a:moveTo>
                    <a:pt x="0" y="0"/>
                  </a:moveTo>
                  <a:lnTo>
                    <a:pt x="337408" y="0"/>
                  </a:lnTo>
                  <a:lnTo>
                    <a:pt x="337408" y="232278"/>
                  </a:lnTo>
                  <a:lnTo>
                    <a:pt x="0" y="2322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85725"/>
              <a:ext cx="337408" cy="3180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659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1400K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9409961" y="3301034"/>
            <a:ext cx="258808" cy="178168"/>
            <a:chOff x="0" y="0"/>
            <a:chExt cx="337408" cy="232278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337408" cy="232278"/>
            </a:xfrm>
            <a:custGeom>
              <a:avLst/>
              <a:gdLst/>
              <a:ahLst/>
              <a:cxnLst/>
              <a:rect r="r" b="b" t="t" l="l"/>
              <a:pathLst>
                <a:path h="232278" w="337408">
                  <a:moveTo>
                    <a:pt x="0" y="0"/>
                  </a:moveTo>
                  <a:lnTo>
                    <a:pt x="337408" y="0"/>
                  </a:lnTo>
                  <a:lnTo>
                    <a:pt x="337408" y="232278"/>
                  </a:lnTo>
                  <a:lnTo>
                    <a:pt x="0" y="2322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85725"/>
              <a:ext cx="337408" cy="3180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659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1200K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9409961" y="3688047"/>
            <a:ext cx="258808" cy="178168"/>
            <a:chOff x="0" y="0"/>
            <a:chExt cx="337408" cy="232278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337408" cy="232278"/>
            </a:xfrm>
            <a:custGeom>
              <a:avLst/>
              <a:gdLst/>
              <a:ahLst/>
              <a:cxnLst/>
              <a:rect r="r" b="b" t="t" l="l"/>
              <a:pathLst>
                <a:path h="232278" w="337408">
                  <a:moveTo>
                    <a:pt x="0" y="0"/>
                  </a:moveTo>
                  <a:lnTo>
                    <a:pt x="337408" y="0"/>
                  </a:lnTo>
                  <a:lnTo>
                    <a:pt x="337408" y="232278"/>
                  </a:lnTo>
                  <a:lnTo>
                    <a:pt x="0" y="2322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85725"/>
              <a:ext cx="337408" cy="3180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659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1000K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9460538" y="4075070"/>
            <a:ext cx="207214" cy="178168"/>
            <a:chOff x="0" y="0"/>
            <a:chExt cx="270145" cy="232278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270145" cy="232278"/>
            </a:xfrm>
            <a:custGeom>
              <a:avLst/>
              <a:gdLst/>
              <a:ahLst/>
              <a:cxnLst/>
              <a:rect r="r" b="b" t="t" l="l"/>
              <a:pathLst>
                <a:path h="232278" w="270145">
                  <a:moveTo>
                    <a:pt x="0" y="0"/>
                  </a:moveTo>
                  <a:lnTo>
                    <a:pt x="270145" y="0"/>
                  </a:lnTo>
                  <a:lnTo>
                    <a:pt x="270145" y="232278"/>
                  </a:lnTo>
                  <a:lnTo>
                    <a:pt x="0" y="2322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85725"/>
              <a:ext cx="270145" cy="3180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659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800K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9460538" y="4462093"/>
            <a:ext cx="207214" cy="178168"/>
            <a:chOff x="0" y="0"/>
            <a:chExt cx="270145" cy="232278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270145" cy="232278"/>
            </a:xfrm>
            <a:custGeom>
              <a:avLst/>
              <a:gdLst/>
              <a:ahLst/>
              <a:cxnLst/>
              <a:rect r="r" b="b" t="t" l="l"/>
              <a:pathLst>
                <a:path h="232278" w="270145">
                  <a:moveTo>
                    <a:pt x="0" y="0"/>
                  </a:moveTo>
                  <a:lnTo>
                    <a:pt x="270145" y="0"/>
                  </a:lnTo>
                  <a:lnTo>
                    <a:pt x="270145" y="232278"/>
                  </a:lnTo>
                  <a:lnTo>
                    <a:pt x="0" y="2322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85725"/>
              <a:ext cx="270145" cy="3180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659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600K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9460538" y="4856153"/>
            <a:ext cx="207214" cy="178168"/>
            <a:chOff x="0" y="0"/>
            <a:chExt cx="270145" cy="232278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270145" cy="232278"/>
            </a:xfrm>
            <a:custGeom>
              <a:avLst/>
              <a:gdLst/>
              <a:ahLst/>
              <a:cxnLst/>
              <a:rect r="r" b="b" t="t" l="l"/>
              <a:pathLst>
                <a:path h="232278" w="270145">
                  <a:moveTo>
                    <a:pt x="0" y="0"/>
                  </a:moveTo>
                  <a:lnTo>
                    <a:pt x="270145" y="0"/>
                  </a:lnTo>
                  <a:lnTo>
                    <a:pt x="270145" y="232278"/>
                  </a:lnTo>
                  <a:lnTo>
                    <a:pt x="0" y="2322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85725"/>
              <a:ext cx="270145" cy="3180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659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400K</a:t>
              </a: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9460538" y="5243176"/>
            <a:ext cx="207214" cy="178168"/>
            <a:chOff x="0" y="0"/>
            <a:chExt cx="270145" cy="232278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270145" cy="232278"/>
            </a:xfrm>
            <a:custGeom>
              <a:avLst/>
              <a:gdLst/>
              <a:ahLst/>
              <a:cxnLst/>
              <a:rect r="r" b="b" t="t" l="l"/>
              <a:pathLst>
                <a:path h="232278" w="270145">
                  <a:moveTo>
                    <a:pt x="0" y="0"/>
                  </a:moveTo>
                  <a:lnTo>
                    <a:pt x="270145" y="0"/>
                  </a:lnTo>
                  <a:lnTo>
                    <a:pt x="270145" y="232278"/>
                  </a:lnTo>
                  <a:lnTo>
                    <a:pt x="0" y="2322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0" y="-85725"/>
              <a:ext cx="270145" cy="3180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659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200K</a:t>
              </a: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9561692" y="5566859"/>
            <a:ext cx="104037" cy="178168"/>
            <a:chOff x="0" y="0"/>
            <a:chExt cx="135634" cy="232278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135634" cy="232278"/>
            </a:xfrm>
            <a:custGeom>
              <a:avLst/>
              <a:gdLst/>
              <a:ahLst/>
              <a:cxnLst/>
              <a:rect r="r" b="b" t="t" l="l"/>
              <a:pathLst>
                <a:path h="232278" w="135634">
                  <a:moveTo>
                    <a:pt x="0" y="0"/>
                  </a:moveTo>
                  <a:lnTo>
                    <a:pt x="135634" y="0"/>
                  </a:lnTo>
                  <a:lnTo>
                    <a:pt x="135634" y="232278"/>
                  </a:lnTo>
                  <a:lnTo>
                    <a:pt x="0" y="2322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-85725"/>
              <a:ext cx="135634" cy="3180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659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0K</a:t>
              </a: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9818427" y="1230275"/>
            <a:ext cx="232233" cy="109755"/>
            <a:chOff x="0" y="0"/>
            <a:chExt cx="302764" cy="143087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302764" cy="143087"/>
            </a:xfrm>
            <a:custGeom>
              <a:avLst/>
              <a:gdLst/>
              <a:ahLst/>
              <a:cxnLst/>
              <a:rect r="r" b="b" t="t" l="l"/>
              <a:pathLst>
                <a:path h="143087" w="302764">
                  <a:moveTo>
                    <a:pt x="0" y="0"/>
                  </a:moveTo>
                  <a:lnTo>
                    <a:pt x="302764" y="0"/>
                  </a:lnTo>
                  <a:lnTo>
                    <a:pt x="302764" y="143087"/>
                  </a:lnTo>
                  <a:lnTo>
                    <a:pt x="0" y="14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0" y="-19050"/>
              <a:ext cx="302764" cy="162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9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4,922</a:t>
              </a: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9797209" y="5790082"/>
            <a:ext cx="272940" cy="236417"/>
            <a:chOff x="0" y="0"/>
            <a:chExt cx="355832" cy="308217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355832" cy="308217"/>
            </a:xfrm>
            <a:custGeom>
              <a:avLst/>
              <a:gdLst/>
              <a:ahLst/>
              <a:cxnLst/>
              <a:rect r="r" b="b" t="t" l="l"/>
              <a:pathLst>
                <a:path h="308217" w="355832">
                  <a:moveTo>
                    <a:pt x="0" y="0"/>
                  </a:moveTo>
                  <a:lnTo>
                    <a:pt x="355832" y="0"/>
                  </a:lnTo>
                  <a:lnTo>
                    <a:pt x="355832" y="308217"/>
                  </a:lnTo>
                  <a:lnTo>
                    <a:pt x="0" y="3082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0" y="-19050"/>
              <a:ext cx="355832" cy="32726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996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United States</a:t>
              </a:r>
            </a:p>
          </p:txBody>
        </p:sp>
      </p:grpSp>
      <p:grpSp>
        <p:nvGrpSpPr>
          <p:cNvPr name="Group 81" id="81"/>
          <p:cNvGrpSpPr/>
          <p:nvPr/>
        </p:nvGrpSpPr>
        <p:grpSpPr>
          <a:xfrm rot="-5400000">
            <a:off x="5744704" y="1989132"/>
            <a:ext cx="216890" cy="119362"/>
            <a:chOff x="0" y="0"/>
            <a:chExt cx="282760" cy="155612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282760" cy="155612"/>
            </a:xfrm>
            <a:custGeom>
              <a:avLst/>
              <a:gdLst/>
              <a:ahLst/>
              <a:cxnLst/>
              <a:rect r="r" b="b" t="t" l="l"/>
              <a:pathLst>
                <a:path h="155612" w="282760">
                  <a:moveTo>
                    <a:pt x="0" y="0"/>
                  </a:moveTo>
                  <a:lnTo>
                    <a:pt x="282760" y="0"/>
                  </a:lnTo>
                  <a:lnTo>
                    <a:pt x="282760" y="155612"/>
                  </a:lnTo>
                  <a:lnTo>
                    <a:pt x="0" y="1556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0" y="-19050"/>
              <a:ext cx="282760" cy="17466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12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Sales</a:t>
              </a:r>
            </a:p>
          </p:txBody>
        </p:sp>
      </p:grpSp>
      <p:grpSp>
        <p:nvGrpSpPr>
          <p:cNvPr name="Group 84" id="84"/>
          <p:cNvGrpSpPr/>
          <p:nvPr/>
        </p:nvGrpSpPr>
        <p:grpSpPr>
          <a:xfrm rot="-5400000">
            <a:off x="6307639" y="4230339"/>
            <a:ext cx="216890" cy="119362"/>
            <a:chOff x="0" y="0"/>
            <a:chExt cx="282760" cy="155612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282760" cy="155612"/>
            </a:xfrm>
            <a:custGeom>
              <a:avLst/>
              <a:gdLst/>
              <a:ahLst/>
              <a:cxnLst/>
              <a:rect r="r" b="b" t="t" l="l"/>
              <a:pathLst>
                <a:path h="155612" w="282760">
                  <a:moveTo>
                    <a:pt x="0" y="0"/>
                  </a:moveTo>
                  <a:lnTo>
                    <a:pt x="282760" y="0"/>
                  </a:lnTo>
                  <a:lnTo>
                    <a:pt x="282760" y="155612"/>
                  </a:lnTo>
                  <a:lnTo>
                    <a:pt x="0" y="1556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0" y="-19050"/>
              <a:ext cx="282760" cy="17466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12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Sales</a:t>
              </a:r>
            </a:p>
          </p:txBody>
        </p:sp>
      </p:grpSp>
      <p:grpSp>
        <p:nvGrpSpPr>
          <p:cNvPr name="Group 87" id="87"/>
          <p:cNvGrpSpPr/>
          <p:nvPr/>
        </p:nvGrpSpPr>
        <p:grpSpPr>
          <a:xfrm rot="-5400000">
            <a:off x="9206784" y="3297974"/>
            <a:ext cx="216890" cy="119362"/>
            <a:chOff x="0" y="0"/>
            <a:chExt cx="282760" cy="155612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282760" cy="155612"/>
            </a:xfrm>
            <a:custGeom>
              <a:avLst/>
              <a:gdLst/>
              <a:ahLst/>
              <a:cxnLst/>
              <a:rect r="r" b="b" t="t" l="l"/>
              <a:pathLst>
                <a:path h="155612" w="282760">
                  <a:moveTo>
                    <a:pt x="0" y="0"/>
                  </a:moveTo>
                  <a:lnTo>
                    <a:pt x="282760" y="0"/>
                  </a:lnTo>
                  <a:lnTo>
                    <a:pt x="282760" y="155612"/>
                  </a:lnTo>
                  <a:lnTo>
                    <a:pt x="0" y="1556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9" id="89"/>
            <p:cNvSpPr txBox="true"/>
            <p:nvPr/>
          </p:nvSpPr>
          <p:spPr>
            <a:xfrm>
              <a:off x="0" y="-19050"/>
              <a:ext cx="282760" cy="17466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12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Sales</a:t>
              </a:r>
            </a:p>
          </p:txBody>
        </p:sp>
      </p:grpSp>
      <p:grpSp>
        <p:nvGrpSpPr>
          <p:cNvPr name="Group 90" id="90"/>
          <p:cNvGrpSpPr/>
          <p:nvPr/>
        </p:nvGrpSpPr>
        <p:grpSpPr>
          <a:xfrm rot="-5400000">
            <a:off x="6515605" y="1214080"/>
            <a:ext cx="593358" cy="109755"/>
            <a:chOff x="0" y="0"/>
            <a:chExt cx="773562" cy="143087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773562" cy="143087"/>
            </a:xfrm>
            <a:custGeom>
              <a:avLst/>
              <a:gdLst/>
              <a:ahLst/>
              <a:cxnLst/>
              <a:rect r="r" b="b" t="t" l="l"/>
              <a:pathLst>
                <a:path h="143087" w="773562">
                  <a:moveTo>
                    <a:pt x="0" y="0"/>
                  </a:moveTo>
                  <a:lnTo>
                    <a:pt x="773562" y="0"/>
                  </a:lnTo>
                  <a:lnTo>
                    <a:pt x="773562" y="143087"/>
                  </a:lnTo>
                  <a:lnTo>
                    <a:pt x="0" y="14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2" id="92"/>
            <p:cNvSpPr txBox="true"/>
            <p:nvPr/>
          </p:nvSpPr>
          <p:spPr>
            <a:xfrm>
              <a:off x="0" y="-19050"/>
              <a:ext cx="773562" cy="162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9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$2,261,536.78</a:t>
              </a:r>
            </a:p>
          </p:txBody>
        </p:sp>
      </p:grpSp>
      <p:grpSp>
        <p:nvGrpSpPr>
          <p:cNvPr name="Group 93" id="93"/>
          <p:cNvGrpSpPr/>
          <p:nvPr/>
        </p:nvGrpSpPr>
        <p:grpSpPr>
          <a:xfrm rot="-5400000">
            <a:off x="6697213" y="4819416"/>
            <a:ext cx="621455" cy="370369"/>
            <a:chOff x="0" y="0"/>
            <a:chExt cx="810194" cy="482851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810194" cy="482851"/>
            </a:xfrm>
            <a:custGeom>
              <a:avLst/>
              <a:gdLst/>
              <a:ahLst/>
              <a:cxnLst/>
              <a:rect r="r" b="b" t="t" l="l"/>
              <a:pathLst>
                <a:path h="482851" w="810194">
                  <a:moveTo>
                    <a:pt x="0" y="0"/>
                  </a:moveTo>
                  <a:lnTo>
                    <a:pt x="810194" y="0"/>
                  </a:lnTo>
                  <a:lnTo>
                    <a:pt x="810194" y="482851"/>
                  </a:lnTo>
                  <a:lnTo>
                    <a:pt x="0" y="4828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5" id="95"/>
            <p:cNvSpPr txBox="true"/>
            <p:nvPr/>
          </p:nvSpPr>
          <p:spPr>
            <a:xfrm>
              <a:off x="0" y="-38100"/>
              <a:ext cx="810194" cy="52095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1108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Alabama</a:t>
              </a:r>
              <a:r>
                <a:rPr lang="en-US" sz="663" spc="9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34</a:t>
              </a:r>
            </a:p>
            <a:p>
              <a:pPr algn="just">
                <a:lnSpc>
                  <a:spcPts val="1108"/>
                </a:lnSpc>
              </a:pPr>
              <a:r>
                <a:rPr lang="en-US" sz="663" spc="9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</a:t>
              </a:r>
            </a:p>
            <a:p>
              <a:pPr algn="just">
                <a:lnSpc>
                  <a:spcPts val="1108"/>
                </a:lnSpc>
              </a:pPr>
              <a:r>
                <a:rPr lang="en-US" sz="663" spc="9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99</a:t>
              </a:r>
            </a:p>
          </p:txBody>
        </p:sp>
      </p:grpSp>
      <p:grpSp>
        <p:nvGrpSpPr>
          <p:cNvPr name="Group 96" id="96"/>
          <p:cNvGrpSpPr/>
          <p:nvPr/>
        </p:nvGrpSpPr>
        <p:grpSpPr>
          <a:xfrm rot="-5400000">
            <a:off x="6740644" y="5070257"/>
            <a:ext cx="311348" cy="119528"/>
            <a:chOff x="0" y="0"/>
            <a:chExt cx="405906" cy="155829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405906" cy="155829"/>
            </a:xfrm>
            <a:custGeom>
              <a:avLst/>
              <a:gdLst/>
              <a:ahLst/>
              <a:cxnLst/>
              <a:rect r="r" b="b" t="t" l="l"/>
              <a:pathLst>
                <a:path h="155829" w="405906">
                  <a:moveTo>
                    <a:pt x="0" y="0"/>
                  </a:moveTo>
                  <a:lnTo>
                    <a:pt x="405906" y="0"/>
                  </a:lnTo>
                  <a:lnTo>
                    <a:pt x="405906" y="155829"/>
                  </a:lnTo>
                  <a:lnTo>
                    <a:pt x="0" y="1558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8" id="98"/>
            <p:cNvSpPr txBox="true"/>
            <p:nvPr/>
          </p:nvSpPr>
          <p:spPr>
            <a:xfrm>
              <a:off x="0" y="-38100"/>
              <a:ext cx="405906" cy="19392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108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Arizona</a:t>
              </a:r>
            </a:p>
          </p:txBody>
        </p:sp>
      </p:grpSp>
      <p:grpSp>
        <p:nvGrpSpPr>
          <p:cNvPr name="Group 99" id="99"/>
          <p:cNvGrpSpPr/>
          <p:nvPr/>
        </p:nvGrpSpPr>
        <p:grpSpPr>
          <a:xfrm rot="-5400000">
            <a:off x="6676658" y="5122075"/>
            <a:ext cx="570654" cy="208445"/>
            <a:chOff x="0" y="0"/>
            <a:chExt cx="743963" cy="271751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743963" cy="271751"/>
            </a:xfrm>
            <a:custGeom>
              <a:avLst/>
              <a:gdLst/>
              <a:ahLst/>
              <a:cxnLst/>
              <a:rect r="r" b="b" t="t" l="l"/>
              <a:pathLst>
                <a:path h="271751" w="743963">
                  <a:moveTo>
                    <a:pt x="0" y="0"/>
                  </a:moveTo>
                  <a:lnTo>
                    <a:pt x="743963" y="0"/>
                  </a:lnTo>
                  <a:lnTo>
                    <a:pt x="743963" y="271751"/>
                  </a:lnTo>
                  <a:lnTo>
                    <a:pt x="0" y="2717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1" id="101"/>
            <p:cNvSpPr txBox="true"/>
            <p:nvPr/>
          </p:nvSpPr>
          <p:spPr>
            <a:xfrm>
              <a:off x="0" y="-38100"/>
              <a:ext cx="743963" cy="30985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108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Arkansas</a:t>
              </a:r>
              <a:r>
                <a:rPr lang="en-US" sz="663" spc="9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27</a:t>
              </a:r>
            </a:p>
          </p:txBody>
        </p:sp>
      </p:grpSp>
      <p:grpSp>
        <p:nvGrpSpPr>
          <p:cNvPr name="Group 102" id="102"/>
          <p:cNvGrpSpPr/>
          <p:nvPr/>
        </p:nvGrpSpPr>
        <p:grpSpPr>
          <a:xfrm rot="-5400000">
            <a:off x="7202013" y="3680785"/>
            <a:ext cx="154859" cy="109755"/>
            <a:chOff x="0" y="0"/>
            <a:chExt cx="201890" cy="143087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201890" cy="143087"/>
            </a:xfrm>
            <a:custGeom>
              <a:avLst/>
              <a:gdLst/>
              <a:ahLst/>
              <a:cxnLst/>
              <a:rect r="r" b="b" t="t" l="l"/>
              <a:pathLst>
                <a:path h="143087" w="201890">
                  <a:moveTo>
                    <a:pt x="0" y="0"/>
                  </a:moveTo>
                  <a:lnTo>
                    <a:pt x="201890" y="0"/>
                  </a:lnTo>
                  <a:lnTo>
                    <a:pt x="201890" y="143087"/>
                  </a:lnTo>
                  <a:lnTo>
                    <a:pt x="0" y="14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4" id="104"/>
            <p:cNvSpPr txBox="true"/>
            <p:nvPr/>
          </p:nvSpPr>
          <p:spPr>
            <a:xfrm>
              <a:off x="0" y="-19050"/>
              <a:ext cx="201890" cy="162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9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570</a:t>
              </a:r>
            </a:p>
          </p:txBody>
        </p:sp>
      </p:grpSp>
      <p:grpSp>
        <p:nvGrpSpPr>
          <p:cNvPr name="Group 105" id="105"/>
          <p:cNvGrpSpPr/>
          <p:nvPr/>
        </p:nvGrpSpPr>
        <p:grpSpPr>
          <a:xfrm rot="-5400000">
            <a:off x="7083688" y="5215059"/>
            <a:ext cx="396250" cy="109755"/>
            <a:chOff x="0" y="0"/>
            <a:chExt cx="516592" cy="143087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516592" cy="143087"/>
            </a:xfrm>
            <a:custGeom>
              <a:avLst/>
              <a:gdLst/>
              <a:ahLst/>
              <a:cxnLst/>
              <a:rect r="r" b="b" t="t" l="l"/>
              <a:pathLst>
                <a:path h="143087" w="516592">
                  <a:moveTo>
                    <a:pt x="0" y="0"/>
                  </a:moveTo>
                  <a:lnTo>
                    <a:pt x="516592" y="0"/>
                  </a:lnTo>
                  <a:lnTo>
                    <a:pt x="516592" y="143087"/>
                  </a:lnTo>
                  <a:lnTo>
                    <a:pt x="0" y="14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7" id="107"/>
            <p:cNvSpPr txBox="true"/>
            <p:nvPr/>
          </p:nvSpPr>
          <p:spPr>
            <a:xfrm>
              <a:off x="0" y="-19050"/>
              <a:ext cx="516592" cy="162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California</a:t>
              </a:r>
            </a:p>
          </p:txBody>
        </p:sp>
      </p:grpSp>
      <p:grpSp>
        <p:nvGrpSpPr>
          <p:cNvPr name="Group 108" id="108"/>
          <p:cNvGrpSpPr/>
          <p:nvPr/>
        </p:nvGrpSpPr>
        <p:grpSpPr>
          <a:xfrm rot="-5400000">
            <a:off x="7117328" y="5075632"/>
            <a:ext cx="363293" cy="109755"/>
            <a:chOff x="0" y="0"/>
            <a:chExt cx="473627" cy="143087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473627" cy="143087"/>
            </a:xfrm>
            <a:custGeom>
              <a:avLst/>
              <a:gdLst/>
              <a:ahLst/>
              <a:cxnLst/>
              <a:rect r="r" b="b" t="t" l="l"/>
              <a:pathLst>
                <a:path h="143087" w="473627">
                  <a:moveTo>
                    <a:pt x="0" y="0"/>
                  </a:moveTo>
                  <a:lnTo>
                    <a:pt x="473627" y="0"/>
                  </a:lnTo>
                  <a:lnTo>
                    <a:pt x="473627" y="143087"/>
                  </a:lnTo>
                  <a:lnTo>
                    <a:pt x="0" y="14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0" id="110"/>
            <p:cNvSpPr txBox="true"/>
            <p:nvPr/>
          </p:nvSpPr>
          <p:spPr>
            <a:xfrm>
              <a:off x="0" y="-19050"/>
              <a:ext cx="473627" cy="162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Colorado</a:t>
              </a:r>
            </a:p>
          </p:txBody>
        </p:sp>
      </p:grpSp>
      <p:grpSp>
        <p:nvGrpSpPr>
          <p:cNvPr name="Group 111" id="111"/>
          <p:cNvGrpSpPr/>
          <p:nvPr/>
        </p:nvGrpSpPr>
        <p:grpSpPr>
          <a:xfrm rot="-5400000">
            <a:off x="7219743" y="5075632"/>
            <a:ext cx="927057" cy="224160"/>
            <a:chOff x="0" y="0"/>
            <a:chExt cx="1208607" cy="292239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1208608" cy="292239"/>
            </a:xfrm>
            <a:custGeom>
              <a:avLst/>
              <a:gdLst/>
              <a:ahLst/>
              <a:cxnLst/>
              <a:rect r="r" b="b" t="t" l="l"/>
              <a:pathLst>
                <a:path h="292239" w="1208608">
                  <a:moveTo>
                    <a:pt x="0" y="0"/>
                  </a:moveTo>
                  <a:lnTo>
                    <a:pt x="1208608" y="0"/>
                  </a:lnTo>
                  <a:lnTo>
                    <a:pt x="1208608" y="292239"/>
                  </a:lnTo>
                  <a:lnTo>
                    <a:pt x="0" y="2922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3" id="113"/>
            <p:cNvSpPr txBox="true"/>
            <p:nvPr/>
          </p:nvSpPr>
          <p:spPr>
            <a:xfrm>
              <a:off x="0" y="-19050"/>
              <a:ext cx="1208607" cy="31128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30"/>
                </a:lnSpc>
              </a:pPr>
              <a:r>
                <a:rPr lang="en-US" sz="663" spc="9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74</a:t>
              </a:r>
            </a:p>
            <a:p>
              <a:pPr algn="ctr">
                <a:lnSpc>
                  <a:spcPts val="1108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District of Columbia</a:t>
              </a:r>
              <a:r>
                <a:rPr lang="en-US" sz="663" spc="9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4</a:t>
              </a:r>
            </a:p>
          </p:txBody>
        </p:sp>
      </p:grpSp>
      <p:grpSp>
        <p:nvGrpSpPr>
          <p:cNvPr name="Group 114" id="114"/>
          <p:cNvGrpSpPr/>
          <p:nvPr/>
        </p:nvGrpSpPr>
        <p:grpSpPr>
          <a:xfrm rot="-5400000">
            <a:off x="7530525" y="4903681"/>
            <a:ext cx="484209" cy="119528"/>
            <a:chOff x="0" y="0"/>
            <a:chExt cx="631266" cy="155829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1266" cy="155829"/>
            </a:xfrm>
            <a:custGeom>
              <a:avLst/>
              <a:gdLst/>
              <a:ahLst/>
              <a:cxnLst/>
              <a:rect r="r" b="b" t="t" l="l"/>
              <a:pathLst>
                <a:path h="155829" w="631266">
                  <a:moveTo>
                    <a:pt x="0" y="0"/>
                  </a:moveTo>
                  <a:lnTo>
                    <a:pt x="631266" y="0"/>
                  </a:lnTo>
                  <a:lnTo>
                    <a:pt x="631266" y="155829"/>
                  </a:lnTo>
                  <a:lnTo>
                    <a:pt x="0" y="1558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6" id="116"/>
            <p:cNvSpPr txBox="true"/>
            <p:nvPr/>
          </p:nvSpPr>
          <p:spPr>
            <a:xfrm>
              <a:off x="0" y="-38100"/>
              <a:ext cx="631266" cy="19392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108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Connecticut</a:t>
              </a:r>
            </a:p>
          </p:txBody>
        </p:sp>
      </p:grpSp>
      <p:grpSp>
        <p:nvGrpSpPr>
          <p:cNvPr name="Group 117" id="117"/>
          <p:cNvGrpSpPr/>
          <p:nvPr/>
        </p:nvGrpSpPr>
        <p:grpSpPr>
          <a:xfrm rot="-5400000">
            <a:off x="8101227" y="4807698"/>
            <a:ext cx="103265" cy="215512"/>
            <a:chOff x="0" y="0"/>
            <a:chExt cx="134627" cy="280963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134627" cy="280963"/>
            </a:xfrm>
            <a:custGeom>
              <a:avLst/>
              <a:gdLst/>
              <a:ahLst/>
              <a:cxnLst/>
              <a:rect r="r" b="b" t="t" l="l"/>
              <a:pathLst>
                <a:path h="280963" w="134627">
                  <a:moveTo>
                    <a:pt x="0" y="0"/>
                  </a:moveTo>
                  <a:lnTo>
                    <a:pt x="134627" y="0"/>
                  </a:lnTo>
                  <a:lnTo>
                    <a:pt x="134627" y="280963"/>
                  </a:lnTo>
                  <a:lnTo>
                    <a:pt x="0" y="2809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9" id="119"/>
            <p:cNvSpPr txBox="true"/>
            <p:nvPr/>
          </p:nvSpPr>
          <p:spPr>
            <a:xfrm>
              <a:off x="0" y="-38100"/>
              <a:ext cx="134627" cy="3190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108"/>
                </a:lnSpc>
              </a:pPr>
              <a:r>
                <a:rPr lang="en-US" sz="663" spc="9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43</a:t>
              </a:r>
            </a:p>
          </p:txBody>
        </p:sp>
      </p:grpSp>
      <p:grpSp>
        <p:nvGrpSpPr>
          <p:cNvPr name="Group 120" id="120"/>
          <p:cNvGrpSpPr/>
          <p:nvPr/>
        </p:nvGrpSpPr>
        <p:grpSpPr>
          <a:xfrm rot="-5400000">
            <a:off x="7625403" y="5044416"/>
            <a:ext cx="387384" cy="119528"/>
            <a:chOff x="0" y="0"/>
            <a:chExt cx="505034" cy="155829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505034" cy="155829"/>
            </a:xfrm>
            <a:custGeom>
              <a:avLst/>
              <a:gdLst/>
              <a:ahLst/>
              <a:cxnLst/>
              <a:rect r="r" b="b" t="t" l="l"/>
              <a:pathLst>
                <a:path h="155829" w="505034">
                  <a:moveTo>
                    <a:pt x="0" y="0"/>
                  </a:moveTo>
                  <a:lnTo>
                    <a:pt x="505034" y="0"/>
                  </a:lnTo>
                  <a:lnTo>
                    <a:pt x="505034" y="155829"/>
                  </a:lnTo>
                  <a:lnTo>
                    <a:pt x="0" y="1558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2" id="122"/>
            <p:cNvSpPr txBox="true"/>
            <p:nvPr/>
          </p:nvSpPr>
          <p:spPr>
            <a:xfrm>
              <a:off x="0" y="-38100"/>
              <a:ext cx="505034" cy="19392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108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Delaware</a:t>
              </a:r>
            </a:p>
          </p:txBody>
        </p:sp>
      </p:grpSp>
      <p:grpSp>
        <p:nvGrpSpPr>
          <p:cNvPr name="Group 123" id="123"/>
          <p:cNvGrpSpPr/>
          <p:nvPr/>
        </p:nvGrpSpPr>
        <p:grpSpPr>
          <a:xfrm rot="-5400000">
            <a:off x="8136411" y="5044416"/>
            <a:ext cx="103265" cy="119528"/>
            <a:chOff x="0" y="0"/>
            <a:chExt cx="134627" cy="155829"/>
          </a:xfrm>
        </p:grpSpPr>
        <p:sp>
          <p:nvSpPr>
            <p:cNvPr name="Freeform 124" id="124"/>
            <p:cNvSpPr/>
            <p:nvPr/>
          </p:nvSpPr>
          <p:spPr>
            <a:xfrm flipH="false" flipV="false" rot="0">
              <a:off x="0" y="0"/>
              <a:ext cx="134627" cy="155829"/>
            </a:xfrm>
            <a:custGeom>
              <a:avLst/>
              <a:gdLst/>
              <a:ahLst/>
              <a:cxnLst/>
              <a:rect r="r" b="b" t="t" l="l"/>
              <a:pathLst>
                <a:path h="155829" w="134627">
                  <a:moveTo>
                    <a:pt x="0" y="0"/>
                  </a:moveTo>
                  <a:lnTo>
                    <a:pt x="134627" y="0"/>
                  </a:lnTo>
                  <a:lnTo>
                    <a:pt x="134627" y="155829"/>
                  </a:lnTo>
                  <a:lnTo>
                    <a:pt x="0" y="1558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5" id="125"/>
            <p:cNvSpPr txBox="true"/>
            <p:nvPr/>
          </p:nvSpPr>
          <p:spPr>
            <a:xfrm>
              <a:off x="0" y="-38100"/>
              <a:ext cx="134627" cy="19392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108"/>
                </a:lnSpc>
              </a:pPr>
              <a:r>
                <a:rPr lang="en-US" sz="663" spc="9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43</a:t>
              </a:r>
            </a:p>
          </p:txBody>
        </p:sp>
      </p:grpSp>
      <p:grpSp>
        <p:nvGrpSpPr>
          <p:cNvPr name="Group 126" id="126"/>
          <p:cNvGrpSpPr/>
          <p:nvPr/>
        </p:nvGrpSpPr>
        <p:grpSpPr>
          <a:xfrm rot="-5400000">
            <a:off x="7691158" y="5325888"/>
            <a:ext cx="320320" cy="260264"/>
            <a:chOff x="0" y="0"/>
            <a:chExt cx="417603" cy="339307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417603" cy="339307"/>
            </a:xfrm>
            <a:custGeom>
              <a:avLst/>
              <a:gdLst/>
              <a:ahLst/>
              <a:cxnLst/>
              <a:rect r="r" b="b" t="t" l="l"/>
              <a:pathLst>
                <a:path h="339307" w="417603">
                  <a:moveTo>
                    <a:pt x="0" y="0"/>
                  </a:moveTo>
                  <a:lnTo>
                    <a:pt x="417603" y="0"/>
                  </a:lnTo>
                  <a:lnTo>
                    <a:pt x="417603" y="339307"/>
                  </a:lnTo>
                  <a:lnTo>
                    <a:pt x="0" y="3393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8" id="128"/>
            <p:cNvSpPr txBox="true"/>
            <p:nvPr/>
          </p:nvSpPr>
          <p:spPr>
            <a:xfrm>
              <a:off x="0" y="-38100"/>
              <a:ext cx="417603" cy="37740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1108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Florida Georgia</a:t>
              </a:r>
            </a:p>
          </p:txBody>
        </p:sp>
      </p:grpSp>
      <p:grpSp>
        <p:nvGrpSpPr>
          <p:cNvPr name="Group 129" id="129"/>
          <p:cNvGrpSpPr/>
          <p:nvPr/>
        </p:nvGrpSpPr>
        <p:grpSpPr>
          <a:xfrm rot="-5400000">
            <a:off x="8305283" y="5325888"/>
            <a:ext cx="154859" cy="119528"/>
            <a:chOff x="0" y="0"/>
            <a:chExt cx="201890" cy="155829"/>
          </a:xfrm>
        </p:grpSpPr>
        <p:sp>
          <p:nvSpPr>
            <p:cNvPr name="Freeform 130" id="130"/>
            <p:cNvSpPr/>
            <p:nvPr/>
          </p:nvSpPr>
          <p:spPr>
            <a:xfrm flipH="false" flipV="false" rot="0">
              <a:off x="0" y="0"/>
              <a:ext cx="201890" cy="155829"/>
            </a:xfrm>
            <a:custGeom>
              <a:avLst/>
              <a:gdLst/>
              <a:ahLst/>
              <a:cxnLst/>
              <a:rect r="r" b="b" t="t" l="l"/>
              <a:pathLst>
                <a:path h="155829" w="201890">
                  <a:moveTo>
                    <a:pt x="0" y="0"/>
                  </a:moveTo>
                  <a:lnTo>
                    <a:pt x="201890" y="0"/>
                  </a:lnTo>
                  <a:lnTo>
                    <a:pt x="201890" y="155829"/>
                  </a:lnTo>
                  <a:lnTo>
                    <a:pt x="0" y="1558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1" id="131"/>
            <p:cNvSpPr txBox="true"/>
            <p:nvPr/>
          </p:nvSpPr>
          <p:spPr>
            <a:xfrm>
              <a:off x="0" y="-38100"/>
              <a:ext cx="201890" cy="19392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108"/>
                </a:lnSpc>
              </a:pPr>
              <a:r>
                <a:rPr lang="en-US" sz="663" spc="9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178</a:t>
              </a:r>
            </a:p>
          </p:txBody>
        </p:sp>
      </p:grpSp>
      <p:grpSp>
        <p:nvGrpSpPr>
          <p:cNvPr name="Group 132" id="132"/>
          <p:cNvGrpSpPr/>
          <p:nvPr/>
        </p:nvGrpSpPr>
        <p:grpSpPr>
          <a:xfrm rot="-5400000">
            <a:off x="8062719" y="4970120"/>
            <a:ext cx="408710" cy="184647"/>
            <a:chOff x="0" y="0"/>
            <a:chExt cx="532837" cy="240725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532837" cy="240725"/>
            </a:xfrm>
            <a:custGeom>
              <a:avLst/>
              <a:gdLst/>
              <a:ahLst/>
              <a:cxnLst/>
              <a:rect r="r" b="b" t="t" l="l"/>
              <a:pathLst>
                <a:path h="240725" w="532837">
                  <a:moveTo>
                    <a:pt x="0" y="0"/>
                  </a:moveTo>
                  <a:lnTo>
                    <a:pt x="532837" y="0"/>
                  </a:lnTo>
                  <a:lnTo>
                    <a:pt x="532837" y="240725"/>
                  </a:lnTo>
                  <a:lnTo>
                    <a:pt x="0" y="2407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4" id="134"/>
            <p:cNvSpPr txBox="true"/>
            <p:nvPr/>
          </p:nvSpPr>
          <p:spPr>
            <a:xfrm>
              <a:off x="0" y="-19050"/>
              <a:ext cx="532837" cy="2597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Idaho</a:t>
              </a:r>
              <a:r>
                <a:rPr lang="en-US" sz="663" spc="9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11</a:t>
              </a:r>
            </a:p>
          </p:txBody>
        </p:sp>
      </p:grpSp>
      <p:grpSp>
        <p:nvGrpSpPr>
          <p:cNvPr name="Group 135" id="135"/>
          <p:cNvGrpSpPr/>
          <p:nvPr/>
        </p:nvGrpSpPr>
        <p:grpSpPr>
          <a:xfrm rot="-5400000">
            <a:off x="8057833" y="4943039"/>
            <a:ext cx="273633" cy="109755"/>
            <a:chOff x="0" y="0"/>
            <a:chExt cx="356737" cy="143087"/>
          </a:xfrm>
        </p:grpSpPr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356737" cy="143087"/>
            </a:xfrm>
            <a:custGeom>
              <a:avLst/>
              <a:gdLst/>
              <a:ahLst/>
              <a:cxnLst/>
              <a:rect r="r" b="b" t="t" l="l"/>
              <a:pathLst>
                <a:path h="143087" w="356737">
                  <a:moveTo>
                    <a:pt x="0" y="0"/>
                  </a:moveTo>
                  <a:lnTo>
                    <a:pt x="356737" y="0"/>
                  </a:lnTo>
                  <a:lnTo>
                    <a:pt x="356737" y="143087"/>
                  </a:lnTo>
                  <a:lnTo>
                    <a:pt x="0" y="14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7" id="137"/>
            <p:cNvSpPr txBox="true"/>
            <p:nvPr/>
          </p:nvSpPr>
          <p:spPr>
            <a:xfrm>
              <a:off x="0" y="-19050"/>
              <a:ext cx="356737" cy="162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Illinois</a:t>
              </a:r>
            </a:p>
          </p:txBody>
        </p:sp>
      </p:grpSp>
      <p:grpSp>
        <p:nvGrpSpPr>
          <p:cNvPr name="Group 138" id="138"/>
          <p:cNvGrpSpPr/>
          <p:nvPr/>
        </p:nvGrpSpPr>
        <p:grpSpPr>
          <a:xfrm rot="-5400000">
            <a:off x="8597965" y="4943039"/>
            <a:ext cx="154859" cy="109755"/>
            <a:chOff x="0" y="0"/>
            <a:chExt cx="201890" cy="143087"/>
          </a:xfrm>
        </p:grpSpPr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201890" cy="143087"/>
            </a:xfrm>
            <a:custGeom>
              <a:avLst/>
              <a:gdLst/>
              <a:ahLst/>
              <a:cxnLst/>
              <a:rect r="r" b="b" t="t" l="l"/>
              <a:pathLst>
                <a:path h="143087" w="201890">
                  <a:moveTo>
                    <a:pt x="0" y="0"/>
                  </a:moveTo>
                  <a:lnTo>
                    <a:pt x="201890" y="0"/>
                  </a:lnTo>
                  <a:lnTo>
                    <a:pt x="201890" y="143087"/>
                  </a:lnTo>
                  <a:lnTo>
                    <a:pt x="0" y="14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0" id="140"/>
            <p:cNvSpPr txBox="true"/>
            <p:nvPr/>
          </p:nvSpPr>
          <p:spPr>
            <a:xfrm>
              <a:off x="0" y="-19050"/>
              <a:ext cx="201890" cy="162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9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231</a:t>
              </a:r>
            </a:p>
          </p:txBody>
        </p:sp>
      </p:grpSp>
      <p:grpSp>
        <p:nvGrpSpPr>
          <p:cNvPr name="Group 141" id="141"/>
          <p:cNvGrpSpPr/>
          <p:nvPr/>
        </p:nvGrpSpPr>
        <p:grpSpPr>
          <a:xfrm rot="-5400000">
            <a:off x="8383451" y="4876354"/>
            <a:ext cx="304057" cy="119528"/>
            <a:chOff x="0" y="0"/>
            <a:chExt cx="396401" cy="155829"/>
          </a:xfrm>
        </p:grpSpPr>
        <p:sp>
          <p:nvSpPr>
            <p:cNvPr name="Freeform 142" id="142"/>
            <p:cNvSpPr/>
            <p:nvPr/>
          </p:nvSpPr>
          <p:spPr>
            <a:xfrm flipH="false" flipV="false" rot="0">
              <a:off x="0" y="0"/>
              <a:ext cx="396401" cy="155829"/>
            </a:xfrm>
            <a:custGeom>
              <a:avLst/>
              <a:gdLst/>
              <a:ahLst/>
              <a:cxnLst/>
              <a:rect r="r" b="b" t="t" l="l"/>
              <a:pathLst>
                <a:path h="155829" w="396401">
                  <a:moveTo>
                    <a:pt x="0" y="0"/>
                  </a:moveTo>
                  <a:lnTo>
                    <a:pt x="396401" y="0"/>
                  </a:lnTo>
                  <a:lnTo>
                    <a:pt x="396401" y="155829"/>
                  </a:lnTo>
                  <a:lnTo>
                    <a:pt x="0" y="1558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3" id="143"/>
            <p:cNvSpPr txBox="true"/>
            <p:nvPr/>
          </p:nvSpPr>
          <p:spPr>
            <a:xfrm>
              <a:off x="0" y="-38100"/>
              <a:ext cx="396401" cy="19392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108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Indiana</a:t>
              </a:r>
            </a:p>
          </p:txBody>
        </p:sp>
      </p:grpSp>
      <p:grpSp>
        <p:nvGrpSpPr>
          <p:cNvPr name="Group 144" id="144"/>
          <p:cNvGrpSpPr/>
          <p:nvPr/>
        </p:nvGrpSpPr>
        <p:grpSpPr>
          <a:xfrm rot="-5400000">
            <a:off x="8486579" y="4942179"/>
            <a:ext cx="378540" cy="194449"/>
            <a:chOff x="0" y="0"/>
            <a:chExt cx="493504" cy="253504"/>
          </a:xfrm>
        </p:grpSpPr>
        <p:sp>
          <p:nvSpPr>
            <p:cNvPr name="Freeform 145" id="145"/>
            <p:cNvSpPr/>
            <p:nvPr/>
          </p:nvSpPr>
          <p:spPr>
            <a:xfrm flipH="false" flipV="false" rot="0">
              <a:off x="0" y="0"/>
              <a:ext cx="493504" cy="253504"/>
            </a:xfrm>
            <a:custGeom>
              <a:avLst/>
              <a:gdLst/>
              <a:ahLst/>
              <a:cxnLst/>
              <a:rect r="r" b="b" t="t" l="l"/>
              <a:pathLst>
                <a:path h="253504" w="493504">
                  <a:moveTo>
                    <a:pt x="0" y="0"/>
                  </a:moveTo>
                  <a:lnTo>
                    <a:pt x="493504" y="0"/>
                  </a:lnTo>
                  <a:lnTo>
                    <a:pt x="493504" y="253504"/>
                  </a:lnTo>
                  <a:lnTo>
                    <a:pt x="0" y="2535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6" id="146"/>
            <p:cNvSpPr txBox="true"/>
            <p:nvPr/>
          </p:nvSpPr>
          <p:spPr>
            <a:xfrm>
              <a:off x="0" y="-38100"/>
              <a:ext cx="493504" cy="29160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108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Iowa</a:t>
              </a:r>
              <a:r>
                <a:rPr lang="en-US" sz="663" spc="9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16</a:t>
              </a:r>
            </a:p>
          </p:txBody>
        </p:sp>
      </p:grpSp>
      <p:grpSp>
        <p:nvGrpSpPr>
          <p:cNvPr name="Group 147" id="147"/>
          <p:cNvGrpSpPr/>
          <p:nvPr/>
        </p:nvGrpSpPr>
        <p:grpSpPr>
          <a:xfrm rot="-5400000">
            <a:off x="8398736" y="5090029"/>
            <a:ext cx="460978" cy="187335"/>
            <a:chOff x="0" y="0"/>
            <a:chExt cx="600979" cy="244229"/>
          </a:xfrm>
        </p:grpSpPr>
        <p:sp>
          <p:nvSpPr>
            <p:cNvPr name="Freeform 148" id="148"/>
            <p:cNvSpPr/>
            <p:nvPr/>
          </p:nvSpPr>
          <p:spPr>
            <a:xfrm flipH="false" flipV="false" rot="0">
              <a:off x="0" y="0"/>
              <a:ext cx="600979" cy="244229"/>
            </a:xfrm>
            <a:custGeom>
              <a:avLst/>
              <a:gdLst/>
              <a:ahLst/>
              <a:cxnLst/>
              <a:rect r="r" b="b" t="t" l="l"/>
              <a:pathLst>
                <a:path h="244229" w="600979">
                  <a:moveTo>
                    <a:pt x="0" y="0"/>
                  </a:moveTo>
                  <a:lnTo>
                    <a:pt x="600979" y="0"/>
                  </a:lnTo>
                  <a:lnTo>
                    <a:pt x="600979" y="244229"/>
                  </a:lnTo>
                  <a:lnTo>
                    <a:pt x="0" y="2442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9" id="149"/>
            <p:cNvSpPr txBox="true"/>
            <p:nvPr/>
          </p:nvSpPr>
          <p:spPr>
            <a:xfrm>
              <a:off x="0" y="-38100"/>
              <a:ext cx="600979" cy="28232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108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Kansas</a:t>
              </a:r>
              <a:r>
                <a:rPr lang="en-US" sz="663" spc="9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14</a:t>
              </a:r>
            </a:p>
          </p:txBody>
        </p:sp>
      </p:grpSp>
      <p:grpSp>
        <p:nvGrpSpPr>
          <p:cNvPr name="Group 150" id="150"/>
          <p:cNvGrpSpPr/>
          <p:nvPr/>
        </p:nvGrpSpPr>
        <p:grpSpPr>
          <a:xfrm rot="-5400000">
            <a:off x="8653096" y="5073874"/>
            <a:ext cx="374054" cy="109755"/>
            <a:chOff x="0" y="0"/>
            <a:chExt cx="487655" cy="143087"/>
          </a:xfrm>
        </p:grpSpPr>
        <p:sp>
          <p:nvSpPr>
            <p:cNvPr name="Freeform 151" id="151"/>
            <p:cNvSpPr/>
            <p:nvPr/>
          </p:nvSpPr>
          <p:spPr>
            <a:xfrm flipH="false" flipV="false" rot="0">
              <a:off x="0" y="0"/>
              <a:ext cx="487655" cy="143087"/>
            </a:xfrm>
            <a:custGeom>
              <a:avLst/>
              <a:gdLst/>
              <a:ahLst/>
              <a:cxnLst/>
              <a:rect r="r" b="b" t="t" l="l"/>
              <a:pathLst>
                <a:path h="143087" w="487655">
                  <a:moveTo>
                    <a:pt x="0" y="0"/>
                  </a:moveTo>
                  <a:lnTo>
                    <a:pt x="487655" y="0"/>
                  </a:lnTo>
                  <a:lnTo>
                    <a:pt x="487655" y="143087"/>
                  </a:lnTo>
                  <a:lnTo>
                    <a:pt x="0" y="14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2" id="152"/>
            <p:cNvSpPr txBox="true"/>
            <p:nvPr/>
          </p:nvSpPr>
          <p:spPr>
            <a:xfrm>
              <a:off x="0" y="-19050"/>
              <a:ext cx="487655" cy="162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Kentucky</a:t>
              </a:r>
            </a:p>
          </p:txBody>
        </p:sp>
      </p:grpSp>
      <p:grpSp>
        <p:nvGrpSpPr>
          <p:cNvPr name="Group 153" id="153"/>
          <p:cNvGrpSpPr/>
          <p:nvPr/>
        </p:nvGrpSpPr>
        <p:grpSpPr>
          <a:xfrm rot="-5400000">
            <a:off x="8917973" y="5210329"/>
            <a:ext cx="386602" cy="109755"/>
            <a:chOff x="0" y="0"/>
            <a:chExt cx="504015" cy="143087"/>
          </a:xfrm>
        </p:grpSpPr>
        <p:sp>
          <p:nvSpPr>
            <p:cNvPr name="Freeform 154" id="154"/>
            <p:cNvSpPr/>
            <p:nvPr/>
          </p:nvSpPr>
          <p:spPr>
            <a:xfrm flipH="false" flipV="false" rot="0">
              <a:off x="0" y="0"/>
              <a:ext cx="504015" cy="143087"/>
            </a:xfrm>
            <a:custGeom>
              <a:avLst/>
              <a:gdLst/>
              <a:ahLst/>
              <a:cxnLst/>
              <a:rect r="r" b="b" t="t" l="l"/>
              <a:pathLst>
                <a:path h="143087" w="504015">
                  <a:moveTo>
                    <a:pt x="0" y="0"/>
                  </a:moveTo>
                  <a:lnTo>
                    <a:pt x="504015" y="0"/>
                  </a:lnTo>
                  <a:lnTo>
                    <a:pt x="504015" y="143087"/>
                  </a:lnTo>
                  <a:lnTo>
                    <a:pt x="0" y="14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5" id="155"/>
            <p:cNvSpPr txBox="true"/>
            <p:nvPr/>
          </p:nvSpPr>
          <p:spPr>
            <a:xfrm>
              <a:off x="0" y="-19050"/>
              <a:ext cx="504015" cy="162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9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Louisiana</a:t>
              </a:r>
            </a:p>
          </p:txBody>
        </p:sp>
      </p:grpSp>
      <p:grpSp>
        <p:nvGrpSpPr>
          <p:cNvPr name="Group 156" id="156"/>
          <p:cNvGrpSpPr/>
          <p:nvPr/>
        </p:nvGrpSpPr>
        <p:grpSpPr>
          <a:xfrm rot="0">
            <a:off x="5751185" y="638539"/>
            <a:ext cx="732275" cy="179673"/>
            <a:chOff x="0" y="0"/>
            <a:chExt cx="954670" cy="234240"/>
          </a:xfrm>
        </p:grpSpPr>
        <p:sp>
          <p:nvSpPr>
            <p:cNvPr name="Freeform 157" id="157"/>
            <p:cNvSpPr/>
            <p:nvPr/>
          </p:nvSpPr>
          <p:spPr>
            <a:xfrm flipH="false" flipV="false" rot="0">
              <a:off x="0" y="0"/>
              <a:ext cx="954670" cy="234240"/>
            </a:xfrm>
            <a:custGeom>
              <a:avLst/>
              <a:gdLst/>
              <a:ahLst/>
              <a:cxnLst/>
              <a:rect r="r" b="b" t="t" l="l"/>
              <a:pathLst>
                <a:path h="234240" w="954670">
                  <a:moveTo>
                    <a:pt x="0" y="0"/>
                  </a:moveTo>
                  <a:lnTo>
                    <a:pt x="954670" y="0"/>
                  </a:lnTo>
                  <a:lnTo>
                    <a:pt x="954670" y="234240"/>
                  </a:lnTo>
                  <a:lnTo>
                    <a:pt x="0" y="2342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8" id="158"/>
            <p:cNvSpPr txBox="true"/>
            <p:nvPr/>
          </p:nvSpPr>
          <p:spPr>
            <a:xfrm>
              <a:off x="0" y="-19050"/>
              <a:ext cx="954670" cy="25329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550"/>
                </a:lnSpc>
              </a:pPr>
              <a:r>
                <a:rPr lang="en-US" sz="1107" spc="15">
                  <a:solidFill>
                    <a:srgbClr val="333333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Total sales</a:t>
              </a:r>
            </a:p>
          </p:txBody>
        </p:sp>
      </p:grpSp>
      <p:grpSp>
        <p:nvGrpSpPr>
          <p:cNvPr name="Group 159" id="159"/>
          <p:cNvGrpSpPr/>
          <p:nvPr/>
        </p:nvGrpSpPr>
        <p:grpSpPr>
          <a:xfrm rot="0">
            <a:off x="9213263" y="638539"/>
            <a:ext cx="754910" cy="179673"/>
            <a:chOff x="0" y="0"/>
            <a:chExt cx="984179" cy="234240"/>
          </a:xfrm>
        </p:grpSpPr>
        <p:sp>
          <p:nvSpPr>
            <p:cNvPr name="Freeform 160" id="160"/>
            <p:cNvSpPr/>
            <p:nvPr/>
          </p:nvSpPr>
          <p:spPr>
            <a:xfrm flipH="false" flipV="false" rot="0">
              <a:off x="0" y="0"/>
              <a:ext cx="984179" cy="234240"/>
            </a:xfrm>
            <a:custGeom>
              <a:avLst/>
              <a:gdLst/>
              <a:ahLst/>
              <a:cxnLst/>
              <a:rect r="r" b="b" t="t" l="l"/>
              <a:pathLst>
                <a:path h="234240" w="984179">
                  <a:moveTo>
                    <a:pt x="0" y="0"/>
                  </a:moveTo>
                  <a:lnTo>
                    <a:pt x="984179" y="0"/>
                  </a:lnTo>
                  <a:lnTo>
                    <a:pt x="984179" y="234240"/>
                  </a:lnTo>
                  <a:lnTo>
                    <a:pt x="0" y="2342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1" id="161"/>
            <p:cNvSpPr txBox="true"/>
            <p:nvPr/>
          </p:nvSpPr>
          <p:spPr>
            <a:xfrm>
              <a:off x="0" y="-19050"/>
              <a:ext cx="984179" cy="25329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550"/>
                </a:lnSpc>
              </a:pPr>
              <a:r>
                <a:rPr lang="en-US" sz="1107" spc="15">
                  <a:solidFill>
                    <a:srgbClr val="333333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total proﬁt</a:t>
              </a:r>
            </a:p>
          </p:txBody>
        </p:sp>
      </p:grpSp>
      <p:grpSp>
        <p:nvGrpSpPr>
          <p:cNvPr name="Group 162" id="162"/>
          <p:cNvGrpSpPr/>
          <p:nvPr/>
        </p:nvGrpSpPr>
        <p:grpSpPr>
          <a:xfrm rot="0">
            <a:off x="5765258" y="3450634"/>
            <a:ext cx="324258" cy="119362"/>
            <a:chOff x="0" y="0"/>
            <a:chExt cx="422737" cy="155612"/>
          </a:xfrm>
        </p:grpSpPr>
        <p:sp>
          <p:nvSpPr>
            <p:cNvPr name="Freeform 163" id="163"/>
            <p:cNvSpPr/>
            <p:nvPr/>
          </p:nvSpPr>
          <p:spPr>
            <a:xfrm flipH="false" flipV="false" rot="0">
              <a:off x="0" y="0"/>
              <a:ext cx="422737" cy="155612"/>
            </a:xfrm>
            <a:custGeom>
              <a:avLst/>
              <a:gdLst/>
              <a:ahLst/>
              <a:cxnLst/>
              <a:rect r="r" b="b" t="t" l="l"/>
              <a:pathLst>
                <a:path h="155612" w="422737">
                  <a:moveTo>
                    <a:pt x="0" y="0"/>
                  </a:moveTo>
                  <a:lnTo>
                    <a:pt x="422737" y="0"/>
                  </a:lnTo>
                  <a:lnTo>
                    <a:pt x="422737" y="155612"/>
                  </a:lnTo>
                  <a:lnTo>
                    <a:pt x="0" y="1556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4" id="164"/>
            <p:cNvSpPr txBox="true"/>
            <p:nvPr/>
          </p:nvSpPr>
          <p:spPr>
            <a:xfrm>
              <a:off x="0" y="-19050"/>
              <a:ext cx="422737" cy="17466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12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Country</a:t>
              </a:r>
            </a:p>
          </p:txBody>
        </p:sp>
      </p:grpSp>
      <p:grpSp>
        <p:nvGrpSpPr>
          <p:cNvPr name="Group 165" id="165"/>
          <p:cNvGrpSpPr/>
          <p:nvPr/>
        </p:nvGrpSpPr>
        <p:grpSpPr>
          <a:xfrm rot="0">
            <a:off x="7833838" y="3443597"/>
            <a:ext cx="222978" cy="119362"/>
            <a:chOff x="0" y="0"/>
            <a:chExt cx="290698" cy="155612"/>
          </a:xfrm>
        </p:grpSpPr>
        <p:sp>
          <p:nvSpPr>
            <p:cNvPr name="Freeform 166" id="166"/>
            <p:cNvSpPr/>
            <p:nvPr/>
          </p:nvSpPr>
          <p:spPr>
            <a:xfrm flipH="false" flipV="false" rot="0">
              <a:off x="0" y="0"/>
              <a:ext cx="290698" cy="155612"/>
            </a:xfrm>
            <a:custGeom>
              <a:avLst/>
              <a:gdLst/>
              <a:ahLst/>
              <a:cxnLst/>
              <a:rect r="r" b="b" t="t" l="l"/>
              <a:pathLst>
                <a:path h="155612" w="290698">
                  <a:moveTo>
                    <a:pt x="0" y="0"/>
                  </a:moveTo>
                  <a:lnTo>
                    <a:pt x="290698" y="0"/>
                  </a:lnTo>
                  <a:lnTo>
                    <a:pt x="290698" y="155612"/>
                  </a:lnTo>
                  <a:lnTo>
                    <a:pt x="0" y="1556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7" id="167"/>
            <p:cNvSpPr txBox="true"/>
            <p:nvPr/>
          </p:nvSpPr>
          <p:spPr>
            <a:xfrm>
              <a:off x="0" y="-19050"/>
              <a:ext cx="290698" cy="17466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12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State</a:t>
              </a:r>
            </a:p>
          </p:txBody>
        </p:sp>
      </p:grpSp>
      <p:grpSp>
        <p:nvGrpSpPr>
          <p:cNvPr name="Group 168" id="168"/>
          <p:cNvGrpSpPr/>
          <p:nvPr/>
        </p:nvGrpSpPr>
        <p:grpSpPr>
          <a:xfrm rot="0">
            <a:off x="9772023" y="882218"/>
            <a:ext cx="324258" cy="119362"/>
            <a:chOff x="0" y="0"/>
            <a:chExt cx="422737" cy="155612"/>
          </a:xfrm>
        </p:grpSpPr>
        <p:sp>
          <p:nvSpPr>
            <p:cNvPr name="Freeform 169" id="169"/>
            <p:cNvSpPr/>
            <p:nvPr/>
          </p:nvSpPr>
          <p:spPr>
            <a:xfrm flipH="false" flipV="false" rot="0">
              <a:off x="0" y="0"/>
              <a:ext cx="422737" cy="155612"/>
            </a:xfrm>
            <a:custGeom>
              <a:avLst/>
              <a:gdLst/>
              <a:ahLst/>
              <a:cxnLst/>
              <a:rect r="r" b="b" t="t" l="l"/>
              <a:pathLst>
                <a:path h="155612" w="422737">
                  <a:moveTo>
                    <a:pt x="0" y="0"/>
                  </a:moveTo>
                  <a:lnTo>
                    <a:pt x="422737" y="0"/>
                  </a:lnTo>
                  <a:lnTo>
                    <a:pt x="422737" y="155612"/>
                  </a:lnTo>
                  <a:lnTo>
                    <a:pt x="0" y="1556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0" id="170"/>
            <p:cNvSpPr txBox="true"/>
            <p:nvPr/>
          </p:nvSpPr>
          <p:spPr>
            <a:xfrm>
              <a:off x="0" y="-19050"/>
              <a:ext cx="422737" cy="17466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12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Country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73438" y="403960"/>
            <a:ext cx="7167063" cy="5759706"/>
          </a:xfrm>
          <a:custGeom>
            <a:avLst/>
            <a:gdLst/>
            <a:ahLst/>
            <a:cxnLst/>
            <a:rect r="r" b="b" t="t" l="l"/>
            <a:pathLst>
              <a:path h="5759706" w="7167063">
                <a:moveTo>
                  <a:pt x="0" y="0"/>
                </a:moveTo>
                <a:lnTo>
                  <a:pt x="7167063" y="0"/>
                </a:lnTo>
                <a:lnTo>
                  <a:pt x="7167063" y="5759706"/>
                </a:lnTo>
                <a:lnTo>
                  <a:pt x="0" y="5759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4" r="0" b="-4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958223" y="889254"/>
            <a:ext cx="298526" cy="676196"/>
            <a:chOff x="0" y="0"/>
            <a:chExt cx="389189" cy="8815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9189" cy="881560"/>
            </a:xfrm>
            <a:custGeom>
              <a:avLst/>
              <a:gdLst/>
              <a:ahLst/>
              <a:cxnLst/>
              <a:rect r="r" b="b" t="t" l="l"/>
              <a:pathLst>
                <a:path h="881560" w="389189">
                  <a:moveTo>
                    <a:pt x="0" y="0"/>
                  </a:moveTo>
                  <a:lnTo>
                    <a:pt x="389189" y="0"/>
                  </a:lnTo>
                  <a:lnTo>
                    <a:pt x="389189" y="881560"/>
                  </a:lnTo>
                  <a:lnTo>
                    <a:pt x="0" y="8815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89189" cy="90061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930"/>
                </a:lnSpc>
              </a:pPr>
              <a:r>
                <a:rPr lang="en-US" sz="663" spc="7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Region</a:t>
              </a:r>
            </a:p>
            <a:p>
              <a:pPr algn="r">
                <a:lnSpc>
                  <a:spcPts val="1108"/>
                </a:lnSpc>
              </a:pPr>
              <a:r>
                <a:rPr lang="en-US" sz="66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West East Central South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769184" y="1804026"/>
            <a:ext cx="216890" cy="119362"/>
            <a:chOff x="0" y="0"/>
            <a:chExt cx="282760" cy="1556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2760" cy="155612"/>
            </a:xfrm>
            <a:custGeom>
              <a:avLst/>
              <a:gdLst/>
              <a:ahLst/>
              <a:cxnLst/>
              <a:rect r="r" b="b" t="t" l="l"/>
              <a:pathLst>
                <a:path h="155612" w="282760">
                  <a:moveTo>
                    <a:pt x="0" y="0"/>
                  </a:moveTo>
                  <a:lnTo>
                    <a:pt x="282760" y="0"/>
                  </a:lnTo>
                  <a:lnTo>
                    <a:pt x="282760" y="155612"/>
                  </a:lnTo>
                  <a:lnTo>
                    <a:pt x="0" y="1556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282760" cy="17466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7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Sales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613603" y="3640627"/>
            <a:ext cx="448058" cy="119362"/>
            <a:chOff x="0" y="0"/>
            <a:chExt cx="584135" cy="15561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84135" cy="155612"/>
            </a:xfrm>
            <a:custGeom>
              <a:avLst/>
              <a:gdLst/>
              <a:ahLst/>
              <a:cxnLst/>
              <a:rect r="r" b="b" t="t" l="l"/>
              <a:pathLst>
                <a:path h="155612" w="584135">
                  <a:moveTo>
                    <a:pt x="0" y="0"/>
                  </a:moveTo>
                  <a:lnTo>
                    <a:pt x="584135" y="0"/>
                  </a:lnTo>
                  <a:lnTo>
                    <a:pt x="584135" y="155612"/>
                  </a:lnTo>
                  <a:lnTo>
                    <a:pt x="0" y="1556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584135" cy="17466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7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Order Date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528355" y="586673"/>
            <a:ext cx="281931" cy="119362"/>
            <a:chOff x="0" y="0"/>
            <a:chExt cx="367555" cy="15561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7555" cy="155612"/>
            </a:xfrm>
            <a:custGeom>
              <a:avLst/>
              <a:gdLst/>
              <a:ahLst/>
              <a:cxnLst/>
              <a:rect r="r" b="b" t="t" l="l"/>
              <a:pathLst>
                <a:path h="155612" w="367555">
                  <a:moveTo>
                    <a:pt x="0" y="0"/>
                  </a:moveTo>
                  <a:lnTo>
                    <a:pt x="367555" y="0"/>
                  </a:lnTo>
                  <a:lnTo>
                    <a:pt x="367555" y="155612"/>
                  </a:lnTo>
                  <a:lnTo>
                    <a:pt x="0" y="1556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367555" cy="17466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7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Region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942165" y="4157557"/>
            <a:ext cx="207214" cy="109755"/>
            <a:chOff x="0" y="0"/>
            <a:chExt cx="270145" cy="14308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70145" cy="143087"/>
            </a:xfrm>
            <a:custGeom>
              <a:avLst/>
              <a:gdLst/>
              <a:ahLst/>
              <a:cxnLst/>
              <a:rect r="r" b="b" t="t" l="l"/>
              <a:pathLst>
                <a:path h="143087" w="270145">
                  <a:moveTo>
                    <a:pt x="0" y="0"/>
                  </a:moveTo>
                  <a:lnTo>
                    <a:pt x="270145" y="0"/>
                  </a:lnTo>
                  <a:lnTo>
                    <a:pt x="270145" y="143087"/>
                  </a:lnTo>
                  <a:lnTo>
                    <a:pt x="0" y="14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270145" cy="162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600K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942165" y="4713463"/>
            <a:ext cx="207214" cy="109755"/>
            <a:chOff x="0" y="0"/>
            <a:chExt cx="270145" cy="14308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70145" cy="143087"/>
            </a:xfrm>
            <a:custGeom>
              <a:avLst/>
              <a:gdLst/>
              <a:ahLst/>
              <a:cxnLst/>
              <a:rect r="r" b="b" t="t" l="l"/>
              <a:pathLst>
                <a:path h="143087" w="270145">
                  <a:moveTo>
                    <a:pt x="0" y="0"/>
                  </a:moveTo>
                  <a:lnTo>
                    <a:pt x="270145" y="0"/>
                  </a:lnTo>
                  <a:lnTo>
                    <a:pt x="270145" y="143087"/>
                  </a:lnTo>
                  <a:lnTo>
                    <a:pt x="0" y="14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270145" cy="162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400K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942165" y="5269369"/>
            <a:ext cx="207214" cy="109755"/>
            <a:chOff x="0" y="0"/>
            <a:chExt cx="270145" cy="14308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70145" cy="143087"/>
            </a:xfrm>
            <a:custGeom>
              <a:avLst/>
              <a:gdLst/>
              <a:ahLst/>
              <a:cxnLst/>
              <a:rect r="r" b="b" t="t" l="l"/>
              <a:pathLst>
                <a:path h="143087" w="270145">
                  <a:moveTo>
                    <a:pt x="0" y="0"/>
                  </a:moveTo>
                  <a:lnTo>
                    <a:pt x="270145" y="0"/>
                  </a:lnTo>
                  <a:lnTo>
                    <a:pt x="270145" y="143087"/>
                  </a:lnTo>
                  <a:lnTo>
                    <a:pt x="0" y="14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9050"/>
              <a:ext cx="270145" cy="162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200K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043319" y="5761934"/>
            <a:ext cx="104037" cy="109755"/>
            <a:chOff x="0" y="0"/>
            <a:chExt cx="135634" cy="14308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35634" cy="143087"/>
            </a:xfrm>
            <a:custGeom>
              <a:avLst/>
              <a:gdLst/>
              <a:ahLst/>
              <a:cxnLst/>
              <a:rect r="r" b="b" t="t" l="l"/>
              <a:pathLst>
                <a:path h="143087" w="135634">
                  <a:moveTo>
                    <a:pt x="0" y="0"/>
                  </a:moveTo>
                  <a:lnTo>
                    <a:pt x="135634" y="0"/>
                  </a:lnTo>
                  <a:lnTo>
                    <a:pt x="135634" y="143087"/>
                  </a:lnTo>
                  <a:lnTo>
                    <a:pt x="0" y="14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9050"/>
              <a:ext cx="135634" cy="162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0K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6301813" y="1569995"/>
            <a:ext cx="104037" cy="178168"/>
            <a:chOff x="0" y="0"/>
            <a:chExt cx="135634" cy="23227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35634" cy="232278"/>
            </a:xfrm>
            <a:custGeom>
              <a:avLst/>
              <a:gdLst/>
              <a:ahLst/>
              <a:cxnLst/>
              <a:rect r="r" b="b" t="t" l="l"/>
              <a:pathLst>
                <a:path h="232278" w="135634">
                  <a:moveTo>
                    <a:pt x="0" y="0"/>
                  </a:moveTo>
                  <a:lnTo>
                    <a:pt x="135634" y="0"/>
                  </a:lnTo>
                  <a:lnTo>
                    <a:pt x="135634" y="232278"/>
                  </a:lnTo>
                  <a:lnTo>
                    <a:pt x="0" y="2322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85725"/>
              <a:ext cx="135634" cy="3180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659"/>
                </a:lnSpc>
              </a:pPr>
              <a:r>
                <a:rPr lang="en-US" sz="66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0K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6550955" y="1638408"/>
            <a:ext cx="155630" cy="109755"/>
            <a:chOff x="0" y="0"/>
            <a:chExt cx="202896" cy="14308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02896" cy="143087"/>
            </a:xfrm>
            <a:custGeom>
              <a:avLst/>
              <a:gdLst/>
              <a:ahLst/>
              <a:cxnLst/>
              <a:rect r="r" b="b" t="t" l="l"/>
              <a:pathLst>
                <a:path h="143087" w="202896">
                  <a:moveTo>
                    <a:pt x="0" y="0"/>
                  </a:moveTo>
                  <a:lnTo>
                    <a:pt x="202896" y="0"/>
                  </a:lnTo>
                  <a:lnTo>
                    <a:pt x="202896" y="143087"/>
                  </a:lnTo>
                  <a:lnTo>
                    <a:pt x="0" y="14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19050"/>
              <a:ext cx="202896" cy="162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50K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6758315" y="5916744"/>
            <a:ext cx="206442" cy="109755"/>
            <a:chOff x="0" y="0"/>
            <a:chExt cx="269139" cy="143087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269139" cy="143087"/>
            </a:xfrm>
            <a:custGeom>
              <a:avLst/>
              <a:gdLst/>
              <a:ahLst/>
              <a:cxnLst/>
              <a:rect r="r" b="b" t="t" l="l"/>
              <a:pathLst>
                <a:path h="143087" w="269139">
                  <a:moveTo>
                    <a:pt x="0" y="0"/>
                  </a:moveTo>
                  <a:lnTo>
                    <a:pt x="269139" y="0"/>
                  </a:lnTo>
                  <a:lnTo>
                    <a:pt x="269139" y="143087"/>
                  </a:lnTo>
                  <a:lnTo>
                    <a:pt x="0" y="14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19050"/>
              <a:ext cx="269139" cy="162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2016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6877500" y="1638408"/>
            <a:ext cx="207214" cy="109755"/>
            <a:chOff x="0" y="0"/>
            <a:chExt cx="270145" cy="143087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70145" cy="143087"/>
            </a:xfrm>
            <a:custGeom>
              <a:avLst/>
              <a:gdLst/>
              <a:ahLst/>
              <a:cxnLst/>
              <a:rect r="r" b="b" t="t" l="l"/>
              <a:pathLst>
                <a:path h="143087" w="270145">
                  <a:moveTo>
                    <a:pt x="0" y="0"/>
                  </a:moveTo>
                  <a:lnTo>
                    <a:pt x="270145" y="0"/>
                  </a:lnTo>
                  <a:lnTo>
                    <a:pt x="270145" y="143087"/>
                  </a:lnTo>
                  <a:lnTo>
                    <a:pt x="0" y="14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19050"/>
              <a:ext cx="270145" cy="162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100K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7222303" y="1638408"/>
            <a:ext cx="207214" cy="109755"/>
            <a:chOff x="0" y="0"/>
            <a:chExt cx="270145" cy="143087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70145" cy="143087"/>
            </a:xfrm>
            <a:custGeom>
              <a:avLst/>
              <a:gdLst/>
              <a:ahLst/>
              <a:cxnLst/>
              <a:rect r="r" b="b" t="t" l="l"/>
              <a:pathLst>
                <a:path h="143087" w="270145">
                  <a:moveTo>
                    <a:pt x="0" y="0"/>
                  </a:moveTo>
                  <a:lnTo>
                    <a:pt x="270145" y="0"/>
                  </a:lnTo>
                  <a:lnTo>
                    <a:pt x="270145" y="143087"/>
                  </a:lnTo>
                  <a:lnTo>
                    <a:pt x="0" y="14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19050"/>
              <a:ext cx="270145" cy="162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150K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7567105" y="1638408"/>
            <a:ext cx="207214" cy="109755"/>
            <a:chOff x="0" y="0"/>
            <a:chExt cx="270145" cy="143087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270145" cy="143087"/>
            </a:xfrm>
            <a:custGeom>
              <a:avLst/>
              <a:gdLst/>
              <a:ahLst/>
              <a:cxnLst/>
              <a:rect r="r" b="b" t="t" l="l"/>
              <a:pathLst>
                <a:path h="143087" w="270145">
                  <a:moveTo>
                    <a:pt x="0" y="0"/>
                  </a:moveTo>
                  <a:lnTo>
                    <a:pt x="270145" y="0"/>
                  </a:lnTo>
                  <a:lnTo>
                    <a:pt x="270145" y="143087"/>
                  </a:lnTo>
                  <a:lnTo>
                    <a:pt x="0" y="14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19050"/>
              <a:ext cx="270145" cy="162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200K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7918944" y="1638408"/>
            <a:ext cx="207214" cy="109755"/>
            <a:chOff x="0" y="0"/>
            <a:chExt cx="270145" cy="143087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270145" cy="143087"/>
            </a:xfrm>
            <a:custGeom>
              <a:avLst/>
              <a:gdLst/>
              <a:ahLst/>
              <a:cxnLst/>
              <a:rect r="r" b="b" t="t" l="l"/>
              <a:pathLst>
                <a:path h="143087" w="270145">
                  <a:moveTo>
                    <a:pt x="0" y="0"/>
                  </a:moveTo>
                  <a:lnTo>
                    <a:pt x="270145" y="0"/>
                  </a:lnTo>
                  <a:lnTo>
                    <a:pt x="270145" y="143087"/>
                  </a:lnTo>
                  <a:lnTo>
                    <a:pt x="0" y="14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19050"/>
              <a:ext cx="270145" cy="162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250K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8074194" y="5916744"/>
            <a:ext cx="206442" cy="109755"/>
            <a:chOff x="0" y="0"/>
            <a:chExt cx="269139" cy="143087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269139" cy="143087"/>
            </a:xfrm>
            <a:custGeom>
              <a:avLst/>
              <a:gdLst/>
              <a:ahLst/>
              <a:cxnLst/>
              <a:rect r="r" b="b" t="t" l="l"/>
              <a:pathLst>
                <a:path h="143087" w="269139">
                  <a:moveTo>
                    <a:pt x="0" y="0"/>
                  </a:moveTo>
                  <a:lnTo>
                    <a:pt x="269139" y="0"/>
                  </a:lnTo>
                  <a:lnTo>
                    <a:pt x="269139" y="143087"/>
                  </a:lnTo>
                  <a:lnTo>
                    <a:pt x="0" y="14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19050"/>
              <a:ext cx="269139" cy="162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2015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8263747" y="1638408"/>
            <a:ext cx="207214" cy="109755"/>
            <a:chOff x="0" y="0"/>
            <a:chExt cx="270145" cy="143087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270145" cy="143087"/>
            </a:xfrm>
            <a:custGeom>
              <a:avLst/>
              <a:gdLst/>
              <a:ahLst/>
              <a:cxnLst/>
              <a:rect r="r" b="b" t="t" l="l"/>
              <a:pathLst>
                <a:path h="143087" w="270145">
                  <a:moveTo>
                    <a:pt x="0" y="0"/>
                  </a:moveTo>
                  <a:lnTo>
                    <a:pt x="270145" y="0"/>
                  </a:lnTo>
                  <a:lnTo>
                    <a:pt x="270145" y="143087"/>
                  </a:lnTo>
                  <a:lnTo>
                    <a:pt x="0" y="14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19050"/>
              <a:ext cx="270145" cy="162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300K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8608540" y="1638408"/>
            <a:ext cx="207214" cy="109755"/>
            <a:chOff x="0" y="0"/>
            <a:chExt cx="270145" cy="143087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270145" cy="143087"/>
            </a:xfrm>
            <a:custGeom>
              <a:avLst/>
              <a:gdLst/>
              <a:ahLst/>
              <a:cxnLst/>
              <a:rect r="r" b="b" t="t" l="l"/>
              <a:pathLst>
                <a:path h="143087" w="270145">
                  <a:moveTo>
                    <a:pt x="0" y="0"/>
                  </a:moveTo>
                  <a:lnTo>
                    <a:pt x="270145" y="0"/>
                  </a:lnTo>
                  <a:lnTo>
                    <a:pt x="270145" y="143087"/>
                  </a:lnTo>
                  <a:lnTo>
                    <a:pt x="0" y="14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19050"/>
              <a:ext cx="270145" cy="162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350K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8960379" y="1638408"/>
            <a:ext cx="207214" cy="109755"/>
            <a:chOff x="0" y="0"/>
            <a:chExt cx="270145" cy="143087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270145" cy="143087"/>
            </a:xfrm>
            <a:custGeom>
              <a:avLst/>
              <a:gdLst/>
              <a:ahLst/>
              <a:cxnLst/>
              <a:rect r="r" b="b" t="t" l="l"/>
              <a:pathLst>
                <a:path h="143087" w="270145">
                  <a:moveTo>
                    <a:pt x="0" y="0"/>
                  </a:moveTo>
                  <a:lnTo>
                    <a:pt x="270145" y="0"/>
                  </a:lnTo>
                  <a:lnTo>
                    <a:pt x="270145" y="143087"/>
                  </a:lnTo>
                  <a:lnTo>
                    <a:pt x="0" y="14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19050"/>
              <a:ext cx="270145" cy="162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400K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9305182" y="1638408"/>
            <a:ext cx="207214" cy="109755"/>
            <a:chOff x="0" y="0"/>
            <a:chExt cx="270145" cy="143087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270145" cy="143087"/>
            </a:xfrm>
            <a:custGeom>
              <a:avLst/>
              <a:gdLst/>
              <a:ahLst/>
              <a:cxnLst/>
              <a:rect r="r" b="b" t="t" l="l"/>
              <a:pathLst>
                <a:path h="143087" w="270145">
                  <a:moveTo>
                    <a:pt x="0" y="0"/>
                  </a:moveTo>
                  <a:lnTo>
                    <a:pt x="270145" y="0"/>
                  </a:lnTo>
                  <a:lnTo>
                    <a:pt x="270145" y="143087"/>
                  </a:lnTo>
                  <a:lnTo>
                    <a:pt x="0" y="14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19050"/>
              <a:ext cx="270145" cy="162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450K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9390062" y="5916744"/>
            <a:ext cx="206442" cy="109755"/>
            <a:chOff x="0" y="0"/>
            <a:chExt cx="269139" cy="143087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269139" cy="143087"/>
            </a:xfrm>
            <a:custGeom>
              <a:avLst/>
              <a:gdLst/>
              <a:ahLst/>
              <a:cxnLst/>
              <a:rect r="r" b="b" t="t" l="l"/>
              <a:pathLst>
                <a:path h="143087" w="269139">
                  <a:moveTo>
                    <a:pt x="0" y="0"/>
                  </a:moveTo>
                  <a:lnTo>
                    <a:pt x="269139" y="0"/>
                  </a:lnTo>
                  <a:lnTo>
                    <a:pt x="269139" y="143087"/>
                  </a:lnTo>
                  <a:lnTo>
                    <a:pt x="0" y="14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19050"/>
              <a:ext cx="269139" cy="162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2017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9649984" y="1638408"/>
            <a:ext cx="207214" cy="109755"/>
            <a:chOff x="0" y="0"/>
            <a:chExt cx="270145" cy="143087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270145" cy="143087"/>
            </a:xfrm>
            <a:custGeom>
              <a:avLst/>
              <a:gdLst/>
              <a:ahLst/>
              <a:cxnLst/>
              <a:rect r="r" b="b" t="t" l="l"/>
              <a:pathLst>
                <a:path h="143087" w="270145">
                  <a:moveTo>
                    <a:pt x="0" y="0"/>
                  </a:moveTo>
                  <a:lnTo>
                    <a:pt x="270145" y="0"/>
                  </a:lnTo>
                  <a:lnTo>
                    <a:pt x="270145" y="143087"/>
                  </a:lnTo>
                  <a:lnTo>
                    <a:pt x="0" y="14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19050"/>
              <a:ext cx="270145" cy="162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500K</a:t>
              </a: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10001823" y="1638408"/>
            <a:ext cx="207214" cy="109755"/>
            <a:chOff x="0" y="0"/>
            <a:chExt cx="270145" cy="143087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270145" cy="143087"/>
            </a:xfrm>
            <a:custGeom>
              <a:avLst/>
              <a:gdLst/>
              <a:ahLst/>
              <a:cxnLst/>
              <a:rect r="r" b="b" t="t" l="l"/>
              <a:pathLst>
                <a:path h="143087" w="270145">
                  <a:moveTo>
                    <a:pt x="0" y="0"/>
                  </a:moveTo>
                  <a:lnTo>
                    <a:pt x="270145" y="0"/>
                  </a:lnTo>
                  <a:lnTo>
                    <a:pt x="270145" y="143087"/>
                  </a:lnTo>
                  <a:lnTo>
                    <a:pt x="0" y="14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0" y="-19050"/>
              <a:ext cx="270145" cy="162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550K</a:t>
              </a: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10346626" y="1638408"/>
            <a:ext cx="207214" cy="109755"/>
            <a:chOff x="0" y="0"/>
            <a:chExt cx="270145" cy="143087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270145" cy="143087"/>
            </a:xfrm>
            <a:custGeom>
              <a:avLst/>
              <a:gdLst/>
              <a:ahLst/>
              <a:cxnLst/>
              <a:rect r="r" b="b" t="t" l="l"/>
              <a:pathLst>
                <a:path h="143087" w="270145">
                  <a:moveTo>
                    <a:pt x="0" y="0"/>
                  </a:moveTo>
                  <a:lnTo>
                    <a:pt x="270145" y="0"/>
                  </a:lnTo>
                  <a:lnTo>
                    <a:pt x="270145" y="143087"/>
                  </a:lnTo>
                  <a:lnTo>
                    <a:pt x="0" y="14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-19050"/>
              <a:ext cx="270145" cy="162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600K</a:t>
              </a: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10698455" y="1638408"/>
            <a:ext cx="207214" cy="109755"/>
            <a:chOff x="0" y="0"/>
            <a:chExt cx="270145" cy="143087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270145" cy="143087"/>
            </a:xfrm>
            <a:custGeom>
              <a:avLst/>
              <a:gdLst/>
              <a:ahLst/>
              <a:cxnLst/>
              <a:rect r="r" b="b" t="t" l="l"/>
              <a:pathLst>
                <a:path h="143087" w="270145">
                  <a:moveTo>
                    <a:pt x="0" y="0"/>
                  </a:moveTo>
                  <a:lnTo>
                    <a:pt x="270145" y="0"/>
                  </a:lnTo>
                  <a:lnTo>
                    <a:pt x="270145" y="143087"/>
                  </a:lnTo>
                  <a:lnTo>
                    <a:pt x="0" y="14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0" y="-19050"/>
              <a:ext cx="270145" cy="162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650K</a:t>
              </a: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10705932" y="5916744"/>
            <a:ext cx="206442" cy="109755"/>
            <a:chOff x="0" y="0"/>
            <a:chExt cx="269139" cy="143087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269139" cy="143087"/>
            </a:xfrm>
            <a:custGeom>
              <a:avLst/>
              <a:gdLst/>
              <a:ahLst/>
              <a:cxnLst/>
              <a:rect r="r" b="b" t="t" l="l"/>
              <a:pathLst>
                <a:path h="143087" w="269139">
                  <a:moveTo>
                    <a:pt x="0" y="0"/>
                  </a:moveTo>
                  <a:lnTo>
                    <a:pt x="269139" y="0"/>
                  </a:lnTo>
                  <a:lnTo>
                    <a:pt x="269139" y="143087"/>
                  </a:lnTo>
                  <a:lnTo>
                    <a:pt x="0" y="14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0" y="-19050"/>
              <a:ext cx="269139" cy="162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2018</a:t>
              </a: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11043257" y="1638408"/>
            <a:ext cx="207214" cy="109755"/>
            <a:chOff x="0" y="0"/>
            <a:chExt cx="270145" cy="143087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270145" cy="143087"/>
            </a:xfrm>
            <a:custGeom>
              <a:avLst/>
              <a:gdLst/>
              <a:ahLst/>
              <a:cxnLst/>
              <a:rect r="r" b="b" t="t" l="l"/>
              <a:pathLst>
                <a:path h="143087" w="270145">
                  <a:moveTo>
                    <a:pt x="0" y="0"/>
                  </a:moveTo>
                  <a:lnTo>
                    <a:pt x="270145" y="0"/>
                  </a:lnTo>
                  <a:lnTo>
                    <a:pt x="270145" y="143087"/>
                  </a:lnTo>
                  <a:lnTo>
                    <a:pt x="0" y="143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0" y="-19050"/>
              <a:ext cx="270145" cy="1621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700K</a:t>
              </a: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11676128" y="713853"/>
            <a:ext cx="298516" cy="541735"/>
            <a:chOff x="0" y="0"/>
            <a:chExt cx="389177" cy="706262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389177" cy="706262"/>
            </a:xfrm>
            <a:custGeom>
              <a:avLst/>
              <a:gdLst/>
              <a:ahLst/>
              <a:cxnLst/>
              <a:rect r="r" b="b" t="t" l="l"/>
              <a:pathLst>
                <a:path h="706262" w="389177">
                  <a:moveTo>
                    <a:pt x="0" y="0"/>
                  </a:moveTo>
                  <a:lnTo>
                    <a:pt x="389177" y="0"/>
                  </a:lnTo>
                  <a:lnTo>
                    <a:pt x="389177" y="706262"/>
                  </a:lnTo>
                  <a:lnTo>
                    <a:pt x="0" y="7062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0" y="-38100"/>
              <a:ext cx="389177" cy="74436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108"/>
                </a:lnSpc>
              </a:pPr>
              <a:r>
                <a:rPr lang="en-US" sz="663" spc="7">
                  <a:solidFill>
                    <a:srgbClr val="333333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Central East South West</a:t>
              </a:r>
            </a:p>
          </p:txBody>
        </p:sp>
      </p:grpSp>
      <p:grpSp>
        <p:nvGrpSpPr>
          <p:cNvPr name="Group 87" id="87"/>
          <p:cNvGrpSpPr/>
          <p:nvPr/>
        </p:nvGrpSpPr>
        <p:grpSpPr>
          <a:xfrm rot="-5400000">
            <a:off x="5744704" y="4740507"/>
            <a:ext cx="216890" cy="119362"/>
            <a:chOff x="0" y="0"/>
            <a:chExt cx="282760" cy="155612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282760" cy="155612"/>
            </a:xfrm>
            <a:custGeom>
              <a:avLst/>
              <a:gdLst/>
              <a:ahLst/>
              <a:cxnLst/>
              <a:rect r="r" b="b" t="t" l="l"/>
              <a:pathLst>
                <a:path h="155612" w="282760">
                  <a:moveTo>
                    <a:pt x="0" y="0"/>
                  </a:moveTo>
                  <a:lnTo>
                    <a:pt x="282760" y="0"/>
                  </a:lnTo>
                  <a:lnTo>
                    <a:pt x="282760" y="155612"/>
                  </a:lnTo>
                  <a:lnTo>
                    <a:pt x="0" y="1556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9" id="89"/>
            <p:cNvSpPr txBox="true"/>
            <p:nvPr/>
          </p:nvSpPr>
          <p:spPr>
            <a:xfrm>
              <a:off x="0" y="-19050"/>
              <a:ext cx="282760" cy="17466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7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Sales</a:t>
              </a: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5751185" y="638539"/>
            <a:ext cx="1023178" cy="179673"/>
            <a:chOff x="0" y="0"/>
            <a:chExt cx="1333921" cy="234240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1333921" cy="234240"/>
            </a:xfrm>
            <a:custGeom>
              <a:avLst/>
              <a:gdLst/>
              <a:ahLst/>
              <a:cxnLst/>
              <a:rect r="r" b="b" t="t" l="l"/>
              <a:pathLst>
                <a:path h="234240" w="1333921">
                  <a:moveTo>
                    <a:pt x="0" y="0"/>
                  </a:moveTo>
                  <a:lnTo>
                    <a:pt x="1333921" y="0"/>
                  </a:lnTo>
                  <a:lnTo>
                    <a:pt x="1333921" y="234240"/>
                  </a:lnTo>
                  <a:lnTo>
                    <a:pt x="0" y="2342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2" id="92"/>
            <p:cNvSpPr txBox="true"/>
            <p:nvPr/>
          </p:nvSpPr>
          <p:spPr>
            <a:xfrm>
              <a:off x="0" y="-19050"/>
              <a:ext cx="1333921" cy="25329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550"/>
                </a:lnSpc>
              </a:pPr>
              <a:r>
                <a:rPr lang="en-US" sz="1107" spc="11">
                  <a:solidFill>
                    <a:srgbClr val="333333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Sales by region</a:t>
              </a:r>
            </a:p>
          </p:txBody>
        </p:sp>
      </p:grpSp>
      <p:grpSp>
        <p:nvGrpSpPr>
          <p:cNvPr name="Group 93" id="93"/>
          <p:cNvGrpSpPr/>
          <p:nvPr/>
        </p:nvGrpSpPr>
        <p:grpSpPr>
          <a:xfrm rot="0">
            <a:off x="5751185" y="3396949"/>
            <a:ext cx="1024185" cy="179673"/>
            <a:chOff x="0" y="0"/>
            <a:chExt cx="1335233" cy="234240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1335233" cy="234240"/>
            </a:xfrm>
            <a:custGeom>
              <a:avLst/>
              <a:gdLst/>
              <a:ahLst/>
              <a:cxnLst/>
              <a:rect r="r" b="b" t="t" l="l"/>
              <a:pathLst>
                <a:path h="234240" w="1335233">
                  <a:moveTo>
                    <a:pt x="0" y="0"/>
                  </a:moveTo>
                  <a:lnTo>
                    <a:pt x="1335233" y="0"/>
                  </a:lnTo>
                  <a:lnTo>
                    <a:pt x="1335233" y="234240"/>
                  </a:lnTo>
                  <a:lnTo>
                    <a:pt x="0" y="2342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5" id="95"/>
            <p:cNvSpPr txBox="true"/>
            <p:nvPr/>
          </p:nvSpPr>
          <p:spPr>
            <a:xfrm>
              <a:off x="0" y="-19050"/>
              <a:ext cx="1335233" cy="25329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550"/>
                </a:lnSpc>
              </a:pPr>
              <a:r>
                <a:rPr lang="en-US" sz="1107" spc="11">
                  <a:solidFill>
                    <a:srgbClr val="333333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sales over time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73438" y="403960"/>
            <a:ext cx="7167063" cy="5759706"/>
          </a:xfrm>
          <a:custGeom>
            <a:avLst/>
            <a:gdLst/>
            <a:ahLst/>
            <a:cxnLst/>
            <a:rect r="r" b="b" t="t" l="l"/>
            <a:pathLst>
              <a:path h="5759706" w="7167063">
                <a:moveTo>
                  <a:pt x="0" y="0"/>
                </a:moveTo>
                <a:lnTo>
                  <a:pt x="7167063" y="0"/>
                </a:lnTo>
                <a:lnTo>
                  <a:pt x="7167063" y="5759706"/>
                </a:lnTo>
                <a:lnTo>
                  <a:pt x="0" y="5759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4" r="0" b="-4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723038" y="856142"/>
            <a:ext cx="2835814" cy="5150897"/>
            <a:chOff x="0" y="0"/>
            <a:chExt cx="3697061" cy="67152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97097" cy="6715252"/>
            </a:xfrm>
            <a:custGeom>
              <a:avLst/>
              <a:gdLst/>
              <a:ahLst/>
              <a:cxnLst/>
              <a:rect r="r" b="b" t="t" l="l"/>
              <a:pathLst>
                <a:path h="6715252" w="3697097">
                  <a:moveTo>
                    <a:pt x="0" y="0"/>
                  </a:moveTo>
                  <a:lnTo>
                    <a:pt x="3697097" y="0"/>
                  </a:lnTo>
                  <a:lnTo>
                    <a:pt x="3697097" y="6715252"/>
                  </a:lnTo>
                  <a:lnTo>
                    <a:pt x="0" y="67152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6" t="0" r="-25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5657879" y="790984"/>
            <a:ext cx="2966122" cy="5281215"/>
          </a:xfrm>
          <a:custGeom>
            <a:avLst/>
            <a:gdLst/>
            <a:ahLst/>
            <a:cxnLst/>
            <a:rect r="r" b="b" t="t" l="l"/>
            <a:pathLst>
              <a:path h="5281215" w="2966122">
                <a:moveTo>
                  <a:pt x="0" y="0"/>
                </a:moveTo>
                <a:lnTo>
                  <a:pt x="2966122" y="0"/>
                </a:lnTo>
                <a:lnTo>
                  <a:pt x="2966122" y="5281214"/>
                </a:lnTo>
                <a:lnTo>
                  <a:pt x="0" y="52812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5" t="0" r="-5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56160" y="632656"/>
            <a:ext cx="260488" cy="2290590"/>
          </a:xfrm>
          <a:custGeom>
            <a:avLst/>
            <a:gdLst/>
            <a:ahLst/>
            <a:cxnLst/>
            <a:rect r="r" b="b" t="t" l="l"/>
            <a:pathLst>
              <a:path h="2290590" w="260488">
                <a:moveTo>
                  <a:pt x="0" y="0"/>
                </a:moveTo>
                <a:lnTo>
                  <a:pt x="260488" y="0"/>
                </a:lnTo>
                <a:lnTo>
                  <a:pt x="260488" y="2290590"/>
                </a:lnTo>
                <a:lnTo>
                  <a:pt x="0" y="229059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301" t="0" r="-301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480789" y="3419213"/>
            <a:ext cx="1143605" cy="242896"/>
          </a:xfrm>
          <a:custGeom>
            <a:avLst/>
            <a:gdLst/>
            <a:ahLst/>
            <a:cxnLst/>
            <a:rect r="r" b="b" t="t" l="l"/>
            <a:pathLst>
              <a:path h="242896" w="1143605">
                <a:moveTo>
                  <a:pt x="0" y="0"/>
                </a:moveTo>
                <a:lnTo>
                  <a:pt x="1143605" y="0"/>
                </a:lnTo>
                <a:lnTo>
                  <a:pt x="1143605" y="242896"/>
                </a:lnTo>
                <a:lnTo>
                  <a:pt x="0" y="2428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-1870" r="0" b="-187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641964" y="889254"/>
            <a:ext cx="518230" cy="2505750"/>
            <a:chOff x="0" y="0"/>
            <a:chExt cx="675618" cy="326675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75618" cy="3266756"/>
            </a:xfrm>
            <a:custGeom>
              <a:avLst/>
              <a:gdLst/>
              <a:ahLst/>
              <a:cxnLst/>
              <a:rect r="r" b="b" t="t" l="l"/>
              <a:pathLst>
                <a:path h="3266756" w="675618">
                  <a:moveTo>
                    <a:pt x="0" y="0"/>
                  </a:moveTo>
                  <a:lnTo>
                    <a:pt x="675618" y="0"/>
                  </a:lnTo>
                  <a:lnTo>
                    <a:pt x="675618" y="3266756"/>
                  </a:lnTo>
                  <a:lnTo>
                    <a:pt x="0" y="32667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675618" cy="328580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930"/>
                </a:lnSpc>
              </a:pPr>
              <a:r>
                <a:rPr lang="en-US" sz="663" spc="9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Sub-Catego..</a:t>
              </a:r>
            </a:p>
            <a:p>
              <a:pPr algn="r">
                <a:lnSpc>
                  <a:spcPts val="1108"/>
                </a:lnSpc>
              </a:pPr>
              <a:r>
                <a:rPr lang="en-US" sz="663" spc="7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Phones Chairs Storage Tables Binders Machines Accessories Copiers Bookcases Appliances Furnishings Paper Supplies Art Envelopes Labels Fasteners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18751" y="3633590"/>
            <a:ext cx="216890" cy="119362"/>
            <a:chOff x="0" y="0"/>
            <a:chExt cx="282760" cy="1556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2760" cy="155612"/>
            </a:xfrm>
            <a:custGeom>
              <a:avLst/>
              <a:gdLst/>
              <a:ahLst/>
              <a:cxnLst/>
              <a:rect r="r" b="b" t="t" l="l"/>
              <a:pathLst>
                <a:path h="155612" w="282760">
                  <a:moveTo>
                    <a:pt x="0" y="0"/>
                  </a:moveTo>
                  <a:lnTo>
                    <a:pt x="282760" y="0"/>
                  </a:lnTo>
                  <a:lnTo>
                    <a:pt x="282760" y="155612"/>
                  </a:lnTo>
                  <a:lnTo>
                    <a:pt x="0" y="1556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282760" cy="17466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9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Sales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521319" y="3366192"/>
            <a:ext cx="216890" cy="119362"/>
            <a:chOff x="0" y="0"/>
            <a:chExt cx="282760" cy="15561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2760" cy="155612"/>
            </a:xfrm>
            <a:custGeom>
              <a:avLst/>
              <a:gdLst/>
              <a:ahLst/>
              <a:cxnLst/>
              <a:rect r="r" b="b" t="t" l="l"/>
              <a:pathLst>
                <a:path h="155612" w="282760">
                  <a:moveTo>
                    <a:pt x="0" y="0"/>
                  </a:moveTo>
                  <a:lnTo>
                    <a:pt x="282760" y="0"/>
                  </a:lnTo>
                  <a:lnTo>
                    <a:pt x="282760" y="155612"/>
                  </a:lnTo>
                  <a:lnTo>
                    <a:pt x="0" y="1556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9050"/>
              <a:ext cx="282760" cy="17466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9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Sales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521319" y="579636"/>
            <a:ext cx="550569" cy="119362"/>
            <a:chOff x="0" y="0"/>
            <a:chExt cx="717779" cy="15561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17779" cy="155612"/>
            </a:xfrm>
            <a:custGeom>
              <a:avLst/>
              <a:gdLst/>
              <a:ahLst/>
              <a:cxnLst/>
              <a:rect r="r" b="b" t="t" l="l"/>
              <a:pathLst>
                <a:path h="155612" w="717779">
                  <a:moveTo>
                    <a:pt x="0" y="0"/>
                  </a:moveTo>
                  <a:lnTo>
                    <a:pt x="717779" y="0"/>
                  </a:lnTo>
                  <a:lnTo>
                    <a:pt x="717779" y="155612"/>
                  </a:lnTo>
                  <a:lnTo>
                    <a:pt x="0" y="1556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9050"/>
              <a:ext cx="717779" cy="17466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9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Sub-Category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200949" y="3389776"/>
            <a:ext cx="104037" cy="187941"/>
            <a:chOff x="0" y="0"/>
            <a:chExt cx="135634" cy="24501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35634" cy="245019"/>
            </a:xfrm>
            <a:custGeom>
              <a:avLst/>
              <a:gdLst/>
              <a:ahLst/>
              <a:cxnLst/>
              <a:rect r="r" b="b" t="t" l="l"/>
              <a:pathLst>
                <a:path h="245019" w="135634">
                  <a:moveTo>
                    <a:pt x="0" y="0"/>
                  </a:moveTo>
                  <a:lnTo>
                    <a:pt x="135634" y="0"/>
                  </a:lnTo>
                  <a:lnTo>
                    <a:pt x="135634" y="245019"/>
                  </a:lnTo>
                  <a:lnTo>
                    <a:pt x="0" y="2450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85725"/>
              <a:ext cx="135634" cy="33074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659"/>
                </a:lnSpc>
              </a:pPr>
              <a:r>
                <a:rPr lang="en-US" sz="663" spc="7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0K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36026" y="3458189"/>
            <a:ext cx="155630" cy="119528"/>
            <a:chOff x="0" y="0"/>
            <a:chExt cx="202896" cy="15582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02896" cy="155829"/>
            </a:xfrm>
            <a:custGeom>
              <a:avLst/>
              <a:gdLst/>
              <a:ahLst/>
              <a:cxnLst/>
              <a:rect r="r" b="b" t="t" l="l"/>
              <a:pathLst>
                <a:path h="155829" w="202896">
                  <a:moveTo>
                    <a:pt x="0" y="0"/>
                  </a:moveTo>
                  <a:lnTo>
                    <a:pt x="202896" y="0"/>
                  </a:lnTo>
                  <a:lnTo>
                    <a:pt x="202896" y="155829"/>
                  </a:lnTo>
                  <a:lnTo>
                    <a:pt x="0" y="1558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19050"/>
              <a:ext cx="202896" cy="17487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7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50K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741462" y="3458189"/>
            <a:ext cx="207214" cy="119528"/>
            <a:chOff x="0" y="0"/>
            <a:chExt cx="270145" cy="15582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70145" cy="155829"/>
            </a:xfrm>
            <a:custGeom>
              <a:avLst/>
              <a:gdLst/>
              <a:ahLst/>
              <a:cxnLst/>
              <a:rect r="r" b="b" t="t" l="l"/>
              <a:pathLst>
                <a:path h="155829" w="270145">
                  <a:moveTo>
                    <a:pt x="0" y="0"/>
                  </a:moveTo>
                  <a:lnTo>
                    <a:pt x="270145" y="0"/>
                  </a:lnTo>
                  <a:lnTo>
                    <a:pt x="270145" y="155829"/>
                  </a:lnTo>
                  <a:lnTo>
                    <a:pt x="0" y="1558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19050"/>
              <a:ext cx="270145" cy="17487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7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100K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0072191" y="3458189"/>
            <a:ext cx="207214" cy="119528"/>
            <a:chOff x="0" y="0"/>
            <a:chExt cx="270145" cy="15582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70145" cy="155829"/>
            </a:xfrm>
            <a:custGeom>
              <a:avLst/>
              <a:gdLst/>
              <a:ahLst/>
              <a:cxnLst/>
              <a:rect r="r" b="b" t="t" l="l"/>
              <a:pathLst>
                <a:path h="155829" w="270145">
                  <a:moveTo>
                    <a:pt x="0" y="0"/>
                  </a:moveTo>
                  <a:lnTo>
                    <a:pt x="270145" y="0"/>
                  </a:lnTo>
                  <a:lnTo>
                    <a:pt x="270145" y="155829"/>
                  </a:lnTo>
                  <a:lnTo>
                    <a:pt x="0" y="1558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19050"/>
              <a:ext cx="270145" cy="17487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7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150K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402920" y="3458189"/>
            <a:ext cx="207214" cy="119528"/>
            <a:chOff x="0" y="0"/>
            <a:chExt cx="270145" cy="15582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70145" cy="155829"/>
            </a:xfrm>
            <a:custGeom>
              <a:avLst/>
              <a:gdLst/>
              <a:ahLst/>
              <a:cxnLst/>
              <a:rect r="r" b="b" t="t" l="l"/>
              <a:pathLst>
                <a:path h="155829" w="270145">
                  <a:moveTo>
                    <a:pt x="0" y="0"/>
                  </a:moveTo>
                  <a:lnTo>
                    <a:pt x="270145" y="0"/>
                  </a:lnTo>
                  <a:lnTo>
                    <a:pt x="270145" y="155829"/>
                  </a:lnTo>
                  <a:lnTo>
                    <a:pt x="0" y="1558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19050"/>
              <a:ext cx="270145" cy="17487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7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200K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0733639" y="3458189"/>
            <a:ext cx="207214" cy="119528"/>
            <a:chOff x="0" y="0"/>
            <a:chExt cx="270145" cy="155829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70145" cy="155829"/>
            </a:xfrm>
            <a:custGeom>
              <a:avLst/>
              <a:gdLst/>
              <a:ahLst/>
              <a:cxnLst/>
              <a:rect r="r" b="b" t="t" l="l"/>
              <a:pathLst>
                <a:path h="155829" w="270145">
                  <a:moveTo>
                    <a:pt x="0" y="0"/>
                  </a:moveTo>
                  <a:lnTo>
                    <a:pt x="270145" y="0"/>
                  </a:lnTo>
                  <a:lnTo>
                    <a:pt x="270145" y="155829"/>
                  </a:lnTo>
                  <a:lnTo>
                    <a:pt x="0" y="1558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19050"/>
              <a:ext cx="270145" cy="17487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7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250K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1064368" y="3458189"/>
            <a:ext cx="207214" cy="119528"/>
            <a:chOff x="0" y="0"/>
            <a:chExt cx="270145" cy="155829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270145" cy="155829"/>
            </a:xfrm>
            <a:custGeom>
              <a:avLst/>
              <a:gdLst/>
              <a:ahLst/>
              <a:cxnLst/>
              <a:rect r="r" b="b" t="t" l="l"/>
              <a:pathLst>
                <a:path h="155829" w="270145">
                  <a:moveTo>
                    <a:pt x="0" y="0"/>
                  </a:moveTo>
                  <a:lnTo>
                    <a:pt x="270145" y="0"/>
                  </a:lnTo>
                  <a:lnTo>
                    <a:pt x="270145" y="155829"/>
                  </a:lnTo>
                  <a:lnTo>
                    <a:pt x="0" y="1558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19050"/>
              <a:ext cx="270145" cy="17487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7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300K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1549466" y="3627061"/>
            <a:ext cx="154859" cy="119528"/>
            <a:chOff x="0" y="0"/>
            <a:chExt cx="201890" cy="155829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201890" cy="155829"/>
            </a:xfrm>
            <a:custGeom>
              <a:avLst/>
              <a:gdLst/>
              <a:ahLst/>
              <a:cxnLst/>
              <a:rect r="r" b="b" t="t" l="l"/>
              <a:pathLst>
                <a:path h="155829" w="201890">
                  <a:moveTo>
                    <a:pt x="0" y="0"/>
                  </a:moveTo>
                  <a:lnTo>
                    <a:pt x="201890" y="0"/>
                  </a:lnTo>
                  <a:lnTo>
                    <a:pt x="201890" y="155829"/>
                  </a:lnTo>
                  <a:lnTo>
                    <a:pt x="0" y="1558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19050"/>
              <a:ext cx="201890" cy="17487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7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920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1669091" y="706816"/>
            <a:ext cx="478638" cy="2146112"/>
            <a:chOff x="0" y="0"/>
            <a:chExt cx="624002" cy="2797894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24002" cy="2797894"/>
            </a:xfrm>
            <a:custGeom>
              <a:avLst/>
              <a:gdLst/>
              <a:ahLst/>
              <a:cxnLst/>
              <a:rect r="r" b="b" t="t" l="l"/>
              <a:pathLst>
                <a:path h="2797894" w="624002">
                  <a:moveTo>
                    <a:pt x="0" y="0"/>
                  </a:moveTo>
                  <a:lnTo>
                    <a:pt x="624002" y="0"/>
                  </a:lnTo>
                  <a:lnTo>
                    <a:pt x="624002" y="2797894"/>
                  </a:lnTo>
                  <a:lnTo>
                    <a:pt x="0" y="279789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19050"/>
              <a:ext cx="624002" cy="281694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96"/>
                </a:lnSpc>
              </a:pPr>
              <a:r>
                <a:rPr lang="en-US" sz="663" spc="7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Accessories Appliances Art Binders Bookcases Chairs Copiers Envelopes Fasteners Furnishings Labels Machines Paper Phones Storage Supplies Tables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2226971" y="3627061"/>
            <a:ext cx="335410" cy="119528"/>
            <a:chOff x="0" y="0"/>
            <a:chExt cx="437275" cy="155829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437275" cy="155829"/>
            </a:xfrm>
            <a:custGeom>
              <a:avLst/>
              <a:gdLst/>
              <a:ahLst/>
              <a:cxnLst/>
              <a:rect r="r" b="b" t="t" l="l"/>
              <a:pathLst>
                <a:path h="155829" w="437275">
                  <a:moveTo>
                    <a:pt x="0" y="0"/>
                  </a:moveTo>
                  <a:lnTo>
                    <a:pt x="437275" y="0"/>
                  </a:lnTo>
                  <a:lnTo>
                    <a:pt x="437275" y="155829"/>
                  </a:lnTo>
                  <a:lnTo>
                    <a:pt x="0" y="1558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19050"/>
              <a:ext cx="437275" cy="17487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30"/>
                </a:lnSpc>
              </a:pPr>
              <a:r>
                <a:rPr lang="en-US" sz="663" spc="7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446,306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5751185" y="648313"/>
            <a:ext cx="946125" cy="169900"/>
            <a:chOff x="0" y="0"/>
            <a:chExt cx="1233467" cy="221499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1233467" cy="221499"/>
            </a:xfrm>
            <a:custGeom>
              <a:avLst/>
              <a:gdLst/>
              <a:ahLst/>
              <a:cxnLst/>
              <a:rect r="r" b="b" t="t" l="l"/>
              <a:pathLst>
                <a:path h="221499" w="1233467">
                  <a:moveTo>
                    <a:pt x="0" y="0"/>
                  </a:moveTo>
                  <a:lnTo>
                    <a:pt x="1233467" y="0"/>
                  </a:lnTo>
                  <a:lnTo>
                    <a:pt x="1233467" y="221499"/>
                  </a:lnTo>
                  <a:lnTo>
                    <a:pt x="0" y="2214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19050"/>
              <a:ext cx="1233467" cy="24054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550"/>
                </a:lnSpc>
              </a:pPr>
              <a:r>
                <a:rPr lang="en-US" sz="1107" spc="12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Sales by state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8650321" y="648313"/>
            <a:ext cx="1392599" cy="169900"/>
            <a:chOff x="0" y="0"/>
            <a:chExt cx="1815536" cy="221499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1815536" cy="221499"/>
            </a:xfrm>
            <a:custGeom>
              <a:avLst/>
              <a:gdLst/>
              <a:ahLst/>
              <a:cxnLst/>
              <a:rect r="r" b="b" t="t" l="l"/>
              <a:pathLst>
                <a:path h="221499" w="1815536">
                  <a:moveTo>
                    <a:pt x="0" y="0"/>
                  </a:moveTo>
                  <a:lnTo>
                    <a:pt x="1815536" y="0"/>
                  </a:lnTo>
                  <a:lnTo>
                    <a:pt x="1815536" y="221499"/>
                  </a:lnTo>
                  <a:lnTo>
                    <a:pt x="0" y="2214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19050"/>
              <a:ext cx="1815536" cy="24054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550"/>
                </a:lnSpc>
              </a:pPr>
              <a:r>
                <a:rPr lang="en-US" sz="1107" spc="12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Tp 10 sub categories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5779332" y="5891303"/>
            <a:ext cx="1216299" cy="101057"/>
            <a:chOff x="0" y="0"/>
            <a:chExt cx="1585693" cy="131748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1585693" cy="131748"/>
            </a:xfrm>
            <a:custGeom>
              <a:avLst/>
              <a:gdLst/>
              <a:ahLst/>
              <a:cxnLst/>
              <a:rect r="r" b="b" t="t" l="l"/>
              <a:pathLst>
                <a:path h="131748" w="1585693">
                  <a:moveTo>
                    <a:pt x="0" y="0"/>
                  </a:moveTo>
                  <a:lnTo>
                    <a:pt x="1585693" y="0"/>
                  </a:lnTo>
                  <a:lnTo>
                    <a:pt x="1585693" y="131748"/>
                  </a:lnTo>
                  <a:lnTo>
                    <a:pt x="0" y="1317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9525"/>
              <a:ext cx="1585693" cy="1412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52"/>
                </a:lnSpc>
              </a:pPr>
              <a:r>
                <a:rPr lang="en-US" sz="608" spc="-2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© 2025 Mapbox © OpenStreetMap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17762" y="904875"/>
            <a:ext cx="4036933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 spc="-3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Objective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3722053"/>
            <a:ext cx="18288000" cy="278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</a:p>
          <a:p>
            <a:pPr algn="ctr">
              <a:lnSpc>
                <a:spcPts val="4480"/>
              </a:lnSpc>
            </a:pPr>
            <a:r>
              <a:rPr lang="en-US" b="true" sz="3200" spc="-1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3200" spc="-1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Design an interactive dashboard for business stakeholders using Power BI or Tableau, showcasing key KPIs (Sales, Profit, Growth) with enhanced interactivity, time-series analysis, and a user-friendly navigation menu.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15151" y="952500"/>
            <a:ext cx="5202317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 spc="-25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Set Summary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16386" y="2653004"/>
            <a:ext cx="1754386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3600" spc="-2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Source: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03093" y="2653004"/>
            <a:ext cx="11216027" cy="594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8"/>
              </a:lnSpc>
              <a:spcBef>
                <a:spcPct val="0"/>
              </a:spcBef>
            </a:pPr>
            <a:r>
              <a:rPr lang="en-US" sz="3477" spc="-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Kaggle Dataset(Sales_Analysis_Train .csv)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17177" y="3858036"/>
            <a:ext cx="3248025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3600" spc="-2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columns 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93579" y="4803457"/>
            <a:ext cx="2698909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-Order Date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79831" y="5664985"/>
            <a:ext cx="2581882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spc="-2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-Sales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34960" y="6635097"/>
            <a:ext cx="1871623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-Profit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70215" y="7505682"/>
            <a:ext cx="1794986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-Region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93579" y="8376267"/>
            <a:ext cx="3779224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-Product Name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93579" y="9323052"/>
            <a:ext cx="2491137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-Country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08102" y="4803457"/>
            <a:ext cx="2609365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-State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90160" y="5992645"/>
            <a:ext cx="111278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-City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26678" y="923925"/>
            <a:ext cx="7729061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b="true" sz="5600" spc="-3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Dashboard 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72739" y="2697039"/>
            <a:ext cx="5303044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 spc="-1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 Dashboard Includes</a:t>
            </a:r>
            <a:r>
              <a:rPr lang="en-US" sz="3200" spc="-1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39544" y="3767996"/>
            <a:ext cx="5642967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-KPI Cards (Sales, Profit )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53427" y="4803457"/>
            <a:ext cx="270760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-Bar Graphs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39544" y="5950267"/>
            <a:ext cx="5401985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-Top 10 Sub Catergories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39544" y="7097077"/>
            <a:ext cx="2522934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-Total Sales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39544" y="8129587"/>
            <a:ext cx="2628543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-Total Profit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05329" y="9276397"/>
            <a:ext cx="3382923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-Sales over Tim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73438" y="403960"/>
            <a:ext cx="7167093" cy="9512687"/>
          </a:xfrm>
          <a:custGeom>
            <a:avLst/>
            <a:gdLst/>
            <a:ahLst/>
            <a:cxnLst/>
            <a:rect r="r" b="b" t="t" l="l"/>
            <a:pathLst>
              <a:path h="9512687" w="7167093">
                <a:moveTo>
                  <a:pt x="0" y="0"/>
                </a:moveTo>
                <a:lnTo>
                  <a:pt x="7167092" y="0"/>
                </a:lnTo>
                <a:lnTo>
                  <a:pt x="7167092" y="9512688"/>
                </a:lnTo>
                <a:lnTo>
                  <a:pt x="0" y="9512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944931" y="1524109"/>
            <a:ext cx="824105" cy="144840"/>
            <a:chOff x="0" y="0"/>
            <a:chExt cx="1074389" cy="1888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74389" cy="188828"/>
            </a:xfrm>
            <a:custGeom>
              <a:avLst/>
              <a:gdLst/>
              <a:ahLst/>
              <a:cxnLst/>
              <a:rect r="r" b="b" t="t" l="l"/>
              <a:pathLst>
                <a:path h="188828" w="1074389">
                  <a:moveTo>
                    <a:pt x="0" y="0"/>
                  </a:moveTo>
                  <a:lnTo>
                    <a:pt x="1074389" y="0"/>
                  </a:lnTo>
                  <a:lnTo>
                    <a:pt x="1074389" y="188828"/>
                  </a:lnTo>
                  <a:lnTo>
                    <a:pt x="0" y="1888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074389" cy="2078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$2,500,000.00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944931" y="2384161"/>
            <a:ext cx="824105" cy="144840"/>
            <a:chOff x="0" y="0"/>
            <a:chExt cx="1074389" cy="18882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74389" cy="188828"/>
            </a:xfrm>
            <a:custGeom>
              <a:avLst/>
              <a:gdLst/>
              <a:ahLst/>
              <a:cxnLst/>
              <a:rect r="r" b="b" t="t" l="l"/>
              <a:pathLst>
                <a:path h="188828" w="1074389">
                  <a:moveTo>
                    <a:pt x="0" y="0"/>
                  </a:moveTo>
                  <a:lnTo>
                    <a:pt x="1074389" y="0"/>
                  </a:lnTo>
                  <a:lnTo>
                    <a:pt x="1074389" y="188828"/>
                  </a:lnTo>
                  <a:lnTo>
                    <a:pt x="0" y="1888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1074389" cy="2078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$2,000,000.00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944931" y="3234439"/>
            <a:ext cx="824105" cy="144840"/>
            <a:chOff x="0" y="0"/>
            <a:chExt cx="1074389" cy="18882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74389" cy="188828"/>
            </a:xfrm>
            <a:custGeom>
              <a:avLst/>
              <a:gdLst/>
              <a:ahLst/>
              <a:cxnLst/>
              <a:rect r="r" b="b" t="t" l="l"/>
              <a:pathLst>
                <a:path h="188828" w="1074389">
                  <a:moveTo>
                    <a:pt x="0" y="0"/>
                  </a:moveTo>
                  <a:lnTo>
                    <a:pt x="1074389" y="0"/>
                  </a:lnTo>
                  <a:lnTo>
                    <a:pt x="1074389" y="188828"/>
                  </a:lnTo>
                  <a:lnTo>
                    <a:pt x="0" y="1888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1074389" cy="2078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$1,500,000.00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944931" y="4094490"/>
            <a:ext cx="824105" cy="144840"/>
            <a:chOff x="0" y="0"/>
            <a:chExt cx="1074389" cy="18882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74389" cy="188828"/>
            </a:xfrm>
            <a:custGeom>
              <a:avLst/>
              <a:gdLst/>
              <a:ahLst/>
              <a:cxnLst/>
              <a:rect r="r" b="b" t="t" l="l"/>
              <a:pathLst>
                <a:path h="188828" w="1074389">
                  <a:moveTo>
                    <a:pt x="0" y="0"/>
                  </a:moveTo>
                  <a:lnTo>
                    <a:pt x="1074389" y="0"/>
                  </a:lnTo>
                  <a:lnTo>
                    <a:pt x="1074389" y="188828"/>
                  </a:lnTo>
                  <a:lnTo>
                    <a:pt x="0" y="1888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1074389" cy="2078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$1,000,000.00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050297" y="4944769"/>
            <a:ext cx="716628" cy="144840"/>
            <a:chOff x="0" y="0"/>
            <a:chExt cx="934271" cy="18882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34271" cy="188828"/>
            </a:xfrm>
            <a:custGeom>
              <a:avLst/>
              <a:gdLst/>
              <a:ahLst/>
              <a:cxnLst/>
              <a:rect r="r" b="b" t="t" l="l"/>
              <a:pathLst>
                <a:path h="188828" w="934271">
                  <a:moveTo>
                    <a:pt x="0" y="0"/>
                  </a:moveTo>
                  <a:lnTo>
                    <a:pt x="934271" y="0"/>
                  </a:lnTo>
                  <a:lnTo>
                    <a:pt x="934271" y="188828"/>
                  </a:lnTo>
                  <a:lnTo>
                    <a:pt x="0" y="1888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934271" cy="2078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$500,000.00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436645" y="5716860"/>
            <a:ext cx="322549" cy="144840"/>
            <a:chOff x="0" y="0"/>
            <a:chExt cx="420508" cy="18882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20508" cy="188828"/>
            </a:xfrm>
            <a:custGeom>
              <a:avLst/>
              <a:gdLst/>
              <a:ahLst/>
              <a:cxnLst/>
              <a:rect r="r" b="b" t="t" l="l"/>
              <a:pathLst>
                <a:path h="188828" w="420508">
                  <a:moveTo>
                    <a:pt x="0" y="0"/>
                  </a:moveTo>
                  <a:lnTo>
                    <a:pt x="420508" y="0"/>
                  </a:lnTo>
                  <a:lnTo>
                    <a:pt x="420508" y="188828"/>
                  </a:lnTo>
                  <a:lnTo>
                    <a:pt x="0" y="1888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420508" cy="2078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>
                  <a:solidFill>
                    <a:srgbClr val="666666"/>
                  </a:solidFill>
                  <a:latin typeface="Montserrat"/>
                  <a:ea typeface="Montserrat"/>
                  <a:cs typeface="Montserrat"/>
                  <a:sym typeface="Montserrat"/>
                </a:rPr>
                <a:t>$0.00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-5400000">
            <a:off x="5679273" y="3284761"/>
            <a:ext cx="301233" cy="144615"/>
            <a:chOff x="0" y="0"/>
            <a:chExt cx="392719" cy="18853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92719" cy="188535"/>
            </a:xfrm>
            <a:custGeom>
              <a:avLst/>
              <a:gdLst/>
              <a:ahLst/>
              <a:cxnLst/>
              <a:rect r="r" b="b" t="t" l="l"/>
              <a:pathLst>
                <a:path h="188535" w="392719">
                  <a:moveTo>
                    <a:pt x="0" y="0"/>
                  </a:moveTo>
                  <a:lnTo>
                    <a:pt x="392719" y="0"/>
                  </a:lnTo>
                  <a:lnTo>
                    <a:pt x="392719" y="188535"/>
                  </a:lnTo>
                  <a:lnTo>
                    <a:pt x="0" y="1885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9050"/>
              <a:ext cx="392719" cy="20758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-8">
                  <a:solidFill>
                    <a:srgbClr val="33333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Sales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-5400000">
            <a:off x="6743196" y="1468498"/>
            <a:ext cx="824105" cy="144840"/>
            <a:chOff x="0" y="0"/>
            <a:chExt cx="1074389" cy="18882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74389" cy="188828"/>
            </a:xfrm>
            <a:custGeom>
              <a:avLst/>
              <a:gdLst/>
              <a:ahLst/>
              <a:cxnLst/>
              <a:rect r="r" b="b" t="t" l="l"/>
              <a:pathLst>
                <a:path h="188828" w="1074389">
                  <a:moveTo>
                    <a:pt x="0" y="0"/>
                  </a:moveTo>
                  <a:lnTo>
                    <a:pt x="1074389" y="0"/>
                  </a:lnTo>
                  <a:lnTo>
                    <a:pt x="1074389" y="188828"/>
                  </a:lnTo>
                  <a:lnTo>
                    <a:pt x="0" y="1888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9050"/>
              <a:ext cx="1074389" cy="2078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$2,261,536.78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5677690" y="589125"/>
            <a:ext cx="1017050" cy="248007"/>
            <a:chOff x="0" y="0"/>
            <a:chExt cx="1325932" cy="32332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325932" cy="323328"/>
            </a:xfrm>
            <a:custGeom>
              <a:avLst/>
              <a:gdLst/>
              <a:ahLst/>
              <a:cxnLst/>
              <a:rect r="r" b="b" t="t" l="l"/>
              <a:pathLst>
                <a:path h="323328" w="1325932">
                  <a:moveTo>
                    <a:pt x="0" y="0"/>
                  </a:moveTo>
                  <a:lnTo>
                    <a:pt x="1325932" y="0"/>
                  </a:lnTo>
                  <a:lnTo>
                    <a:pt x="1325932" y="323328"/>
                  </a:lnTo>
                  <a:lnTo>
                    <a:pt x="0" y="3233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325932" cy="36142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154"/>
                </a:lnSpc>
              </a:pPr>
              <a:r>
                <a:rPr lang="en-US" sz="1539" spc="-9">
                  <a:solidFill>
                    <a:srgbClr val="33333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Total sales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73438" y="403960"/>
            <a:ext cx="7167093" cy="9512687"/>
          </a:xfrm>
          <a:custGeom>
            <a:avLst/>
            <a:gdLst/>
            <a:ahLst/>
            <a:cxnLst/>
            <a:rect r="r" b="b" t="t" l="l"/>
            <a:pathLst>
              <a:path h="9512687" w="7167093">
                <a:moveTo>
                  <a:pt x="0" y="0"/>
                </a:moveTo>
                <a:lnTo>
                  <a:pt x="7167092" y="0"/>
                </a:lnTo>
                <a:lnTo>
                  <a:pt x="7167092" y="9512688"/>
                </a:lnTo>
                <a:lnTo>
                  <a:pt x="0" y="9512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453749" y="946770"/>
            <a:ext cx="450364" cy="144615"/>
            <a:chOff x="0" y="0"/>
            <a:chExt cx="587142" cy="18853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87142" cy="188535"/>
            </a:xfrm>
            <a:custGeom>
              <a:avLst/>
              <a:gdLst/>
              <a:ahLst/>
              <a:cxnLst/>
              <a:rect r="r" b="b" t="t" l="l"/>
              <a:pathLst>
                <a:path h="188535" w="587142">
                  <a:moveTo>
                    <a:pt x="0" y="0"/>
                  </a:moveTo>
                  <a:lnTo>
                    <a:pt x="587142" y="0"/>
                  </a:lnTo>
                  <a:lnTo>
                    <a:pt x="587142" y="188535"/>
                  </a:lnTo>
                  <a:lnTo>
                    <a:pt x="0" y="1885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587142" cy="20758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12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Country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950883" y="1895495"/>
            <a:ext cx="359453" cy="135067"/>
            <a:chOff x="0" y="0"/>
            <a:chExt cx="468620" cy="17608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68620" cy="176087"/>
            </a:xfrm>
            <a:custGeom>
              <a:avLst/>
              <a:gdLst/>
              <a:ahLst/>
              <a:cxnLst/>
              <a:rect r="r" b="b" t="t" l="l"/>
              <a:pathLst>
                <a:path h="176087" w="468620">
                  <a:moveTo>
                    <a:pt x="0" y="0"/>
                  </a:moveTo>
                  <a:lnTo>
                    <a:pt x="468620" y="0"/>
                  </a:lnTo>
                  <a:lnTo>
                    <a:pt x="468620" y="176087"/>
                  </a:lnTo>
                  <a:lnTo>
                    <a:pt x="0" y="176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468620" cy="185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8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2000K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950883" y="2775093"/>
            <a:ext cx="359453" cy="135067"/>
            <a:chOff x="0" y="0"/>
            <a:chExt cx="468620" cy="17608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68620" cy="176087"/>
            </a:xfrm>
            <a:custGeom>
              <a:avLst/>
              <a:gdLst/>
              <a:ahLst/>
              <a:cxnLst/>
              <a:rect r="r" b="b" t="t" l="l"/>
              <a:pathLst>
                <a:path h="176087" w="468620">
                  <a:moveTo>
                    <a:pt x="0" y="0"/>
                  </a:moveTo>
                  <a:lnTo>
                    <a:pt x="468620" y="0"/>
                  </a:lnTo>
                  <a:lnTo>
                    <a:pt x="468620" y="176087"/>
                  </a:lnTo>
                  <a:lnTo>
                    <a:pt x="0" y="176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468620" cy="185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8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1500K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950883" y="3654691"/>
            <a:ext cx="359453" cy="135067"/>
            <a:chOff x="0" y="0"/>
            <a:chExt cx="468620" cy="17608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68620" cy="176087"/>
            </a:xfrm>
            <a:custGeom>
              <a:avLst/>
              <a:gdLst/>
              <a:ahLst/>
              <a:cxnLst/>
              <a:rect r="r" b="b" t="t" l="l"/>
              <a:pathLst>
                <a:path h="176087" w="468620">
                  <a:moveTo>
                    <a:pt x="0" y="0"/>
                  </a:moveTo>
                  <a:lnTo>
                    <a:pt x="468620" y="0"/>
                  </a:lnTo>
                  <a:lnTo>
                    <a:pt x="468620" y="176087"/>
                  </a:lnTo>
                  <a:lnTo>
                    <a:pt x="0" y="176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468620" cy="185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8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1000K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021133" y="4544063"/>
            <a:ext cx="287804" cy="135067"/>
            <a:chOff x="0" y="0"/>
            <a:chExt cx="375212" cy="17608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75212" cy="176087"/>
            </a:xfrm>
            <a:custGeom>
              <a:avLst/>
              <a:gdLst/>
              <a:ahLst/>
              <a:cxnLst/>
              <a:rect r="r" b="b" t="t" l="l"/>
              <a:pathLst>
                <a:path h="176087" w="375212">
                  <a:moveTo>
                    <a:pt x="0" y="0"/>
                  </a:moveTo>
                  <a:lnTo>
                    <a:pt x="375212" y="0"/>
                  </a:lnTo>
                  <a:lnTo>
                    <a:pt x="375212" y="176087"/>
                  </a:lnTo>
                  <a:lnTo>
                    <a:pt x="0" y="176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"/>
              <a:ext cx="375212" cy="185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8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500K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161625" y="5335701"/>
            <a:ext cx="144498" cy="135067"/>
            <a:chOff x="0" y="0"/>
            <a:chExt cx="188383" cy="17608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383" cy="176087"/>
            </a:xfrm>
            <a:custGeom>
              <a:avLst/>
              <a:gdLst/>
              <a:ahLst/>
              <a:cxnLst/>
              <a:rect r="r" b="b" t="t" l="l"/>
              <a:pathLst>
                <a:path h="176087" w="188383">
                  <a:moveTo>
                    <a:pt x="0" y="0"/>
                  </a:moveTo>
                  <a:lnTo>
                    <a:pt x="188383" y="0"/>
                  </a:lnTo>
                  <a:lnTo>
                    <a:pt x="188383" y="176087"/>
                  </a:lnTo>
                  <a:lnTo>
                    <a:pt x="0" y="176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9525"/>
              <a:ext cx="188383" cy="185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8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0K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518194" y="1318870"/>
            <a:ext cx="322549" cy="135067"/>
            <a:chOff x="0" y="0"/>
            <a:chExt cx="420508" cy="17608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20508" cy="176087"/>
            </a:xfrm>
            <a:custGeom>
              <a:avLst/>
              <a:gdLst/>
              <a:ahLst/>
              <a:cxnLst/>
              <a:rect r="r" b="b" t="t" l="l"/>
              <a:pathLst>
                <a:path h="176087" w="420508">
                  <a:moveTo>
                    <a:pt x="0" y="0"/>
                  </a:moveTo>
                  <a:lnTo>
                    <a:pt x="420508" y="0"/>
                  </a:lnTo>
                  <a:lnTo>
                    <a:pt x="420508" y="176087"/>
                  </a:lnTo>
                  <a:lnTo>
                    <a:pt x="0" y="176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"/>
              <a:ext cx="420508" cy="185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8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4,922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488718" y="5540941"/>
            <a:ext cx="379088" cy="320760"/>
            <a:chOff x="0" y="0"/>
            <a:chExt cx="494218" cy="41817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94218" cy="418175"/>
            </a:xfrm>
            <a:custGeom>
              <a:avLst/>
              <a:gdLst/>
              <a:ahLst/>
              <a:cxnLst/>
              <a:rect r="r" b="b" t="t" l="l"/>
              <a:pathLst>
                <a:path h="418175" w="494218">
                  <a:moveTo>
                    <a:pt x="0" y="0"/>
                  </a:moveTo>
                  <a:lnTo>
                    <a:pt x="494218" y="0"/>
                  </a:lnTo>
                  <a:lnTo>
                    <a:pt x="494218" y="418175"/>
                  </a:lnTo>
                  <a:lnTo>
                    <a:pt x="0" y="4181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9050"/>
              <a:ext cx="494218" cy="4372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1385"/>
                </a:lnSpc>
              </a:pPr>
              <a:r>
                <a:rPr lang="en-US" sz="923" spc="8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United States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-5400000">
            <a:off x="5679273" y="3187028"/>
            <a:ext cx="301233" cy="144615"/>
            <a:chOff x="0" y="0"/>
            <a:chExt cx="392719" cy="18853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92719" cy="188535"/>
            </a:xfrm>
            <a:custGeom>
              <a:avLst/>
              <a:gdLst/>
              <a:ahLst/>
              <a:cxnLst/>
              <a:rect r="r" b="b" t="t" l="l"/>
              <a:pathLst>
                <a:path h="188535" w="392719">
                  <a:moveTo>
                    <a:pt x="0" y="0"/>
                  </a:moveTo>
                  <a:lnTo>
                    <a:pt x="392719" y="0"/>
                  </a:lnTo>
                  <a:lnTo>
                    <a:pt x="392719" y="188535"/>
                  </a:lnTo>
                  <a:lnTo>
                    <a:pt x="0" y="1885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19050"/>
              <a:ext cx="392719" cy="20758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12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Sales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5677690" y="589125"/>
            <a:ext cx="1048491" cy="248007"/>
            <a:chOff x="0" y="0"/>
            <a:chExt cx="1366922" cy="32332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366922" cy="323328"/>
            </a:xfrm>
            <a:custGeom>
              <a:avLst/>
              <a:gdLst/>
              <a:ahLst/>
              <a:cxnLst/>
              <a:rect r="r" b="b" t="t" l="l"/>
              <a:pathLst>
                <a:path h="323328" w="1366922">
                  <a:moveTo>
                    <a:pt x="0" y="0"/>
                  </a:moveTo>
                  <a:lnTo>
                    <a:pt x="1366922" y="0"/>
                  </a:lnTo>
                  <a:lnTo>
                    <a:pt x="1366922" y="323328"/>
                  </a:lnTo>
                  <a:lnTo>
                    <a:pt x="0" y="3233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366922" cy="36142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154"/>
                </a:lnSpc>
              </a:pPr>
              <a:r>
                <a:rPr lang="en-US" sz="1539" spc="-13">
                  <a:solidFill>
                    <a:srgbClr val="33333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total proﬁt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73438" y="403960"/>
            <a:ext cx="7167093" cy="9512687"/>
          </a:xfrm>
          <a:custGeom>
            <a:avLst/>
            <a:gdLst/>
            <a:ahLst/>
            <a:cxnLst/>
            <a:rect r="r" b="b" t="t" l="l"/>
            <a:pathLst>
              <a:path h="9512687" w="7167093">
                <a:moveTo>
                  <a:pt x="0" y="0"/>
                </a:moveTo>
                <a:lnTo>
                  <a:pt x="7167092" y="0"/>
                </a:lnTo>
                <a:lnTo>
                  <a:pt x="7167092" y="9512688"/>
                </a:lnTo>
                <a:lnTo>
                  <a:pt x="0" y="9512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697236" y="682890"/>
            <a:ext cx="450364" cy="144615"/>
            <a:chOff x="0" y="0"/>
            <a:chExt cx="587142" cy="18853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87142" cy="188535"/>
            </a:xfrm>
            <a:custGeom>
              <a:avLst/>
              <a:gdLst/>
              <a:ahLst/>
              <a:cxnLst/>
              <a:rect r="r" b="b" t="t" l="l"/>
              <a:pathLst>
                <a:path h="188535" w="587142">
                  <a:moveTo>
                    <a:pt x="0" y="0"/>
                  </a:moveTo>
                  <a:lnTo>
                    <a:pt x="587142" y="0"/>
                  </a:lnTo>
                  <a:lnTo>
                    <a:pt x="587142" y="188535"/>
                  </a:lnTo>
                  <a:lnTo>
                    <a:pt x="0" y="1885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587142" cy="20758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-18">
                  <a:solidFill>
                    <a:srgbClr val="33333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Country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669784" y="673117"/>
            <a:ext cx="309697" cy="144615"/>
            <a:chOff x="0" y="0"/>
            <a:chExt cx="403752" cy="1885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3752" cy="188535"/>
            </a:xfrm>
            <a:custGeom>
              <a:avLst/>
              <a:gdLst/>
              <a:ahLst/>
              <a:cxnLst/>
              <a:rect r="r" b="b" t="t" l="l"/>
              <a:pathLst>
                <a:path h="188535" w="403752">
                  <a:moveTo>
                    <a:pt x="0" y="0"/>
                  </a:moveTo>
                  <a:lnTo>
                    <a:pt x="403752" y="0"/>
                  </a:lnTo>
                  <a:lnTo>
                    <a:pt x="403752" y="188535"/>
                  </a:lnTo>
                  <a:lnTo>
                    <a:pt x="0" y="1885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403752" cy="20758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-18">
                  <a:solidFill>
                    <a:srgbClr val="33333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State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-5400000">
            <a:off x="6924032" y="4446427"/>
            <a:ext cx="493953" cy="174160"/>
            <a:chOff x="0" y="0"/>
            <a:chExt cx="643968" cy="22705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3968" cy="227053"/>
            </a:xfrm>
            <a:custGeom>
              <a:avLst/>
              <a:gdLst/>
              <a:ahLst/>
              <a:cxnLst/>
              <a:rect r="r" b="b" t="t" l="l"/>
              <a:pathLst>
                <a:path h="227053" w="643968">
                  <a:moveTo>
                    <a:pt x="0" y="0"/>
                  </a:moveTo>
                  <a:lnTo>
                    <a:pt x="643968" y="0"/>
                  </a:lnTo>
                  <a:lnTo>
                    <a:pt x="643968" y="227053"/>
                  </a:lnTo>
                  <a:lnTo>
                    <a:pt x="0" y="2270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643968" cy="2746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539"/>
                </a:lnSpc>
              </a:pPr>
              <a:r>
                <a:rPr lang="en-US" sz="923" spc="12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Alabama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-5400000">
            <a:off x="7639409" y="4446427"/>
            <a:ext cx="143423" cy="174160"/>
            <a:chOff x="0" y="0"/>
            <a:chExt cx="186981" cy="22705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6981" cy="227053"/>
            </a:xfrm>
            <a:custGeom>
              <a:avLst/>
              <a:gdLst/>
              <a:ahLst/>
              <a:cxnLst/>
              <a:rect r="r" b="b" t="t" l="l"/>
              <a:pathLst>
                <a:path h="227053" w="186981">
                  <a:moveTo>
                    <a:pt x="0" y="0"/>
                  </a:moveTo>
                  <a:lnTo>
                    <a:pt x="186981" y="0"/>
                  </a:lnTo>
                  <a:lnTo>
                    <a:pt x="186981" y="227053"/>
                  </a:lnTo>
                  <a:lnTo>
                    <a:pt x="0" y="2270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86981" cy="2746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539"/>
                </a:lnSpc>
              </a:pPr>
              <a:r>
                <a:rPr lang="en-US" sz="923" spc="1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34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-5400000">
            <a:off x="6895473" y="4641893"/>
            <a:ext cx="523195" cy="369626"/>
            <a:chOff x="0" y="0"/>
            <a:chExt cx="682091" cy="48188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82091" cy="481883"/>
            </a:xfrm>
            <a:custGeom>
              <a:avLst/>
              <a:gdLst/>
              <a:ahLst/>
              <a:cxnLst/>
              <a:rect r="r" b="b" t="t" l="l"/>
              <a:pathLst>
                <a:path h="481883" w="682091">
                  <a:moveTo>
                    <a:pt x="0" y="0"/>
                  </a:moveTo>
                  <a:lnTo>
                    <a:pt x="682091" y="0"/>
                  </a:lnTo>
                  <a:lnTo>
                    <a:pt x="682091" y="481883"/>
                  </a:lnTo>
                  <a:lnTo>
                    <a:pt x="0" y="4818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682091" cy="52950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1539"/>
                </a:lnSpc>
              </a:pPr>
              <a:r>
                <a:rPr lang="en-US" sz="923" spc="12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Arizona Arkansas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-5400000">
            <a:off x="7756689" y="4641893"/>
            <a:ext cx="143423" cy="174160"/>
            <a:chOff x="0" y="0"/>
            <a:chExt cx="186981" cy="22705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6981" cy="227053"/>
            </a:xfrm>
            <a:custGeom>
              <a:avLst/>
              <a:gdLst/>
              <a:ahLst/>
              <a:cxnLst/>
              <a:rect r="r" b="b" t="t" l="l"/>
              <a:pathLst>
                <a:path h="227053" w="186981">
                  <a:moveTo>
                    <a:pt x="0" y="0"/>
                  </a:moveTo>
                  <a:lnTo>
                    <a:pt x="186981" y="0"/>
                  </a:lnTo>
                  <a:lnTo>
                    <a:pt x="186981" y="227053"/>
                  </a:lnTo>
                  <a:lnTo>
                    <a:pt x="0" y="2270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86981" cy="2746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539"/>
                </a:lnSpc>
              </a:pPr>
              <a:r>
                <a:rPr lang="en-US" sz="923" spc="1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99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-5400000">
            <a:off x="7696543" y="1063356"/>
            <a:ext cx="215082" cy="144840"/>
            <a:chOff x="0" y="0"/>
            <a:chExt cx="280403" cy="18882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80403" cy="188828"/>
            </a:xfrm>
            <a:custGeom>
              <a:avLst/>
              <a:gdLst/>
              <a:ahLst/>
              <a:cxnLst/>
              <a:rect r="r" b="b" t="t" l="l"/>
              <a:pathLst>
                <a:path h="188828" w="280403">
                  <a:moveTo>
                    <a:pt x="0" y="0"/>
                  </a:moveTo>
                  <a:lnTo>
                    <a:pt x="280403" y="0"/>
                  </a:lnTo>
                  <a:lnTo>
                    <a:pt x="280403" y="188828"/>
                  </a:lnTo>
                  <a:lnTo>
                    <a:pt x="0" y="1888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9050"/>
              <a:ext cx="280403" cy="2078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1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570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-5400000">
            <a:off x="7532204" y="4914412"/>
            <a:ext cx="550345" cy="144840"/>
            <a:chOff x="0" y="0"/>
            <a:chExt cx="717486" cy="18882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17486" cy="188828"/>
            </a:xfrm>
            <a:custGeom>
              <a:avLst/>
              <a:gdLst/>
              <a:ahLst/>
              <a:cxnLst/>
              <a:rect r="r" b="b" t="t" l="l"/>
              <a:pathLst>
                <a:path h="188828" w="717486">
                  <a:moveTo>
                    <a:pt x="0" y="0"/>
                  </a:moveTo>
                  <a:lnTo>
                    <a:pt x="717486" y="0"/>
                  </a:lnTo>
                  <a:lnTo>
                    <a:pt x="717486" y="188828"/>
                  </a:lnTo>
                  <a:lnTo>
                    <a:pt x="0" y="1888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9050"/>
              <a:ext cx="717486" cy="2078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12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California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-5400000">
            <a:off x="7515394" y="4657237"/>
            <a:ext cx="504586" cy="144840"/>
            <a:chOff x="0" y="0"/>
            <a:chExt cx="657831" cy="18882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57831" cy="188828"/>
            </a:xfrm>
            <a:custGeom>
              <a:avLst/>
              <a:gdLst/>
              <a:ahLst/>
              <a:cxnLst/>
              <a:rect r="r" b="b" t="t" l="l"/>
              <a:pathLst>
                <a:path h="188828" w="657831">
                  <a:moveTo>
                    <a:pt x="0" y="0"/>
                  </a:moveTo>
                  <a:lnTo>
                    <a:pt x="657831" y="0"/>
                  </a:lnTo>
                  <a:lnTo>
                    <a:pt x="657831" y="188828"/>
                  </a:lnTo>
                  <a:lnTo>
                    <a:pt x="0" y="1888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19050"/>
              <a:ext cx="657831" cy="2078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12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Colorado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-5400000">
            <a:off x="8338884" y="4657237"/>
            <a:ext cx="143423" cy="144840"/>
            <a:chOff x="0" y="0"/>
            <a:chExt cx="186981" cy="18882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86981" cy="188828"/>
            </a:xfrm>
            <a:custGeom>
              <a:avLst/>
              <a:gdLst/>
              <a:ahLst/>
              <a:cxnLst/>
              <a:rect r="r" b="b" t="t" l="l"/>
              <a:pathLst>
                <a:path h="188828" w="186981">
                  <a:moveTo>
                    <a:pt x="0" y="0"/>
                  </a:moveTo>
                  <a:lnTo>
                    <a:pt x="186981" y="0"/>
                  </a:lnTo>
                  <a:lnTo>
                    <a:pt x="186981" y="188828"/>
                  </a:lnTo>
                  <a:lnTo>
                    <a:pt x="0" y="1888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19050"/>
              <a:ext cx="186981" cy="2078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1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74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-5400000">
            <a:off x="7973900" y="4303033"/>
            <a:ext cx="672521" cy="174160"/>
            <a:chOff x="0" y="0"/>
            <a:chExt cx="876768" cy="22705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76768" cy="227053"/>
            </a:xfrm>
            <a:custGeom>
              <a:avLst/>
              <a:gdLst/>
              <a:ahLst/>
              <a:cxnLst/>
              <a:rect r="r" b="b" t="t" l="l"/>
              <a:pathLst>
                <a:path h="227053" w="876768">
                  <a:moveTo>
                    <a:pt x="0" y="0"/>
                  </a:moveTo>
                  <a:lnTo>
                    <a:pt x="876768" y="0"/>
                  </a:lnTo>
                  <a:lnTo>
                    <a:pt x="876768" y="227053"/>
                  </a:lnTo>
                  <a:lnTo>
                    <a:pt x="0" y="2270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47625"/>
              <a:ext cx="876768" cy="2746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539"/>
                </a:lnSpc>
              </a:pPr>
              <a:r>
                <a:rPr lang="en-US" sz="923" spc="12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Connecticut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-5400000">
            <a:off x="8815411" y="4303033"/>
            <a:ext cx="143423" cy="174160"/>
            <a:chOff x="0" y="0"/>
            <a:chExt cx="186981" cy="22705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86981" cy="227053"/>
            </a:xfrm>
            <a:custGeom>
              <a:avLst/>
              <a:gdLst/>
              <a:ahLst/>
              <a:cxnLst/>
              <a:rect r="r" b="b" t="t" l="l"/>
              <a:pathLst>
                <a:path h="227053" w="186981">
                  <a:moveTo>
                    <a:pt x="0" y="0"/>
                  </a:moveTo>
                  <a:lnTo>
                    <a:pt x="186981" y="0"/>
                  </a:lnTo>
                  <a:lnTo>
                    <a:pt x="186981" y="227053"/>
                  </a:lnTo>
                  <a:lnTo>
                    <a:pt x="0" y="2270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47625"/>
              <a:ext cx="186981" cy="2746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539"/>
                </a:lnSpc>
              </a:pPr>
              <a:r>
                <a:rPr lang="en-US" sz="923" spc="1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43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-5400000">
            <a:off x="8105684" y="4498500"/>
            <a:ext cx="538040" cy="174160"/>
            <a:chOff x="0" y="0"/>
            <a:chExt cx="701445" cy="22705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701445" cy="227053"/>
            </a:xfrm>
            <a:custGeom>
              <a:avLst/>
              <a:gdLst/>
              <a:ahLst/>
              <a:cxnLst/>
              <a:rect r="r" b="b" t="t" l="l"/>
              <a:pathLst>
                <a:path h="227053" w="701445">
                  <a:moveTo>
                    <a:pt x="0" y="0"/>
                  </a:moveTo>
                  <a:lnTo>
                    <a:pt x="701445" y="0"/>
                  </a:lnTo>
                  <a:lnTo>
                    <a:pt x="701445" y="227053"/>
                  </a:lnTo>
                  <a:lnTo>
                    <a:pt x="0" y="2270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47625"/>
              <a:ext cx="701445" cy="2746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539"/>
                </a:lnSpc>
              </a:pPr>
              <a:r>
                <a:rPr lang="en-US" sz="923" spc="12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Delaware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-5400000">
            <a:off x="8922918" y="4498500"/>
            <a:ext cx="143423" cy="174160"/>
            <a:chOff x="0" y="0"/>
            <a:chExt cx="186981" cy="227053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86981" cy="227053"/>
            </a:xfrm>
            <a:custGeom>
              <a:avLst/>
              <a:gdLst/>
              <a:ahLst/>
              <a:cxnLst/>
              <a:rect r="r" b="b" t="t" l="l"/>
              <a:pathLst>
                <a:path h="227053" w="186981">
                  <a:moveTo>
                    <a:pt x="0" y="0"/>
                  </a:moveTo>
                  <a:lnTo>
                    <a:pt x="186981" y="0"/>
                  </a:lnTo>
                  <a:lnTo>
                    <a:pt x="186981" y="227053"/>
                  </a:lnTo>
                  <a:lnTo>
                    <a:pt x="0" y="2270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47625"/>
              <a:ext cx="186981" cy="2746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539"/>
                </a:lnSpc>
              </a:pPr>
              <a:r>
                <a:rPr lang="en-US" sz="923" spc="1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43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-5400000">
            <a:off x="7535468" y="4589909"/>
            <a:ext cx="1297563" cy="278207"/>
            <a:chOff x="0" y="0"/>
            <a:chExt cx="1691638" cy="3627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691638" cy="362700"/>
            </a:xfrm>
            <a:custGeom>
              <a:avLst/>
              <a:gdLst/>
              <a:ahLst/>
              <a:cxnLst/>
              <a:rect r="r" b="b" t="t" l="l"/>
              <a:pathLst>
                <a:path h="362700" w="1691638">
                  <a:moveTo>
                    <a:pt x="0" y="0"/>
                  </a:moveTo>
                  <a:lnTo>
                    <a:pt x="1691638" y="0"/>
                  </a:lnTo>
                  <a:lnTo>
                    <a:pt x="1691638" y="362700"/>
                  </a:lnTo>
                  <a:lnTo>
                    <a:pt x="0" y="362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47625"/>
              <a:ext cx="1691638" cy="4103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539"/>
                </a:lnSpc>
              </a:pPr>
              <a:r>
                <a:rPr lang="en-US" sz="923" spc="12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District of Columbia</a:t>
              </a:r>
              <a:r>
                <a:rPr lang="en-US" sz="923" spc="1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4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-5400000">
            <a:off x="8197004" y="4889433"/>
            <a:ext cx="444891" cy="369626"/>
            <a:chOff x="0" y="0"/>
            <a:chExt cx="580007" cy="481883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580007" cy="481883"/>
            </a:xfrm>
            <a:custGeom>
              <a:avLst/>
              <a:gdLst/>
              <a:ahLst/>
              <a:cxnLst/>
              <a:rect r="r" b="b" t="t" l="l"/>
              <a:pathLst>
                <a:path h="481883" w="580007">
                  <a:moveTo>
                    <a:pt x="0" y="0"/>
                  </a:moveTo>
                  <a:lnTo>
                    <a:pt x="580007" y="0"/>
                  </a:lnTo>
                  <a:lnTo>
                    <a:pt x="580007" y="481883"/>
                  </a:lnTo>
                  <a:lnTo>
                    <a:pt x="0" y="4818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47625"/>
              <a:ext cx="580007" cy="52950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1539"/>
                </a:lnSpc>
              </a:pPr>
              <a:r>
                <a:rPr lang="en-US" sz="923" spc="12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Florida Georgia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-5400000">
            <a:off x="9392037" y="4889433"/>
            <a:ext cx="215082" cy="174160"/>
            <a:chOff x="0" y="0"/>
            <a:chExt cx="280403" cy="227053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280403" cy="227053"/>
            </a:xfrm>
            <a:custGeom>
              <a:avLst/>
              <a:gdLst/>
              <a:ahLst/>
              <a:cxnLst/>
              <a:rect r="r" b="b" t="t" l="l"/>
              <a:pathLst>
                <a:path h="227053" w="280403">
                  <a:moveTo>
                    <a:pt x="0" y="0"/>
                  </a:moveTo>
                  <a:lnTo>
                    <a:pt x="280403" y="0"/>
                  </a:lnTo>
                  <a:lnTo>
                    <a:pt x="280403" y="227053"/>
                  </a:lnTo>
                  <a:lnTo>
                    <a:pt x="0" y="2270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47625"/>
              <a:ext cx="280403" cy="2746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539"/>
                </a:lnSpc>
              </a:pPr>
              <a:r>
                <a:rPr lang="en-US" sz="923" spc="1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178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-5400000">
            <a:off x="9079291" y="5084899"/>
            <a:ext cx="143423" cy="174160"/>
            <a:chOff x="0" y="0"/>
            <a:chExt cx="186981" cy="227053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186981" cy="227053"/>
            </a:xfrm>
            <a:custGeom>
              <a:avLst/>
              <a:gdLst/>
              <a:ahLst/>
              <a:cxnLst/>
              <a:rect r="r" b="b" t="t" l="l"/>
              <a:pathLst>
                <a:path h="227053" w="186981">
                  <a:moveTo>
                    <a:pt x="0" y="0"/>
                  </a:moveTo>
                  <a:lnTo>
                    <a:pt x="186981" y="0"/>
                  </a:lnTo>
                  <a:lnTo>
                    <a:pt x="186981" y="227053"/>
                  </a:lnTo>
                  <a:lnTo>
                    <a:pt x="0" y="2270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47625"/>
              <a:ext cx="186981" cy="2746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539"/>
                </a:lnSpc>
              </a:pPr>
              <a:r>
                <a:rPr lang="en-US" sz="923" spc="1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80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-5400000">
            <a:off x="8887089" y="4559553"/>
            <a:ext cx="577632" cy="258631"/>
            <a:chOff x="0" y="0"/>
            <a:chExt cx="753061" cy="337178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753061" cy="337178"/>
            </a:xfrm>
            <a:custGeom>
              <a:avLst/>
              <a:gdLst/>
              <a:ahLst/>
              <a:cxnLst/>
              <a:rect r="r" b="b" t="t" l="l"/>
              <a:pathLst>
                <a:path h="337178" w="753061">
                  <a:moveTo>
                    <a:pt x="0" y="0"/>
                  </a:moveTo>
                  <a:lnTo>
                    <a:pt x="753061" y="0"/>
                  </a:lnTo>
                  <a:lnTo>
                    <a:pt x="753061" y="337178"/>
                  </a:lnTo>
                  <a:lnTo>
                    <a:pt x="0" y="3371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19050"/>
              <a:ext cx="753061" cy="35622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12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Idaho</a:t>
              </a:r>
              <a:r>
                <a:rPr lang="en-US" sz="923" spc="1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11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-5400000">
            <a:off x="9260273" y="3848750"/>
            <a:ext cx="215082" cy="144840"/>
            <a:chOff x="0" y="0"/>
            <a:chExt cx="280403" cy="188828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280403" cy="188828"/>
            </a:xfrm>
            <a:custGeom>
              <a:avLst/>
              <a:gdLst/>
              <a:ahLst/>
              <a:cxnLst/>
              <a:rect r="r" b="b" t="t" l="l"/>
              <a:pathLst>
                <a:path h="188828" w="280403">
                  <a:moveTo>
                    <a:pt x="0" y="0"/>
                  </a:moveTo>
                  <a:lnTo>
                    <a:pt x="280403" y="0"/>
                  </a:lnTo>
                  <a:lnTo>
                    <a:pt x="280403" y="188828"/>
                  </a:lnTo>
                  <a:lnTo>
                    <a:pt x="0" y="1888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19050"/>
              <a:ext cx="280403" cy="2078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1292"/>
                </a:lnSpc>
              </a:pPr>
              <a:r>
                <a:rPr lang="en-US" sz="923" spc="1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231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-5400000">
            <a:off x="9179408" y="4830831"/>
            <a:ext cx="380045" cy="144840"/>
            <a:chOff x="0" y="0"/>
            <a:chExt cx="495466" cy="188828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495466" cy="188828"/>
            </a:xfrm>
            <a:custGeom>
              <a:avLst/>
              <a:gdLst/>
              <a:ahLst/>
              <a:cxnLst/>
              <a:rect r="r" b="b" t="t" l="l"/>
              <a:pathLst>
                <a:path h="188828" w="495466">
                  <a:moveTo>
                    <a:pt x="0" y="0"/>
                  </a:moveTo>
                  <a:lnTo>
                    <a:pt x="495466" y="0"/>
                  </a:lnTo>
                  <a:lnTo>
                    <a:pt x="495466" y="188828"/>
                  </a:lnTo>
                  <a:lnTo>
                    <a:pt x="0" y="1888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19050"/>
              <a:ext cx="495466" cy="2078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12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Illinois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-5400000">
            <a:off x="9236718" y="4343270"/>
            <a:ext cx="422305" cy="174160"/>
            <a:chOff x="0" y="0"/>
            <a:chExt cx="550560" cy="227053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550560" cy="227053"/>
            </a:xfrm>
            <a:custGeom>
              <a:avLst/>
              <a:gdLst/>
              <a:ahLst/>
              <a:cxnLst/>
              <a:rect r="r" b="b" t="t" l="l"/>
              <a:pathLst>
                <a:path h="227053" w="550560">
                  <a:moveTo>
                    <a:pt x="0" y="0"/>
                  </a:moveTo>
                  <a:lnTo>
                    <a:pt x="550560" y="0"/>
                  </a:lnTo>
                  <a:lnTo>
                    <a:pt x="550560" y="227053"/>
                  </a:lnTo>
                  <a:lnTo>
                    <a:pt x="0" y="2270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47625"/>
              <a:ext cx="550560" cy="2746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539"/>
                </a:lnSpc>
              </a:pPr>
              <a:r>
                <a:rPr lang="en-US" sz="923" spc="12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Indiana</a:t>
              </a:r>
            </a:p>
          </p:txBody>
        </p:sp>
      </p:grpSp>
      <p:grpSp>
        <p:nvGrpSpPr>
          <p:cNvPr name="Group 69" id="69"/>
          <p:cNvGrpSpPr/>
          <p:nvPr/>
        </p:nvGrpSpPr>
        <p:grpSpPr>
          <a:xfrm rot="-5400000">
            <a:off x="10106632" y="4343270"/>
            <a:ext cx="143423" cy="174160"/>
            <a:chOff x="0" y="0"/>
            <a:chExt cx="186981" cy="227053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186981" cy="227053"/>
            </a:xfrm>
            <a:custGeom>
              <a:avLst/>
              <a:gdLst/>
              <a:ahLst/>
              <a:cxnLst/>
              <a:rect r="r" b="b" t="t" l="l"/>
              <a:pathLst>
                <a:path h="227053" w="186981">
                  <a:moveTo>
                    <a:pt x="0" y="0"/>
                  </a:moveTo>
                  <a:lnTo>
                    <a:pt x="186981" y="0"/>
                  </a:lnTo>
                  <a:lnTo>
                    <a:pt x="186981" y="227053"/>
                  </a:lnTo>
                  <a:lnTo>
                    <a:pt x="0" y="2270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0" y="-47625"/>
              <a:ext cx="186981" cy="2746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539"/>
                </a:lnSpc>
              </a:pPr>
              <a:r>
                <a:rPr lang="en-US" sz="923" spc="1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67</a:t>
              </a:r>
            </a:p>
          </p:txBody>
        </p:sp>
      </p:grpSp>
      <p:grpSp>
        <p:nvGrpSpPr>
          <p:cNvPr name="Group 72" id="72"/>
          <p:cNvGrpSpPr/>
          <p:nvPr/>
        </p:nvGrpSpPr>
        <p:grpSpPr>
          <a:xfrm rot="-5400000">
            <a:off x="9379958" y="4424906"/>
            <a:ext cx="535724" cy="287981"/>
            <a:chOff x="0" y="0"/>
            <a:chExt cx="698426" cy="375442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98426" cy="375442"/>
            </a:xfrm>
            <a:custGeom>
              <a:avLst/>
              <a:gdLst/>
              <a:ahLst/>
              <a:cxnLst/>
              <a:rect r="r" b="b" t="t" l="l"/>
              <a:pathLst>
                <a:path h="375442" w="698426">
                  <a:moveTo>
                    <a:pt x="0" y="0"/>
                  </a:moveTo>
                  <a:lnTo>
                    <a:pt x="698426" y="0"/>
                  </a:lnTo>
                  <a:lnTo>
                    <a:pt x="698426" y="375442"/>
                  </a:lnTo>
                  <a:lnTo>
                    <a:pt x="0" y="3754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-47625"/>
              <a:ext cx="698426" cy="42306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539"/>
                </a:lnSpc>
              </a:pPr>
              <a:r>
                <a:rPr lang="en-US" sz="923" spc="12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Iowa</a:t>
              </a:r>
              <a:r>
                <a:rPr lang="en-US" sz="923" spc="1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16</a:t>
              </a:r>
            </a:p>
          </p:txBody>
        </p:sp>
      </p:grpSp>
      <p:grpSp>
        <p:nvGrpSpPr>
          <p:cNvPr name="Group 75" id="75"/>
          <p:cNvGrpSpPr/>
          <p:nvPr/>
        </p:nvGrpSpPr>
        <p:grpSpPr>
          <a:xfrm rot="-5400000">
            <a:off x="9257937" y="4630254"/>
            <a:ext cx="650209" cy="278109"/>
            <a:chOff x="0" y="0"/>
            <a:chExt cx="847680" cy="362572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847680" cy="362572"/>
            </a:xfrm>
            <a:custGeom>
              <a:avLst/>
              <a:gdLst/>
              <a:ahLst/>
              <a:cxnLst/>
              <a:rect r="r" b="b" t="t" l="l"/>
              <a:pathLst>
                <a:path h="362572" w="847680">
                  <a:moveTo>
                    <a:pt x="0" y="0"/>
                  </a:moveTo>
                  <a:lnTo>
                    <a:pt x="847680" y="0"/>
                  </a:lnTo>
                  <a:lnTo>
                    <a:pt x="847680" y="362572"/>
                  </a:lnTo>
                  <a:lnTo>
                    <a:pt x="0" y="3625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0" y="-47625"/>
              <a:ext cx="847680" cy="41019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539"/>
                </a:lnSpc>
              </a:pPr>
              <a:r>
                <a:rPr lang="en-US" sz="923" spc="12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Kansas</a:t>
              </a:r>
              <a:r>
                <a:rPr lang="en-US" sz="923" spc="1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14</a:t>
              </a:r>
            </a:p>
          </p:txBody>
        </p:sp>
      </p:grpSp>
      <p:grpSp>
        <p:nvGrpSpPr>
          <p:cNvPr name="Group 78" id="78"/>
          <p:cNvGrpSpPr/>
          <p:nvPr/>
        </p:nvGrpSpPr>
        <p:grpSpPr>
          <a:xfrm rot="-5400000">
            <a:off x="9643533" y="4649907"/>
            <a:ext cx="519520" cy="144840"/>
            <a:chOff x="0" y="0"/>
            <a:chExt cx="677300" cy="188828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77300" cy="188828"/>
            </a:xfrm>
            <a:custGeom>
              <a:avLst/>
              <a:gdLst/>
              <a:ahLst/>
              <a:cxnLst/>
              <a:rect r="r" b="b" t="t" l="l"/>
              <a:pathLst>
                <a:path h="188828" w="677300">
                  <a:moveTo>
                    <a:pt x="0" y="0"/>
                  </a:moveTo>
                  <a:lnTo>
                    <a:pt x="677300" y="0"/>
                  </a:lnTo>
                  <a:lnTo>
                    <a:pt x="677300" y="188828"/>
                  </a:lnTo>
                  <a:lnTo>
                    <a:pt x="0" y="1888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0" y="-19050"/>
              <a:ext cx="677300" cy="2078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12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Kentucky</a:t>
              </a:r>
            </a:p>
          </p:txBody>
        </p:sp>
      </p:grpSp>
      <p:grpSp>
        <p:nvGrpSpPr>
          <p:cNvPr name="Group 81" id="81"/>
          <p:cNvGrpSpPr/>
          <p:nvPr/>
        </p:nvGrpSpPr>
        <p:grpSpPr>
          <a:xfrm rot="-5400000">
            <a:off x="10511003" y="4649907"/>
            <a:ext cx="143423" cy="144840"/>
            <a:chOff x="0" y="0"/>
            <a:chExt cx="186981" cy="188828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186981" cy="188828"/>
            </a:xfrm>
            <a:custGeom>
              <a:avLst/>
              <a:gdLst/>
              <a:ahLst/>
              <a:cxnLst/>
              <a:rect r="r" b="b" t="t" l="l"/>
              <a:pathLst>
                <a:path h="188828" w="186981">
                  <a:moveTo>
                    <a:pt x="0" y="0"/>
                  </a:moveTo>
                  <a:lnTo>
                    <a:pt x="186981" y="0"/>
                  </a:lnTo>
                  <a:lnTo>
                    <a:pt x="186981" y="188828"/>
                  </a:lnTo>
                  <a:lnTo>
                    <a:pt x="0" y="1888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0" y="-19050"/>
              <a:ext cx="186981" cy="2078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1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56</a:t>
              </a:r>
            </a:p>
          </p:txBody>
        </p:sp>
      </p:grpSp>
      <p:grpSp>
        <p:nvGrpSpPr>
          <p:cNvPr name="Group 84" id="84"/>
          <p:cNvGrpSpPr/>
          <p:nvPr/>
        </p:nvGrpSpPr>
        <p:grpSpPr>
          <a:xfrm rot="-5400000">
            <a:off x="10879398" y="3557280"/>
            <a:ext cx="536946" cy="174160"/>
            <a:chOff x="0" y="0"/>
            <a:chExt cx="700019" cy="227053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700019" cy="227053"/>
            </a:xfrm>
            <a:custGeom>
              <a:avLst/>
              <a:gdLst/>
              <a:ahLst/>
              <a:cxnLst/>
              <a:rect r="r" b="b" t="t" l="l"/>
              <a:pathLst>
                <a:path h="227053" w="700019">
                  <a:moveTo>
                    <a:pt x="0" y="0"/>
                  </a:moveTo>
                  <a:lnTo>
                    <a:pt x="700019" y="0"/>
                  </a:lnTo>
                  <a:lnTo>
                    <a:pt x="700019" y="227053"/>
                  </a:lnTo>
                  <a:lnTo>
                    <a:pt x="0" y="2270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0" y="-47625"/>
              <a:ext cx="700019" cy="2746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539"/>
                </a:lnSpc>
              </a:pPr>
              <a:r>
                <a:rPr lang="en-US" sz="923" spc="12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Louisiana</a:t>
              </a:r>
            </a:p>
          </p:txBody>
        </p:sp>
      </p:grpSp>
      <p:grpSp>
        <p:nvGrpSpPr>
          <p:cNvPr name="Group 87" id="87"/>
          <p:cNvGrpSpPr/>
          <p:nvPr/>
        </p:nvGrpSpPr>
        <p:grpSpPr>
          <a:xfrm rot="-5400000">
            <a:off x="11558732" y="3557280"/>
            <a:ext cx="143423" cy="174160"/>
            <a:chOff x="0" y="0"/>
            <a:chExt cx="186981" cy="227053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186981" cy="227053"/>
            </a:xfrm>
            <a:custGeom>
              <a:avLst/>
              <a:gdLst/>
              <a:ahLst/>
              <a:cxnLst/>
              <a:rect r="r" b="b" t="t" l="l"/>
              <a:pathLst>
                <a:path h="227053" w="186981">
                  <a:moveTo>
                    <a:pt x="0" y="0"/>
                  </a:moveTo>
                  <a:lnTo>
                    <a:pt x="186981" y="0"/>
                  </a:lnTo>
                  <a:lnTo>
                    <a:pt x="186981" y="227053"/>
                  </a:lnTo>
                  <a:lnTo>
                    <a:pt x="0" y="2270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9" id="89"/>
            <p:cNvSpPr txBox="true"/>
            <p:nvPr/>
          </p:nvSpPr>
          <p:spPr>
            <a:xfrm>
              <a:off x="0" y="-47625"/>
              <a:ext cx="186981" cy="2746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539"/>
                </a:lnSpc>
              </a:pPr>
              <a:r>
                <a:rPr lang="en-US" sz="923" spc="1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20</a:t>
              </a:r>
            </a:p>
          </p:txBody>
        </p:sp>
      </p:grpSp>
      <p:grpSp>
        <p:nvGrpSpPr>
          <p:cNvPr name="Group 90" id="90"/>
          <p:cNvGrpSpPr/>
          <p:nvPr/>
        </p:nvGrpSpPr>
        <p:grpSpPr>
          <a:xfrm rot="-5400000">
            <a:off x="11063713" y="3658473"/>
            <a:ext cx="516881" cy="268434"/>
            <a:chOff x="0" y="0"/>
            <a:chExt cx="673860" cy="349959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73860" cy="349959"/>
            </a:xfrm>
            <a:custGeom>
              <a:avLst/>
              <a:gdLst/>
              <a:ahLst/>
              <a:cxnLst/>
              <a:rect r="r" b="b" t="t" l="l"/>
              <a:pathLst>
                <a:path h="349959" w="673860">
                  <a:moveTo>
                    <a:pt x="0" y="0"/>
                  </a:moveTo>
                  <a:lnTo>
                    <a:pt x="673860" y="0"/>
                  </a:lnTo>
                  <a:lnTo>
                    <a:pt x="673860" y="349959"/>
                  </a:lnTo>
                  <a:lnTo>
                    <a:pt x="0" y="3499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2" id="92"/>
            <p:cNvSpPr txBox="true"/>
            <p:nvPr/>
          </p:nvSpPr>
          <p:spPr>
            <a:xfrm>
              <a:off x="0" y="-47625"/>
              <a:ext cx="673860" cy="39758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539"/>
                </a:lnSpc>
              </a:pPr>
              <a:r>
                <a:rPr lang="en-US" sz="923" spc="12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Maine</a:t>
              </a:r>
              <a:r>
                <a:rPr lang="en-US" sz="923" spc="1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3</a:t>
              </a:r>
            </a:p>
          </p:txBody>
        </p:sp>
      </p:grpSp>
      <p:grpSp>
        <p:nvGrpSpPr>
          <p:cNvPr name="Group 93" id="93"/>
          <p:cNvGrpSpPr/>
          <p:nvPr/>
        </p:nvGrpSpPr>
        <p:grpSpPr>
          <a:xfrm rot="-5400000">
            <a:off x="10565577" y="3948213"/>
            <a:ext cx="857149" cy="369626"/>
            <a:chOff x="0" y="0"/>
            <a:chExt cx="1117468" cy="481883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1117468" cy="481883"/>
            </a:xfrm>
            <a:custGeom>
              <a:avLst/>
              <a:gdLst/>
              <a:ahLst/>
              <a:cxnLst/>
              <a:rect r="r" b="b" t="t" l="l"/>
              <a:pathLst>
                <a:path h="481883" w="1117468">
                  <a:moveTo>
                    <a:pt x="0" y="0"/>
                  </a:moveTo>
                  <a:lnTo>
                    <a:pt x="1117468" y="0"/>
                  </a:lnTo>
                  <a:lnTo>
                    <a:pt x="1117468" y="481883"/>
                  </a:lnTo>
                  <a:lnTo>
                    <a:pt x="0" y="4818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5" id="95"/>
            <p:cNvSpPr txBox="true"/>
            <p:nvPr/>
          </p:nvSpPr>
          <p:spPr>
            <a:xfrm>
              <a:off x="0" y="-47625"/>
              <a:ext cx="1117468" cy="52950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1539"/>
                </a:lnSpc>
              </a:pPr>
              <a:r>
                <a:rPr lang="en-US" sz="923" spc="12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Maryland Massachusetts</a:t>
              </a:r>
            </a:p>
          </p:txBody>
        </p:sp>
      </p:grpSp>
      <p:grpSp>
        <p:nvGrpSpPr>
          <p:cNvPr name="Group 96" id="96"/>
          <p:cNvGrpSpPr/>
          <p:nvPr/>
        </p:nvGrpSpPr>
        <p:grpSpPr>
          <a:xfrm rot="-5400000">
            <a:off x="11666238" y="3948213"/>
            <a:ext cx="143423" cy="174160"/>
            <a:chOff x="0" y="0"/>
            <a:chExt cx="186981" cy="227053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186981" cy="227053"/>
            </a:xfrm>
            <a:custGeom>
              <a:avLst/>
              <a:gdLst/>
              <a:ahLst/>
              <a:cxnLst/>
              <a:rect r="r" b="b" t="t" l="l"/>
              <a:pathLst>
                <a:path h="227053" w="186981">
                  <a:moveTo>
                    <a:pt x="0" y="0"/>
                  </a:moveTo>
                  <a:lnTo>
                    <a:pt x="186981" y="0"/>
                  </a:lnTo>
                  <a:lnTo>
                    <a:pt x="186981" y="227053"/>
                  </a:lnTo>
                  <a:lnTo>
                    <a:pt x="0" y="2270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8" id="98"/>
            <p:cNvSpPr txBox="true"/>
            <p:nvPr/>
          </p:nvSpPr>
          <p:spPr>
            <a:xfrm>
              <a:off x="0" y="-47625"/>
              <a:ext cx="186981" cy="2746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539"/>
                </a:lnSpc>
              </a:pPr>
              <a:r>
                <a:rPr lang="en-US" sz="923" spc="1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45</a:t>
              </a:r>
            </a:p>
          </p:txBody>
        </p:sp>
      </p:grpSp>
      <p:grpSp>
        <p:nvGrpSpPr>
          <p:cNvPr name="Group 99" id="99"/>
          <p:cNvGrpSpPr/>
          <p:nvPr/>
        </p:nvGrpSpPr>
        <p:grpSpPr>
          <a:xfrm rot="-5400000">
            <a:off x="11705331" y="4143679"/>
            <a:ext cx="153392" cy="565092"/>
            <a:chOff x="0" y="0"/>
            <a:chExt cx="199978" cy="736713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199978" cy="736713"/>
            </a:xfrm>
            <a:custGeom>
              <a:avLst/>
              <a:gdLst/>
              <a:ahLst/>
              <a:cxnLst/>
              <a:rect r="r" b="b" t="t" l="l"/>
              <a:pathLst>
                <a:path h="736713" w="199978">
                  <a:moveTo>
                    <a:pt x="0" y="0"/>
                  </a:moveTo>
                  <a:lnTo>
                    <a:pt x="199978" y="0"/>
                  </a:lnTo>
                  <a:lnTo>
                    <a:pt x="199978" y="736713"/>
                  </a:lnTo>
                  <a:lnTo>
                    <a:pt x="0" y="7367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1" id="101"/>
            <p:cNvSpPr txBox="true"/>
            <p:nvPr/>
          </p:nvSpPr>
          <p:spPr>
            <a:xfrm>
              <a:off x="0" y="-47625"/>
              <a:ext cx="199978" cy="78433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539"/>
                </a:lnSpc>
              </a:pPr>
              <a:r>
                <a:rPr lang="en-US" sz="923" spc="1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62</a:t>
              </a:r>
            </a:p>
            <a:p>
              <a:pPr algn="l">
                <a:lnSpc>
                  <a:spcPts val="1539"/>
                </a:lnSpc>
              </a:pPr>
              <a:r>
                <a:rPr lang="en-US" sz="923" spc="1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</a:p>
            <a:p>
              <a:pPr algn="l">
                <a:lnSpc>
                  <a:spcPts val="1539"/>
                </a:lnSpc>
              </a:pPr>
              <a:r>
                <a:rPr lang="en-US" sz="923" spc="1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42</a:t>
              </a:r>
            </a:p>
          </p:txBody>
        </p:sp>
      </p:grpSp>
      <p:grpSp>
        <p:nvGrpSpPr>
          <p:cNvPr name="Group 102" id="102"/>
          <p:cNvGrpSpPr/>
          <p:nvPr/>
        </p:nvGrpSpPr>
        <p:grpSpPr>
          <a:xfrm rot="-5400000">
            <a:off x="10783951" y="4339145"/>
            <a:ext cx="634405" cy="760559"/>
            <a:chOff x="0" y="0"/>
            <a:chExt cx="827077" cy="991543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827077" cy="991543"/>
            </a:xfrm>
            <a:custGeom>
              <a:avLst/>
              <a:gdLst/>
              <a:ahLst/>
              <a:cxnLst/>
              <a:rect r="r" b="b" t="t" l="l"/>
              <a:pathLst>
                <a:path h="991543" w="827077">
                  <a:moveTo>
                    <a:pt x="0" y="0"/>
                  </a:moveTo>
                  <a:lnTo>
                    <a:pt x="827077" y="0"/>
                  </a:lnTo>
                  <a:lnTo>
                    <a:pt x="827077" y="991543"/>
                  </a:lnTo>
                  <a:lnTo>
                    <a:pt x="0" y="9915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4" id="104"/>
            <p:cNvSpPr txBox="true"/>
            <p:nvPr/>
          </p:nvSpPr>
          <p:spPr>
            <a:xfrm>
              <a:off x="0" y="-47625"/>
              <a:ext cx="827077" cy="10391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1539"/>
                </a:lnSpc>
              </a:pPr>
              <a:r>
                <a:rPr lang="en-US" sz="923" spc="12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Michigan Minnesota Mississippi Missouri</a:t>
              </a:r>
            </a:p>
          </p:txBody>
        </p:sp>
      </p:grpSp>
      <p:grpSp>
        <p:nvGrpSpPr>
          <p:cNvPr name="Group 105" id="105"/>
          <p:cNvGrpSpPr/>
          <p:nvPr/>
        </p:nvGrpSpPr>
        <p:grpSpPr>
          <a:xfrm rot="-5400000">
            <a:off x="12066944" y="4339145"/>
            <a:ext cx="215082" cy="174160"/>
            <a:chOff x="0" y="0"/>
            <a:chExt cx="280403" cy="227053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280403" cy="227053"/>
            </a:xfrm>
            <a:custGeom>
              <a:avLst/>
              <a:gdLst/>
              <a:ahLst/>
              <a:cxnLst/>
              <a:rect r="r" b="b" t="t" l="l"/>
              <a:pathLst>
                <a:path h="227053" w="280403">
                  <a:moveTo>
                    <a:pt x="0" y="0"/>
                  </a:moveTo>
                  <a:lnTo>
                    <a:pt x="280403" y="0"/>
                  </a:lnTo>
                  <a:lnTo>
                    <a:pt x="280403" y="227053"/>
                  </a:lnTo>
                  <a:lnTo>
                    <a:pt x="0" y="2270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7" id="107"/>
            <p:cNvSpPr txBox="true"/>
            <p:nvPr/>
          </p:nvSpPr>
          <p:spPr>
            <a:xfrm>
              <a:off x="0" y="-47625"/>
              <a:ext cx="280403" cy="2746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539"/>
                </a:lnSpc>
              </a:pPr>
              <a:r>
                <a:rPr lang="en-US" sz="923" spc="1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105</a:t>
              </a:r>
            </a:p>
          </p:txBody>
        </p:sp>
      </p:grpSp>
      <p:grpSp>
        <p:nvGrpSpPr>
          <p:cNvPr name="Group 108" id="108"/>
          <p:cNvGrpSpPr/>
          <p:nvPr/>
        </p:nvGrpSpPr>
        <p:grpSpPr>
          <a:xfrm rot="-5400000">
            <a:off x="11568504" y="4567479"/>
            <a:ext cx="143423" cy="336768"/>
            <a:chOff x="0" y="0"/>
            <a:chExt cx="186981" cy="439046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186981" cy="439046"/>
            </a:xfrm>
            <a:custGeom>
              <a:avLst/>
              <a:gdLst/>
              <a:ahLst/>
              <a:cxnLst/>
              <a:rect r="r" b="b" t="t" l="l"/>
              <a:pathLst>
                <a:path h="439046" w="186981">
                  <a:moveTo>
                    <a:pt x="0" y="0"/>
                  </a:moveTo>
                  <a:lnTo>
                    <a:pt x="186981" y="0"/>
                  </a:lnTo>
                  <a:lnTo>
                    <a:pt x="186981" y="439046"/>
                  </a:lnTo>
                  <a:lnTo>
                    <a:pt x="0" y="4390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0" id="110"/>
            <p:cNvSpPr txBox="true"/>
            <p:nvPr/>
          </p:nvSpPr>
          <p:spPr>
            <a:xfrm>
              <a:off x="0" y="-47625"/>
              <a:ext cx="186981" cy="48667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539"/>
                </a:lnSpc>
              </a:pPr>
              <a:r>
                <a:rPr lang="en-US" sz="923" spc="1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25</a:t>
              </a:r>
            </a:p>
          </p:txBody>
        </p:sp>
      </p:grpSp>
      <p:grpSp>
        <p:nvGrpSpPr>
          <p:cNvPr name="Group 111" id="111"/>
          <p:cNvGrpSpPr/>
          <p:nvPr/>
        </p:nvGrpSpPr>
        <p:grpSpPr>
          <a:xfrm rot="-5400000">
            <a:off x="10908259" y="4997416"/>
            <a:ext cx="705350" cy="297754"/>
            <a:chOff x="0" y="0"/>
            <a:chExt cx="919567" cy="388183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919567" cy="388183"/>
            </a:xfrm>
            <a:custGeom>
              <a:avLst/>
              <a:gdLst/>
              <a:ahLst/>
              <a:cxnLst/>
              <a:rect r="r" b="b" t="t" l="l"/>
              <a:pathLst>
                <a:path h="388183" w="919567">
                  <a:moveTo>
                    <a:pt x="0" y="0"/>
                  </a:moveTo>
                  <a:lnTo>
                    <a:pt x="919567" y="0"/>
                  </a:lnTo>
                  <a:lnTo>
                    <a:pt x="919567" y="388183"/>
                  </a:lnTo>
                  <a:lnTo>
                    <a:pt x="0" y="3881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3" id="113"/>
            <p:cNvSpPr txBox="true"/>
            <p:nvPr/>
          </p:nvSpPr>
          <p:spPr>
            <a:xfrm>
              <a:off x="0" y="-47625"/>
              <a:ext cx="919567" cy="43580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539"/>
                </a:lnSpc>
              </a:pPr>
              <a:r>
                <a:rPr lang="en-US" sz="923" spc="12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Montana</a:t>
              </a:r>
              <a:r>
                <a:rPr lang="en-US" sz="923" spc="1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8</a:t>
              </a:r>
            </a:p>
          </p:txBody>
        </p:sp>
      </p:grpSp>
      <p:grpSp>
        <p:nvGrpSpPr>
          <p:cNvPr name="Group 114" id="114"/>
          <p:cNvGrpSpPr/>
          <p:nvPr/>
        </p:nvGrpSpPr>
        <p:grpSpPr>
          <a:xfrm rot="-5400000">
            <a:off x="10878479" y="5173336"/>
            <a:ext cx="897093" cy="512776"/>
            <a:chOff x="0" y="0"/>
            <a:chExt cx="1169543" cy="668508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1169543" cy="668508"/>
            </a:xfrm>
            <a:custGeom>
              <a:avLst/>
              <a:gdLst/>
              <a:ahLst/>
              <a:cxnLst/>
              <a:rect r="r" b="b" t="t" l="l"/>
              <a:pathLst>
                <a:path h="668508" w="1169543">
                  <a:moveTo>
                    <a:pt x="0" y="0"/>
                  </a:moveTo>
                  <a:lnTo>
                    <a:pt x="1169543" y="0"/>
                  </a:lnTo>
                  <a:lnTo>
                    <a:pt x="1169543" y="668508"/>
                  </a:lnTo>
                  <a:lnTo>
                    <a:pt x="0" y="6685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6" id="116"/>
            <p:cNvSpPr txBox="true"/>
            <p:nvPr/>
          </p:nvSpPr>
          <p:spPr>
            <a:xfrm>
              <a:off x="0" y="-47625"/>
              <a:ext cx="1169543" cy="7161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1539"/>
                </a:lnSpc>
              </a:pPr>
              <a:r>
                <a:rPr lang="en-US" sz="923" spc="12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Nebraska</a:t>
              </a:r>
              <a:r>
                <a:rPr lang="en-US" sz="923" spc="1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23</a:t>
              </a:r>
            </a:p>
            <a:p>
              <a:pPr algn="just">
                <a:lnSpc>
                  <a:spcPts val="1539"/>
                </a:lnSpc>
              </a:pPr>
              <a:r>
                <a:rPr lang="en-US" sz="923" spc="1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</a:p>
            <a:p>
              <a:pPr algn="just">
                <a:lnSpc>
                  <a:spcPts val="1539"/>
                </a:lnSpc>
              </a:pPr>
              <a:r>
                <a:rPr lang="en-US" sz="923" spc="1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23</a:t>
              </a:r>
            </a:p>
          </p:txBody>
        </p:sp>
      </p:grpSp>
      <p:grpSp>
        <p:nvGrpSpPr>
          <p:cNvPr name="Group 117" id="117"/>
          <p:cNvGrpSpPr/>
          <p:nvPr/>
        </p:nvGrpSpPr>
        <p:grpSpPr>
          <a:xfrm rot="-5400000">
            <a:off x="10987813" y="5511943"/>
            <a:ext cx="426361" cy="174160"/>
            <a:chOff x="0" y="0"/>
            <a:chExt cx="555848" cy="227053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555848" cy="227053"/>
            </a:xfrm>
            <a:custGeom>
              <a:avLst/>
              <a:gdLst/>
              <a:ahLst/>
              <a:cxnLst/>
              <a:rect r="r" b="b" t="t" l="l"/>
              <a:pathLst>
                <a:path h="227053" w="555848">
                  <a:moveTo>
                    <a:pt x="0" y="0"/>
                  </a:moveTo>
                  <a:lnTo>
                    <a:pt x="555848" y="0"/>
                  </a:lnTo>
                  <a:lnTo>
                    <a:pt x="555848" y="227053"/>
                  </a:lnTo>
                  <a:lnTo>
                    <a:pt x="0" y="2270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9" id="119"/>
            <p:cNvSpPr txBox="true"/>
            <p:nvPr/>
          </p:nvSpPr>
          <p:spPr>
            <a:xfrm>
              <a:off x="0" y="-47625"/>
              <a:ext cx="555848" cy="2746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539"/>
                </a:lnSpc>
              </a:pPr>
              <a:r>
                <a:rPr lang="en-US" sz="923" spc="12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Nevada</a:t>
              </a:r>
            </a:p>
          </p:txBody>
        </p:sp>
      </p:grpSp>
      <p:grpSp>
        <p:nvGrpSpPr>
          <p:cNvPr name="Group 120" id="120"/>
          <p:cNvGrpSpPr/>
          <p:nvPr/>
        </p:nvGrpSpPr>
        <p:grpSpPr>
          <a:xfrm rot="-5400000">
            <a:off x="10529084" y="5564268"/>
            <a:ext cx="1183694" cy="317301"/>
            <a:chOff x="0" y="0"/>
            <a:chExt cx="1543187" cy="413666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1543187" cy="413666"/>
            </a:xfrm>
            <a:custGeom>
              <a:avLst/>
              <a:gdLst/>
              <a:ahLst/>
              <a:cxnLst/>
              <a:rect r="r" b="b" t="t" l="l"/>
              <a:pathLst>
                <a:path h="413666" w="1543187">
                  <a:moveTo>
                    <a:pt x="0" y="0"/>
                  </a:moveTo>
                  <a:lnTo>
                    <a:pt x="1543187" y="0"/>
                  </a:lnTo>
                  <a:lnTo>
                    <a:pt x="1543187" y="413666"/>
                  </a:lnTo>
                  <a:lnTo>
                    <a:pt x="0" y="4136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2" id="122"/>
            <p:cNvSpPr txBox="true"/>
            <p:nvPr/>
          </p:nvSpPr>
          <p:spPr>
            <a:xfrm>
              <a:off x="0" y="-47625"/>
              <a:ext cx="1543187" cy="46129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539"/>
                </a:lnSpc>
              </a:pPr>
              <a:r>
                <a:rPr lang="en-US" sz="923" spc="12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New Hampshire</a:t>
              </a:r>
              <a:r>
                <a:rPr lang="en-US" sz="923" spc="1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17</a:t>
              </a:r>
            </a:p>
          </p:txBody>
        </p:sp>
      </p:grpSp>
      <p:grpSp>
        <p:nvGrpSpPr>
          <p:cNvPr name="Group 123" id="123"/>
          <p:cNvGrpSpPr/>
          <p:nvPr/>
        </p:nvGrpSpPr>
        <p:grpSpPr>
          <a:xfrm rot="0">
            <a:off x="5697236" y="2599174"/>
            <a:ext cx="379088" cy="330533"/>
            <a:chOff x="0" y="0"/>
            <a:chExt cx="494218" cy="430917"/>
          </a:xfrm>
        </p:grpSpPr>
        <p:sp>
          <p:nvSpPr>
            <p:cNvPr name="Freeform 124" id="124"/>
            <p:cNvSpPr/>
            <p:nvPr/>
          </p:nvSpPr>
          <p:spPr>
            <a:xfrm flipH="false" flipV="false" rot="0">
              <a:off x="0" y="0"/>
              <a:ext cx="494218" cy="430917"/>
            </a:xfrm>
            <a:custGeom>
              <a:avLst/>
              <a:gdLst/>
              <a:ahLst/>
              <a:cxnLst/>
              <a:rect r="r" b="b" t="t" l="l"/>
              <a:pathLst>
                <a:path h="430917" w="494218">
                  <a:moveTo>
                    <a:pt x="0" y="0"/>
                  </a:moveTo>
                  <a:lnTo>
                    <a:pt x="494218" y="0"/>
                  </a:lnTo>
                  <a:lnTo>
                    <a:pt x="494218" y="430917"/>
                  </a:lnTo>
                  <a:lnTo>
                    <a:pt x="0" y="4309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5" id="125"/>
            <p:cNvSpPr txBox="true"/>
            <p:nvPr/>
          </p:nvSpPr>
          <p:spPr>
            <a:xfrm>
              <a:off x="0" y="-28575"/>
              <a:ext cx="494218" cy="45949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385"/>
                </a:lnSpc>
              </a:pPr>
              <a:r>
                <a:rPr lang="en-US" sz="923" spc="12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United States</a:t>
              </a:r>
            </a:p>
          </p:txBody>
        </p:sp>
      </p:grpSp>
      <p:grpSp>
        <p:nvGrpSpPr>
          <p:cNvPr name="Group 126" id="126"/>
          <p:cNvGrpSpPr/>
          <p:nvPr/>
        </p:nvGrpSpPr>
        <p:grpSpPr>
          <a:xfrm rot="0">
            <a:off x="6724812" y="859524"/>
            <a:ext cx="287804" cy="144840"/>
            <a:chOff x="0" y="0"/>
            <a:chExt cx="375212" cy="188828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375212" cy="188828"/>
            </a:xfrm>
            <a:custGeom>
              <a:avLst/>
              <a:gdLst/>
              <a:ahLst/>
              <a:cxnLst/>
              <a:rect r="r" b="b" t="t" l="l"/>
              <a:pathLst>
                <a:path h="188828" w="375212">
                  <a:moveTo>
                    <a:pt x="0" y="0"/>
                  </a:moveTo>
                  <a:lnTo>
                    <a:pt x="375212" y="0"/>
                  </a:lnTo>
                  <a:lnTo>
                    <a:pt x="375212" y="188828"/>
                  </a:lnTo>
                  <a:lnTo>
                    <a:pt x="0" y="1888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8" id="128"/>
            <p:cNvSpPr txBox="true"/>
            <p:nvPr/>
          </p:nvSpPr>
          <p:spPr>
            <a:xfrm>
              <a:off x="0" y="-19050"/>
              <a:ext cx="375212" cy="2078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12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500K</a:t>
              </a:r>
            </a:p>
          </p:txBody>
        </p:sp>
      </p:grpSp>
      <p:grpSp>
        <p:nvGrpSpPr>
          <p:cNvPr name="Group 129" id="129"/>
          <p:cNvGrpSpPr/>
          <p:nvPr/>
        </p:nvGrpSpPr>
        <p:grpSpPr>
          <a:xfrm rot="0">
            <a:off x="6724812" y="1582749"/>
            <a:ext cx="287804" cy="144840"/>
            <a:chOff x="0" y="0"/>
            <a:chExt cx="375212" cy="188828"/>
          </a:xfrm>
        </p:grpSpPr>
        <p:sp>
          <p:nvSpPr>
            <p:cNvPr name="Freeform 130" id="130"/>
            <p:cNvSpPr/>
            <p:nvPr/>
          </p:nvSpPr>
          <p:spPr>
            <a:xfrm flipH="false" flipV="false" rot="0">
              <a:off x="0" y="0"/>
              <a:ext cx="375212" cy="188828"/>
            </a:xfrm>
            <a:custGeom>
              <a:avLst/>
              <a:gdLst/>
              <a:ahLst/>
              <a:cxnLst/>
              <a:rect r="r" b="b" t="t" l="l"/>
              <a:pathLst>
                <a:path h="188828" w="375212">
                  <a:moveTo>
                    <a:pt x="0" y="0"/>
                  </a:moveTo>
                  <a:lnTo>
                    <a:pt x="375212" y="0"/>
                  </a:lnTo>
                  <a:lnTo>
                    <a:pt x="375212" y="188828"/>
                  </a:lnTo>
                  <a:lnTo>
                    <a:pt x="0" y="1888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1" id="131"/>
            <p:cNvSpPr txBox="true"/>
            <p:nvPr/>
          </p:nvSpPr>
          <p:spPr>
            <a:xfrm>
              <a:off x="0" y="-19050"/>
              <a:ext cx="375212" cy="2078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12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400K</a:t>
              </a:r>
            </a:p>
          </p:txBody>
        </p:sp>
      </p:grpSp>
      <p:grpSp>
        <p:nvGrpSpPr>
          <p:cNvPr name="Group 132" id="132"/>
          <p:cNvGrpSpPr/>
          <p:nvPr/>
        </p:nvGrpSpPr>
        <p:grpSpPr>
          <a:xfrm rot="0">
            <a:off x="6724812" y="2345068"/>
            <a:ext cx="287804" cy="144840"/>
            <a:chOff x="0" y="0"/>
            <a:chExt cx="375212" cy="188828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375212" cy="188828"/>
            </a:xfrm>
            <a:custGeom>
              <a:avLst/>
              <a:gdLst/>
              <a:ahLst/>
              <a:cxnLst/>
              <a:rect r="r" b="b" t="t" l="l"/>
              <a:pathLst>
                <a:path h="188828" w="375212">
                  <a:moveTo>
                    <a:pt x="0" y="0"/>
                  </a:moveTo>
                  <a:lnTo>
                    <a:pt x="375212" y="0"/>
                  </a:lnTo>
                  <a:lnTo>
                    <a:pt x="375212" y="188828"/>
                  </a:lnTo>
                  <a:lnTo>
                    <a:pt x="0" y="1888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4" id="134"/>
            <p:cNvSpPr txBox="true"/>
            <p:nvPr/>
          </p:nvSpPr>
          <p:spPr>
            <a:xfrm>
              <a:off x="0" y="-19050"/>
              <a:ext cx="375212" cy="2078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12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300K</a:t>
              </a:r>
            </a:p>
          </p:txBody>
        </p:sp>
      </p:grpSp>
      <p:grpSp>
        <p:nvGrpSpPr>
          <p:cNvPr name="Group 135" id="135"/>
          <p:cNvGrpSpPr/>
          <p:nvPr/>
        </p:nvGrpSpPr>
        <p:grpSpPr>
          <a:xfrm rot="0">
            <a:off x="6724812" y="3107386"/>
            <a:ext cx="287804" cy="144840"/>
            <a:chOff x="0" y="0"/>
            <a:chExt cx="375212" cy="188828"/>
          </a:xfrm>
        </p:grpSpPr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375212" cy="188828"/>
            </a:xfrm>
            <a:custGeom>
              <a:avLst/>
              <a:gdLst/>
              <a:ahLst/>
              <a:cxnLst/>
              <a:rect r="r" b="b" t="t" l="l"/>
              <a:pathLst>
                <a:path h="188828" w="375212">
                  <a:moveTo>
                    <a:pt x="0" y="0"/>
                  </a:moveTo>
                  <a:lnTo>
                    <a:pt x="375212" y="0"/>
                  </a:lnTo>
                  <a:lnTo>
                    <a:pt x="375212" y="188828"/>
                  </a:lnTo>
                  <a:lnTo>
                    <a:pt x="0" y="1888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7" id="137"/>
            <p:cNvSpPr txBox="true"/>
            <p:nvPr/>
          </p:nvSpPr>
          <p:spPr>
            <a:xfrm>
              <a:off x="0" y="-19050"/>
              <a:ext cx="375212" cy="2078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12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200K</a:t>
              </a:r>
            </a:p>
          </p:txBody>
        </p:sp>
      </p:grpSp>
      <p:grpSp>
        <p:nvGrpSpPr>
          <p:cNvPr name="Group 138" id="138"/>
          <p:cNvGrpSpPr/>
          <p:nvPr/>
        </p:nvGrpSpPr>
        <p:grpSpPr>
          <a:xfrm rot="0">
            <a:off x="6724812" y="3859931"/>
            <a:ext cx="287804" cy="144840"/>
            <a:chOff x="0" y="0"/>
            <a:chExt cx="375212" cy="188828"/>
          </a:xfrm>
        </p:grpSpPr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375212" cy="188828"/>
            </a:xfrm>
            <a:custGeom>
              <a:avLst/>
              <a:gdLst/>
              <a:ahLst/>
              <a:cxnLst/>
              <a:rect r="r" b="b" t="t" l="l"/>
              <a:pathLst>
                <a:path h="188828" w="375212">
                  <a:moveTo>
                    <a:pt x="0" y="0"/>
                  </a:moveTo>
                  <a:lnTo>
                    <a:pt x="375212" y="0"/>
                  </a:lnTo>
                  <a:lnTo>
                    <a:pt x="375212" y="188828"/>
                  </a:lnTo>
                  <a:lnTo>
                    <a:pt x="0" y="1888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0" id="140"/>
            <p:cNvSpPr txBox="true"/>
            <p:nvPr/>
          </p:nvSpPr>
          <p:spPr>
            <a:xfrm>
              <a:off x="0" y="-19050"/>
              <a:ext cx="375212" cy="2078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12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100K</a:t>
              </a:r>
            </a:p>
          </p:txBody>
        </p:sp>
      </p:grpSp>
      <p:grpSp>
        <p:nvGrpSpPr>
          <p:cNvPr name="Group 141" id="141"/>
          <p:cNvGrpSpPr/>
          <p:nvPr/>
        </p:nvGrpSpPr>
        <p:grpSpPr>
          <a:xfrm rot="0">
            <a:off x="6865303" y="4534289"/>
            <a:ext cx="144498" cy="144840"/>
            <a:chOff x="0" y="0"/>
            <a:chExt cx="188383" cy="188828"/>
          </a:xfrm>
        </p:grpSpPr>
        <p:sp>
          <p:nvSpPr>
            <p:cNvPr name="Freeform 142" id="142"/>
            <p:cNvSpPr/>
            <p:nvPr/>
          </p:nvSpPr>
          <p:spPr>
            <a:xfrm flipH="false" flipV="false" rot="0">
              <a:off x="0" y="0"/>
              <a:ext cx="188383" cy="188828"/>
            </a:xfrm>
            <a:custGeom>
              <a:avLst/>
              <a:gdLst/>
              <a:ahLst/>
              <a:cxnLst/>
              <a:rect r="r" b="b" t="t" l="l"/>
              <a:pathLst>
                <a:path h="188828" w="188383">
                  <a:moveTo>
                    <a:pt x="0" y="0"/>
                  </a:moveTo>
                  <a:lnTo>
                    <a:pt x="188383" y="0"/>
                  </a:lnTo>
                  <a:lnTo>
                    <a:pt x="188383" y="188828"/>
                  </a:lnTo>
                  <a:lnTo>
                    <a:pt x="0" y="1888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3" id="143"/>
            <p:cNvSpPr txBox="true"/>
            <p:nvPr/>
          </p:nvSpPr>
          <p:spPr>
            <a:xfrm>
              <a:off x="0" y="-19050"/>
              <a:ext cx="188383" cy="2078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12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0K</a:t>
              </a:r>
            </a:p>
          </p:txBody>
        </p:sp>
      </p:grpSp>
      <p:grpSp>
        <p:nvGrpSpPr>
          <p:cNvPr name="Group 144" id="144"/>
          <p:cNvGrpSpPr/>
          <p:nvPr/>
        </p:nvGrpSpPr>
        <p:grpSpPr>
          <a:xfrm rot="-5400000">
            <a:off x="6461138" y="2654382"/>
            <a:ext cx="301233" cy="144615"/>
            <a:chOff x="0" y="0"/>
            <a:chExt cx="392719" cy="188535"/>
          </a:xfrm>
        </p:grpSpPr>
        <p:sp>
          <p:nvSpPr>
            <p:cNvPr name="Freeform 145" id="145"/>
            <p:cNvSpPr/>
            <p:nvPr/>
          </p:nvSpPr>
          <p:spPr>
            <a:xfrm flipH="false" flipV="false" rot="0">
              <a:off x="0" y="0"/>
              <a:ext cx="392719" cy="188535"/>
            </a:xfrm>
            <a:custGeom>
              <a:avLst/>
              <a:gdLst/>
              <a:ahLst/>
              <a:cxnLst/>
              <a:rect r="r" b="b" t="t" l="l"/>
              <a:pathLst>
                <a:path h="188535" w="392719">
                  <a:moveTo>
                    <a:pt x="0" y="0"/>
                  </a:moveTo>
                  <a:lnTo>
                    <a:pt x="392719" y="0"/>
                  </a:lnTo>
                  <a:lnTo>
                    <a:pt x="392719" y="188535"/>
                  </a:lnTo>
                  <a:lnTo>
                    <a:pt x="0" y="1885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6" id="146"/>
            <p:cNvSpPr txBox="true"/>
            <p:nvPr/>
          </p:nvSpPr>
          <p:spPr>
            <a:xfrm>
              <a:off x="0" y="-19050"/>
              <a:ext cx="392719" cy="20758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-18">
                  <a:solidFill>
                    <a:srgbClr val="33333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Sales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73438" y="403960"/>
            <a:ext cx="7167093" cy="9512687"/>
          </a:xfrm>
          <a:custGeom>
            <a:avLst/>
            <a:gdLst/>
            <a:ahLst/>
            <a:cxnLst/>
            <a:rect r="r" b="b" t="t" l="l"/>
            <a:pathLst>
              <a:path h="9512687" w="7167093">
                <a:moveTo>
                  <a:pt x="0" y="0"/>
                </a:moveTo>
                <a:lnTo>
                  <a:pt x="7167092" y="0"/>
                </a:lnTo>
                <a:lnTo>
                  <a:pt x="7167092" y="9512688"/>
                </a:lnTo>
                <a:lnTo>
                  <a:pt x="0" y="9512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170866" y="946770"/>
            <a:ext cx="622306" cy="144615"/>
            <a:chOff x="0" y="0"/>
            <a:chExt cx="811303" cy="18853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1303" cy="188535"/>
            </a:xfrm>
            <a:custGeom>
              <a:avLst/>
              <a:gdLst/>
              <a:ahLst/>
              <a:cxnLst/>
              <a:rect r="r" b="b" t="t" l="l"/>
              <a:pathLst>
                <a:path h="188535" w="811303">
                  <a:moveTo>
                    <a:pt x="0" y="0"/>
                  </a:moveTo>
                  <a:lnTo>
                    <a:pt x="811303" y="0"/>
                  </a:lnTo>
                  <a:lnTo>
                    <a:pt x="811303" y="188535"/>
                  </a:lnTo>
                  <a:lnTo>
                    <a:pt x="0" y="1885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1303" cy="20758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8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Order Date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756283" y="956543"/>
            <a:ext cx="391568" cy="144615"/>
            <a:chOff x="0" y="0"/>
            <a:chExt cx="510488" cy="1885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0488" cy="188535"/>
            </a:xfrm>
            <a:custGeom>
              <a:avLst/>
              <a:gdLst/>
              <a:ahLst/>
              <a:cxnLst/>
              <a:rect r="r" b="b" t="t" l="l"/>
              <a:pathLst>
                <a:path h="188535" w="510488">
                  <a:moveTo>
                    <a:pt x="0" y="0"/>
                  </a:moveTo>
                  <a:lnTo>
                    <a:pt x="510488" y="0"/>
                  </a:lnTo>
                  <a:lnTo>
                    <a:pt x="510488" y="188535"/>
                  </a:lnTo>
                  <a:lnTo>
                    <a:pt x="0" y="1885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510488" cy="20758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8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Region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942947" y="1406830"/>
            <a:ext cx="287804" cy="135067"/>
            <a:chOff x="0" y="0"/>
            <a:chExt cx="375212" cy="17608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75212" cy="176087"/>
            </a:xfrm>
            <a:custGeom>
              <a:avLst/>
              <a:gdLst/>
              <a:ahLst/>
              <a:cxnLst/>
              <a:rect r="r" b="b" t="t" l="l"/>
              <a:pathLst>
                <a:path h="176087" w="375212">
                  <a:moveTo>
                    <a:pt x="0" y="0"/>
                  </a:moveTo>
                  <a:lnTo>
                    <a:pt x="375212" y="0"/>
                  </a:lnTo>
                  <a:lnTo>
                    <a:pt x="375212" y="176087"/>
                  </a:lnTo>
                  <a:lnTo>
                    <a:pt x="0" y="176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375212" cy="185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700K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942947" y="2003002"/>
            <a:ext cx="287804" cy="135067"/>
            <a:chOff x="0" y="0"/>
            <a:chExt cx="375212" cy="17608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75212" cy="176087"/>
            </a:xfrm>
            <a:custGeom>
              <a:avLst/>
              <a:gdLst/>
              <a:ahLst/>
              <a:cxnLst/>
              <a:rect r="r" b="b" t="t" l="l"/>
              <a:pathLst>
                <a:path h="176087" w="375212">
                  <a:moveTo>
                    <a:pt x="0" y="0"/>
                  </a:moveTo>
                  <a:lnTo>
                    <a:pt x="375212" y="0"/>
                  </a:lnTo>
                  <a:lnTo>
                    <a:pt x="375212" y="176087"/>
                  </a:lnTo>
                  <a:lnTo>
                    <a:pt x="0" y="176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375212" cy="185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600K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942947" y="2599174"/>
            <a:ext cx="287804" cy="135067"/>
            <a:chOff x="0" y="0"/>
            <a:chExt cx="375212" cy="17608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75212" cy="176087"/>
            </a:xfrm>
            <a:custGeom>
              <a:avLst/>
              <a:gdLst/>
              <a:ahLst/>
              <a:cxnLst/>
              <a:rect r="r" b="b" t="t" l="l"/>
              <a:pathLst>
                <a:path h="176087" w="375212">
                  <a:moveTo>
                    <a:pt x="0" y="0"/>
                  </a:moveTo>
                  <a:lnTo>
                    <a:pt x="375212" y="0"/>
                  </a:lnTo>
                  <a:lnTo>
                    <a:pt x="375212" y="176087"/>
                  </a:lnTo>
                  <a:lnTo>
                    <a:pt x="0" y="176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"/>
              <a:ext cx="375212" cy="185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500K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942947" y="3205119"/>
            <a:ext cx="287804" cy="135067"/>
            <a:chOff x="0" y="0"/>
            <a:chExt cx="375212" cy="17608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75212" cy="176087"/>
            </a:xfrm>
            <a:custGeom>
              <a:avLst/>
              <a:gdLst/>
              <a:ahLst/>
              <a:cxnLst/>
              <a:rect r="r" b="b" t="t" l="l"/>
              <a:pathLst>
                <a:path h="176087" w="375212">
                  <a:moveTo>
                    <a:pt x="0" y="0"/>
                  </a:moveTo>
                  <a:lnTo>
                    <a:pt x="375212" y="0"/>
                  </a:lnTo>
                  <a:lnTo>
                    <a:pt x="375212" y="176087"/>
                  </a:lnTo>
                  <a:lnTo>
                    <a:pt x="0" y="176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9525"/>
              <a:ext cx="375212" cy="185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400K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942947" y="3801291"/>
            <a:ext cx="287804" cy="135067"/>
            <a:chOff x="0" y="0"/>
            <a:chExt cx="375212" cy="17608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75212" cy="176087"/>
            </a:xfrm>
            <a:custGeom>
              <a:avLst/>
              <a:gdLst/>
              <a:ahLst/>
              <a:cxnLst/>
              <a:rect r="r" b="b" t="t" l="l"/>
              <a:pathLst>
                <a:path h="176087" w="375212">
                  <a:moveTo>
                    <a:pt x="0" y="0"/>
                  </a:moveTo>
                  <a:lnTo>
                    <a:pt x="375212" y="0"/>
                  </a:lnTo>
                  <a:lnTo>
                    <a:pt x="375212" y="176087"/>
                  </a:lnTo>
                  <a:lnTo>
                    <a:pt x="0" y="176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"/>
              <a:ext cx="375212" cy="185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300K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5942947" y="4397463"/>
            <a:ext cx="287804" cy="135067"/>
            <a:chOff x="0" y="0"/>
            <a:chExt cx="375212" cy="17608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75212" cy="176087"/>
            </a:xfrm>
            <a:custGeom>
              <a:avLst/>
              <a:gdLst/>
              <a:ahLst/>
              <a:cxnLst/>
              <a:rect r="r" b="b" t="t" l="l"/>
              <a:pathLst>
                <a:path h="176087" w="375212">
                  <a:moveTo>
                    <a:pt x="0" y="0"/>
                  </a:moveTo>
                  <a:lnTo>
                    <a:pt x="375212" y="0"/>
                  </a:lnTo>
                  <a:lnTo>
                    <a:pt x="375212" y="176087"/>
                  </a:lnTo>
                  <a:lnTo>
                    <a:pt x="0" y="176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9525"/>
              <a:ext cx="375212" cy="185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200K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5942947" y="4905675"/>
            <a:ext cx="287804" cy="232800"/>
            <a:chOff x="0" y="0"/>
            <a:chExt cx="375212" cy="30350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75212" cy="303502"/>
            </a:xfrm>
            <a:custGeom>
              <a:avLst/>
              <a:gdLst/>
              <a:ahLst/>
              <a:cxnLst/>
              <a:rect r="r" b="b" t="t" l="l"/>
              <a:pathLst>
                <a:path h="303502" w="375212">
                  <a:moveTo>
                    <a:pt x="0" y="0"/>
                  </a:moveTo>
                  <a:lnTo>
                    <a:pt x="375212" y="0"/>
                  </a:lnTo>
                  <a:lnTo>
                    <a:pt x="375212" y="303502"/>
                  </a:lnTo>
                  <a:lnTo>
                    <a:pt x="0" y="3035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114300"/>
              <a:ext cx="375212" cy="41780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308"/>
                </a:lnSpc>
              </a:pPr>
              <a:r>
                <a:rPr lang="en-US" sz="92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100K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6083438" y="5413888"/>
            <a:ext cx="144498" cy="232800"/>
            <a:chOff x="0" y="0"/>
            <a:chExt cx="188383" cy="30350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88383" cy="303502"/>
            </a:xfrm>
            <a:custGeom>
              <a:avLst/>
              <a:gdLst/>
              <a:ahLst/>
              <a:cxnLst/>
              <a:rect r="r" b="b" t="t" l="l"/>
              <a:pathLst>
                <a:path h="303502" w="188383">
                  <a:moveTo>
                    <a:pt x="0" y="0"/>
                  </a:moveTo>
                  <a:lnTo>
                    <a:pt x="188383" y="0"/>
                  </a:lnTo>
                  <a:lnTo>
                    <a:pt x="188383" y="303502"/>
                  </a:lnTo>
                  <a:lnTo>
                    <a:pt x="0" y="3035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114300"/>
              <a:ext cx="188383" cy="41780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308"/>
                </a:lnSpc>
              </a:pPr>
              <a:r>
                <a:rPr lang="en-US" sz="92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0K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6455889" y="5726634"/>
            <a:ext cx="286729" cy="135067"/>
            <a:chOff x="0" y="0"/>
            <a:chExt cx="373810" cy="176087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373810" cy="176087"/>
            </a:xfrm>
            <a:custGeom>
              <a:avLst/>
              <a:gdLst/>
              <a:ahLst/>
              <a:cxnLst/>
              <a:rect r="r" b="b" t="t" l="l"/>
              <a:pathLst>
                <a:path h="176087" w="373810">
                  <a:moveTo>
                    <a:pt x="0" y="0"/>
                  </a:moveTo>
                  <a:lnTo>
                    <a:pt x="373810" y="0"/>
                  </a:lnTo>
                  <a:lnTo>
                    <a:pt x="373810" y="176087"/>
                  </a:lnTo>
                  <a:lnTo>
                    <a:pt x="0" y="176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9525"/>
              <a:ext cx="373810" cy="185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2016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7042288" y="5726634"/>
            <a:ext cx="286729" cy="135067"/>
            <a:chOff x="0" y="0"/>
            <a:chExt cx="373810" cy="176087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373810" cy="176087"/>
            </a:xfrm>
            <a:custGeom>
              <a:avLst/>
              <a:gdLst/>
              <a:ahLst/>
              <a:cxnLst/>
              <a:rect r="r" b="b" t="t" l="l"/>
              <a:pathLst>
                <a:path h="176087" w="373810">
                  <a:moveTo>
                    <a:pt x="0" y="0"/>
                  </a:moveTo>
                  <a:lnTo>
                    <a:pt x="373810" y="0"/>
                  </a:lnTo>
                  <a:lnTo>
                    <a:pt x="373810" y="176087"/>
                  </a:lnTo>
                  <a:lnTo>
                    <a:pt x="0" y="176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9525"/>
              <a:ext cx="373810" cy="185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2015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7628687" y="5726634"/>
            <a:ext cx="286729" cy="135067"/>
            <a:chOff x="0" y="0"/>
            <a:chExt cx="373810" cy="176087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373810" cy="176087"/>
            </a:xfrm>
            <a:custGeom>
              <a:avLst/>
              <a:gdLst/>
              <a:ahLst/>
              <a:cxnLst/>
              <a:rect r="r" b="b" t="t" l="l"/>
              <a:pathLst>
                <a:path h="176087" w="373810">
                  <a:moveTo>
                    <a:pt x="0" y="0"/>
                  </a:moveTo>
                  <a:lnTo>
                    <a:pt x="373810" y="0"/>
                  </a:lnTo>
                  <a:lnTo>
                    <a:pt x="373810" y="176087"/>
                  </a:lnTo>
                  <a:lnTo>
                    <a:pt x="0" y="176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9525"/>
              <a:ext cx="373810" cy="185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2017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8215086" y="5726634"/>
            <a:ext cx="286729" cy="135067"/>
            <a:chOff x="0" y="0"/>
            <a:chExt cx="373810" cy="176087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373810" cy="176087"/>
            </a:xfrm>
            <a:custGeom>
              <a:avLst/>
              <a:gdLst/>
              <a:ahLst/>
              <a:cxnLst/>
              <a:rect r="r" b="b" t="t" l="l"/>
              <a:pathLst>
                <a:path h="176087" w="373810">
                  <a:moveTo>
                    <a:pt x="0" y="0"/>
                  </a:moveTo>
                  <a:lnTo>
                    <a:pt x="373810" y="0"/>
                  </a:lnTo>
                  <a:lnTo>
                    <a:pt x="373810" y="176087"/>
                  </a:lnTo>
                  <a:lnTo>
                    <a:pt x="0" y="176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9525"/>
              <a:ext cx="373810" cy="1856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7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2018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8961522" y="1113630"/>
            <a:ext cx="414604" cy="750785"/>
            <a:chOff x="0" y="0"/>
            <a:chExt cx="540521" cy="978802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540521" cy="978802"/>
            </a:xfrm>
            <a:custGeom>
              <a:avLst/>
              <a:gdLst/>
              <a:ahLst/>
              <a:cxnLst/>
              <a:rect r="r" b="b" t="t" l="l"/>
              <a:pathLst>
                <a:path h="978802" w="540521">
                  <a:moveTo>
                    <a:pt x="0" y="0"/>
                  </a:moveTo>
                  <a:lnTo>
                    <a:pt x="540521" y="0"/>
                  </a:lnTo>
                  <a:lnTo>
                    <a:pt x="540521" y="978802"/>
                  </a:lnTo>
                  <a:lnTo>
                    <a:pt x="0" y="9788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540521" cy="101690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539"/>
                </a:lnSpc>
              </a:pPr>
              <a:r>
                <a:rPr lang="en-US" sz="923" spc="7">
                  <a:solidFill>
                    <a:srgbClr val="333333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Central East South West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-5400000">
            <a:off x="5679273" y="3274988"/>
            <a:ext cx="301233" cy="144615"/>
            <a:chOff x="0" y="0"/>
            <a:chExt cx="392719" cy="18853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392719" cy="188535"/>
            </a:xfrm>
            <a:custGeom>
              <a:avLst/>
              <a:gdLst/>
              <a:ahLst/>
              <a:cxnLst/>
              <a:rect r="r" b="b" t="t" l="l"/>
              <a:pathLst>
                <a:path h="188535" w="392719">
                  <a:moveTo>
                    <a:pt x="0" y="0"/>
                  </a:moveTo>
                  <a:lnTo>
                    <a:pt x="392719" y="0"/>
                  </a:lnTo>
                  <a:lnTo>
                    <a:pt x="392719" y="188535"/>
                  </a:lnTo>
                  <a:lnTo>
                    <a:pt x="0" y="1885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19050"/>
              <a:ext cx="392719" cy="20758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92"/>
                </a:lnSpc>
              </a:pPr>
              <a:r>
                <a:rPr lang="en-US" sz="923" spc="8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Sales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5677690" y="598898"/>
            <a:ext cx="1422486" cy="238234"/>
            <a:chOff x="0" y="0"/>
            <a:chExt cx="1854501" cy="310586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854501" cy="310586"/>
            </a:xfrm>
            <a:custGeom>
              <a:avLst/>
              <a:gdLst/>
              <a:ahLst/>
              <a:cxnLst/>
              <a:rect r="r" b="b" t="t" l="l"/>
              <a:pathLst>
                <a:path h="310586" w="1854501">
                  <a:moveTo>
                    <a:pt x="0" y="0"/>
                  </a:moveTo>
                  <a:lnTo>
                    <a:pt x="1854501" y="0"/>
                  </a:lnTo>
                  <a:lnTo>
                    <a:pt x="1854501" y="310586"/>
                  </a:lnTo>
                  <a:lnTo>
                    <a:pt x="0" y="31058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28575"/>
              <a:ext cx="1854501" cy="33916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154"/>
                </a:lnSpc>
              </a:pPr>
              <a:r>
                <a:rPr lang="en-US" sz="1539" spc="12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sales over time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73438" y="403960"/>
            <a:ext cx="7167063" cy="9510841"/>
          </a:xfrm>
          <a:custGeom>
            <a:avLst/>
            <a:gdLst/>
            <a:ahLst/>
            <a:cxnLst/>
            <a:rect r="r" b="b" t="t" l="l"/>
            <a:pathLst>
              <a:path h="9510841" w="7167063">
                <a:moveTo>
                  <a:pt x="0" y="0"/>
                </a:moveTo>
                <a:lnTo>
                  <a:pt x="7167063" y="0"/>
                </a:lnTo>
                <a:lnTo>
                  <a:pt x="7167063" y="9510841"/>
                </a:lnTo>
                <a:lnTo>
                  <a:pt x="0" y="95108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6" r="0" b="-1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819090" y="749251"/>
            <a:ext cx="229106" cy="496455"/>
            <a:chOff x="0" y="0"/>
            <a:chExt cx="298686" cy="6472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8686" cy="647230"/>
            </a:xfrm>
            <a:custGeom>
              <a:avLst/>
              <a:gdLst/>
              <a:ahLst/>
              <a:cxnLst/>
              <a:rect r="r" b="b" t="t" l="l"/>
              <a:pathLst>
                <a:path h="647230" w="298686">
                  <a:moveTo>
                    <a:pt x="0" y="0"/>
                  </a:moveTo>
                  <a:lnTo>
                    <a:pt x="298686" y="0"/>
                  </a:lnTo>
                  <a:lnTo>
                    <a:pt x="298686" y="647230"/>
                  </a:lnTo>
                  <a:lnTo>
                    <a:pt x="0" y="6472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298686" cy="65675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714"/>
                </a:lnSpc>
              </a:pPr>
              <a:r>
                <a:rPr lang="en-US" sz="509" spc="8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Region</a:t>
              </a:r>
            </a:p>
            <a:p>
              <a:pPr algn="r">
                <a:lnSpc>
                  <a:spcPts val="850"/>
                </a:lnSpc>
              </a:pPr>
              <a:r>
                <a:rPr lang="en-US" sz="509" spc="2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West East Central South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291391" y="1451308"/>
            <a:ext cx="166449" cy="69107"/>
            <a:chOff x="0" y="0"/>
            <a:chExt cx="217000" cy="900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7000" cy="90095"/>
            </a:xfrm>
            <a:custGeom>
              <a:avLst/>
              <a:gdLst/>
              <a:ahLst/>
              <a:cxnLst/>
              <a:rect r="r" b="b" t="t" l="l"/>
              <a:pathLst>
                <a:path h="90095" w="217000">
                  <a:moveTo>
                    <a:pt x="0" y="0"/>
                  </a:moveTo>
                  <a:lnTo>
                    <a:pt x="217000" y="0"/>
                  </a:lnTo>
                  <a:lnTo>
                    <a:pt x="217000" y="90095"/>
                  </a:lnTo>
                  <a:lnTo>
                    <a:pt x="0" y="9009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217000" cy="9962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14"/>
                </a:lnSpc>
              </a:pPr>
              <a:r>
                <a:rPr lang="en-US" sz="509" spc="8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Sales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082784" y="1258050"/>
            <a:ext cx="79848" cy="127874"/>
            <a:chOff x="0" y="0"/>
            <a:chExt cx="104098" cy="16671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4098" cy="166710"/>
            </a:xfrm>
            <a:custGeom>
              <a:avLst/>
              <a:gdLst/>
              <a:ahLst/>
              <a:cxnLst/>
              <a:rect r="r" b="b" t="t" l="l"/>
              <a:pathLst>
                <a:path h="166710" w="104098">
                  <a:moveTo>
                    <a:pt x="0" y="0"/>
                  </a:moveTo>
                  <a:lnTo>
                    <a:pt x="104098" y="0"/>
                  </a:lnTo>
                  <a:lnTo>
                    <a:pt x="104098" y="166710"/>
                  </a:lnTo>
                  <a:lnTo>
                    <a:pt x="0" y="1667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04098" cy="22386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274"/>
                </a:lnSpc>
              </a:pPr>
              <a:r>
                <a:rPr lang="en-US" sz="509" spc="2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0K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452205" y="1316690"/>
            <a:ext cx="119440" cy="69234"/>
            <a:chOff x="0" y="0"/>
            <a:chExt cx="155714" cy="9026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5714" cy="90261"/>
            </a:xfrm>
            <a:custGeom>
              <a:avLst/>
              <a:gdLst/>
              <a:ahLst/>
              <a:cxnLst/>
              <a:rect r="r" b="b" t="t" l="l"/>
              <a:pathLst>
                <a:path h="90261" w="155714">
                  <a:moveTo>
                    <a:pt x="0" y="0"/>
                  </a:moveTo>
                  <a:lnTo>
                    <a:pt x="155714" y="0"/>
                  </a:lnTo>
                  <a:lnTo>
                    <a:pt x="155714" y="90261"/>
                  </a:lnTo>
                  <a:lnTo>
                    <a:pt x="0" y="902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155714" cy="997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14"/>
                </a:lnSpc>
              </a:pPr>
              <a:r>
                <a:rPr lang="en-US" sz="509" spc="2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50K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875634" y="1316690"/>
            <a:ext cx="159032" cy="69234"/>
            <a:chOff x="0" y="0"/>
            <a:chExt cx="207330" cy="9026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7330" cy="90261"/>
            </a:xfrm>
            <a:custGeom>
              <a:avLst/>
              <a:gdLst/>
              <a:ahLst/>
              <a:cxnLst/>
              <a:rect r="r" b="b" t="t" l="l"/>
              <a:pathLst>
                <a:path h="90261" w="207330">
                  <a:moveTo>
                    <a:pt x="0" y="0"/>
                  </a:moveTo>
                  <a:lnTo>
                    <a:pt x="207330" y="0"/>
                  </a:lnTo>
                  <a:lnTo>
                    <a:pt x="207330" y="90261"/>
                  </a:lnTo>
                  <a:lnTo>
                    <a:pt x="0" y="902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"/>
              <a:ext cx="207330" cy="997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14"/>
                </a:lnSpc>
              </a:pPr>
              <a:r>
                <a:rPr lang="en-US" sz="509" spc="2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100K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318463" y="1316690"/>
            <a:ext cx="159032" cy="69234"/>
            <a:chOff x="0" y="0"/>
            <a:chExt cx="207330" cy="9026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7330" cy="90261"/>
            </a:xfrm>
            <a:custGeom>
              <a:avLst/>
              <a:gdLst/>
              <a:ahLst/>
              <a:cxnLst/>
              <a:rect r="r" b="b" t="t" l="l"/>
              <a:pathLst>
                <a:path h="90261" w="207330">
                  <a:moveTo>
                    <a:pt x="0" y="0"/>
                  </a:moveTo>
                  <a:lnTo>
                    <a:pt x="207330" y="0"/>
                  </a:lnTo>
                  <a:lnTo>
                    <a:pt x="207330" y="90261"/>
                  </a:lnTo>
                  <a:lnTo>
                    <a:pt x="0" y="902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9525"/>
              <a:ext cx="207330" cy="997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14"/>
                </a:lnSpc>
              </a:pPr>
              <a:r>
                <a:rPr lang="en-US" sz="509" spc="2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150K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761301" y="1316690"/>
            <a:ext cx="159032" cy="69234"/>
            <a:chOff x="0" y="0"/>
            <a:chExt cx="207330" cy="9026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07330" cy="90261"/>
            </a:xfrm>
            <a:custGeom>
              <a:avLst/>
              <a:gdLst/>
              <a:ahLst/>
              <a:cxnLst/>
              <a:rect r="r" b="b" t="t" l="l"/>
              <a:pathLst>
                <a:path h="90261" w="207330">
                  <a:moveTo>
                    <a:pt x="0" y="0"/>
                  </a:moveTo>
                  <a:lnTo>
                    <a:pt x="207330" y="0"/>
                  </a:lnTo>
                  <a:lnTo>
                    <a:pt x="207330" y="90261"/>
                  </a:lnTo>
                  <a:lnTo>
                    <a:pt x="0" y="902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"/>
              <a:ext cx="207330" cy="997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14"/>
                </a:lnSpc>
              </a:pPr>
              <a:r>
                <a:rPr lang="en-US" sz="509" spc="2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200K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8204130" y="1316690"/>
            <a:ext cx="159032" cy="69234"/>
            <a:chOff x="0" y="0"/>
            <a:chExt cx="207330" cy="9026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07330" cy="90261"/>
            </a:xfrm>
            <a:custGeom>
              <a:avLst/>
              <a:gdLst/>
              <a:ahLst/>
              <a:cxnLst/>
              <a:rect r="r" b="b" t="t" l="l"/>
              <a:pathLst>
                <a:path h="90261" w="207330">
                  <a:moveTo>
                    <a:pt x="0" y="0"/>
                  </a:moveTo>
                  <a:lnTo>
                    <a:pt x="207330" y="0"/>
                  </a:lnTo>
                  <a:lnTo>
                    <a:pt x="207330" y="90261"/>
                  </a:lnTo>
                  <a:lnTo>
                    <a:pt x="0" y="902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9525"/>
              <a:ext cx="207330" cy="997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14"/>
                </a:lnSpc>
              </a:pPr>
              <a:r>
                <a:rPr lang="en-US" sz="509" spc="2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250K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8646968" y="1316690"/>
            <a:ext cx="159032" cy="69234"/>
            <a:chOff x="0" y="0"/>
            <a:chExt cx="207330" cy="9026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07330" cy="90261"/>
            </a:xfrm>
            <a:custGeom>
              <a:avLst/>
              <a:gdLst/>
              <a:ahLst/>
              <a:cxnLst/>
              <a:rect r="r" b="b" t="t" l="l"/>
              <a:pathLst>
                <a:path h="90261" w="207330">
                  <a:moveTo>
                    <a:pt x="0" y="0"/>
                  </a:moveTo>
                  <a:lnTo>
                    <a:pt x="207330" y="0"/>
                  </a:lnTo>
                  <a:lnTo>
                    <a:pt x="207330" y="90261"/>
                  </a:lnTo>
                  <a:lnTo>
                    <a:pt x="0" y="902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9525"/>
              <a:ext cx="207330" cy="997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14"/>
                </a:lnSpc>
              </a:pPr>
              <a:r>
                <a:rPr lang="en-US" sz="509" spc="2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300K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089807" y="1316690"/>
            <a:ext cx="159032" cy="69234"/>
            <a:chOff x="0" y="0"/>
            <a:chExt cx="207330" cy="9026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07330" cy="90261"/>
            </a:xfrm>
            <a:custGeom>
              <a:avLst/>
              <a:gdLst/>
              <a:ahLst/>
              <a:cxnLst/>
              <a:rect r="r" b="b" t="t" l="l"/>
              <a:pathLst>
                <a:path h="90261" w="207330">
                  <a:moveTo>
                    <a:pt x="0" y="0"/>
                  </a:moveTo>
                  <a:lnTo>
                    <a:pt x="207330" y="0"/>
                  </a:lnTo>
                  <a:lnTo>
                    <a:pt x="207330" y="90261"/>
                  </a:lnTo>
                  <a:lnTo>
                    <a:pt x="0" y="902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9525"/>
              <a:ext cx="207330" cy="997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14"/>
                </a:lnSpc>
              </a:pPr>
              <a:r>
                <a:rPr lang="en-US" sz="509" spc="2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350K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9532636" y="1316690"/>
            <a:ext cx="159032" cy="69234"/>
            <a:chOff x="0" y="0"/>
            <a:chExt cx="207330" cy="90261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207330" cy="90261"/>
            </a:xfrm>
            <a:custGeom>
              <a:avLst/>
              <a:gdLst/>
              <a:ahLst/>
              <a:cxnLst/>
              <a:rect r="r" b="b" t="t" l="l"/>
              <a:pathLst>
                <a:path h="90261" w="207330">
                  <a:moveTo>
                    <a:pt x="0" y="0"/>
                  </a:moveTo>
                  <a:lnTo>
                    <a:pt x="207330" y="0"/>
                  </a:lnTo>
                  <a:lnTo>
                    <a:pt x="207330" y="90261"/>
                  </a:lnTo>
                  <a:lnTo>
                    <a:pt x="0" y="902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9525"/>
              <a:ext cx="207330" cy="997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14"/>
                </a:lnSpc>
              </a:pPr>
              <a:r>
                <a:rPr lang="en-US" sz="509" spc="2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400K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9975474" y="1316690"/>
            <a:ext cx="159032" cy="69234"/>
            <a:chOff x="0" y="0"/>
            <a:chExt cx="207330" cy="9026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07330" cy="90261"/>
            </a:xfrm>
            <a:custGeom>
              <a:avLst/>
              <a:gdLst/>
              <a:ahLst/>
              <a:cxnLst/>
              <a:rect r="r" b="b" t="t" l="l"/>
              <a:pathLst>
                <a:path h="90261" w="207330">
                  <a:moveTo>
                    <a:pt x="0" y="0"/>
                  </a:moveTo>
                  <a:lnTo>
                    <a:pt x="207330" y="0"/>
                  </a:lnTo>
                  <a:lnTo>
                    <a:pt x="207330" y="90261"/>
                  </a:lnTo>
                  <a:lnTo>
                    <a:pt x="0" y="902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9525"/>
              <a:ext cx="207330" cy="997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14"/>
                </a:lnSpc>
              </a:pPr>
              <a:r>
                <a:rPr lang="en-US" sz="509" spc="2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450K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0418303" y="1316690"/>
            <a:ext cx="159032" cy="69234"/>
            <a:chOff x="0" y="0"/>
            <a:chExt cx="207330" cy="90261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07330" cy="90261"/>
            </a:xfrm>
            <a:custGeom>
              <a:avLst/>
              <a:gdLst/>
              <a:ahLst/>
              <a:cxnLst/>
              <a:rect r="r" b="b" t="t" l="l"/>
              <a:pathLst>
                <a:path h="90261" w="207330">
                  <a:moveTo>
                    <a:pt x="0" y="0"/>
                  </a:moveTo>
                  <a:lnTo>
                    <a:pt x="207330" y="0"/>
                  </a:lnTo>
                  <a:lnTo>
                    <a:pt x="207330" y="90261"/>
                  </a:lnTo>
                  <a:lnTo>
                    <a:pt x="0" y="902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9525"/>
              <a:ext cx="207330" cy="997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14"/>
                </a:lnSpc>
              </a:pPr>
              <a:r>
                <a:rPr lang="en-US" sz="509" spc="2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500K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0861141" y="1316690"/>
            <a:ext cx="159032" cy="69234"/>
            <a:chOff x="0" y="0"/>
            <a:chExt cx="207330" cy="90261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207330" cy="90261"/>
            </a:xfrm>
            <a:custGeom>
              <a:avLst/>
              <a:gdLst/>
              <a:ahLst/>
              <a:cxnLst/>
              <a:rect r="r" b="b" t="t" l="l"/>
              <a:pathLst>
                <a:path h="90261" w="207330">
                  <a:moveTo>
                    <a:pt x="0" y="0"/>
                  </a:moveTo>
                  <a:lnTo>
                    <a:pt x="207330" y="0"/>
                  </a:lnTo>
                  <a:lnTo>
                    <a:pt x="207330" y="90261"/>
                  </a:lnTo>
                  <a:lnTo>
                    <a:pt x="0" y="902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9525"/>
              <a:ext cx="207330" cy="997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14"/>
                </a:lnSpc>
              </a:pPr>
              <a:r>
                <a:rPr lang="en-US" sz="509" spc="2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550K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1303980" y="1316690"/>
            <a:ext cx="159032" cy="69234"/>
            <a:chOff x="0" y="0"/>
            <a:chExt cx="207330" cy="90261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207330" cy="90261"/>
            </a:xfrm>
            <a:custGeom>
              <a:avLst/>
              <a:gdLst/>
              <a:ahLst/>
              <a:cxnLst/>
              <a:rect r="r" b="b" t="t" l="l"/>
              <a:pathLst>
                <a:path h="90261" w="207330">
                  <a:moveTo>
                    <a:pt x="0" y="0"/>
                  </a:moveTo>
                  <a:lnTo>
                    <a:pt x="207330" y="0"/>
                  </a:lnTo>
                  <a:lnTo>
                    <a:pt x="207330" y="90261"/>
                  </a:lnTo>
                  <a:lnTo>
                    <a:pt x="0" y="902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9525"/>
              <a:ext cx="207330" cy="997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14"/>
                </a:lnSpc>
              </a:pPr>
              <a:r>
                <a:rPr lang="en-US" sz="509" spc="2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600K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1746809" y="1316690"/>
            <a:ext cx="159032" cy="69234"/>
            <a:chOff x="0" y="0"/>
            <a:chExt cx="207330" cy="90261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207330" cy="90261"/>
            </a:xfrm>
            <a:custGeom>
              <a:avLst/>
              <a:gdLst/>
              <a:ahLst/>
              <a:cxnLst/>
              <a:rect r="r" b="b" t="t" l="l"/>
              <a:pathLst>
                <a:path h="90261" w="207330">
                  <a:moveTo>
                    <a:pt x="0" y="0"/>
                  </a:moveTo>
                  <a:lnTo>
                    <a:pt x="207330" y="0"/>
                  </a:lnTo>
                  <a:lnTo>
                    <a:pt x="207330" y="90261"/>
                  </a:lnTo>
                  <a:lnTo>
                    <a:pt x="0" y="902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9525"/>
              <a:ext cx="207330" cy="997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14"/>
                </a:lnSpc>
              </a:pPr>
              <a:r>
                <a:rPr lang="en-US" sz="509" spc="2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650K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2189647" y="1316690"/>
            <a:ext cx="159032" cy="69234"/>
            <a:chOff x="0" y="0"/>
            <a:chExt cx="207330" cy="90261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207330" cy="90261"/>
            </a:xfrm>
            <a:custGeom>
              <a:avLst/>
              <a:gdLst/>
              <a:ahLst/>
              <a:cxnLst/>
              <a:rect r="r" b="b" t="t" l="l"/>
              <a:pathLst>
                <a:path h="90261" w="207330">
                  <a:moveTo>
                    <a:pt x="0" y="0"/>
                  </a:moveTo>
                  <a:lnTo>
                    <a:pt x="207330" y="0"/>
                  </a:lnTo>
                  <a:lnTo>
                    <a:pt x="207330" y="90261"/>
                  </a:lnTo>
                  <a:lnTo>
                    <a:pt x="0" y="902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9525"/>
              <a:ext cx="207330" cy="997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14"/>
                </a:lnSpc>
              </a:pPr>
              <a:r>
                <a:rPr lang="en-US" sz="509" spc="2">
                  <a:solidFill>
                    <a:srgbClr val="666666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700K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5660195" y="537483"/>
            <a:ext cx="785247" cy="134989"/>
            <a:chOff x="0" y="0"/>
            <a:chExt cx="1023729" cy="17598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1023729" cy="175985"/>
            </a:xfrm>
            <a:custGeom>
              <a:avLst/>
              <a:gdLst/>
              <a:ahLst/>
              <a:cxnLst/>
              <a:rect r="r" b="b" t="t" l="l"/>
              <a:pathLst>
                <a:path h="175985" w="1023729">
                  <a:moveTo>
                    <a:pt x="0" y="0"/>
                  </a:moveTo>
                  <a:lnTo>
                    <a:pt x="1023729" y="0"/>
                  </a:lnTo>
                  <a:lnTo>
                    <a:pt x="1023729" y="175985"/>
                  </a:lnTo>
                  <a:lnTo>
                    <a:pt x="0" y="1759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9525"/>
              <a:ext cx="1023729" cy="18551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190"/>
                </a:lnSpc>
              </a:pPr>
              <a:r>
                <a:rPr lang="en-US" sz="849" spc="5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Sales by region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DAGlpyPdYuo</dc:identifier>
  <dcterms:modified xsi:type="dcterms:W3CDTF">2011-08-01T06:04:30Z</dcterms:modified>
  <cp:revision>1</cp:revision>
  <dc:title>Task 4 Elevate labs</dc:title>
</cp:coreProperties>
</file>