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7" d="100"/>
          <a:sy n="77" d="100"/>
        </p:scale>
        <p:origin x="984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sz="3200" dirty="0"/>
              <a:t>E-commerce Product Return Rate Analysis:</a:t>
            </a:r>
          </a:p>
          <a:p>
            <a:r>
              <a:rPr sz="3200" dirty="0"/>
              <a:t>Unlocking Performance &amp; Profitability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sz="2800" dirty="0"/>
              <a:t>Insights from Your Sales Data</a:t>
            </a:r>
          </a:p>
          <a:p>
            <a:pPr algn="l"/>
            <a:r>
              <a:rPr lang="en-US" sz="2800" dirty="0"/>
              <a:t>Musharraf Hussain Khan</a:t>
            </a:r>
            <a:endParaRPr sz="2800" dirty="0"/>
          </a:p>
          <a:p>
            <a:pPr algn="l"/>
            <a:r>
              <a:rPr sz="2800" dirty="0"/>
              <a:t>Date: </a:t>
            </a:r>
            <a:r>
              <a:rPr lang="en-US" sz="2800" dirty="0"/>
              <a:t>30-06-2025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Understanding the Impact of Product 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600" dirty="0"/>
              <a:t>Returns are an inherent part of e-commerce, but they come with significant costs: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sz="1800" dirty="0"/>
              <a:t>Lost Revenue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sz="1800" dirty="0"/>
              <a:t>Operational &amp; Logistics Overhead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sz="1800" dirty="0"/>
              <a:t>Potential Customer Dissatisfaction</a:t>
            </a:r>
          </a:p>
          <a:p>
            <a:endParaRPr sz="2600" dirty="0"/>
          </a:p>
          <a:p>
            <a:r>
              <a:rPr sz="2600" dirty="0"/>
              <a:t>Our Objective: To leverage data to identify: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sz="1800" dirty="0"/>
              <a:t>Overall return trends and scale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sz="1800" dirty="0"/>
              <a:t>Specific products, periods, or regions driving returns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sz="1800" dirty="0"/>
              <a:t>Actionable insights to reduce returns and improve </a:t>
            </a:r>
            <a:r>
              <a:rPr lang="en-US" sz="1800" dirty="0"/>
              <a:t>	</a:t>
            </a:r>
            <a:r>
              <a:rPr sz="1800" dirty="0"/>
              <a:t>profitability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200" dirty="0"/>
              <a:t>Current Return Performance: The Big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>
              <a:spcBef>
                <a:spcPts val="0"/>
              </a:spcBef>
            </a:pPr>
            <a:r>
              <a:rPr sz="2400" dirty="0"/>
              <a:t>Overall Unit Return Rate: 6.63%</a:t>
            </a:r>
          </a:p>
          <a:p>
            <a:pPr marL="274320">
              <a:spcBef>
                <a:spcPts val="0"/>
              </a:spcBef>
            </a:pPr>
            <a:r>
              <a:rPr sz="2400" dirty="0"/>
              <a:t>→ Nearly 7 of every 100 units sold are returned</a:t>
            </a:r>
          </a:p>
          <a:p>
            <a:pPr marL="274320">
              <a:spcBef>
                <a:spcPts val="0"/>
              </a:spcBef>
            </a:pPr>
            <a:endParaRPr sz="2400" dirty="0"/>
          </a:p>
          <a:p>
            <a:pPr marL="274320">
              <a:spcBef>
                <a:spcPts val="0"/>
              </a:spcBef>
            </a:pPr>
            <a:r>
              <a:rPr sz="2400" dirty="0"/>
              <a:t>Overall Revenue Return Rate: 6.04%</a:t>
            </a:r>
          </a:p>
          <a:p>
            <a:pPr marL="274320">
              <a:spcBef>
                <a:spcPts val="0"/>
              </a:spcBef>
            </a:pPr>
            <a:r>
              <a:rPr sz="2400" dirty="0"/>
              <a:t>→ Over 6% of gross sales revenue is lost due to returns</a:t>
            </a:r>
          </a:p>
          <a:p>
            <a:pPr marL="274320">
              <a:spcBef>
                <a:spcPts val="0"/>
              </a:spcBef>
            </a:pPr>
            <a:endParaRPr sz="2400" dirty="0"/>
          </a:p>
          <a:p>
            <a:pPr marL="274320">
              <a:spcBef>
                <a:spcPts val="0"/>
              </a:spcBef>
            </a:pPr>
            <a:r>
              <a:rPr sz="2400" dirty="0"/>
              <a:t>Absolute Impact:</a:t>
            </a:r>
          </a:p>
          <a:p>
            <a:pPr marL="274320">
              <a:spcBef>
                <a:spcPts val="0"/>
              </a:spcBef>
            </a:pPr>
            <a:r>
              <a:rPr sz="2400" dirty="0"/>
              <a:t>- Total Units Returned: 11K</a:t>
            </a:r>
          </a:p>
          <a:p>
            <a:pPr marL="274320">
              <a:spcBef>
                <a:spcPts val="0"/>
              </a:spcBef>
            </a:pPr>
            <a:r>
              <a:rPr sz="2400" dirty="0"/>
              <a:t>- Total Revenue Lost: ₹14.43K</a:t>
            </a:r>
          </a:p>
          <a:p>
            <a:pPr marL="274320">
              <a:spcBef>
                <a:spcPts val="0"/>
              </a:spcBef>
            </a:pPr>
            <a:endParaRPr sz="2400" dirty="0"/>
          </a:p>
          <a:p>
            <a:pPr marL="274320">
              <a:spcBef>
                <a:spcPts val="0"/>
              </a:spcBef>
            </a:pPr>
            <a:r>
              <a:rPr sz="2400" dirty="0"/>
              <a:t>Key Takeaway: Modest percentages, but high absolute losses = clear opportunity.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0E664D-11A7-EE54-F9FA-8C05606BF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676" y="1384989"/>
            <a:ext cx="1179349" cy="7406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2BE45A-D3BC-B117-57BE-5BB3C8701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677" y="2404662"/>
            <a:ext cx="1179349" cy="7031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F744E4-FCD3-9D60-90DB-20B08625E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050" y="3863181"/>
            <a:ext cx="2894975" cy="86917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Monthly &amp; Daily Return Rate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2148"/>
            <a:ext cx="8229600" cy="4844015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Monthly Trend:</a:t>
            </a:r>
          </a:p>
          <a:p>
            <a:pPr marL="400050" lvl="1" indent="0">
              <a:buNone/>
            </a:pPr>
            <a:r>
              <a:rPr dirty="0"/>
              <a:t>- Initial volatility (e.g., July 2010: 126.19%)</a:t>
            </a:r>
          </a:p>
          <a:p>
            <a:pPr marL="400050" lvl="1" indent="0">
              <a:buNone/>
            </a:pPr>
            <a:r>
              <a:rPr dirty="0"/>
              <a:t>- Stabilized by Jan 2011 (0.02%–0.04%)</a:t>
            </a:r>
            <a:endParaRPr lang="en-US" dirty="0"/>
          </a:p>
          <a:p>
            <a:pPr marL="400050" lvl="1" indent="0">
              <a:buNone/>
            </a:pPr>
            <a:endParaRPr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dirty="0"/>
              <a:t>Daily Patterns:</a:t>
            </a:r>
          </a:p>
          <a:p>
            <a:pPr marL="400050" lvl="1" indent="0">
              <a:buNone/>
            </a:pPr>
            <a:r>
              <a:rPr dirty="0"/>
              <a:t>- Spike in return rates on Thursdays (38.60%)</a:t>
            </a:r>
          </a:p>
          <a:p>
            <a:pPr marL="400050" lvl="1" indent="0">
              <a:buNone/>
            </a:pPr>
            <a:r>
              <a:rPr dirty="0"/>
              <a:t>- Other days far lower (e.g., Tuesday: 0.17%)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Insight: </a:t>
            </a:r>
            <a:r>
              <a:rPr lang="en-US" sz="2200" dirty="0"/>
              <a:t>Investigate Thursday-specific issues (logistics or behavior).</a:t>
            </a:r>
            <a:endParaRPr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F344D6-1583-8C3D-F02C-082EA0672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276" y="2614569"/>
            <a:ext cx="2840412" cy="16288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200" dirty="0"/>
              <a:t>Identifying Our Top Return-Driving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High Volume:</a:t>
            </a:r>
          </a:p>
          <a:p>
            <a:pPr marL="400050" lvl="1" indent="0">
              <a:buNone/>
            </a:pPr>
            <a:r>
              <a:rPr sz="2000" dirty="0"/>
              <a:t>- 'ROTATING SILVER ANGELS T-LIG...' → 9.4K returns</a:t>
            </a:r>
          </a:p>
          <a:p>
            <a:pPr marL="0" indent="0">
              <a:buNone/>
            </a:pPr>
            <a:endParaRPr sz="2400" dirty="0"/>
          </a:p>
          <a:p>
            <a:r>
              <a:rPr sz="2400" dirty="0"/>
              <a:t>High Proportional:</a:t>
            </a:r>
          </a:p>
          <a:p>
            <a:pPr marL="400050" lvl="1" indent="0">
              <a:buNone/>
            </a:pPr>
            <a:r>
              <a:rPr sz="2000" dirty="0"/>
              <a:t>- 'ROTATING SILVER ANGELS T-LIG...' → 19500%</a:t>
            </a:r>
          </a:p>
          <a:p>
            <a:pPr marL="400050" lvl="1" indent="0">
              <a:buNone/>
            </a:pPr>
            <a:r>
              <a:rPr sz="2000" dirty="0"/>
              <a:t>- 'BLUE CHARLIE+LOLA PERSONAL...' → 15000%</a:t>
            </a:r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sz="2400" b="1" dirty="0"/>
              <a:t>Insight:</a:t>
            </a:r>
            <a:r>
              <a:rPr sz="2000" dirty="0"/>
              <a:t> Possible quality issues, misleading descriptions, or shipping damage.</a:t>
            </a:r>
          </a:p>
          <a:p>
            <a:pPr marL="0" indent="0">
              <a:buNone/>
            </a:pPr>
            <a:r>
              <a:rPr sz="2400" b="1" dirty="0"/>
              <a:t>Combo View:</a:t>
            </a:r>
            <a:r>
              <a:rPr sz="2400" dirty="0"/>
              <a:t> </a:t>
            </a:r>
            <a:r>
              <a:rPr sz="2000" dirty="0"/>
              <a:t>Helps assess return rate vs sales volume.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A8D58-BAC7-3A94-F507-E555D0B68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356" y="2642616"/>
            <a:ext cx="2875531" cy="15727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Geographical Hotspots for 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United Kingdom:</a:t>
            </a:r>
          </a:p>
          <a:p>
            <a:r>
              <a:rPr lang="en-US" sz="2400" dirty="0"/>
              <a:t>- Primary market, manageable rate (6.78%)</a:t>
            </a:r>
          </a:p>
          <a:p>
            <a:endParaRPr lang="en-US" sz="2400" dirty="0"/>
          </a:p>
          <a:p>
            <a:r>
              <a:rPr lang="en-US" sz="2400" dirty="0"/>
              <a:t>Anomalies:</a:t>
            </a:r>
          </a:p>
          <a:p>
            <a:r>
              <a:rPr lang="en-US" sz="2400" dirty="0"/>
              <a:t>- Sweden: 200.00%</a:t>
            </a:r>
          </a:p>
          <a:p>
            <a:r>
              <a:rPr lang="en-US" sz="2400" dirty="0"/>
              <a:t>- Israel: 28.24%</a:t>
            </a:r>
          </a:p>
          <a:p>
            <a:endParaRPr lang="en-US" sz="2400" dirty="0"/>
          </a:p>
          <a:p>
            <a:r>
              <a:rPr lang="en-US" sz="2400" dirty="0"/>
              <a:t>Insight: Indicates potential logistics, customs, or expectation mismatches.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CA4D11-AE84-18D3-80AB-EBF22B291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392" y="2653003"/>
            <a:ext cx="3200677" cy="18899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200" dirty="0"/>
              <a:t>Actionable Recommendations to Reduce 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sz="2400" dirty="0"/>
              <a:t>1. Product Deep Dive: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sz="1800" dirty="0"/>
              <a:t>- Focus: 'ROTATING SILVER ANGELS T-LIG...'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sz="1800" dirty="0"/>
              <a:t>- Review: Quality, description, shipping</a:t>
            </a:r>
            <a:endParaRPr lang="en-US" sz="1800" dirty="0"/>
          </a:p>
          <a:p>
            <a:pPr marL="400050" lvl="1" indent="0">
              <a:spcBef>
                <a:spcPts val="0"/>
              </a:spcBef>
              <a:buNone/>
            </a:pPr>
            <a:endParaRPr sz="2400" dirty="0"/>
          </a:p>
          <a:p>
            <a:pPr marL="0" indent="0">
              <a:spcBef>
                <a:spcPts val="0"/>
              </a:spcBef>
              <a:buNone/>
            </a:pPr>
            <a:r>
              <a:rPr sz="2400" dirty="0"/>
              <a:t>2. Optimize Thursdays: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sz="1800" dirty="0"/>
              <a:t>- Review processes for spikes on this day</a:t>
            </a:r>
            <a:endParaRPr lang="en-US" sz="1800" dirty="0"/>
          </a:p>
          <a:p>
            <a:pPr marL="400050" lvl="1" indent="0">
              <a:spcBef>
                <a:spcPts val="0"/>
              </a:spcBef>
              <a:buNone/>
            </a:pPr>
            <a:endParaRPr sz="2400" dirty="0"/>
          </a:p>
          <a:p>
            <a:pPr marL="0" indent="0">
              <a:spcBef>
                <a:spcPts val="0"/>
              </a:spcBef>
              <a:buNone/>
            </a:pPr>
            <a:r>
              <a:rPr sz="2400" dirty="0"/>
              <a:t>3. Geographical Variances: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sz="1800" dirty="0"/>
              <a:t>- Investigate Sweden, Israel issues</a:t>
            </a:r>
            <a:endParaRPr lang="en-US" sz="1800" dirty="0"/>
          </a:p>
          <a:p>
            <a:pPr marL="400050" lvl="1" indent="0">
              <a:spcBef>
                <a:spcPts val="0"/>
              </a:spcBef>
              <a:buNone/>
            </a:pPr>
            <a:endParaRPr sz="2400" dirty="0"/>
          </a:p>
          <a:p>
            <a:pPr marL="0" indent="0">
              <a:spcBef>
                <a:spcPts val="0"/>
              </a:spcBef>
              <a:buNone/>
            </a:pPr>
            <a:r>
              <a:rPr sz="2400" dirty="0"/>
              <a:t>4. Continuous Monitoring: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sz="1800" dirty="0"/>
              <a:t>- Use dashboard to stay ahead of trends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Questions &amp;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Thank you for your time and attention.</a:t>
            </a:r>
            <a:endParaRPr lang="en-US" sz="2400" dirty="0"/>
          </a:p>
          <a:p>
            <a:r>
              <a:rPr sz="2400" dirty="0"/>
              <a:t>We can also dive deeper into specific data points or filters on the live dashboard.</a:t>
            </a:r>
            <a:endParaRPr lang="en-US" sz="2400" dirty="0"/>
          </a:p>
          <a:p>
            <a:endParaRPr lang="en-US" sz="2400" dirty="0"/>
          </a:p>
          <a:p>
            <a:endParaRPr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2CC526-2817-2056-ED08-F9EF68076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59" y="3871261"/>
            <a:ext cx="6982430" cy="11181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420</Words>
  <Application>Microsoft Office PowerPoint</Application>
  <PresentationFormat>On-screen Show (4:3)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E-commerce Product Return Rate Analysis: Unlocking Performance &amp; Profitability</vt:lpstr>
      <vt:lpstr>Understanding the Impact of Product Returns</vt:lpstr>
      <vt:lpstr>Current Return Performance: The Big Picture</vt:lpstr>
      <vt:lpstr>Monthly &amp; Daily Return Rate Trends</vt:lpstr>
      <vt:lpstr>Identifying Our Top Return-Driving Products</vt:lpstr>
      <vt:lpstr>Geographical Hotspots for Returns</vt:lpstr>
      <vt:lpstr>Actionable Recommendations to Reduce Returns</vt:lpstr>
      <vt:lpstr>Questions &amp; Discussion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Musharraf Khan</cp:lastModifiedBy>
  <cp:revision>18</cp:revision>
  <dcterms:created xsi:type="dcterms:W3CDTF">2013-01-27T09:14:16Z</dcterms:created>
  <dcterms:modified xsi:type="dcterms:W3CDTF">2025-06-29T23:52:14Z</dcterms:modified>
  <cp:category/>
</cp:coreProperties>
</file>