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8" r:id="rId3"/>
    <p:sldId id="257" r:id="rId4"/>
    <p:sldId id="259" r:id="rId5"/>
    <p:sldId id="304" r:id="rId6"/>
    <p:sldId id="291" r:id="rId7"/>
    <p:sldId id="305" r:id="rId8"/>
    <p:sldId id="292" r:id="rId9"/>
    <p:sldId id="293" r:id="rId10"/>
    <p:sldId id="294" r:id="rId11"/>
    <p:sldId id="295" r:id="rId12"/>
    <p:sldId id="296" r:id="rId13"/>
    <p:sldId id="297" r:id="rId14"/>
    <p:sldId id="299" r:id="rId15"/>
    <p:sldId id="301" r:id="rId16"/>
    <p:sldId id="302" r:id="rId17"/>
    <p:sldId id="300" r:id="rId18"/>
    <p:sldId id="303" r:id="rId19"/>
    <p:sldId id="310" r:id="rId20"/>
    <p:sldId id="309" r:id="rId21"/>
    <p:sldId id="311" r:id="rId22"/>
    <p:sldId id="313" r:id="rId23"/>
    <p:sldId id="312" r:id="rId24"/>
    <p:sldId id="307" r:id="rId25"/>
    <p:sldId id="308" r:id="rId26"/>
  </p:sldIdLst>
  <p:sldSz cx="9144000" cy="5143500" type="screen16x9"/>
  <p:notesSz cx="6858000" cy="9144000"/>
  <p:embeddedFontLst>
    <p:embeddedFont>
      <p:font typeface="Fira Sans Extra Condensed" panose="020B0503050000020004" pitchFamily="34" charset="0"/>
      <p:regular r:id="rId28"/>
      <p:bold r:id="rId29"/>
      <p:italic r:id="rId30"/>
      <p:boldItalic r:id="rId31"/>
    </p:embeddedFont>
    <p:embeddedFont>
      <p:font typeface="Fira Sans Extra Condensed SemiBold" panose="020B060402020202020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CC8F97-F0CB-403C-A363-301788965AC2}">
  <a:tblStyle styleId="{94CC8F97-F0CB-403C-A363-301788965A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8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17C1C81C-A8BB-2B29-849E-2DAB6B8E8815}"/>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A4B3C090-918D-FBD6-1738-F5A55B9478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CDBCCE65-64A0-611E-4ABF-746D8CB4D1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101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087012E5-9ACB-8158-287F-3FFF81E1F599}"/>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0C1AEE06-0CFE-D1AF-609B-FAA9DA9D5D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AE292A51-91CB-B8A7-7006-1406512644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734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90249367-78C0-B825-1841-AD38220A9E62}"/>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FF351B2B-BB43-4F0D-6627-66C3A6550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BA7A0B9A-AA65-952E-686D-63D99D72E1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5207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B1B8DCEE-B4C8-80F1-6008-5D9D5D326F64}"/>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9975FF81-292B-BCF6-367A-688A2BD340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D5C90737-03D6-27F7-0EF6-78BE7669F2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152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300C6D7D-369F-F07C-97C4-EF3FC9479998}"/>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D3718B6A-4C30-0F01-A17D-85C9D2AAE1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98D0874D-3B54-0DB3-E010-2648E19C38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1067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6BFA15F2-27AF-4C3A-952C-EFD9B156CB60}"/>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6DE52CB1-4299-B785-2699-3F1DAED2D5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2D23EDF0-FDA9-DE87-7C7F-C49F2E2AFF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544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65FD4A6C-E49B-614D-D330-6FF0C6E495C7}"/>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79AB8DF7-B323-1F90-9B2C-7742B99BDA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BB86B26B-B63F-C1F8-B670-D344BC11BA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349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FD2596E2-B9BE-8B39-CD16-7322F02677D7}"/>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BEBC6202-CFC3-E163-3DBD-BB1CABAC13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42A4BB59-3DA3-2601-BFCE-522013EB9F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381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0CD85CE3-70F7-6DE2-DB3C-825E8113F824}"/>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2C30BE5A-5AD0-AD36-81AC-C5976299DA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99E2C918-DB71-65C0-44E7-EE98AAF6B5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8681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0BB83BFB-3542-E255-0290-1AFB28870DE0}"/>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31544FCC-7E8F-60EF-0383-3867FE50F6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7CD3A9DF-3A36-E64E-4BFF-51C8AB671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148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5DF8AAB7-48BE-8BFB-A9F1-A011265CAD10}"/>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94D3E8C3-C625-18DF-E3BA-92CA429B2B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F3B84C30-F54E-D7CC-2819-D8F827E28C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452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375A3C9B-944A-28DC-CC1B-D5BD13802515}"/>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EF3AAB16-66FD-79C5-F2BC-F41D2D8D06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FAEFDB49-1FD9-3FD6-7C70-F5B93EB2CC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583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A5B86058-5A4B-4320-F5BF-4AA96D1CC619}"/>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DF1F960D-A9FC-1634-A84F-DBAF831508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4F959CBB-9936-8E1F-6D65-3DB1F84979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2952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85552129-6DAA-B1B5-A063-75F1FF6F1915}"/>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5DE4AB7E-143C-2BF3-B90A-1EB32B62D0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580A488D-D245-2E7F-A0EC-3AB7C24049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361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99273607-A385-87B8-663A-36B1611A460A}"/>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D5E25D0D-AFD7-5F94-2166-75435EAF11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9B587BD9-49BA-2575-CCAC-9ED8378831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812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3C85C1DA-535B-0410-8EFA-F24A7F6F18A4}"/>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5B08F916-4D07-2F9B-4457-E6A2C84986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E02F58C2-0545-6DAA-60B8-1F023C3756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81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B04F70DF-8D40-D459-734E-D853E60BDF09}"/>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1B69C9EC-A3D5-EA77-503F-DF19F47307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8127279F-F95D-0502-5A66-1508FD402D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050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93C50EFF-CA36-58C4-245F-5E8EA8ECB6B1}"/>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359B87B2-4BB9-35BA-8CAC-B401593D92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A497EE7C-9BDA-DED9-6EBC-6C7E3F8D4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289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5AD26D5F-22A6-9EBC-DB71-8D9563449FA2}"/>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206D51F1-D5D4-8394-0401-66A99A5F17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31906AB1-0879-76D2-E29D-AAD94AD526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51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BC2C1EAA-3459-D20E-333F-3C2A1E50E479}"/>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9AFB4BED-6F2F-C050-4FD9-7615934517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0CAD22F8-1C67-2FDA-329B-76BFD3EB5B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633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607AFDAB-F0FD-8427-FEB2-C763A7194EFD}"/>
            </a:ext>
          </a:extLst>
        </p:cNvPr>
        <p:cNvGrpSpPr/>
        <p:nvPr/>
      </p:nvGrpSpPr>
      <p:grpSpPr>
        <a:xfrm>
          <a:off x="0" y="0"/>
          <a:ext cx="0" cy="0"/>
          <a:chOff x="0" y="0"/>
          <a:chExt cx="0" cy="0"/>
        </a:xfrm>
      </p:grpSpPr>
      <p:sp>
        <p:nvSpPr>
          <p:cNvPr id="357" name="Google Shape;357;ge9566a474a_0_1082:notes">
            <a:extLst>
              <a:ext uri="{FF2B5EF4-FFF2-40B4-BE49-F238E27FC236}">
                <a16:creationId xmlns:a16="http://schemas.microsoft.com/office/drawing/2014/main" id="{EF805912-C079-FC58-92A8-99B71A8AAB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9566a474a_0_1082:notes">
            <a:extLst>
              <a:ext uri="{FF2B5EF4-FFF2-40B4-BE49-F238E27FC236}">
                <a16:creationId xmlns:a16="http://schemas.microsoft.com/office/drawing/2014/main" id="{EFB93D68-CDB4-27A0-7583-DB9350C2F2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998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sv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34.jp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6.jp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8.jp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902776" y="3049583"/>
            <a:ext cx="7338447" cy="1375183"/>
          </a:xfrm>
          <a:prstGeom prst="rect">
            <a:avLst/>
          </a:prstGeom>
        </p:spPr>
        <p:txBody>
          <a:bodyPr spcFirstLastPara="1" wrap="square" lIns="91425" tIns="91425" rIns="91425" bIns="91425" anchor="t" anchorCtr="0">
            <a:noAutofit/>
          </a:bodyPr>
          <a:lstStyle/>
          <a:p>
            <a:pPr lvl="0" algn="ctr"/>
            <a:r>
              <a:rPr lang="en-US" sz="4000" dirty="0"/>
              <a:t>Predicting Life Satisfaction using Machine Learning</a:t>
            </a:r>
            <a:endParaRPr sz="4000" dirty="0"/>
          </a:p>
        </p:txBody>
      </p:sp>
      <p:sp>
        <p:nvSpPr>
          <p:cNvPr id="47" name="Google Shape;47;p15"/>
          <p:cNvSpPr txBox="1">
            <a:spLocks noGrp="1"/>
          </p:cNvSpPr>
          <p:nvPr>
            <p:ph type="subTitle" idx="1"/>
          </p:nvPr>
        </p:nvSpPr>
        <p:spPr>
          <a:xfrm>
            <a:off x="0" y="4515819"/>
            <a:ext cx="2580468" cy="6276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AKM Muntasir Uddin Shawon</a:t>
            </a:r>
          </a:p>
          <a:p>
            <a:pPr marL="0" lvl="0" indent="0" algn="l" rtl="0">
              <a:spcBef>
                <a:spcPts val="0"/>
              </a:spcBef>
              <a:spcAft>
                <a:spcPts val="0"/>
              </a:spcAft>
              <a:buNone/>
            </a:pPr>
            <a:r>
              <a:rPr lang="en" sz="1400" dirty="0"/>
              <a:t>ID: 2222450642</a:t>
            </a:r>
            <a:endParaRPr sz="1400" dirty="0"/>
          </a:p>
        </p:txBody>
      </p:sp>
      <p:pic>
        <p:nvPicPr>
          <p:cNvPr id="3" name="Picture 2">
            <a:extLst>
              <a:ext uri="{FF2B5EF4-FFF2-40B4-BE49-F238E27FC236}">
                <a16:creationId xmlns:a16="http://schemas.microsoft.com/office/drawing/2014/main" id="{4AD835DD-9124-2432-4C47-A0FC5FA26638}"/>
              </a:ext>
            </a:extLst>
          </p:cNvPr>
          <p:cNvPicPr>
            <a:picLocks noChangeAspect="1"/>
          </p:cNvPicPr>
          <p:nvPr/>
        </p:nvPicPr>
        <p:blipFill>
          <a:blip r:embed="rId3"/>
          <a:stretch>
            <a:fillRect/>
          </a:stretch>
        </p:blipFill>
        <p:spPr>
          <a:xfrm>
            <a:off x="2326212" y="114300"/>
            <a:ext cx="4491576" cy="2994384"/>
          </a:xfrm>
          <a:prstGeom prst="rect">
            <a:avLst/>
          </a:prstGeom>
        </p:spPr>
      </p:pic>
      <p:sp>
        <p:nvSpPr>
          <p:cNvPr id="4" name="Google Shape;47;p15">
            <a:extLst>
              <a:ext uri="{FF2B5EF4-FFF2-40B4-BE49-F238E27FC236}">
                <a16:creationId xmlns:a16="http://schemas.microsoft.com/office/drawing/2014/main" id="{08C85234-875D-268B-83D3-28492DA9F4E8}"/>
              </a:ext>
            </a:extLst>
          </p:cNvPr>
          <p:cNvSpPr txBox="1">
            <a:spLocks/>
          </p:cNvSpPr>
          <p:nvPr/>
        </p:nvSpPr>
        <p:spPr>
          <a:xfrm>
            <a:off x="2824251" y="4506131"/>
            <a:ext cx="2116985" cy="627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lgn="l"/>
            <a:r>
              <a:rPr lang="en-US" sz="1400" dirty="0"/>
              <a:t>Mushfiq Azam</a:t>
            </a:r>
          </a:p>
          <a:p>
            <a:pPr marL="0" indent="0" algn="l"/>
            <a:r>
              <a:rPr lang="en-US" sz="1400" dirty="0"/>
              <a:t>ID: 2222668042</a:t>
            </a:r>
          </a:p>
        </p:txBody>
      </p:sp>
      <p:sp>
        <p:nvSpPr>
          <p:cNvPr id="5" name="Google Shape;47;p15">
            <a:extLst>
              <a:ext uri="{FF2B5EF4-FFF2-40B4-BE49-F238E27FC236}">
                <a16:creationId xmlns:a16="http://schemas.microsoft.com/office/drawing/2014/main" id="{316227F7-844D-B136-AB34-0E599C0DD297}"/>
              </a:ext>
            </a:extLst>
          </p:cNvPr>
          <p:cNvSpPr txBox="1">
            <a:spLocks/>
          </p:cNvSpPr>
          <p:nvPr/>
        </p:nvSpPr>
        <p:spPr>
          <a:xfrm>
            <a:off x="5101245" y="4515817"/>
            <a:ext cx="2116985" cy="627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lgn="l"/>
            <a:r>
              <a:rPr lang="en-US" sz="1400" dirty="0"/>
              <a:t>Ahnaf Nabil</a:t>
            </a:r>
          </a:p>
          <a:p>
            <a:pPr marL="0" indent="0" algn="l"/>
            <a:r>
              <a:rPr lang="en-US" sz="1400" dirty="0"/>
              <a:t>ID: 2212051042</a:t>
            </a:r>
          </a:p>
        </p:txBody>
      </p:sp>
      <p:sp>
        <p:nvSpPr>
          <p:cNvPr id="6" name="Google Shape;47;p15">
            <a:extLst>
              <a:ext uri="{FF2B5EF4-FFF2-40B4-BE49-F238E27FC236}">
                <a16:creationId xmlns:a16="http://schemas.microsoft.com/office/drawing/2014/main" id="{4F4EDF66-9053-1402-F10D-303FF46C5DD7}"/>
              </a:ext>
            </a:extLst>
          </p:cNvPr>
          <p:cNvSpPr txBox="1">
            <a:spLocks/>
          </p:cNvSpPr>
          <p:nvPr/>
        </p:nvSpPr>
        <p:spPr>
          <a:xfrm>
            <a:off x="7538247" y="4515818"/>
            <a:ext cx="2116985" cy="6276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lgn="l"/>
            <a:r>
              <a:rPr lang="en-US" sz="1400" dirty="0" err="1"/>
              <a:t>Tanbir</a:t>
            </a:r>
            <a:r>
              <a:rPr lang="en-US" sz="1400" dirty="0"/>
              <a:t> Islam </a:t>
            </a:r>
          </a:p>
          <a:p>
            <a:pPr marL="0" indent="0" algn="l"/>
            <a:r>
              <a:rPr lang="en-US" sz="1400" dirty="0"/>
              <a:t>ID: 2222621042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22A03B20-4167-052D-6615-52BD5D6F1836}"/>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51A87C8F-C58B-659D-108B-71A40C5958FE}"/>
              </a:ext>
            </a:extLst>
          </p:cNvPr>
          <p:cNvSpPr txBox="1">
            <a:spLocks noGrp="1"/>
          </p:cNvSpPr>
          <p:nvPr>
            <p:ph type="title"/>
          </p:nvPr>
        </p:nvSpPr>
        <p:spPr>
          <a:xfrm>
            <a:off x="457200" y="70512"/>
            <a:ext cx="8229600" cy="371400"/>
          </a:xfrm>
          <a:prstGeom prst="rect">
            <a:avLst/>
          </a:prstGeom>
        </p:spPr>
        <p:txBody>
          <a:bodyPr spcFirstLastPara="1" wrap="square" lIns="91425" tIns="91425" rIns="91425" bIns="91425" anchor="ctr" anchorCtr="0">
            <a:noAutofit/>
          </a:bodyPr>
          <a:lstStyle/>
          <a:p>
            <a:pPr lvl="0"/>
            <a:r>
              <a:rPr lang="en-US" dirty="0"/>
              <a:t>Numerical vs Numerical pair plot</a:t>
            </a:r>
            <a:endParaRPr dirty="0"/>
          </a:p>
        </p:txBody>
      </p:sp>
      <p:pic>
        <p:nvPicPr>
          <p:cNvPr id="3" name="Picture 2">
            <a:extLst>
              <a:ext uri="{FF2B5EF4-FFF2-40B4-BE49-F238E27FC236}">
                <a16:creationId xmlns:a16="http://schemas.microsoft.com/office/drawing/2014/main" id="{A52CEBE1-8581-5562-83EC-181771DDF522}"/>
              </a:ext>
            </a:extLst>
          </p:cNvPr>
          <p:cNvPicPr>
            <a:picLocks noChangeAspect="1"/>
          </p:cNvPicPr>
          <p:nvPr/>
        </p:nvPicPr>
        <p:blipFill>
          <a:blip r:embed="rId3"/>
          <a:stretch>
            <a:fillRect/>
          </a:stretch>
        </p:blipFill>
        <p:spPr>
          <a:xfrm>
            <a:off x="111545" y="462242"/>
            <a:ext cx="4607001" cy="4610746"/>
          </a:xfrm>
          <a:prstGeom prst="rect">
            <a:avLst/>
          </a:prstGeom>
        </p:spPr>
      </p:pic>
      <p:pic>
        <p:nvPicPr>
          <p:cNvPr id="5" name="Picture 4">
            <a:extLst>
              <a:ext uri="{FF2B5EF4-FFF2-40B4-BE49-F238E27FC236}">
                <a16:creationId xmlns:a16="http://schemas.microsoft.com/office/drawing/2014/main" id="{567809EE-CB81-648D-E861-79A364522096}"/>
              </a:ext>
            </a:extLst>
          </p:cNvPr>
          <p:cNvPicPr>
            <a:picLocks noChangeAspect="1"/>
          </p:cNvPicPr>
          <p:nvPr/>
        </p:nvPicPr>
        <p:blipFill>
          <a:blip r:embed="rId4"/>
          <a:stretch>
            <a:fillRect/>
          </a:stretch>
        </p:blipFill>
        <p:spPr>
          <a:xfrm>
            <a:off x="4853941" y="613785"/>
            <a:ext cx="4290059" cy="805457"/>
          </a:xfrm>
          <a:prstGeom prst="rect">
            <a:avLst/>
          </a:prstGeom>
        </p:spPr>
      </p:pic>
      <p:sp>
        <p:nvSpPr>
          <p:cNvPr id="6" name="Google Shape;886;p25">
            <a:extLst>
              <a:ext uri="{FF2B5EF4-FFF2-40B4-BE49-F238E27FC236}">
                <a16:creationId xmlns:a16="http://schemas.microsoft.com/office/drawing/2014/main" id="{B0230AAD-F3EA-CDF7-B972-B28AF7E508B2}"/>
              </a:ext>
            </a:extLst>
          </p:cNvPr>
          <p:cNvSpPr/>
          <p:nvPr/>
        </p:nvSpPr>
        <p:spPr>
          <a:xfrm>
            <a:off x="5192788" y="1891533"/>
            <a:ext cx="1814206" cy="409316"/>
          </a:xfrm>
          <a:prstGeom prst="roundRect">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tx1"/>
                </a:solidFill>
                <a:latin typeface="Fira Sans Extra Condensed"/>
                <a:sym typeface="Fira Sans Extra Condensed"/>
              </a:rPr>
              <a:t>Observation</a:t>
            </a:r>
            <a:endParaRPr dirty="0">
              <a:solidFill>
                <a:schemeClr val="tx1"/>
              </a:solidFill>
            </a:endParaRPr>
          </a:p>
        </p:txBody>
      </p:sp>
      <p:sp>
        <p:nvSpPr>
          <p:cNvPr id="7" name="Google Shape;884;p25">
            <a:extLst>
              <a:ext uri="{FF2B5EF4-FFF2-40B4-BE49-F238E27FC236}">
                <a16:creationId xmlns:a16="http://schemas.microsoft.com/office/drawing/2014/main" id="{A608973C-B434-3134-1B7C-411F0B7522EE}"/>
              </a:ext>
            </a:extLst>
          </p:cNvPr>
          <p:cNvSpPr/>
          <p:nvPr/>
        </p:nvSpPr>
        <p:spPr>
          <a:xfrm>
            <a:off x="5087208" y="1866383"/>
            <a:ext cx="3855314" cy="2719872"/>
          </a:xfrm>
          <a:prstGeom prst="roundRect">
            <a:avLst>
              <a:gd name="adj" fmla="val 15217"/>
            </a:avLst>
          </a:prstGeom>
          <a:solidFill>
            <a:srgbClr val="FFFF00">
              <a:alpha val="12549"/>
            </a:srgbClr>
          </a:solidFill>
          <a:ln>
            <a:noFill/>
          </a:ln>
        </p:spPr>
        <p:txBody>
          <a:bodyPr spcFirstLastPara="1" wrap="square" lIns="91425" tIns="91425" rIns="91425" bIns="91425" anchor="ctr" anchorCtr="0">
            <a:noAutofit/>
          </a:bodyPr>
          <a:lstStyle/>
          <a:p>
            <a:pPr lvl="0"/>
            <a:r>
              <a:rPr lang="en-US" dirty="0">
                <a:latin typeface="Roboto" panose="02000000000000000000" pitchFamily="2" charset="0"/>
                <a:ea typeface="Roboto" panose="02000000000000000000" pitchFamily="2" charset="0"/>
                <a:cs typeface="Roboto" panose="02000000000000000000" pitchFamily="2" charset="0"/>
              </a:rPr>
              <a:t>The pair plot shows the relationship between numerical features (e.g., age and </a:t>
            </a:r>
            <a:r>
              <a:rPr lang="en-US" dirty="0" err="1">
                <a:latin typeface="Roboto" panose="02000000000000000000" pitchFamily="2" charset="0"/>
                <a:ea typeface="Roboto" panose="02000000000000000000" pitchFamily="2" charset="0"/>
                <a:cs typeface="Roboto" panose="02000000000000000000" pitchFamily="2" charset="0"/>
              </a:rPr>
              <a:t>random_score</a:t>
            </a:r>
            <a:r>
              <a:rPr lang="en-US" dirty="0">
                <a:latin typeface="Roboto" panose="02000000000000000000" pitchFamily="2" charset="0"/>
                <a:ea typeface="Roboto" panose="02000000000000000000" pitchFamily="2" charset="0"/>
                <a:cs typeface="Roboto" panose="02000000000000000000" pitchFamily="2" charset="0"/>
              </a:rPr>
              <a:t>). The scatter distribution appears mostly scattered without a clear linear pattern, suggesting low correlation between these variables. However, it helps in identifying clusters and potential outliers that could influence model performance.</a:t>
            </a:r>
            <a:endParaRPr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0486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2622174D-41EF-E26B-4585-EBC52252DF36}"/>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6FCB86B5-542E-C56A-BAE7-27F16E5A61A6}"/>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Missing data handling</a:t>
            </a:r>
            <a:endParaRPr dirty="0"/>
          </a:p>
        </p:txBody>
      </p:sp>
      <p:pic>
        <p:nvPicPr>
          <p:cNvPr id="3" name="Picture 2">
            <a:extLst>
              <a:ext uri="{FF2B5EF4-FFF2-40B4-BE49-F238E27FC236}">
                <a16:creationId xmlns:a16="http://schemas.microsoft.com/office/drawing/2014/main" id="{5426038C-6111-A243-82EF-06BCB8E46226}"/>
              </a:ext>
            </a:extLst>
          </p:cNvPr>
          <p:cNvPicPr>
            <a:picLocks noChangeAspect="1"/>
          </p:cNvPicPr>
          <p:nvPr/>
        </p:nvPicPr>
        <p:blipFill>
          <a:blip r:embed="rId3"/>
          <a:stretch>
            <a:fillRect/>
          </a:stretch>
        </p:blipFill>
        <p:spPr>
          <a:xfrm>
            <a:off x="120194" y="968295"/>
            <a:ext cx="1863167" cy="3424398"/>
          </a:xfrm>
          <a:prstGeom prst="rect">
            <a:avLst/>
          </a:prstGeom>
        </p:spPr>
      </p:pic>
      <p:pic>
        <p:nvPicPr>
          <p:cNvPr id="5" name="Picture 4">
            <a:extLst>
              <a:ext uri="{FF2B5EF4-FFF2-40B4-BE49-F238E27FC236}">
                <a16:creationId xmlns:a16="http://schemas.microsoft.com/office/drawing/2014/main" id="{1D8C48C7-C0F0-9564-47FD-39895A711963}"/>
              </a:ext>
            </a:extLst>
          </p:cNvPr>
          <p:cNvPicPr>
            <a:picLocks noChangeAspect="1"/>
          </p:cNvPicPr>
          <p:nvPr/>
        </p:nvPicPr>
        <p:blipFill>
          <a:blip r:embed="rId4"/>
          <a:stretch>
            <a:fillRect/>
          </a:stretch>
        </p:blipFill>
        <p:spPr>
          <a:xfrm>
            <a:off x="2369596" y="1622818"/>
            <a:ext cx="4521468" cy="1185800"/>
          </a:xfrm>
          <a:prstGeom prst="rect">
            <a:avLst/>
          </a:prstGeom>
        </p:spPr>
      </p:pic>
      <p:pic>
        <p:nvPicPr>
          <p:cNvPr id="7" name="Picture 6">
            <a:extLst>
              <a:ext uri="{FF2B5EF4-FFF2-40B4-BE49-F238E27FC236}">
                <a16:creationId xmlns:a16="http://schemas.microsoft.com/office/drawing/2014/main" id="{2FB58519-25FC-2E88-67CE-4DC6C53CA47C}"/>
              </a:ext>
            </a:extLst>
          </p:cNvPr>
          <p:cNvPicPr>
            <a:picLocks noChangeAspect="1"/>
          </p:cNvPicPr>
          <p:nvPr/>
        </p:nvPicPr>
        <p:blipFill>
          <a:blip r:embed="rId5"/>
          <a:stretch>
            <a:fillRect/>
          </a:stretch>
        </p:blipFill>
        <p:spPr>
          <a:xfrm>
            <a:off x="7331712" y="968295"/>
            <a:ext cx="1704913" cy="3424398"/>
          </a:xfrm>
          <a:prstGeom prst="rect">
            <a:avLst/>
          </a:prstGeom>
        </p:spPr>
      </p:pic>
      <p:pic>
        <p:nvPicPr>
          <p:cNvPr id="8" name="Graphic 7" descr="Chevron arrows">
            <a:extLst>
              <a:ext uri="{FF2B5EF4-FFF2-40B4-BE49-F238E27FC236}">
                <a16:creationId xmlns:a16="http://schemas.microsoft.com/office/drawing/2014/main" id="{5CE32E13-4DD3-1140-99C4-D94F88C2AC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97749" y="2038750"/>
            <a:ext cx="412331" cy="412331"/>
          </a:xfrm>
          <a:prstGeom prst="rect">
            <a:avLst/>
          </a:prstGeom>
        </p:spPr>
      </p:pic>
      <p:pic>
        <p:nvPicPr>
          <p:cNvPr id="9" name="Graphic 8" descr="Chevron arrows">
            <a:extLst>
              <a:ext uri="{FF2B5EF4-FFF2-40B4-BE49-F238E27FC236}">
                <a16:creationId xmlns:a16="http://schemas.microsoft.com/office/drawing/2014/main" id="{8F925230-F443-7658-2C13-0110AC0E43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04438" y="2038750"/>
            <a:ext cx="427829" cy="427829"/>
          </a:xfrm>
          <a:prstGeom prst="rect">
            <a:avLst/>
          </a:prstGeom>
        </p:spPr>
      </p:pic>
      <p:pic>
        <p:nvPicPr>
          <p:cNvPr id="11" name="Picture 10">
            <a:extLst>
              <a:ext uri="{FF2B5EF4-FFF2-40B4-BE49-F238E27FC236}">
                <a16:creationId xmlns:a16="http://schemas.microsoft.com/office/drawing/2014/main" id="{71008188-BBCD-ACBF-9294-5BD5E5A97A98}"/>
              </a:ext>
            </a:extLst>
          </p:cNvPr>
          <p:cNvPicPr>
            <a:picLocks noChangeAspect="1"/>
          </p:cNvPicPr>
          <p:nvPr/>
        </p:nvPicPr>
        <p:blipFill>
          <a:blip r:embed="rId8"/>
          <a:stretch>
            <a:fillRect/>
          </a:stretch>
        </p:blipFill>
        <p:spPr>
          <a:xfrm>
            <a:off x="120194" y="596895"/>
            <a:ext cx="2118813" cy="371401"/>
          </a:xfrm>
          <a:prstGeom prst="rect">
            <a:avLst/>
          </a:prstGeom>
        </p:spPr>
      </p:pic>
      <p:pic>
        <p:nvPicPr>
          <p:cNvPr id="12" name="Picture 11">
            <a:extLst>
              <a:ext uri="{FF2B5EF4-FFF2-40B4-BE49-F238E27FC236}">
                <a16:creationId xmlns:a16="http://schemas.microsoft.com/office/drawing/2014/main" id="{F0B83297-95BA-58C2-E865-B12319C22887}"/>
              </a:ext>
            </a:extLst>
          </p:cNvPr>
          <p:cNvPicPr>
            <a:picLocks noChangeAspect="1"/>
          </p:cNvPicPr>
          <p:nvPr/>
        </p:nvPicPr>
        <p:blipFill>
          <a:blip r:embed="rId8"/>
          <a:stretch>
            <a:fillRect/>
          </a:stretch>
        </p:blipFill>
        <p:spPr>
          <a:xfrm>
            <a:off x="6904993" y="596894"/>
            <a:ext cx="2118813" cy="371401"/>
          </a:xfrm>
          <a:prstGeom prst="rect">
            <a:avLst/>
          </a:prstGeom>
        </p:spPr>
      </p:pic>
      <p:sp>
        <p:nvSpPr>
          <p:cNvPr id="13" name="Rectangle: Rounded Corners 12">
            <a:extLst>
              <a:ext uri="{FF2B5EF4-FFF2-40B4-BE49-F238E27FC236}">
                <a16:creationId xmlns:a16="http://schemas.microsoft.com/office/drawing/2014/main" id="{4E9BDEC4-D33C-0546-2B5C-418ACA779379}"/>
              </a:ext>
            </a:extLst>
          </p:cNvPr>
          <p:cNvSpPr/>
          <p:nvPr/>
        </p:nvSpPr>
        <p:spPr>
          <a:xfrm>
            <a:off x="61993" y="4502258"/>
            <a:ext cx="2177014" cy="573437"/>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 can see there are many null values</a:t>
            </a:r>
          </a:p>
        </p:txBody>
      </p:sp>
      <p:sp>
        <p:nvSpPr>
          <p:cNvPr id="15" name="Rectangle: Rounded Corners 14">
            <a:extLst>
              <a:ext uri="{FF2B5EF4-FFF2-40B4-BE49-F238E27FC236}">
                <a16:creationId xmlns:a16="http://schemas.microsoft.com/office/drawing/2014/main" id="{7A67FE03-6B0F-0E95-8922-FF952DB6F2AE}"/>
              </a:ext>
            </a:extLst>
          </p:cNvPr>
          <p:cNvSpPr/>
          <p:nvPr/>
        </p:nvSpPr>
        <p:spPr>
          <a:xfrm>
            <a:off x="6904438" y="4502257"/>
            <a:ext cx="2119368" cy="573438"/>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There is no null value after handling missing data</a:t>
            </a:r>
          </a:p>
        </p:txBody>
      </p:sp>
      <p:sp>
        <p:nvSpPr>
          <p:cNvPr id="16" name="Rectangle: Rounded Corners 15">
            <a:extLst>
              <a:ext uri="{FF2B5EF4-FFF2-40B4-BE49-F238E27FC236}">
                <a16:creationId xmlns:a16="http://schemas.microsoft.com/office/drawing/2014/main" id="{FEEF8345-0064-5304-5F5B-CDB252BB33A6}"/>
              </a:ext>
            </a:extLst>
          </p:cNvPr>
          <p:cNvSpPr/>
          <p:nvPr/>
        </p:nvSpPr>
        <p:spPr>
          <a:xfrm>
            <a:off x="2369596" y="3098099"/>
            <a:ext cx="4521468" cy="1472214"/>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Missing values were found primarily in the 'job' feature. These were handled using simple imputation by replacing nulls with the category "Unknown". This approach preserves all records without data loss and maintains model readiness while ensuring the integrity of categorical analysis.</a:t>
            </a:r>
          </a:p>
        </p:txBody>
      </p:sp>
    </p:spTree>
    <p:extLst>
      <p:ext uri="{BB962C8B-B14F-4D97-AF65-F5344CB8AC3E}">
        <p14:creationId xmlns:p14="http://schemas.microsoft.com/office/powerpoint/2010/main" val="1872409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E64872E3-84CB-8E27-4D2F-BDA632ED8055}"/>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9B7C7020-7616-1264-9FB2-30386D684B28}"/>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Stratified sampling on imbalanced class</a:t>
            </a:r>
            <a:endParaRPr dirty="0"/>
          </a:p>
        </p:txBody>
      </p:sp>
      <p:sp>
        <p:nvSpPr>
          <p:cNvPr id="4" name="Google Shape;884;p25">
            <a:extLst>
              <a:ext uri="{FF2B5EF4-FFF2-40B4-BE49-F238E27FC236}">
                <a16:creationId xmlns:a16="http://schemas.microsoft.com/office/drawing/2014/main" id="{46FC02BF-A1AC-414E-B534-ADF1BB580B96}"/>
              </a:ext>
            </a:extLst>
          </p:cNvPr>
          <p:cNvSpPr/>
          <p:nvPr/>
        </p:nvSpPr>
        <p:spPr>
          <a:xfrm>
            <a:off x="2771695" y="1905129"/>
            <a:ext cx="3855314" cy="2719872"/>
          </a:xfrm>
          <a:prstGeom prst="roundRect">
            <a:avLst>
              <a:gd name="adj" fmla="val 15217"/>
            </a:avLst>
          </a:prstGeom>
          <a:solidFill>
            <a:srgbClr val="FFFF00">
              <a:alpha val="12549"/>
            </a:srgbClr>
          </a:solidFill>
          <a:ln>
            <a:noFill/>
          </a:ln>
        </p:spPr>
        <p:txBody>
          <a:bodyPr spcFirstLastPara="1" wrap="square" lIns="91425" tIns="91425" rIns="91425" bIns="91425" anchor="ctr" anchorCtr="0">
            <a:noAutofit/>
          </a:bodyPr>
          <a:lstStyle/>
          <a:p>
            <a:pPr lvl="0"/>
            <a:r>
              <a:rPr lang="en-US" dirty="0">
                <a:latin typeface="Roboto" panose="02000000000000000000" pitchFamily="2" charset="0"/>
                <a:ea typeface="Roboto" panose="02000000000000000000" pitchFamily="2" charset="0"/>
                <a:cs typeface="Roboto" panose="02000000000000000000" pitchFamily="2" charset="0"/>
              </a:rPr>
              <a:t>Stratified sampling ensures that the class distribution of the target variable (</a:t>
            </a:r>
            <a:r>
              <a:rPr lang="en-US" dirty="0" err="1">
                <a:latin typeface="Roboto" panose="02000000000000000000" pitchFamily="2" charset="0"/>
                <a:ea typeface="Roboto" panose="02000000000000000000" pitchFamily="2" charset="0"/>
                <a:cs typeface="Roboto" panose="02000000000000000000" pitchFamily="2" charset="0"/>
              </a:rPr>
              <a:t>life_satisfaction</a:t>
            </a:r>
            <a:r>
              <a:rPr lang="en-US" dirty="0">
                <a:latin typeface="Roboto" panose="02000000000000000000" pitchFamily="2" charset="0"/>
                <a:ea typeface="Roboto" panose="02000000000000000000" pitchFamily="2" charset="0"/>
                <a:cs typeface="Roboto" panose="02000000000000000000" pitchFamily="2" charset="0"/>
              </a:rPr>
              <a:t>) remains consistent in both training and testing sets. This is especially important for imbalanced datasets, where some classes are underrepresented. By preserving class proportions, stratified sampling helps prevent bias toward majority classes and supports more reliable model evaluation.</a:t>
            </a:r>
            <a:endParaRPr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07DB9558-A44C-65DC-07E1-09E2E096A868}"/>
              </a:ext>
            </a:extLst>
          </p:cNvPr>
          <p:cNvPicPr>
            <a:picLocks noChangeAspect="1"/>
          </p:cNvPicPr>
          <p:nvPr/>
        </p:nvPicPr>
        <p:blipFill>
          <a:blip r:embed="rId3"/>
          <a:stretch>
            <a:fillRect/>
          </a:stretch>
        </p:blipFill>
        <p:spPr>
          <a:xfrm>
            <a:off x="1826702" y="854353"/>
            <a:ext cx="5767468" cy="831215"/>
          </a:xfrm>
          <a:prstGeom prst="rect">
            <a:avLst/>
          </a:prstGeom>
        </p:spPr>
      </p:pic>
    </p:spTree>
    <p:extLst>
      <p:ext uri="{BB962C8B-B14F-4D97-AF65-F5344CB8AC3E}">
        <p14:creationId xmlns:p14="http://schemas.microsoft.com/office/powerpoint/2010/main" val="417758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10EC4CEC-AA1D-039F-4614-8979F6F7F13C}"/>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D3A1A6A7-703B-638F-D6FD-4E892B15C705}"/>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One hot encoding for categorical features</a:t>
            </a:r>
            <a:endParaRPr dirty="0"/>
          </a:p>
        </p:txBody>
      </p:sp>
      <p:pic>
        <p:nvPicPr>
          <p:cNvPr id="2" name="Picture 1">
            <a:extLst>
              <a:ext uri="{FF2B5EF4-FFF2-40B4-BE49-F238E27FC236}">
                <a16:creationId xmlns:a16="http://schemas.microsoft.com/office/drawing/2014/main" id="{C1E7065B-CD3E-5B03-99E0-C5D1B90E0286}"/>
              </a:ext>
            </a:extLst>
          </p:cNvPr>
          <p:cNvPicPr>
            <a:picLocks noChangeAspect="1"/>
          </p:cNvPicPr>
          <p:nvPr/>
        </p:nvPicPr>
        <p:blipFill>
          <a:blip r:embed="rId3"/>
          <a:stretch>
            <a:fillRect/>
          </a:stretch>
        </p:blipFill>
        <p:spPr>
          <a:xfrm>
            <a:off x="154665" y="1860541"/>
            <a:ext cx="3711007" cy="1054906"/>
          </a:xfrm>
          <a:prstGeom prst="rect">
            <a:avLst/>
          </a:prstGeom>
        </p:spPr>
      </p:pic>
      <p:pic>
        <p:nvPicPr>
          <p:cNvPr id="4" name="Picture 3">
            <a:extLst>
              <a:ext uri="{FF2B5EF4-FFF2-40B4-BE49-F238E27FC236}">
                <a16:creationId xmlns:a16="http://schemas.microsoft.com/office/drawing/2014/main" id="{E42AEB72-703C-1CA2-0A63-36A1205F637C}"/>
              </a:ext>
            </a:extLst>
          </p:cNvPr>
          <p:cNvPicPr>
            <a:picLocks noChangeAspect="1"/>
          </p:cNvPicPr>
          <p:nvPr/>
        </p:nvPicPr>
        <p:blipFill>
          <a:blip r:embed="rId4"/>
          <a:stretch>
            <a:fillRect/>
          </a:stretch>
        </p:blipFill>
        <p:spPr>
          <a:xfrm>
            <a:off x="0" y="4179094"/>
            <a:ext cx="9144000" cy="964406"/>
          </a:xfrm>
          <a:prstGeom prst="rect">
            <a:avLst/>
          </a:prstGeom>
        </p:spPr>
      </p:pic>
      <p:sp>
        <p:nvSpPr>
          <p:cNvPr id="5" name="Google Shape;886;p25">
            <a:extLst>
              <a:ext uri="{FF2B5EF4-FFF2-40B4-BE49-F238E27FC236}">
                <a16:creationId xmlns:a16="http://schemas.microsoft.com/office/drawing/2014/main" id="{D0C3BB75-20EC-6EF6-0ECD-9563A94B023F}"/>
              </a:ext>
            </a:extLst>
          </p:cNvPr>
          <p:cNvSpPr/>
          <p:nvPr/>
        </p:nvSpPr>
        <p:spPr>
          <a:xfrm>
            <a:off x="4789832" y="1053208"/>
            <a:ext cx="1814206" cy="409316"/>
          </a:xfrm>
          <a:prstGeom prst="roundRect">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tx1"/>
                </a:solidFill>
                <a:latin typeface="Fira Sans Extra Condensed"/>
                <a:sym typeface="Fira Sans Extra Condensed"/>
              </a:rPr>
              <a:t>Observation</a:t>
            </a:r>
            <a:endParaRPr dirty="0">
              <a:solidFill>
                <a:schemeClr val="tx1"/>
              </a:solidFill>
            </a:endParaRPr>
          </a:p>
        </p:txBody>
      </p:sp>
      <p:sp>
        <p:nvSpPr>
          <p:cNvPr id="6" name="Google Shape;884;p25">
            <a:extLst>
              <a:ext uri="{FF2B5EF4-FFF2-40B4-BE49-F238E27FC236}">
                <a16:creationId xmlns:a16="http://schemas.microsoft.com/office/drawing/2014/main" id="{34ACF6DE-1AD8-A699-F1B8-BD460E2E1BEB}"/>
              </a:ext>
            </a:extLst>
          </p:cNvPr>
          <p:cNvSpPr/>
          <p:nvPr/>
        </p:nvSpPr>
        <p:spPr>
          <a:xfrm>
            <a:off x="4684252" y="1028058"/>
            <a:ext cx="3855314" cy="2719872"/>
          </a:xfrm>
          <a:prstGeom prst="roundRect">
            <a:avLst>
              <a:gd name="adj" fmla="val 15217"/>
            </a:avLst>
          </a:prstGeom>
          <a:solidFill>
            <a:srgbClr val="FFFF00">
              <a:alpha val="12549"/>
            </a:srgbClr>
          </a:solidFill>
          <a:ln>
            <a:noFill/>
          </a:ln>
        </p:spPr>
        <p:txBody>
          <a:bodyPr spcFirstLastPara="1" wrap="square" lIns="91425" tIns="91425" rIns="91425" bIns="91425" anchor="ctr" anchorCtr="0">
            <a:noAutofit/>
          </a:bodyPr>
          <a:lstStyle/>
          <a:p>
            <a:pPr lvl="0"/>
            <a:r>
              <a:rPr lang="en-US" dirty="0">
                <a:latin typeface="Roboto" panose="02000000000000000000" pitchFamily="2" charset="0"/>
                <a:ea typeface="Roboto" panose="02000000000000000000" pitchFamily="2" charset="0"/>
                <a:cs typeface="Roboto" panose="02000000000000000000" pitchFamily="2" charset="0"/>
              </a:rPr>
              <a:t>One-hot encoding successfully transformed categorical features into a numeric format suitable for machine learning. Although it increased the feature space, it preserved all category information without imposing ordinal relationships, making it ideal for models sensitive to categorical variables.</a:t>
            </a:r>
            <a:endParaRPr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65728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5F22850A-9EAD-756B-80FF-AF533A7BCCD1}"/>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BD3E9523-59E2-1DD8-93A5-6D06EBB08A01}"/>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Normalization / Standardization for numerical</a:t>
            </a:r>
            <a:endParaRPr dirty="0"/>
          </a:p>
        </p:txBody>
      </p:sp>
      <p:pic>
        <p:nvPicPr>
          <p:cNvPr id="2" name="Picture 1">
            <a:extLst>
              <a:ext uri="{FF2B5EF4-FFF2-40B4-BE49-F238E27FC236}">
                <a16:creationId xmlns:a16="http://schemas.microsoft.com/office/drawing/2014/main" id="{340A01F6-0632-3D46-5832-014CD64D4B85}"/>
              </a:ext>
            </a:extLst>
          </p:cNvPr>
          <p:cNvPicPr>
            <a:picLocks noChangeAspect="1"/>
          </p:cNvPicPr>
          <p:nvPr/>
        </p:nvPicPr>
        <p:blipFill>
          <a:blip r:embed="rId3"/>
          <a:stretch>
            <a:fillRect/>
          </a:stretch>
        </p:blipFill>
        <p:spPr>
          <a:xfrm>
            <a:off x="6530478" y="934674"/>
            <a:ext cx="2272559" cy="1565965"/>
          </a:xfrm>
          <a:prstGeom prst="rect">
            <a:avLst/>
          </a:prstGeom>
        </p:spPr>
      </p:pic>
      <p:pic>
        <p:nvPicPr>
          <p:cNvPr id="4" name="Picture 3">
            <a:extLst>
              <a:ext uri="{FF2B5EF4-FFF2-40B4-BE49-F238E27FC236}">
                <a16:creationId xmlns:a16="http://schemas.microsoft.com/office/drawing/2014/main" id="{FE21FF56-9ADD-79A9-74A9-FD33D02B68F8}"/>
              </a:ext>
            </a:extLst>
          </p:cNvPr>
          <p:cNvPicPr>
            <a:picLocks noChangeAspect="1"/>
          </p:cNvPicPr>
          <p:nvPr/>
        </p:nvPicPr>
        <p:blipFill>
          <a:blip r:embed="rId4"/>
          <a:stretch>
            <a:fillRect/>
          </a:stretch>
        </p:blipFill>
        <p:spPr>
          <a:xfrm>
            <a:off x="783914" y="992212"/>
            <a:ext cx="4082554" cy="931239"/>
          </a:xfrm>
          <a:prstGeom prst="rect">
            <a:avLst/>
          </a:prstGeom>
        </p:spPr>
      </p:pic>
      <p:pic>
        <p:nvPicPr>
          <p:cNvPr id="5" name="Picture 4">
            <a:extLst>
              <a:ext uri="{FF2B5EF4-FFF2-40B4-BE49-F238E27FC236}">
                <a16:creationId xmlns:a16="http://schemas.microsoft.com/office/drawing/2014/main" id="{79FF2F2C-93A2-17CB-AAEF-59D4C72F62FC}"/>
              </a:ext>
            </a:extLst>
          </p:cNvPr>
          <p:cNvPicPr>
            <a:picLocks noChangeAspect="1"/>
          </p:cNvPicPr>
          <p:nvPr/>
        </p:nvPicPr>
        <p:blipFill>
          <a:blip r:embed="rId5"/>
          <a:stretch>
            <a:fillRect/>
          </a:stretch>
        </p:blipFill>
        <p:spPr>
          <a:xfrm>
            <a:off x="0" y="2571750"/>
            <a:ext cx="9144000" cy="921544"/>
          </a:xfrm>
          <a:prstGeom prst="rect">
            <a:avLst/>
          </a:prstGeom>
        </p:spPr>
      </p:pic>
      <p:sp>
        <p:nvSpPr>
          <p:cNvPr id="6" name="Rectangle: Rounded Corners 5">
            <a:extLst>
              <a:ext uri="{FF2B5EF4-FFF2-40B4-BE49-F238E27FC236}">
                <a16:creationId xmlns:a16="http://schemas.microsoft.com/office/drawing/2014/main" id="{1062BC71-BD08-2586-4D6D-C20D3828D66D}"/>
              </a:ext>
            </a:extLst>
          </p:cNvPr>
          <p:cNvSpPr/>
          <p:nvPr/>
        </p:nvSpPr>
        <p:spPr>
          <a:xfrm>
            <a:off x="1805553" y="3680848"/>
            <a:ext cx="5757620" cy="1462652"/>
          </a:xfrm>
          <a:prstGeom prst="roundRect">
            <a:avLst/>
          </a:prstGeom>
          <a:solidFill>
            <a:schemeClr val="accent1">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Standardization was applied to numerical features to ensure all values are on a similar scale. This process centered the data around zero with unit variance, which is especially important for distance-based models like SVM. It helps improve model convergence and ensures fair weight distribution across features.</a:t>
            </a:r>
          </a:p>
        </p:txBody>
      </p:sp>
    </p:spTree>
    <p:extLst>
      <p:ext uri="{BB962C8B-B14F-4D97-AF65-F5344CB8AC3E}">
        <p14:creationId xmlns:p14="http://schemas.microsoft.com/office/powerpoint/2010/main" val="385504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B7F6FE80-2833-1F10-15ED-050B92F42EA1}"/>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F4D4E1C0-CBC4-792B-3BB5-B00BB0A8E961}"/>
              </a:ext>
            </a:extLst>
          </p:cNvPr>
          <p:cNvSpPr txBox="1">
            <a:spLocks noGrp="1"/>
          </p:cNvSpPr>
          <p:nvPr>
            <p:ph type="title"/>
          </p:nvPr>
        </p:nvSpPr>
        <p:spPr>
          <a:xfrm>
            <a:off x="472698" y="0"/>
            <a:ext cx="8322590" cy="828390"/>
          </a:xfrm>
          <a:prstGeom prst="rect">
            <a:avLst/>
          </a:prstGeom>
        </p:spPr>
        <p:txBody>
          <a:bodyPr spcFirstLastPara="1" wrap="square" lIns="91425" tIns="91425" rIns="91425" bIns="91425" anchor="ctr" anchorCtr="0">
            <a:noAutofit/>
          </a:bodyPr>
          <a:lstStyle/>
          <a:p>
            <a:pPr lvl="0"/>
            <a:r>
              <a:rPr lang="en-US" dirty="0"/>
              <a:t>Balancing technique</a:t>
            </a:r>
            <a:endParaRPr dirty="0"/>
          </a:p>
        </p:txBody>
      </p:sp>
      <p:pic>
        <p:nvPicPr>
          <p:cNvPr id="3" name="Picture 2">
            <a:extLst>
              <a:ext uri="{FF2B5EF4-FFF2-40B4-BE49-F238E27FC236}">
                <a16:creationId xmlns:a16="http://schemas.microsoft.com/office/drawing/2014/main" id="{AD6984CD-7192-59E1-568A-582865DEEC4C}"/>
              </a:ext>
            </a:extLst>
          </p:cNvPr>
          <p:cNvPicPr>
            <a:picLocks noChangeAspect="1"/>
          </p:cNvPicPr>
          <p:nvPr/>
        </p:nvPicPr>
        <p:blipFill>
          <a:blip r:embed="rId3"/>
          <a:stretch>
            <a:fillRect/>
          </a:stretch>
        </p:blipFill>
        <p:spPr>
          <a:xfrm>
            <a:off x="2340244" y="1055198"/>
            <a:ext cx="4463512" cy="854830"/>
          </a:xfrm>
          <a:prstGeom prst="rect">
            <a:avLst/>
          </a:prstGeom>
        </p:spPr>
      </p:pic>
      <p:pic>
        <p:nvPicPr>
          <p:cNvPr id="4" name="Picture 3">
            <a:extLst>
              <a:ext uri="{FF2B5EF4-FFF2-40B4-BE49-F238E27FC236}">
                <a16:creationId xmlns:a16="http://schemas.microsoft.com/office/drawing/2014/main" id="{3101BE5B-D8F9-B607-6C9D-595F96D0DB5B}"/>
              </a:ext>
            </a:extLst>
          </p:cNvPr>
          <p:cNvPicPr>
            <a:picLocks noChangeAspect="1"/>
          </p:cNvPicPr>
          <p:nvPr/>
        </p:nvPicPr>
        <p:blipFill>
          <a:blip r:embed="rId4"/>
          <a:stretch>
            <a:fillRect/>
          </a:stretch>
        </p:blipFill>
        <p:spPr>
          <a:xfrm>
            <a:off x="0" y="2203363"/>
            <a:ext cx="9144000" cy="907256"/>
          </a:xfrm>
          <a:prstGeom prst="rect">
            <a:avLst/>
          </a:prstGeom>
        </p:spPr>
      </p:pic>
      <p:sp>
        <p:nvSpPr>
          <p:cNvPr id="5" name="Google Shape;886;p25">
            <a:extLst>
              <a:ext uri="{FF2B5EF4-FFF2-40B4-BE49-F238E27FC236}">
                <a16:creationId xmlns:a16="http://schemas.microsoft.com/office/drawing/2014/main" id="{B7898459-C33F-0B93-2214-67A0EEBC8A93}"/>
              </a:ext>
            </a:extLst>
          </p:cNvPr>
          <p:cNvSpPr/>
          <p:nvPr/>
        </p:nvSpPr>
        <p:spPr>
          <a:xfrm>
            <a:off x="2603715" y="3242332"/>
            <a:ext cx="1549831" cy="323243"/>
          </a:xfrm>
          <a:prstGeom prst="roundRect">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tx1"/>
                </a:solidFill>
                <a:latin typeface="Fira Sans Extra Condensed"/>
                <a:sym typeface="Fira Sans Extra Condensed"/>
              </a:rPr>
              <a:t>Observation</a:t>
            </a:r>
            <a:endParaRPr dirty="0">
              <a:solidFill>
                <a:schemeClr val="tx1"/>
              </a:solidFill>
            </a:endParaRPr>
          </a:p>
        </p:txBody>
      </p:sp>
      <p:sp>
        <p:nvSpPr>
          <p:cNvPr id="6" name="Google Shape;884;p25">
            <a:extLst>
              <a:ext uri="{FF2B5EF4-FFF2-40B4-BE49-F238E27FC236}">
                <a16:creationId xmlns:a16="http://schemas.microsoft.com/office/drawing/2014/main" id="{9E363E6E-D7E0-F45C-3696-E77145EB72A1}"/>
              </a:ext>
            </a:extLst>
          </p:cNvPr>
          <p:cNvSpPr/>
          <p:nvPr/>
        </p:nvSpPr>
        <p:spPr>
          <a:xfrm>
            <a:off x="2603715" y="3403953"/>
            <a:ext cx="6191573" cy="1735811"/>
          </a:xfrm>
          <a:prstGeom prst="roundRect">
            <a:avLst>
              <a:gd name="adj" fmla="val 15217"/>
            </a:avLst>
          </a:prstGeom>
          <a:solidFill>
            <a:srgbClr val="FFFF00">
              <a:alpha val="12549"/>
            </a:srgbClr>
          </a:solidFill>
          <a:ln>
            <a:noFill/>
          </a:ln>
        </p:spPr>
        <p:txBody>
          <a:bodyPr spcFirstLastPara="1" wrap="square" lIns="91425" tIns="91425" rIns="91425" bIns="91425" anchor="ctr" anchorCtr="0">
            <a:noAutofit/>
          </a:bodyPr>
          <a:lstStyle/>
          <a:p>
            <a:pPr lvl="0"/>
            <a:r>
              <a:rPr lang="en-US" dirty="0">
                <a:latin typeface="Roboto" panose="02000000000000000000" pitchFamily="2" charset="0"/>
                <a:ea typeface="Roboto" panose="02000000000000000000" pitchFamily="2" charset="0"/>
                <a:cs typeface="Roboto" panose="02000000000000000000" pitchFamily="2" charset="0"/>
              </a:rPr>
              <a:t>Balancing was performed using SMOTE followed by Tomek Links to handle class imbalance in the target variable. SMOTE generated synthetic samples for minority classes, while Tomek Links helped clean overlapping instances. This combination improved class representation, reduced bias toward majority classes, and supported better generalization in model performance.</a:t>
            </a:r>
            <a:endParaRPr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3524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34373078-2AC3-C6B6-1077-23FA957E2F30}"/>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7DA16693-F5FE-FE4C-C040-81914320773A}"/>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Correlation Matrix</a:t>
            </a:r>
            <a:endParaRPr dirty="0"/>
          </a:p>
        </p:txBody>
      </p:sp>
      <p:pic>
        <p:nvPicPr>
          <p:cNvPr id="3" name="Picture 2">
            <a:extLst>
              <a:ext uri="{FF2B5EF4-FFF2-40B4-BE49-F238E27FC236}">
                <a16:creationId xmlns:a16="http://schemas.microsoft.com/office/drawing/2014/main" id="{102F6093-8E43-3974-382D-C3B41290306D}"/>
              </a:ext>
            </a:extLst>
          </p:cNvPr>
          <p:cNvPicPr>
            <a:picLocks noChangeAspect="1"/>
          </p:cNvPicPr>
          <p:nvPr/>
        </p:nvPicPr>
        <p:blipFill>
          <a:blip r:embed="rId3"/>
          <a:stretch>
            <a:fillRect/>
          </a:stretch>
        </p:blipFill>
        <p:spPr>
          <a:xfrm>
            <a:off x="4744513" y="768465"/>
            <a:ext cx="4399487" cy="1556281"/>
          </a:xfrm>
          <a:prstGeom prst="rect">
            <a:avLst/>
          </a:prstGeom>
        </p:spPr>
      </p:pic>
      <p:pic>
        <p:nvPicPr>
          <p:cNvPr id="5" name="Picture 4">
            <a:extLst>
              <a:ext uri="{FF2B5EF4-FFF2-40B4-BE49-F238E27FC236}">
                <a16:creationId xmlns:a16="http://schemas.microsoft.com/office/drawing/2014/main" id="{1B078B1B-12F4-49A4-F00C-3CE6ED63FB81}"/>
              </a:ext>
            </a:extLst>
          </p:cNvPr>
          <p:cNvPicPr>
            <a:picLocks noChangeAspect="1"/>
          </p:cNvPicPr>
          <p:nvPr/>
        </p:nvPicPr>
        <p:blipFill>
          <a:blip r:embed="rId4"/>
          <a:stretch>
            <a:fillRect/>
          </a:stretch>
        </p:blipFill>
        <p:spPr>
          <a:xfrm>
            <a:off x="0" y="595926"/>
            <a:ext cx="4862646" cy="4533254"/>
          </a:xfrm>
          <a:prstGeom prst="rect">
            <a:avLst/>
          </a:prstGeom>
        </p:spPr>
      </p:pic>
      <p:sp>
        <p:nvSpPr>
          <p:cNvPr id="6" name="Rectangle 5">
            <a:extLst>
              <a:ext uri="{FF2B5EF4-FFF2-40B4-BE49-F238E27FC236}">
                <a16:creationId xmlns:a16="http://schemas.microsoft.com/office/drawing/2014/main" id="{87E3FBA0-919B-FFD0-5DAE-81EE9DFEA8A6}"/>
              </a:ext>
            </a:extLst>
          </p:cNvPr>
          <p:cNvSpPr/>
          <p:nvPr/>
        </p:nvSpPr>
        <p:spPr>
          <a:xfrm>
            <a:off x="4938173" y="2447279"/>
            <a:ext cx="4130299" cy="2557430"/>
          </a:xfrm>
          <a:prstGeom prst="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Since the dataset contains many categorical features, traditional correlation analysis (like Pearson) is less effective. Instead, PCA was used to understand feature relationships. The explained variance plot shows that a few components capture most of the variability, indicating potential redundancy among features. This helps in dimensionality reduction and improving model efficiency. Missing values were found primarily in the 'job' feature. These were handled using simple imputation by replacing nulls with the category "Unknown". This approach preserves all records without data loss and maintains model readiness while ensuring the integrity of categorical analysis.</a:t>
            </a:r>
          </a:p>
        </p:txBody>
      </p:sp>
    </p:spTree>
    <p:extLst>
      <p:ext uri="{BB962C8B-B14F-4D97-AF65-F5344CB8AC3E}">
        <p14:creationId xmlns:p14="http://schemas.microsoft.com/office/powerpoint/2010/main" val="128147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FA43897D-8582-9C18-C45B-C98C52B6C46B}"/>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759E21D8-9D4A-1A1F-E306-53EAF02E8890}"/>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Outlier removal</a:t>
            </a:r>
            <a:endParaRPr dirty="0"/>
          </a:p>
        </p:txBody>
      </p:sp>
      <p:pic>
        <p:nvPicPr>
          <p:cNvPr id="3" name="Picture 2">
            <a:extLst>
              <a:ext uri="{FF2B5EF4-FFF2-40B4-BE49-F238E27FC236}">
                <a16:creationId xmlns:a16="http://schemas.microsoft.com/office/drawing/2014/main" id="{70C59BD2-B13F-D375-A5E1-A779F584576D}"/>
              </a:ext>
            </a:extLst>
          </p:cNvPr>
          <p:cNvPicPr>
            <a:picLocks noChangeAspect="1"/>
          </p:cNvPicPr>
          <p:nvPr/>
        </p:nvPicPr>
        <p:blipFill>
          <a:blip r:embed="rId3"/>
          <a:stretch>
            <a:fillRect/>
          </a:stretch>
        </p:blipFill>
        <p:spPr>
          <a:xfrm>
            <a:off x="1464591" y="757794"/>
            <a:ext cx="6439546" cy="2194733"/>
          </a:xfrm>
          <a:prstGeom prst="rect">
            <a:avLst/>
          </a:prstGeom>
        </p:spPr>
      </p:pic>
      <p:sp>
        <p:nvSpPr>
          <p:cNvPr id="4" name="Rectangle: Rounded Corners 3">
            <a:extLst>
              <a:ext uri="{FF2B5EF4-FFF2-40B4-BE49-F238E27FC236}">
                <a16:creationId xmlns:a16="http://schemas.microsoft.com/office/drawing/2014/main" id="{4E022546-25BF-E916-CBD9-7E4F03B77729}"/>
              </a:ext>
            </a:extLst>
          </p:cNvPr>
          <p:cNvSpPr/>
          <p:nvPr/>
        </p:nvSpPr>
        <p:spPr>
          <a:xfrm>
            <a:off x="2247254" y="3285641"/>
            <a:ext cx="4928461" cy="1534332"/>
          </a:xfrm>
          <a:prstGeom prst="round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Outlier detection using Isolation Forest identified a small percentage of data points as anomalies. Removing these outliers helps reduce noise and potential distortion in model training. This step enhances overall model stability and accuracy, especially in datasets with sensitive numerical features like age.</a:t>
            </a:r>
          </a:p>
        </p:txBody>
      </p:sp>
    </p:spTree>
    <p:extLst>
      <p:ext uri="{BB962C8B-B14F-4D97-AF65-F5344CB8AC3E}">
        <p14:creationId xmlns:p14="http://schemas.microsoft.com/office/powerpoint/2010/main" val="1461792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4B2E65BF-9BB7-491D-A60E-B349D825DBD9}"/>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507DF303-3C09-E2FB-AB5F-B9E0D5E86311}"/>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ML Model</a:t>
            </a:r>
            <a:endParaRPr dirty="0"/>
          </a:p>
        </p:txBody>
      </p:sp>
      <p:pic>
        <p:nvPicPr>
          <p:cNvPr id="4" name="Picture 3">
            <a:extLst>
              <a:ext uri="{FF2B5EF4-FFF2-40B4-BE49-F238E27FC236}">
                <a16:creationId xmlns:a16="http://schemas.microsoft.com/office/drawing/2014/main" id="{4752D73A-D883-7368-134C-7E1C69FF65E6}"/>
              </a:ext>
            </a:extLst>
          </p:cNvPr>
          <p:cNvPicPr>
            <a:picLocks noChangeAspect="1"/>
          </p:cNvPicPr>
          <p:nvPr/>
        </p:nvPicPr>
        <p:blipFill>
          <a:blip r:embed="rId3"/>
          <a:stretch>
            <a:fillRect/>
          </a:stretch>
        </p:blipFill>
        <p:spPr>
          <a:xfrm>
            <a:off x="100739" y="596895"/>
            <a:ext cx="4541003" cy="3040554"/>
          </a:xfrm>
          <a:prstGeom prst="rect">
            <a:avLst/>
          </a:prstGeom>
        </p:spPr>
      </p:pic>
      <p:pic>
        <p:nvPicPr>
          <p:cNvPr id="6" name="Picture 5">
            <a:extLst>
              <a:ext uri="{FF2B5EF4-FFF2-40B4-BE49-F238E27FC236}">
                <a16:creationId xmlns:a16="http://schemas.microsoft.com/office/drawing/2014/main" id="{AA4E687D-F041-3203-DFF9-426671CC0CF2}"/>
              </a:ext>
            </a:extLst>
          </p:cNvPr>
          <p:cNvPicPr>
            <a:picLocks noChangeAspect="1"/>
          </p:cNvPicPr>
          <p:nvPr/>
        </p:nvPicPr>
        <p:blipFill>
          <a:blip r:embed="rId4"/>
          <a:stretch>
            <a:fillRect/>
          </a:stretch>
        </p:blipFill>
        <p:spPr>
          <a:xfrm>
            <a:off x="4724311" y="596895"/>
            <a:ext cx="4231037" cy="3040554"/>
          </a:xfrm>
          <a:prstGeom prst="rect">
            <a:avLst/>
          </a:prstGeom>
        </p:spPr>
      </p:pic>
    </p:spTree>
    <p:extLst>
      <p:ext uri="{BB962C8B-B14F-4D97-AF65-F5344CB8AC3E}">
        <p14:creationId xmlns:p14="http://schemas.microsoft.com/office/powerpoint/2010/main" val="242125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F8EA5100-42EC-47DB-9887-4ABCCEA1F9C7}"/>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B74B4562-1F47-2948-39CB-190EB71C3936}"/>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Comparison table</a:t>
            </a:r>
            <a:endParaRPr dirty="0"/>
          </a:p>
        </p:txBody>
      </p:sp>
      <p:pic>
        <p:nvPicPr>
          <p:cNvPr id="3" name="Picture 2">
            <a:extLst>
              <a:ext uri="{FF2B5EF4-FFF2-40B4-BE49-F238E27FC236}">
                <a16:creationId xmlns:a16="http://schemas.microsoft.com/office/drawing/2014/main" id="{9CF56E90-78D0-D9E1-4D3D-16CCD5D3E474}"/>
              </a:ext>
            </a:extLst>
          </p:cNvPr>
          <p:cNvPicPr>
            <a:picLocks noChangeAspect="1"/>
          </p:cNvPicPr>
          <p:nvPr/>
        </p:nvPicPr>
        <p:blipFill>
          <a:blip r:embed="rId3"/>
          <a:stretch>
            <a:fillRect/>
          </a:stretch>
        </p:blipFill>
        <p:spPr>
          <a:xfrm>
            <a:off x="2746918" y="596895"/>
            <a:ext cx="3488399" cy="3022169"/>
          </a:xfrm>
          <a:prstGeom prst="rect">
            <a:avLst/>
          </a:prstGeom>
        </p:spPr>
      </p:pic>
      <p:pic>
        <p:nvPicPr>
          <p:cNvPr id="6" name="Picture 5">
            <a:extLst>
              <a:ext uri="{FF2B5EF4-FFF2-40B4-BE49-F238E27FC236}">
                <a16:creationId xmlns:a16="http://schemas.microsoft.com/office/drawing/2014/main" id="{70196AB9-9232-8E02-059E-68BB69087A84}"/>
              </a:ext>
            </a:extLst>
          </p:cNvPr>
          <p:cNvPicPr>
            <a:picLocks noChangeAspect="1"/>
          </p:cNvPicPr>
          <p:nvPr/>
        </p:nvPicPr>
        <p:blipFill>
          <a:blip r:embed="rId4"/>
          <a:stretch>
            <a:fillRect/>
          </a:stretch>
        </p:blipFill>
        <p:spPr>
          <a:xfrm>
            <a:off x="2383213" y="3693358"/>
            <a:ext cx="4377574" cy="1271825"/>
          </a:xfrm>
          <a:prstGeom prst="rect">
            <a:avLst/>
          </a:prstGeom>
        </p:spPr>
      </p:pic>
    </p:spTree>
    <p:extLst>
      <p:ext uri="{BB962C8B-B14F-4D97-AF65-F5344CB8AC3E}">
        <p14:creationId xmlns:p14="http://schemas.microsoft.com/office/powerpoint/2010/main" val="147571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17"/>
          <p:cNvSpPr/>
          <p:nvPr/>
        </p:nvSpPr>
        <p:spPr>
          <a:xfrm>
            <a:off x="2662200" y="726774"/>
            <a:ext cx="3819600" cy="1340603"/>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txBox="1">
            <a:spLocks noGrp="1"/>
          </p:cNvSpPr>
          <p:nvPr>
            <p:ph type="title"/>
          </p:nvPr>
        </p:nvSpPr>
        <p:spPr>
          <a:xfrm>
            <a:off x="466800" y="217936"/>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Dataset Info</a:t>
            </a:r>
            <a:endParaRPr dirty="0"/>
          </a:p>
        </p:txBody>
      </p:sp>
      <p:sp>
        <p:nvSpPr>
          <p:cNvPr id="350" name="Google Shape;350;p17"/>
          <p:cNvSpPr txBox="1"/>
          <p:nvPr/>
        </p:nvSpPr>
        <p:spPr>
          <a:xfrm>
            <a:off x="2766448" y="726774"/>
            <a:ext cx="3611104" cy="13406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(Public Dataset)</a:t>
            </a:r>
          </a:p>
          <a:p>
            <a:pPr marL="0" lvl="0" indent="0" algn="ctr" rtl="0">
              <a:spcBef>
                <a:spcPts val="0"/>
              </a:spcBef>
              <a:spcAft>
                <a:spcPts val="0"/>
              </a:spcAft>
              <a:buNone/>
            </a:pPr>
            <a:r>
              <a:rPr lang="en-US" sz="1800" b="1" dirty="0">
                <a:latin typeface="Fira Sans Extra Condensed"/>
                <a:ea typeface="Fira Sans Extra Condensed"/>
                <a:cs typeface="Fira Sans Extra Condensed"/>
                <a:sym typeface="Fira Sans Extra Condensed"/>
              </a:rPr>
              <a:t>18958 Unique data.</a:t>
            </a:r>
          </a:p>
          <a:p>
            <a:pPr marL="0" lvl="0" indent="0" algn="ctr" rtl="0">
              <a:spcBef>
                <a:spcPts val="0"/>
              </a:spcBef>
              <a:spcAft>
                <a:spcPts val="0"/>
              </a:spcAft>
              <a:buNone/>
            </a:pPr>
            <a:r>
              <a:rPr lang="en-US" sz="1800" b="1" dirty="0">
                <a:solidFill>
                  <a:srgbClr val="000000"/>
                </a:solidFill>
                <a:latin typeface="Fira Sans Extra Condensed"/>
                <a:ea typeface="Fira Sans Extra Condensed"/>
                <a:cs typeface="Fira Sans Extra Condensed"/>
                <a:sym typeface="Fira Sans Extra Condensed"/>
              </a:rPr>
              <a:t>From Kaggle</a:t>
            </a:r>
            <a:endParaRPr sz="1800" b="1" dirty="0">
              <a:solidFill>
                <a:srgbClr val="000000"/>
              </a:solidFill>
              <a:latin typeface="Fira Sans Extra Condensed"/>
              <a:ea typeface="Fira Sans Extra Condensed"/>
              <a:cs typeface="Fira Sans Extra Condensed"/>
              <a:sym typeface="Fira Sans Extra Condensed"/>
            </a:endParaRPr>
          </a:p>
        </p:txBody>
      </p:sp>
      <p:pic>
        <p:nvPicPr>
          <p:cNvPr id="5" name="Picture 4">
            <a:extLst>
              <a:ext uri="{FF2B5EF4-FFF2-40B4-BE49-F238E27FC236}">
                <a16:creationId xmlns:a16="http://schemas.microsoft.com/office/drawing/2014/main" id="{9F6C9B6E-1821-9306-F321-C81AB0A938A3}"/>
              </a:ext>
            </a:extLst>
          </p:cNvPr>
          <p:cNvPicPr>
            <a:picLocks noChangeAspect="1"/>
          </p:cNvPicPr>
          <p:nvPr/>
        </p:nvPicPr>
        <p:blipFill>
          <a:blip r:embed="rId3"/>
          <a:stretch>
            <a:fillRect/>
          </a:stretch>
        </p:blipFill>
        <p:spPr>
          <a:xfrm>
            <a:off x="9600" y="2478306"/>
            <a:ext cx="9144000" cy="266519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2BFDB21D-740D-E867-7557-7BA2E41709D4}"/>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EAE608F8-2B4D-2080-9C3E-7DBEE6F1C185}"/>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Accuracy by Model</a:t>
            </a:r>
            <a:endParaRPr dirty="0"/>
          </a:p>
        </p:txBody>
      </p:sp>
      <p:pic>
        <p:nvPicPr>
          <p:cNvPr id="4" name="Picture 3">
            <a:extLst>
              <a:ext uri="{FF2B5EF4-FFF2-40B4-BE49-F238E27FC236}">
                <a16:creationId xmlns:a16="http://schemas.microsoft.com/office/drawing/2014/main" id="{3276B7C8-988A-CB07-6EED-A3821946EA15}"/>
              </a:ext>
            </a:extLst>
          </p:cNvPr>
          <p:cNvPicPr>
            <a:picLocks noChangeAspect="1"/>
          </p:cNvPicPr>
          <p:nvPr/>
        </p:nvPicPr>
        <p:blipFill>
          <a:blip r:embed="rId3"/>
          <a:stretch>
            <a:fillRect/>
          </a:stretch>
        </p:blipFill>
        <p:spPr>
          <a:xfrm>
            <a:off x="2247060" y="913379"/>
            <a:ext cx="4769050" cy="2744221"/>
          </a:xfrm>
          <a:prstGeom prst="rect">
            <a:avLst/>
          </a:prstGeom>
        </p:spPr>
      </p:pic>
    </p:spTree>
    <p:extLst>
      <p:ext uri="{BB962C8B-B14F-4D97-AF65-F5344CB8AC3E}">
        <p14:creationId xmlns:p14="http://schemas.microsoft.com/office/powerpoint/2010/main" val="2575854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E968DF8B-7B3A-14AA-2C53-A8896D5ED3EC}"/>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95762A06-2601-E635-E299-7D4FEC19D145}"/>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Cost Function and R2 Score</a:t>
            </a:r>
            <a:endParaRPr dirty="0"/>
          </a:p>
        </p:txBody>
      </p:sp>
      <p:pic>
        <p:nvPicPr>
          <p:cNvPr id="4" name="Picture 3">
            <a:extLst>
              <a:ext uri="{FF2B5EF4-FFF2-40B4-BE49-F238E27FC236}">
                <a16:creationId xmlns:a16="http://schemas.microsoft.com/office/drawing/2014/main" id="{1A20F5F5-566F-5BBD-8551-FE1874831F4C}"/>
              </a:ext>
            </a:extLst>
          </p:cNvPr>
          <p:cNvPicPr>
            <a:picLocks noChangeAspect="1"/>
          </p:cNvPicPr>
          <p:nvPr/>
        </p:nvPicPr>
        <p:blipFill>
          <a:blip r:embed="rId3"/>
          <a:stretch>
            <a:fillRect/>
          </a:stretch>
        </p:blipFill>
        <p:spPr>
          <a:xfrm>
            <a:off x="457201" y="757825"/>
            <a:ext cx="2987458" cy="1691014"/>
          </a:xfrm>
          <a:prstGeom prst="rect">
            <a:avLst/>
          </a:prstGeom>
        </p:spPr>
      </p:pic>
      <p:pic>
        <p:nvPicPr>
          <p:cNvPr id="7" name="Picture 6">
            <a:extLst>
              <a:ext uri="{FF2B5EF4-FFF2-40B4-BE49-F238E27FC236}">
                <a16:creationId xmlns:a16="http://schemas.microsoft.com/office/drawing/2014/main" id="{B50B61E7-10B8-1121-7A83-7A588C3E86DF}"/>
              </a:ext>
            </a:extLst>
          </p:cNvPr>
          <p:cNvPicPr>
            <a:picLocks noChangeAspect="1"/>
          </p:cNvPicPr>
          <p:nvPr/>
        </p:nvPicPr>
        <p:blipFill>
          <a:blip r:embed="rId4"/>
          <a:stretch>
            <a:fillRect/>
          </a:stretch>
        </p:blipFill>
        <p:spPr>
          <a:xfrm>
            <a:off x="5094484" y="738815"/>
            <a:ext cx="2987459" cy="1813925"/>
          </a:xfrm>
          <a:prstGeom prst="rect">
            <a:avLst/>
          </a:prstGeom>
        </p:spPr>
      </p:pic>
      <p:pic>
        <p:nvPicPr>
          <p:cNvPr id="10" name="Picture 9">
            <a:extLst>
              <a:ext uri="{FF2B5EF4-FFF2-40B4-BE49-F238E27FC236}">
                <a16:creationId xmlns:a16="http://schemas.microsoft.com/office/drawing/2014/main" id="{4BFB26BC-BF9D-552D-7831-AD0065F39027}"/>
              </a:ext>
            </a:extLst>
          </p:cNvPr>
          <p:cNvPicPr>
            <a:picLocks noChangeAspect="1"/>
          </p:cNvPicPr>
          <p:nvPr/>
        </p:nvPicPr>
        <p:blipFill>
          <a:blip r:embed="rId5"/>
          <a:stretch>
            <a:fillRect/>
          </a:stretch>
        </p:blipFill>
        <p:spPr>
          <a:xfrm>
            <a:off x="641931" y="2694661"/>
            <a:ext cx="2802728" cy="1691014"/>
          </a:xfrm>
          <a:prstGeom prst="rect">
            <a:avLst/>
          </a:prstGeom>
        </p:spPr>
      </p:pic>
      <p:pic>
        <p:nvPicPr>
          <p:cNvPr id="13" name="Picture 12">
            <a:extLst>
              <a:ext uri="{FF2B5EF4-FFF2-40B4-BE49-F238E27FC236}">
                <a16:creationId xmlns:a16="http://schemas.microsoft.com/office/drawing/2014/main" id="{6E8B129E-3389-0CFD-D816-F57AE9B946AD}"/>
              </a:ext>
            </a:extLst>
          </p:cNvPr>
          <p:cNvPicPr>
            <a:picLocks noChangeAspect="1"/>
          </p:cNvPicPr>
          <p:nvPr/>
        </p:nvPicPr>
        <p:blipFill>
          <a:blip r:embed="rId6"/>
          <a:stretch>
            <a:fillRect/>
          </a:stretch>
        </p:blipFill>
        <p:spPr>
          <a:xfrm>
            <a:off x="5094484" y="2694660"/>
            <a:ext cx="2830884" cy="1691014"/>
          </a:xfrm>
          <a:prstGeom prst="rect">
            <a:avLst/>
          </a:prstGeom>
        </p:spPr>
      </p:pic>
    </p:spTree>
    <p:extLst>
      <p:ext uri="{BB962C8B-B14F-4D97-AF65-F5344CB8AC3E}">
        <p14:creationId xmlns:p14="http://schemas.microsoft.com/office/powerpoint/2010/main" val="653973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91AA4AA0-C3F1-C0BC-35B7-D8160AF2220F}"/>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EBFAC8BC-B973-A8D5-7176-B143B4D3F75B}"/>
              </a:ext>
            </a:extLst>
          </p:cNvPr>
          <p:cNvSpPr txBox="1">
            <a:spLocks noGrp="1"/>
          </p:cNvSpPr>
          <p:nvPr>
            <p:ph type="title"/>
          </p:nvPr>
        </p:nvSpPr>
        <p:spPr>
          <a:xfrm>
            <a:off x="457200" y="109258"/>
            <a:ext cx="8229600" cy="371400"/>
          </a:xfrm>
          <a:prstGeom prst="rect">
            <a:avLst/>
          </a:prstGeom>
        </p:spPr>
        <p:txBody>
          <a:bodyPr spcFirstLastPara="1" wrap="square" lIns="91425" tIns="91425" rIns="91425" bIns="91425" anchor="ctr" anchorCtr="0">
            <a:noAutofit/>
          </a:bodyPr>
          <a:lstStyle/>
          <a:p>
            <a:pPr lvl="0"/>
            <a:r>
              <a:rPr lang="en-US" dirty="0"/>
              <a:t>Comparison with Paper</a:t>
            </a:r>
            <a:endParaRPr dirty="0"/>
          </a:p>
        </p:txBody>
      </p:sp>
      <p:graphicFrame>
        <p:nvGraphicFramePr>
          <p:cNvPr id="3" name="Table 2">
            <a:extLst>
              <a:ext uri="{FF2B5EF4-FFF2-40B4-BE49-F238E27FC236}">
                <a16:creationId xmlns:a16="http://schemas.microsoft.com/office/drawing/2014/main" id="{8746F598-9AEF-4D02-E51F-C143CCA5FCE2}"/>
              </a:ext>
            </a:extLst>
          </p:cNvPr>
          <p:cNvGraphicFramePr>
            <a:graphicFrameLocks noGrp="1"/>
          </p:cNvGraphicFramePr>
          <p:nvPr>
            <p:extLst>
              <p:ext uri="{D42A27DB-BD31-4B8C-83A1-F6EECF244321}">
                <p14:modId xmlns:p14="http://schemas.microsoft.com/office/powerpoint/2010/main" val="1051541186"/>
              </p:ext>
            </p:extLst>
          </p:nvPr>
        </p:nvGraphicFramePr>
        <p:xfrm>
          <a:off x="170481" y="581186"/>
          <a:ext cx="8586061" cy="4396236"/>
        </p:xfrm>
        <a:graphic>
          <a:graphicData uri="http://schemas.openxmlformats.org/drawingml/2006/table">
            <a:tbl>
              <a:tblPr/>
              <a:tblGrid>
                <a:gridCol w="2872353">
                  <a:extLst>
                    <a:ext uri="{9D8B030D-6E8A-4147-A177-3AD203B41FA5}">
                      <a16:colId xmlns:a16="http://schemas.microsoft.com/office/drawing/2014/main" val="3879080650"/>
                    </a:ext>
                  </a:extLst>
                </a:gridCol>
                <a:gridCol w="2856854">
                  <a:extLst>
                    <a:ext uri="{9D8B030D-6E8A-4147-A177-3AD203B41FA5}">
                      <a16:colId xmlns:a16="http://schemas.microsoft.com/office/drawing/2014/main" val="1069316103"/>
                    </a:ext>
                  </a:extLst>
                </a:gridCol>
                <a:gridCol w="2856854">
                  <a:extLst>
                    <a:ext uri="{9D8B030D-6E8A-4147-A177-3AD203B41FA5}">
                      <a16:colId xmlns:a16="http://schemas.microsoft.com/office/drawing/2014/main" val="2600528891"/>
                    </a:ext>
                  </a:extLst>
                </a:gridCol>
              </a:tblGrid>
              <a:tr h="378126">
                <a:tc>
                  <a:txBody>
                    <a:bodyPr/>
                    <a:lstStyle/>
                    <a:p>
                      <a:pPr>
                        <a:buNone/>
                      </a:pPr>
                      <a:r>
                        <a:rPr lang="en-US" sz="1200" b="1" dirty="0"/>
                        <a:t>Aspect</a:t>
                      </a:r>
                      <a:endParaRPr lang="en-US" sz="1200" dirty="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b="1" dirty="0"/>
                        <a:t>Your Project</a:t>
                      </a:r>
                      <a:endParaRPr lang="en-US" sz="1200" dirty="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b="1"/>
                        <a:t>Published Paper (Heliyon 2024)</a:t>
                      </a:r>
                      <a:endParaRPr lang="en-US" sz="120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1512427"/>
                  </a:ext>
                </a:extLst>
              </a:tr>
              <a:tr h="378126">
                <a:tc>
                  <a:txBody>
                    <a:bodyPr/>
                    <a:lstStyle/>
                    <a:p>
                      <a:pPr>
                        <a:buNone/>
                      </a:pPr>
                      <a:r>
                        <a:rPr lang="en-US" sz="1200" b="1"/>
                        <a:t>Dataset</a:t>
                      </a:r>
                      <a:endParaRPr lang="en-US" sz="120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18,958 entries </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19,000 from SHILD (Denmark govt. survey)</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61859215"/>
                  </a:ext>
                </a:extLst>
              </a:tr>
              <a:tr h="534603">
                <a:tc>
                  <a:txBody>
                    <a:bodyPr/>
                    <a:lstStyle/>
                    <a:p>
                      <a:pPr>
                        <a:buNone/>
                      </a:pPr>
                      <a:r>
                        <a:rPr lang="en-US" sz="1200" b="1"/>
                        <a:t>Feature Selection</a:t>
                      </a:r>
                      <a:endParaRPr lang="en-US" sz="120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PCA &amp; manual selection</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RFECV (Recursive Feature Elimination with Cross Validation)</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35739590"/>
                  </a:ext>
                </a:extLst>
              </a:tr>
              <a:tr h="378126">
                <a:tc>
                  <a:txBody>
                    <a:bodyPr/>
                    <a:lstStyle/>
                    <a:p>
                      <a:pPr>
                        <a:buNone/>
                      </a:pPr>
                      <a:r>
                        <a:rPr lang="en-US" sz="1200" b="1"/>
                        <a:t>Missing Data Handling</a:t>
                      </a:r>
                      <a:endParaRPr lang="en-US" sz="120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Simple imputation ("Unknown" for job)</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Iterative imputation (Bayesian Ridge)</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174688259"/>
                  </a:ext>
                </a:extLst>
              </a:tr>
              <a:tr h="276304">
                <a:tc>
                  <a:txBody>
                    <a:bodyPr/>
                    <a:lstStyle/>
                    <a:p>
                      <a:pPr>
                        <a:buNone/>
                      </a:pPr>
                      <a:r>
                        <a:rPr lang="en-US" sz="1200" b="1"/>
                        <a:t>Encoding</a:t>
                      </a:r>
                      <a:endParaRPr lang="en-US" sz="120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One-hot encoding</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Ordinal encoding</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2337686"/>
                  </a:ext>
                </a:extLst>
              </a:tr>
              <a:tr h="378126">
                <a:tc>
                  <a:txBody>
                    <a:bodyPr/>
                    <a:lstStyle/>
                    <a:p>
                      <a:pPr>
                        <a:buNone/>
                      </a:pPr>
                      <a:r>
                        <a:rPr lang="en-US" sz="1200" b="1" dirty="0"/>
                        <a:t>Outlier Handling</a:t>
                      </a:r>
                      <a:endParaRPr lang="en-US" sz="1200" dirty="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Isolation Forest</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Z-score based replacement with median</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869209803"/>
                  </a:ext>
                </a:extLst>
              </a:tr>
              <a:tr h="378126">
                <a:tc>
                  <a:txBody>
                    <a:bodyPr/>
                    <a:lstStyle/>
                    <a:p>
                      <a:pPr>
                        <a:buNone/>
                      </a:pPr>
                      <a:r>
                        <a:rPr lang="en-US" sz="1200" b="1"/>
                        <a:t>Class Balancing</a:t>
                      </a:r>
                      <a:endParaRPr lang="en-US" sz="120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SMOTE + Tomek Links</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SMOTE + Undersampling (dual strategy)</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21715457"/>
                  </a:ext>
                </a:extLst>
              </a:tr>
              <a:tr h="534603">
                <a:tc>
                  <a:txBody>
                    <a:bodyPr/>
                    <a:lstStyle/>
                    <a:p>
                      <a:pPr>
                        <a:buNone/>
                      </a:pPr>
                      <a:r>
                        <a:rPr lang="en-US" sz="1200" b="1"/>
                        <a:t>ML Models Used</a:t>
                      </a:r>
                      <a:endParaRPr lang="en-US" sz="120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Random forest, </a:t>
                      </a:r>
                      <a:r>
                        <a:rPr lang="en-US" sz="1200" dirty="0" err="1"/>
                        <a:t>XGBoost</a:t>
                      </a:r>
                      <a:r>
                        <a:rPr lang="en-US" sz="1200" dirty="0"/>
                        <a:t>, Decision tree, </a:t>
                      </a:r>
                      <a:r>
                        <a:rPr lang="en-US" sz="1200" dirty="0" err="1"/>
                        <a:t>svm</a:t>
                      </a:r>
                      <a:r>
                        <a:rPr lang="en-US" sz="1200" dirty="0"/>
                        <a:t>, Logistic </a:t>
                      </a:r>
                      <a:r>
                        <a:rPr lang="en-US" sz="1200" dirty="0" err="1"/>
                        <a:t>Regration</a:t>
                      </a:r>
                      <a:r>
                        <a:rPr lang="en-US" sz="1200" dirty="0"/>
                        <a:t>.</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RF, GB, XGBoost, AdaBoost, LGB, Logistic Regression, SVC, Naive Bayes</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69275531"/>
                  </a:ext>
                </a:extLst>
              </a:tr>
              <a:tr h="378126">
                <a:tc>
                  <a:txBody>
                    <a:bodyPr/>
                    <a:lstStyle/>
                    <a:p>
                      <a:pPr>
                        <a:buNone/>
                      </a:pPr>
                      <a:r>
                        <a:rPr lang="en-US" sz="1200" b="1"/>
                        <a:t>Ensemble Model</a:t>
                      </a:r>
                      <a:endParaRPr lang="en-US" sz="120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Mentioned (comparison table shown)</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a:t>RF + GB + LGB ensemble with tuning</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76061009"/>
                  </a:ext>
                </a:extLst>
              </a:tr>
              <a:tr h="378126">
                <a:tc>
                  <a:txBody>
                    <a:bodyPr/>
                    <a:lstStyle/>
                    <a:p>
                      <a:pPr>
                        <a:buNone/>
                      </a:pPr>
                      <a:r>
                        <a:rPr lang="en-US" sz="1200" b="1" dirty="0"/>
                        <a:t>Evaluation Metrics</a:t>
                      </a:r>
                      <a:endParaRPr lang="en-US" sz="1200" dirty="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Accuracy, R², Cost Function</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Accuracy, F1, Precision, Recall, ROC</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8563630"/>
                  </a:ext>
                </a:extLst>
              </a:tr>
              <a:tr h="378126">
                <a:tc>
                  <a:txBody>
                    <a:bodyPr/>
                    <a:lstStyle/>
                    <a:p>
                      <a:pPr>
                        <a:buNone/>
                      </a:pPr>
                      <a:r>
                        <a:rPr lang="en-US" sz="1200" b="1"/>
                        <a:t>Best Accuracy (ML)</a:t>
                      </a:r>
                      <a:endParaRPr lang="en-US" sz="1200"/>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Random forest (96.10%)</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buNone/>
                      </a:pPr>
                      <a:r>
                        <a:rPr lang="en-US" sz="1200" dirty="0"/>
                        <a:t>93.80% (RF), 93.60% (Ensemble)</a:t>
                      </a:r>
                    </a:p>
                  </a:txBody>
                  <a:tcPr marL="38083" marR="38083" marT="19042" marB="19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09444189"/>
                  </a:ext>
                </a:extLst>
              </a:tr>
            </a:tbl>
          </a:graphicData>
        </a:graphic>
      </p:graphicFrame>
    </p:spTree>
    <p:extLst>
      <p:ext uri="{BB962C8B-B14F-4D97-AF65-F5344CB8AC3E}">
        <p14:creationId xmlns:p14="http://schemas.microsoft.com/office/powerpoint/2010/main" val="564097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17AF22BF-A91F-8F31-CFE7-031B3C363022}"/>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6040F97C-0735-7450-6FA6-08E31D715B3F}"/>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Novelty</a:t>
            </a:r>
            <a:endParaRPr dirty="0"/>
          </a:p>
        </p:txBody>
      </p:sp>
      <p:sp>
        <p:nvSpPr>
          <p:cNvPr id="2" name="Google Shape;884;p25">
            <a:extLst>
              <a:ext uri="{FF2B5EF4-FFF2-40B4-BE49-F238E27FC236}">
                <a16:creationId xmlns:a16="http://schemas.microsoft.com/office/drawing/2014/main" id="{7C6DF870-CE5E-5537-6C8F-2E7C5F1AEBC0}"/>
              </a:ext>
            </a:extLst>
          </p:cNvPr>
          <p:cNvSpPr/>
          <p:nvPr/>
        </p:nvSpPr>
        <p:spPr>
          <a:xfrm>
            <a:off x="457200" y="944233"/>
            <a:ext cx="8229600" cy="3875739"/>
          </a:xfrm>
          <a:prstGeom prst="roundRect">
            <a:avLst>
              <a:gd name="adj" fmla="val 15217"/>
            </a:avLst>
          </a:prstGeom>
          <a:solidFill>
            <a:srgbClr val="FFFF00">
              <a:alpha val="12549"/>
            </a:srgbClr>
          </a:solidFill>
          <a:ln>
            <a:noFill/>
          </a:ln>
        </p:spPr>
        <p:txBody>
          <a:bodyPr spcFirstLastPara="1" wrap="square" lIns="91425" tIns="91425" rIns="91425" bIns="91425" anchor="ctr" anchorCtr="0">
            <a:noAutofit/>
          </a:bodyPr>
          <a:lstStyle/>
          <a:p>
            <a:pPr>
              <a:buNone/>
            </a:pP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600" b="1" dirty="0">
                <a:solidFill>
                  <a:schemeClr val="tx1"/>
                </a:solidFill>
                <a:latin typeface="Roboto" panose="02000000000000000000" pitchFamily="2" charset="0"/>
                <a:ea typeface="Roboto" panose="02000000000000000000" pitchFamily="2" charset="0"/>
                <a:cs typeface="Roboto" panose="02000000000000000000" pitchFamily="2" charset="0"/>
              </a:rPr>
              <a:t>LLM-based Text Embedding:</a:t>
            </a:r>
            <a:br>
              <a:rPr lang="en-US" sz="1600" dirty="0">
                <a:solidFill>
                  <a:schemeClr val="tx1"/>
                </a:solidFill>
                <a:latin typeface="Roboto" panose="02000000000000000000" pitchFamily="2" charset="0"/>
                <a:ea typeface="Roboto" panose="02000000000000000000" pitchFamily="2" charset="0"/>
                <a:cs typeface="Roboto" panose="02000000000000000000" pitchFamily="2" charset="0"/>
              </a:rPr>
            </a:b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rPr>
              <a:t>Process open-ended user responses via LLM (BERT/GPT) embeddings and add them to the ML model features.</a:t>
            </a:r>
          </a:p>
          <a:p>
            <a:pPr>
              <a:buNone/>
            </a:pP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600" b="1" dirty="0">
                <a:solidFill>
                  <a:schemeClr val="tx1"/>
                </a:solidFill>
                <a:latin typeface="Roboto" panose="02000000000000000000" pitchFamily="2" charset="0"/>
                <a:ea typeface="Roboto" panose="02000000000000000000" pitchFamily="2" charset="0"/>
                <a:cs typeface="Roboto" panose="02000000000000000000" pitchFamily="2" charset="0"/>
              </a:rPr>
              <a:t>LLM-generated Human Explanation:</a:t>
            </a:r>
            <a:br>
              <a:rPr lang="en-US" sz="1600" dirty="0">
                <a:solidFill>
                  <a:schemeClr val="tx1"/>
                </a:solidFill>
                <a:latin typeface="Roboto" panose="02000000000000000000" pitchFamily="2" charset="0"/>
                <a:ea typeface="Roboto" panose="02000000000000000000" pitchFamily="2" charset="0"/>
                <a:cs typeface="Roboto" panose="02000000000000000000" pitchFamily="2" charset="0"/>
              </a:rPr>
            </a:b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rPr>
              <a:t>Use GPT to provide human-friendly natural language explanations for predictions.</a:t>
            </a:r>
          </a:p>
          <a:p>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rPr>
              <a:t>✔️ </a:t>
            </a:r>
            <a:r>
              <a:rPr lang="en-US" sz="1600" b="1" dirty="0">
                <a:solidFill>
                  <a:schemeClr val="tx1"/>
                </a:solidFill>
                <a:latin typeface="Roboto" panose="02000000000000000000" pitchFamily="2" charset="0"/>
                <a:ea typeface="Roboto" panose="02000000000000000000" pitchFamily="2" charset="0"/>
                <a:cs typeface="Roboto" panose="02000000000000000000" pitchFamily="2" charset="0"/>
              </a:rPr>
              <a:t>User Feedback Loop:</a:t>
            </a:r>
            <a:br>
              <a:rPr lang="en-US" sz="1600" dirty="0">
                <a:solidFill>
                  <a:schemeClr val="tx1"/>
                </a:solidFill>
                <a:latin typeface="Roboto" panose="02000000000000000000" pitchFamily="2" charset="0"/>
                <a:ea typeface="Roboto" panose="02000000000000000000" pitchFamily="2" charset="0"/>
                <a:cs typeface="Roboto" panose="02000000000000000000" pitchFamily="2" charset="0"/>
              </a:rPr>
            </a:b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rPr>
              <a:t>Streamlit</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rPr>
              <a:t> app collects user feedback on prediction correctness to guide future model refinement, making the model self-improving and interactive.</a:t>
            </a:r>
          </a:p>
        </p:txBody>
      </p:sp>
    </p:spTree>
    <p:extLst>
      <p:ext uri="{BB962C8B-B14F-4D97-AF65-F5344CB8AC3E}">
        <p14:creationId xmlns:p14="http://schemas.microsoft.com/office/powerpoint/2010/main" val="4087282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A9C32DB2-12FD-D340-ADBD-0C02C6652724}"/>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E8F2C1CD-721F-4D70-E2AE-1A922CFA2639}"/>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Summary</a:t>
            </a:r>
            <a:endParaRPr dirty="0"/>
          </a:p>
        </p:txBody>
      </p:sp>
      <p:sp>
        <p:nvSpPr>
          <p:cNvPr id="2" name="Google Shape;884;p25">
            <a:extLst>
              <a:ext uri="{FF2B5EF4-FFF2-40B4-BE49-F238E27FC236}">
                <a16:creationId xmlns:a16="http://schemas.microsoft.com/office/drawing/2014/main" id="{3771BBAC-C1D3-6541-9210-72E3A45E8102}"/>
              </a:ext>
            </a:extLst>
          </p:cNvPr>
          <p:cNvSpPr/>
          <p:nvPr/>
        </p:nvSpPr>
        <p:spPr>
          <a:xfrm>
            <a:off x="457200" y="944233"/>
            <a:ext cx="8229600" cy="3875739"/>
          </a:xfrm>
          <a:prstGeom prst="roundRect">
            <a:avLst>
              <a:gd name="adj" fmla="val 15217"/>
            </a:avLst>
          </a:prstGeom>
          <a:solidFill>
            <a:srgbClr val="FFFF00">
              <a:alpha val="12549"/>
            </a:srgbClr>
          </a:solidFill>
          <a:ln>
            <a:noFill/>
          </a:ln>
        </p:spPr>
        <p:txBody>
          <a:bodyPr spcFirstLastPara="1" wrap="square" lIns="91425" tIns="91425" rIns="91425" bIns="91425" anchor="ctr" anchorCtr="0">
            <a:noAutofit/>
          </a:bodyPr>
          <a:lstStyle/>
          <a:p>
            <a:pPr lvl="0"/>
            <a:r>
              <a:rPr lang="en-US" sz="1600" dirty="0">
                <a:latin typeface="Roboto" panose="02000000000000000000" pitchFamily="2" charset="0"/>
                <a:ea typeface="Roboto" panose="02000000000000000000" pitchFamily="2" charset="0"/>
                <a:cs typeface="Roboto" panose="02000000000000000000" pitchFamily="2" charset="0"/>
              </a:rPr>
              <a:t>The project titled "Predicting Life Satisfaction using Machine Learning" focuses on analyzing and forecasting individuals' life satisfaction levels using a publicly available dataset from Kaggle containing 18,958 records. The team conducted thorough data preprocessing, including handling missing values (especially in the ‘job’ feature), applying one-hot encoding for categorical variables, standardizing numerical features, and addressing class imbalance using SMOTE and Tomek Links. Exploratory data analysis revealed patterns such as a dominant age group of 20–30 years and skewed distributions in categorical features, which may influence model performance. Advanced techniques like PCA were used to manage the high dimensionality from categorical features, while Isolation Forest helped identify and remove outliers. Various machine learning models were developed and compared based on accuracy, cost function, and R² score to evaluate their effectiveness. Overall, the project highlights a data-driven approach to understanding the complex factors influencing life satisfaction.</a:t>
            </a:r>
            <a:endParaRPr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0302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E8503725-507B-6DA3-B710-5E6FE2C03D3A}"/>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6BD50592-64BC-C78E-09DB-B87192AC3BBA}"/>
              </a:ext>
            </a:extLst>
          </p:cNvPr>
          <p:cNvSpPr txBox="1">
            <a:spLocks noGrp="1"/>
          </p:cNvSpPr>
          <p:nvPr>
            <p:ph type="title"/>
          </p:nvPr>
        </p:nvSpPr>
        <p:spPr>
          <a:xfrm>
            <a:off x="488197" y="1831361"/>
            <a:ext cx="8392331" cy="1480777"/>
          </a:xfrm>
          <a:prstGeom prst="rect">
            <a:avLst/>
          </a:prstGeom>
        </p:spPr>
        <p:txBody>
          <a:bodyPr spcFirstLastPara="1" wrap="square" lIns="91425" tIns="91425" rIns="91425" bIns="91425" anchor="ctr" anchorCtr="0">
            <a:noAutofit/>
          </a:bodyPr>
          <a:lstStyle/>
          <a:p>
            <a:pPr lvl="0"/>
            <a:r>
              <a:rPr lang="en-US" sz="6000" dirty="0"/>
              <a:t>Thank YOU!</a:t>
            </a:r>
            <a:endParaRPr sz="6000" dirty="0"/>
          </a:p>
        </p:txBody>
      </p:sp>
    </p:spTree>
    <p:extLst>
      <p:ext uri="{BB962C8B-B14F-4D97-AF65-F5344CB8AC3E}">
        <p14:creationId xmlns:p14="http://schemas.microsoft.com/office/powerpoint/2010/main" val="405234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457200" y="158964"/>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Insight(using df.info)</a:t>
            </a:r>
            <a:endParaRPr dirty="0"/>
          </a:p>
        </p:txBody>
      </p:sp>
      <p:pic>
        <p:nvPicPr>
          <p:cNvPr id="3" name="Picture 2">
            <a:extLst>
              <a:ext uri="{FF2B5EF4-FFF2-40B4-BE49-F238E27FC236}">
                <a16:creationId xmlns:a16="http://schemas.microsoft.com/office/drawing/2014/main" id="{2D327B76-03DA-A7D7-6173-2A0984B71F42}"/>
              </a:ext>
            </a:extLst>
          </p:cNvPr>
          <p:cNvPicPr>
            <a:picLocks noChangeAspect="1"/>
          </p:cNvPicPr>
          <p:nvPr/>
        </p:nvPicPr>
        <p:blipFill>
          <a:blip r:embed="rId3"/>
          <a:stretch>
            <a:fillRect/>
          </a:stretch>
        </p:blipFill>
        <p:spPr>
          <a:xfrm>
            <a:off x="1154624" y="723194"/>
            <a:ext cx="2724530" cy="438211"/>
          </a:xfrm>
          <a:prstGeom prst="rect">
            <a:avLst/>
          </a:prstGeom>
        </p:spPr>
      </p:pic>
      <p:sp>
        <p:nvSpPr>
          <p:cNvPr id="6" name="Google Shape;787;p24">
            <a:extLst>
              <a:ext uri="{FF2B5EF4-FFF2-40B4-BE49-F238E27FC236}">
                <a16:creationId xmlns:a16="http://schemas.microsoft.com/office/drawing/2014/main" id="{AEB7AA1E-789D-FE45-F9C1-10CE86B790F7}"/>
              </a:ext>
            </a:extLst>
          </p:cNvPr>
          <p:cNvSpPr/>
          <p:nvPr/>
        </p:nvSpPr>
        <p:spPr>
          <a:xfrm>
            <a:off x="4726983" y="1950060"/>
            <a:ext cx="3874726" cy="1571141"/>
          </a:xfrm>
          <a:prstGeom prst="roundRect">
            <a:avLst>
              <a:gd name="adj" fmla="val 50000"/>
            </a:avLst>
          </a:prstGeom>
          <a:solidFill>
            <a:srgbClr val="E99B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latin typeface="Roboto" panose="02000000000000000000" pitchFamily="2" charset="0"/>
                <a:ea typeface="Roboto" panose="02000000000000000000" pitchFamily="2" charset="0"/>
                <a:cs typeface="Roboto" panose="02000000000000000000" pitchFamily="2" charset="0"/>
              </a:rPr>
              <a:t>We can see that there are 511 null values in the job and so on.</a:t>
            </a:r>
            <a:endParaRPr sz="18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EFB1D7EF-BE08-346F-E777-2842545A928A}"/>
              </a:ext>
            </a:extLst>
          </p:cNvPr>
          <p:cNvPicPr>
            <a:picLocks noChangeAspect="1"/>
          </p:cNvPicPr>
          <p:nvPr/>
        </p:nvPicPr>
        <p:blipFill>
          <a:blip r:embed="rId4"/>
          <a:stretch>
            <a:fillRect/>
          </a:stretch>
        </p:blipFill>
        <p:spPr>
          <a:xfrm>
            <a:off x="1154624" y="1161404"/>
            <a:ext cx="2724530" cy="37747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412" name="Google Shape;412;p18"/>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Individual Histogram for the numerical features</a:t>
            </a:r>
            <a:endParaRPr dirty="0"/>
          </a:p>
        </p:txBody>
      </p:sp>
      <p:pic>
        <p:nvPicPr>
          <p:cNvPr id="3" name="Picture 2">
            <a:extLst>
              <a:ext uri="{FF2B5EF4-FFF2-40B4-BE49-F238E27FC236}">
                <a16:creationId xmlns:a16="http://schemas.microsoft.com/office/drawing/2014/main" id="{7F93D294-F05E-A226-369F-5E363A86A0D5}"/>
              </a:ext>
            </a:extLst>
          </p:cNvPr>
          <p:cNvPicPr>
            <a:picLocks noChangeAspect="1"/>
          </p:cNvPicPr>
          <p:nvPr/>
        </p:nvPicPr>
        <p:blipFill>
          <a:blip r:embed="rId3"/>
          <a:stretch>
            <a:fillRect/>
          </a:stretch>
        </p:blipFill>
        <p:spPr>
          <a:xfrm>
            <a:off x="348712" y="953309"/>
            <a:ext cx="4071547" cy="3037504"/>
          </a:xfrm>
          <a:prstGeom prst="rect">
            <a:avLst/>
          </a:prstGeom>
        </p:spPr>
      </p:pic>
      <p:sp>
        <p:nvSpPr>
          <p:cNvPr id="8" name="Google Shape;886;p25">
            <a:extLst>
              <a:ext uri="{FF2B5EF4-FFF2-40B4-BE49-F238E27FC236}">
                <a16:creationId xmlns:a16="http://schemas.microsoft.com/office/drawing/2014/main" id="{DC175D98-09FB-0342-3980-18DF57657BC7}"/>
              </a:ext>
            </a:extLst>
          </p:cNvPr>
          <p:cNvSpPr/>
          <p:nvPr/>
        </p:nvSpPr>
        <p:spPr>
          <a:xfrm>
            <a:off x="5036946" y="2497211"/>
            <a:ext cx="1688348" cy="381486"/>
          </a:xfrm>
          <a:prstGeom prst="roundRect">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tx1"/>
                </a:solidFill>
                <a:latin typeface="Fira Sans Extra Condensed"/>
                <a:sym typeface="Fira Sans Extra Condensed"/>
              </a:rPr>
              <a:t>Observation</a:t>
            </a:r>
            <a:endParaRPr dirty="0">
              <a:solidFill>
                <a:schemeClr val="tx1"/>
              </a:solidFill>
            </a:endParaRPr>
          </a:p>
        </p:txBody>
      </p:sp>
      <p:sp>
        <p:nvSpPr>
          <p:cNvPr id="9" name="Google Shape;884;p25">
            <a:extLst>
              <a:ext uri="{FF2B5EF4-FFF2-40B4-BE49-F238E27FC236}">
                <a16:creationId xmlns:a16="http://schemas.microsoft.com/office/drawing/2014/main" id="{8542ADCA-E8F2-FB34-5381-EF8792A9E75D}"/>
              </a:ext>
            </a:extLst>
          </p:cNvPr>
          <p:cNvSpPr/>
          <p:nvPr/>
        </p:nvSpPr>
        <p:spPr>
          <a:xfrm>
            <a:off x="4931366" y="2472061"/>
            <a:ext cx="3587857" cy="2534941"/>
          </a:xfrm>
          <a:prstGeom prst="roundRect">
            <a:avLst>
              <a:gd name="adj" fmla="val 15217"/>
            </a:avLst>
          </a:prstGeom>
          <a:solidFill>
            <a:srgbClr val="FFFF00">
              <a:alpha val="12549"/>
            </a:srgbClr>
          </a:solidFill>
          <a:ln>
            <a:noFill/>
          </a:ln>
        </p:spPr>
        <p:txBody>
          <a:bodyPr spcFirstLastPara="1" wrap="square" lIns="91425" tIns="91425" rIns="91425" bIns="91425" anchor="ctr" anchorCtr="0">
            <a:noAutofit/>
          </a:bodyPr>
          <a:lstStyle/>
          <a:p>
            <a:pPr lvl="0"/>
            <a:endParaRPr lang="en-US" dirty="0"/>
          </a:p>
          <a:p>
            <a:pPr lvl="0"/>
            <a:endParaRPr lang="en-US" dirty="0"/>
          </a:p>
          <a:p>
            <a:pPr lvl="0"/>
            <a:r>
              <a:rPr lang="en-US" dirty="0">
                <a:latin typeface="Roboto" panose="02000000000000000000" pitchFamily="2" charset="0"/>
                <a:ea typeface="Roboto" panose="02000000000000000000" pitchFamily="2" charset="0"/>
                <a:cs typeface="Roboto" panose="02000000000000000000" pitchFamily="2" charset="0"/>
              </a:rPr>
              <a:t>The age distribution is slightly right-skewed, with a large concentration of individuals in the 20–30 age range. Fewer participants are observed in older age groups, and very few are above the age of 60. This indicates that the dataset is primarily composed of young adults, which may influence life satisfaction trends and model outcomes.</a:t>
            </a:r>
            <a:endParaRPr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FCF988AC-4079-AB94-DACE-D62682265194}"/>
              </a:ext>
            </a:extLst>
          </p:cNvPr>
          <p:cNvPicPr>
            <a:picLocks noChangeAspect="1"/>
          </p:cNvPicPr>
          <p:nvPr/>
        </p:nvPicPr>
        <p:blipFill>
          <a:blip r:embed="rId4"/>
          <a:stretch>
            <a:fillRect/>
          </a:stretch>
        </p:blipFill>
        <p:spPr>
          <a:xfrm>
            <a:off x="4723743" y="1044906"/>
            <a:ext cx="4098964" cy="9791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2ECF60D3-EB0B-4B0E-CF7F-A72A7EAF22E8}"/>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30F2219C-55F6-B664-E5EB-126DC344467D}"/>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Individual Histogram for the numerical features</a:t>
            </a:r>
            <a:endParaRPr dirty="0"/>
          </a:p>
        </p:txBody>
      </p:sp>
      <p:pic>
        <p:nvPicPr>
          <p:cNvPr id="4" name="Picture 3">
            <a:extLst>
              <a:ext uri="{FF2B5EF4-FFF2-40B4-BE49-F238E27FC236}">
                <a16:creationId xmlns:a16="http://schemas.microsoft.com/office/drawing/2014/main" id="{38E27D40-FFF3-4724-DB7F-656CC0E43879}"/>
              </a:ext>
            </a:extLst>
          </p:cNvPr>
          <p:cNvPicPr>
            <a:picLocks noChangeAspect="1"/>
          </p:cNvPicPr>
          <p:nvPr/>
        </p:nvPicPr>
        <p:blipFill>
          <a:blip r:embed="rId3"/>
          <a:stretch>
            <a:fillRect/>
          </a:stretch>
        </p:blipFill>
        <p:spPr>
          <a:xfrm>
            <a:off x="0" y="596895"/>
            <a:ext cx="2977128" cy="2221032"/>
          </a:xfrm>
          <a:prstGeom prst="rect">
            <a:avLst/>
          </a:prstGeom>
        </p:spPr>
      </p:pic>
      <p:pic>
        <p:nvPicPr>
          <p:cNvPr id="7" name="Picture 6">
            <a:extLst>
              <a:ext uri="{FF2B5EF4-FFF2-40B4-BE49-F238E27FC236}">
                <a16:creationId xmlns:a16="http://schemas.microsoft.com/office/drawing/2014/main" id="{4CFE2D4A-B1C7-B503-F030-121A72F8CA1E}"/>
              </a:ext>
            </a:extLst>
          </p:cNvPr>
          <p:cNvPicPr>
            <a:picLocks noChangeAspect="1"/>
          </p:cNvPicPr>
          <p:nvPr/>
        </p:nvPicPr>
        <p:blipFill>
          <a:blip r:embed="rId4"/>
          <a:stretch>
            <a:fillRect/>
          </a:stretch>
        </p:blipFill>
        <p:spPr>
          <a:xfrm>
            <a:off x="0" y="2815463"/>
            <a:ext cx="2977128" cy="2221032"/>
          </a:xfrm>
          <a:prstGeom prst="rect">
            <a:avLst/>
          </a:prstGeom>
        </p:spPr>
      </p:pic>
      <p:pic>
        <p:nvPicPr>
          <p:cNvPr id="11" name="Picture 10">
            <a:extLst>
              <a:ext uri="{FF2B5EF4-FFF2-40B4-BE49-F238E27FC236}">
                <a16:creationId xmlns:a16="http://schemas.microsoft.com/office/drawing/2014/main" id="{9A8071B8-29BC-AB0A-D8DB-3B266B582AA6}"/>
              </a:ext>
            </a:extLst>
          </p:cNvPr>
          <p:cNvPicPr>
            <a:picLocks noChangeAspect="1"/>
          </p:cNvPicPr>
          <p:nvPr/>
        </p:nvPicPr>
        <p:blipFill>
          <a:blip r:embed="rId5"/>
          <a:stretch>
            <a:fillRect/>
          </a:stretch>
        </p:blipFill>
        <p:spPr>
          <a:xfrm>
            <a:off x="3083436" y="596895"/>
            <a:ext cx="2977128" cy="2221032"/>
          </a:xfrm>
          <a:prstGeom prst="rect">
            <a:avLst/>
          </a:prstGeom>
        </p:spPr>
      </p:pic>
      <p:pic>
        <p:nvPicPr>
          <p:cNvPr id="13" name="Picture 12">
            <a:extLst>
              <a:ext uri="{FF2B5EF4-FFF2-40B4-BE49-F238E27FC236}">
                <a16:creationId xmlns:a16="http://schemas.microsoft.com/office/drawing/2014/main" id="{3B579629-A7C7-3316-2477-9C4DC226D711}"/>
              </a:ext>
            </a:extLst>
          </p:cNvPr>
          <p:cNvPicPr>
            <a:picLocks noChangeAspect="1"/>
          </p:cNvPicPr>
          <p:nvPr/>
        </p:nvPicPr>
        <p:blipFill>
          <a:blip r:embed="rId6"/>
          <a:stretch>
            <a:fillRect/>
          </a:stretch>
        </p:blipFill>
        <p:spPr>
          <a:xfrm>
            <a:off x="3083436" y="2808389"/>
            <a:ext cx="2977128" cy="2228106"/>
          </a:xfrm>
          <a:prstGeom prst="rect">
            <a:avLst/>
          </a:prstGeom>
        </p:spPr>
      </p:pic>
      <p:sp>
        <p:nvSpPr>
          <p:cNvPr id="14" name="Rectangle: Rounded Corners 13">
            <a:extLst>
              <a:ext uri="{FF2B5EF4-FFF2-40B4-BE49-F238E27FC236}">
                <a16:creationId xmlns:a16="http://schemas.microsoft.com/office/drawing/2014/main" id="{D23A901A-0A66-4C67-0E1B-0B28EE6204B5}"/>
              </a:ext>
            </a:extLst>
          </p:cNvPr>
          <p:cNvSpPr/>
          <p:nvPr/>
        </p:nvSpPr>
        <p:spPr>
          <a:xfrm>
            <a:off x="6166872" y="1645341"/>
            <a:ext cx="2915135" cy="2340244"/>
          </a:xfrm>
          <a:prstGeom prst="round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E1: How tall are you? (number of centimeters)</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E2: How much do you weigh? (kilos)</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J17: How often have you been abroad on holiday or family visits in the past year?</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M6: In the past year, how much have you spent on medicine, nutritional supplements?</a:t>
            </a:r>
          </a:p>
        </p:txBody>
      </p:sp>
    </p:spTree>
    <p:extLst>
      <p:ext uri="{BB962C8B-B14F-4D97-AF65-F5344CB8AC3E}">
        <p14:creationId xmlns:p14="http://schemas.microsoft.com/office/powerpoint/2010/main" val="1587390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DDA213A6-CA32-E113-2E5E-3E3B5E41FB79}"/>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D7620BB3-D744-077F-0068-EF212B7757FC}"/>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Individual bar chart for the categorical features</a:t>
            </a:r>
            <a:endParaRPr dirty="0"/>
          </a:p>
        </p:txBody>
      </p:sp>
      <p:pic>
        <p:nvPicPr>
          <p:cNvPr id="3" name="Picture 2">
            <a:extLst>
              <a:ext uri="{FF2B5EF4-FFF2-40B4-BE49-F238E27FC236}">
                <a16:creationId xmlns:a16="http://schemas.microsoft.com/office/drawing/2014/main" id="{E96C036A-8923-927A-9A91-D01825CBD26A}"/>
              </a:ext>
            </a:extLst>
          </p:cNvPr>
          <p:cNvPicPr>
            <a:picLocks noChangeAspect="1"/>
          </p:cNvPicPr>
          <p:nvPr/>
        </p:nvPicPr>
        <p:blipFill>
          <a:blip r:embed="rId3"/>
          <a:stretch>
            <a:fillRect/>
          </a:stretch>
        </p:blipFill>
        <p:spPr>
          <a:xfrm>
            <a:off x="537032" y="665620"/>
            <a:ext cx="4034968" cy="3588214"/>
          </a:xfrm>
          <a:prstGeom prst="rect">
            <a:avLst/>
          </a:prstGeom>
        </p:spPr>
      </p:pic>
      <p:pic>
        <p:nvPicPr>
          <p:cNvPr id="5" name="Picture 4">
            <a:extLst>
              <a:ext uri="{FF2B5EF4-FFF2-40B4-BE49-F238E27FC236}">
                <a16:creationId xmlns:a16="http://schemas.microsoft.com/office/drawing/2014/main" id="{5D608B81-9E73-5A7B-F192-6F440F2AE336}"/>
              </a:ext>
            </a:extLst>
          </p:cNvPr>
          <p:cNvPicPr>
            <a:picLocks noChangeAspect="1"/>
          </p:cNvPicPr>
          <p:nvPr/>
        </p:nvPicPr>
        <p:blipFill>
          <a:blip r:embed="rId4"/>
          <a:stretch>
            <a:fillRect/>
          </a:stretch>
        </p:blipFill>
        <p:spPr>
          <a:xfrm>
            <a:off x="4831486" y="899575"/>
            <a:ext cx="3956053" cy="862898"/>
          </a:xfrm>
          <a:prstGeom prst="rect">
            <a:avLst/>
          </a:prstGeom>
        </p:spPr>
      </p:pic>
      <p:sp>
        <p:nvSpPr>
          <p:cNvPr id="6" name="Google Shape;886;p25">
            <a:extLst>
              <a:ext uri="{FF2B5EF4-FFF2-40B4-BE49-F238E27FC236}">
                <a16:creationId xmlns:a16="http://schemas.microsoft.com/office/drawing/2014/main" id="{9CBA7228-EEB1-A126-8D86-8FC00FC4507D}"/>
              </a:ext>
            </a:extLst>
          </p:cNvPr>
          <p:cNvSpPr/>
          <p:nvPr/>
        </p:nvSpPr>
        <p:spPr>
          <a:xfrm>
            <a:off x="4937066" y="2311231"/>
            <a:ext cx="1814206" cy="409316"/>
          </a:xfrm>
          <a:prstGeom prst="roundRect">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tx1"/>
                </a:solidFill>
                <a:latin typeface="Fira Sans Extra Condensed"/>
                <a:sym typeface="Fira Sans Extra Condensed"/>
              </a:rPr>
              <a:t>Observation</a:t>
            </a:r>
            <a:endParaRPr dirty="0">
              <a:solidFill>
                <a:schemeClr val="tx1"/>
              </a:solidFill>
            </a:endParaRPr>
          </a:p>
        </p:txBody>
      </p:sp>
      <p:sp>
        <p:nvSpPr>
          <p:cNvPr id="7" name="Google Shape;884;p25">
            <a:extLst>
              <a:ext uri="{FF2B5EF4-FFF2-40B4-BE49-F238E27FC236}">
                <a16:creationId xmlns:a16="http://schemas.microsoft.com/office/drawing/2014/main" id="{FF4AA92A-2D15-BC1C-F0D8-C0FEF21B90F5}"/>
              </a:ext>
            </a:extLst>
          </p:cNvPr>
          <p:cNvSpPr/>
          <p:nvPr/>
        </p:nvSpPr>
        <p:spPr>
          <a:xfrm>
            <a:off x="4831486" y="2286081"/>
            <a:ext cx="3855314" cy="2719872"/>
          </a:xfrm>
          <a:prstGeom prst="roundRect">
            <a:avLst>
              <a:gd name="adj" fmla="val 15217"/>
            </a:avLst>
          </a:prstGeom>
          <a:solidFill>
            <a:srgbClr val="FFFF00">
              <a:alpha val="12549"/>
            </a:srgbClr>
          </a:solidFill>
          <a:ln>
            <a:noFill/>
          </a:ln>
        </p:spPr>
        <p:txBody>
          <a:bodyPr spcFirstLastPara="1" wrap="square" lIns="91425" tIns="91425" rIns="91425" bIns="91425" anchor="ctr" anchorCtr="0">
            <a:noAutofit/>
          </a:bodyPr>
          <a:lstStyle/>
          <a:p>
            <a:pPr lvl="0"/>
            <a:endParaRPr lang="en-US" dirty="0"/>
          </a:p>
          <a:p>
            <a:pPr lvl="0"/>
            <a:endParaRPr lang="en-US" dirty="0"/>
          </a:p>
          <a:p>
            <a:pPr lvl="0"/>
            <a:r>
              <a:rPr lang="en-US" dirty="0">
                <a:latin typeface="Roboto" panose="02000000000000000000" pitchFamily="2" charset="0"/>
                <a:ea typeface="Roboto" panose="02000000000000000000" pitchFamily="2" charset="0"/>
                <a:cs typeface="Roboto" panose="02000000000000000000" pitchFamily="2" charset="0"/>
              </a:rPr>
              <a:t>Most categorical features show an uneven distribution. For example, features like A2 and D2 have one or two dominant categories, suggesting potential class imbalance. This skewed distribution could impact model learning and may require techniques like encoding and balancing. Additionally, popular categories might reflect common demographic or social traits in the dataset.</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8" name="Rectangle: Rounded Corners 7">
            <a:extLst>
              <a:ext uri="{FF2B5EF4-FFF2-40B4-BE49-F238E27FC236}">
                <a16:creationId xmlns:a16="http://schemas.microsoft.com/office/drawing/2014/main" id="{81B97BF0-AF01-38F1-A304-D7ECB7F3EE17}"/>
              </a:ext>
            </a:extLst>
          </p:cNvPr>
          <p:cNvSpPr/>
          <p:nvPr/>
        </p:nvSpPr>
        <p:spPr>
          <a:xfrm>
            <a:off x="573437" y="4432515"/>
            <a:ext cx="3998563" cy="573438"/>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Roboto" panose="02000000000000000000" pitchFamily="2" charset="0"/>
                <a:ea typeface="Roboto" panose="02000000000000000000" pitchFamily="2" charset="0"/>
                <a:cs typeface="Roboto" panose="02000000000000000000" pitchFamily="2" charset="0"/>
              </a:rPr>
              <a:t>A2: How would you rate your health generally?</a:t>
            </a:r>
          </a:p>
        </p:txBody>
      </p:sp>
    </p:spTree>
    <p:extLst>
      <p:ext uri="{BB962C8B-B14F-4D97-AF65-F5344CB8AC3E}">
        <p14:creationId xmlns:p14="http://schemas.microsoft.com/office/powerpoint/2010/main" val="391015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AE3CDEEB-280A-E938-6EC0-ED02F004A902}"/>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DA245AD7-3858-E466-1E33-88A369C6FF70}"/>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Individual bar chart for the categorical features</a:t>
            </a:r>
            <a:endParaRPr dirty="0"/>
          </a:p>
        </p:txBody>
      </p:sp>
      <p:sp>
        <p:nvSpPr>
          <p:cNvPr id="8" name="Rectangle: Rounded Corners 7">
            <a:extLst>
              <a:ext uri="{FF2B5EF4-FFF2-40B4-BE49-F238E27FC236}">
                <a16:creationId xmlns:a16="http://schemas.microsoft.com/office/drawing/2014/main" id="{167C3894-578F-D1E9-81A9-D297EA21B321}"/>
              </a:ext>
            </a:extLst>
          </p:cNvPr>
          <p:cNvSpPr/>
          <p:nvPr/>
        </p:nvSpPr>
        <p:spPr>
          <a:xfrm>
            <a:off x="54243" y="3157627"/>
            <a:ext cx="2843939" cy="44248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Roboto" panose="02000000000000000000" pitchFamily="2" charset="0"/>
                <a:ea typeface="Roboto" panose="02000000000000000000" pitchFamily="2" charset="0"/>
                <a:cs typeface="Roboto" panose="02000000000000000000" pitchFamily="2" charset="0"/>
              </a:rPr>
              <a:t>C1: Do you suffer from a long-term physical health problem or disability?</a:t>
            </a:r>
          </a:p>
        </p:txBody>
      </p:sp>
      <p:pic>
        <p:nvPicPr>
          <p:cNvPr id="4" name="Picture 3">
            <a:extLst>
              <a:ext uri="{FF2B5EF4-FFF2-40B4-BE49-F238E27FC236}">
                <a16:creationId xmlns:a16="http://schemas.microsoft.com/office/drawing/2014/main" id="{6676936C-F482-0636-2997-58A669C17709}"/>
              </a:ext>
            </a:extLst>
          </p:cNvPr>
          <p:cNvPicPr>
            <a:picLocks noChangeAspect="1"/>
          </p:cNvPicPr>
          <p:nvPr/>
        </p:nvPicPr>
        <p:blipFill>
          <a:blip r:embed="rId3"/>
          <a:stretch>
            <a:fillRect/>
          </a:stretch>
        </p:blipFill>
        <p:spPr>
          <a:xfrm>
            <a:off x="209228" y="712114"/>
            <a:ext cx="2433233" cy="2163824"/>
          </a:xfrm>
          <a:prstGeom prst="rect">
            <a:avLst/>
          </a:prstGeom>
        </p:spPr>
      </p:pic>
      <p:pic>
        <p:nvPicPr>
          <p:cNvPr id="10" name="Picture 9">
            <a:extLst>
              <a:ext uri="{FF2B5EF4-FFF2-40B4-BE49-F238E27FC236}">
                <a16:creationId xmlns:a16="http://schemas.microsoft.com/office/drawing/2014/main" id="{D6A76A82-43D7-E1B2-0F3C-4DA313797791}"/>
              </a:ext>
            </a:extLst>
          </p:cNvPr>
          <p:cNvPicPr>
            <a:picLocks noChangeAspect="1"/>
          </p:cNvPicPr>
          <p:nvPr/>
        </p:nvPicPr>
        <p:blipFill>
          <a:blip r:embed="rId4"/>
          <a:stretch>
            <a:fillRect/>
          </a:stretch>
        </p:blipFill>
        <p:spPr>
          <a:xfrm>
            <a:off x="3293391" y="747024"/>
            <a:ext cx="2301497" cy="2079567"/>
          </a:xfrm>
          <a:prstGeom prst="rect">
            <a:avLst/>
          </a:prstGeom>
        </p:spPr>
      </p:pic>
      <p:pic>
        <p:nvPicPr>
          <p:cNvPr id="12" name="Picture 11">
            <a:extLst>
              <a:ext uri="{FF2B5EF4-FFF2-40B4-BE49-F238E27FC236}">
                <a16:creationId xmlns:a16="http://schemas.microsoft.com/office/drawing/2014/main" id="{4C9EEC92-E051-14BD-ED23-128EDBC1B02A}"/>
              </a:ext>
            </a:extLst>
          </p:cNvPr>
          <p:cNvPicPr>
            <a:picLocks noChangeAspect="1"/>
          </p:cNvPicPr>
          <p:nvPr/>
        </p:nvPicPr>
        <p:blipFill>
          <a:blip r:embed="rId5"/>
          <a:stretch>
            <a:fillRect/>
          </a:stretch>
        </p:blipFill>
        <p:spPr>
          <a:xfrm>
            <a:off x="6245818" y="712114"/>
            <a:ext cx="2504534" cy="2342528"/>
          </a:xfrm>
          <a:prstGeom prst="rect">
            <a:avLst/>
          </a:prstGeom>
        </p:spPr>
      </p:pic>
      <p:sp>
        <p:nvSpPr>
          <p:cNvPr id="13" name="Rectangle: Rounded Corners 12">
            <a:extLst>
              <a:ext uri="{FF2B5EF4-FFF2-40B4-BE49-F238E27FC236}">
                <a16:creationId xmlns:a16="http://schemas.microsoft.com/office/drawing/2014/main" id="{17EACF39-B312-381C-DED6-CA200B0DE343}"/>
              </a:ext>
            </a:extLst>
          </p:cNvPr>
          <p:cNvSpPr/>
          <p:nvPr/>
        </p:nvSpPr>
        <p:spPr>
          <a:xfrm>
            <a:off x="6245818" y="3054642"/>
            <a:ext cx="2843939" cy="44248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Roboto" panose="02000000000000000000" pitchFamily="2" charset="0"/>
                <a:ea typeface="Roboto" panose="02000000000000000000" pitchFamily="2" charset="0"/>
                <a:cs typeface="Roboto" panose="02000000000000000000" pitchFamily="2" charset="0"/>
              </a:rPr>
              <a:t>D2: Are you depressed?</a:t>
            </a:r>
          </a:p>
        </p:txBody>
      </p:sp>
      <p:pic>
        <p:nvPicPr>
          <p:cNvPr id="15" name="Picture 14">
            <a:extLst>
              <a:ext uri="{FF2B5EF4-FFF2-40B4-BE49-F238E27FC236}">
                <a16:creationId xmlns:a16="http://schemas.microsoft.com/office/drawing/2014/main" id="{2B9795AE-0FB7-AFCF-C4B4-267F4F0045E7}"/>
              </a:ext>
            </a:extLst>
          </p:cNvPr>
          <p:cNvPicPr>
            <a:picLocks noChangeAspect="1"/>
          </p:cNvPicPr>
          <p:nvPr/>
        </p:nvPicPr>
        <p:blipFill>
          <a:blip r:embed="rId6"/>
          <a:stretch>
            <a:fillRect/>
          </a:stretch>
        </p:blipFill>
        <p:spPr>
          <a:xfrm>
            <a:off x="3191872" y="2826591"/>
            <a:ext cx="2504534" cy="2263025"/>
          </a:xfrm>
          <a:prstGeom prst="rect">
            <a:avLst/>
          </a:prstGeom>
        </p:spPr>
      </p:pic>
      <p:sp>
        <p:nvSpPr>
          <p:cNvPr id="16" name="Rectangle: Rounded Corners 15">
            <a:extLst>
              <a:ext uri="{FF2B5EF4-FFF2-40B4-BE49-F238E27FC236}">
                <a16:creationId xmlns:a16="http://schemas.microsoft.com/office/drawing/2014/main" id="{7CF77FEA-5CC4-698E-89EC-BDBC82707ACE}"/>
              </a:ext>
            </a:extLst>
          </p:cNvPr>
          <p:cNvSpPr/>
          <p:nvPr/>
        </p:nvSpPr>
        <p:spPr>
          <a:xfrm>
            <a:off x="73227" y="3881805"/>
            <a:ext cx="2843939" cy="44248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Roboto" panose="02000000000000000000" pitchFamily="2" charset="0"/>
                <a:ea typeface="Roboto" panose="02000000000000000000" pitchFamily="2" charset="0"/>
                <a:cs typeface="Roboto" panose="02000000000000000000" pitchFamily="2" charset="0"/>
              </a:rPr>
              <a:t>D8: Do you see yourself as a person who worries a lot?</a:t>
            </a:r>
          </a:p>
        </p:txBody>
      </p:sp>
      <p:sp>
        <p:nvSpPr>
          <p:cNvPr id="17" name="Rectangle: Rounded Corners 16">
            <a:extLst>
              <a:ext uri="{FF2B5EF4-FFF2-40B4-BE49-F238E27FC236}">
                <a16:creationId xmlns:a16="http://schemas.microsoft.com/office/drawing/2014/main" id="{81437EAC-D3D8-D273-1127-B406DB9FF5E9}"/>
              </a:ext>
            </a:extLst>
          </p:cNvPr>
          <p:cNvSpPr/>
          <p:nvPr/>
        </p:nvSpPr>
        <p:spPr>
          <a:xfrm>
            <a:off x="6245818" y="3881804"/>
            <a:ext cx="2843939" cy="442489"/>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Roboto" panose="02000000000000000000" pitchFamily="2" charset="0"/>
                <a:ea typeface="Roboto" panose="02000000000000000000" pitchFamily="2" charset="0"/>
                <a:cs typeface="Roboto" panose="02000000000000000000" pitchFamily="2" charset="0"/>
              </a:rPr>
              <a:t>D4: Do you see yourself as a person who is relaxed and handles stress well?</a:t>
            </a:r>
          </a:p>
        </p:txBody>
      </p:sp>
    </p:spTree>
    <p:extLst>
      <p:ext uri="{BB962C8B-B14F-4D97-AF65-F5344CB8AC3E}">
        <p14:creationId xmlns:p14="http://schemas.microsoft.com/office/powerpoint/2010/main" val="84031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2951D5C8-B6A9-2A6F-31A5-A4348BEA9BAC}"/>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5D4D1FA1-E4C5-C4D4-ED94-D5CE603F3B1D}"/>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Bar plot for Categorical vs categorical</a:t>
            </a:r>
            <a:endParaRPr dirty="0"/>
          </a:p>
        </p:txBody>
      </p:sp>
      <p:pic>
        <p:nvPicPr>
          <p:cNvPr id="5" name="Picture 4">
            <a:extLst>
              <a:ext uri="{FF2B5EF4-FFF2-40B4-BE49-F238E27FC236}">
                <a16:creationId xmlns:a16="http://schemas.microsoft.com/office/drawing/2014/main" id="{0CD0B487-05E9-3987-E3CE-F294308068ED}"/>
              </a:ext>
            </a:extLst>
          </p:cNvPr>
          <p:cNvPicPr>
            <a:picLocks noChangeAspect="1"/>
          </p:cNvPicPr>
          <p:nvPr/>
        </p:nvPicPr>
        <p:blipFill>
          <a:blip r:embed="rId3"/>
          <a:stretch>
            <a:fillRect/>
          </a:stretch>
        </p:blipFill>
        <p:spPr>
          <a:xfrm>
            <a:off x="278665" y="1132977"/>
            <a:ext cx="4410052" cy="680325"/>
          </a:xfrm>
          <a:prstGeom prst="rect">
            <a:avLst/>
          </a:prstGeom>
        </p:spPr>
      </p:pic>
      <p:sp>
        <p:nvSpPr>
          <p:cNvPr id="7" name="Google Shape;886;p25">
            <a:extLst>
              <a:ext uri="{FF2B5EF4-FFF2-40B4-BE49-F238E27FC236}">
                <a16:creationId xmlns:a16="http://schemas.microsoft.com/office/drawing/2014/main" id="{713DD914-CC29-D996-A387-9FAEFD85F54F}"/>
              </a:ext>
            </a:extLst>
          </p:cNvPr>
          <p:cNvSpPr/>
          <p:nvPr/>
        </p:nvSpPr>
        <p:spPr>
          <a:xfrm>
            <a:off x="534690" y="2519613"/>
            <a:ext cx="1688348" cy="38148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tx1"/>
                </a:solidFill>
                <a:latin typeface="Fira Sans Extra Condensed"/>
                <a:sym typeface="Fira Sans Extra Condensed"/>
              </a:rPr>
              <a:t>Observation</a:t>
            </a:r>
            <a:endParaRPr dirty="0">
              <a:solidFill>
                <a:schemeClr val="tx1"/>
              </a:solidFill>
            </a:endParaRPr>
          </a:p>
        </p:txBody>
      </p:sp>
      <p:sp>
        <p:nvSpPr>
          <p:cNvPr id="11" name="Google Shape;884;p25">
            <a:extLst>
              <a:ext uri="{FF2B5EF4-FFF2-40B4-BE49-F238E27FC236}">
                <a16:creationId xmlns:a16="http://schemas.microsoft.com/office/drawing/2014/main" id="{AC618859-D1BE-4D9B-C876-D284A43B398F}"/>
              </a:ext>
            </a:extLst>
          </p:cNvPr>
          <p:cNvSpPr/>
          <p:nvPr/>
        </p:nvSpPr>
        <p:spPr>
          <a:xfrm>
            <a:off x="429109" y="2447764"/>
            <a:ext cx="3587857" cy="2124236"/>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lvl="0"/>
            <a:endParaRPr lang="en-US" dirty="0"/>
          </a:p>
          <a:p>
            <a:pPr lvl="0"/>
            <a:endParaRPr lang="en-US" dirty="0"/>
          </a:p>
          <a:p>
            <a:pPr lvl="0"/>
            <a:r>
              <a:rPr lang="en-US" dirty="0">
                <a:latin typeface="Roboto" panose="02000000000000000000" pitchFamily="2" charset="0"/>
                <a:ea typeface="Roboto" panose="02000000000000000000" pitchFamily="2" charset="0"/>
                <a:cs typeface="Roboto" panose="02000000000000000000" pitchFamily="2" charset="0"/>
              </a:rPr>
              <a:t>The "A2 vs life satisfaction" bar chart shows how different categories in the A2 column </a:t>
            </a:r>
            <a:r>
              <a:rPr lang="en-US" b="1" dirty="0">
                <a:latin typeface="Roboto" panose="02000000000000000000" pitchFamily="2" charset="0"/>
                <a:ea typeface="Roboto" panose="02000000000000000000" pitchFamily="2" charset="0"/>
                <a:cs typeface="Roboto" panose="02000000000000000000" pitchFamily="2" charset="0"/>
              </a:rPr>
              <a:t>(How would you rate your health generally?) </a:t>
            </a:r>
            <a:r>
              <a:rPr lang="en-US" dirty="0">
                <a:latin typeface="Roboto" panose="02000000000000000000" pitchFamily="2" charset="0"/>
                <a:ea typeface="Roboto" panose="02000000000000000000" pitchFamily="2" charset="0"/>
                <a:cs typeface="Roboto" panose="02000000000000000000" pitchFamily="2" charset="0"/>
              </a:rPr>
              <a:t>are distributed across life satisfaction levels. It helps you understand how life satisfaction varies by A2 group.</a:t>
            </a:r>
            <a:endParaRPr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9FA22E8B-4978-8DD1-58AB-785B16C80406}"/>
              </a:ext>
            </a:extLst>
          </p:cNvPr>
          <p:cNvPicPr>
            <a:picLocks noChangeAspect="1"/>
          </p:cNvPicPr>
          <p:nvPr/>
        </p:nvPicPr>
        <p:blipFill>
          <a:blip r:embed="rId4"/>
          <a:stretch>
            <a:fillRect/>
          </a:stretch>
        </p:blipFill>
        <p:spPr>
          <a:xfrm>
            <a:off x="4962474" y="1132977"/>
            <a:ext cx="3902861" cy="3439023"/>
          </a:xfrm>
          <a:prstGeom prst="rect">
            <a:avLst/>
          </a:prstGeom>
        </p:spPr>
      </p:pic>
    </p:spTree>
    <p:extLst>
      <p:ext uri="{BB962C8B-B14F-4D97-AF65-F5344CB8AC3E}">
        <p14:creationId xmlns:p14="http://schemas.microsoft.com/office/powerpoint/2010/main" val="396126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313A536B-3454-D3F0-EBFB-BD34FF984571}"/>
            </a:ext>
          </a:extLst>
        </p:cNvPr>
        <p:cNvGrpSpPr/>
        <p:nvPr/>
      </p:nvGrpSpPr>
      <p:grpSpPr>
        <a:xfrm>
          <a:off x="0" y="0"/>
          <a:ext cx="0" cy="0"/>
          <a:chOff x="0" y="0"/>
          <a:chExt cx="0" cy="0"/>
        </a:xfrm>
      </p:grpSpPr>
      <p:sp>
        <p:nvSpPr>
          <p:cNvPr id="412" name="Google Shape;412;p18">
            <a:extLst>
              <a:ext uri="{FF2B5EF4-FFF2-40B4-BE49-F238E27FC236}">
                <a16:creationId xmlns:a16="http://schemas.microsoft.com/office/drawing/2014/main" id="{187CA6DF-8D88-8A93-0103-666A5E52D8DC}"/>
              </a:ext>
            </a:extLst>
          </p:cNvPr>
          <p:cNvSpPr txBox="1">
            <a:spLocks noGrp="1"/>
          </p:cNvSpPr>
          <p:nvPr>
            <p:ph type="title"/>
          </p:nvPr>
        </p:nvSpPr>
        <p:spPr>
          <a:xfrm>
            <a:off x="457200" y="225495"/>
            <a:ext cx="8229600" cy="371400"/>
          </a:xfrm>
          <a:prstGeom prst="rect">
            <a:avLst/>
          </a:prstGeom>
        </p:spPr>
        <p:txBody>
          <a:bodyPr spcFirstLastPara="1" wrap="square" lIns="91425" tIns="91425" rIns="91425" bIns="91425" anchor="ctr" anchorCtr="0">
            <a:noAutofit/>
          </a:bodyPr>
          <a:lstStyle/>
          <a:p>
            <a:pPr lvl="0"/>
            <a:r>
              <a:rPr lang="en-US" dirty="0"/>
              <a:t>Categorical vs Numerical</a:t>
            </a:r>
            <a:endParaRPr dirty="0"/>
          </a:p>
        </p:txBody>
      </p:sp>
      <p:pic>
        <p:nvPicPr>
          <p:cNvPr id="4" name="Picture 3">
            <a:extLst>
              <a:ext uri="{FF2B5EF4-FFF2-40B4-BE49-F238E27FC236}">
                <a16:creationId xmlns:a16="http://schemas.microsoft.com/office/drawing/2014/main" id="{B1D62522-DEA9-35DF-8D85-8F04B8A9CB4A}"/>
              </a:ext>
            </a:extLst>
          </p:cNvPr>
          <p:cNvPicPr>
            <a:picLocks noChangeAspect="1"/>
          </p:cNvPicPr>
          <p:nvPr/>
        </p:nvPicPr>
        <p:blipFill>
          <a:blip r:embed="rId3"/>
          <a:stretch>
            <a:fillRect/>
          </a:stretch>
        </p:blipFill>
        <p:spPr>
          <a:xfrm>
            <a:off x="4716166" y="942462"/>
            <a:ext cx="4024878" cy="3258576"/>
          </a:xfrm>
          <a:prstGeom prst="rect">
            <a:avLst/>
          </a:prstGeom>
        </p:spPr>
      </p:pic>
      <p:pic>
        <p:nvPicPr>
          <p:cNvPr id="6" name="Picture 5">
            <a:extLst>
              <a:ext uri="{FF2B5EF4-FFF2-40B4-BE49-F238E27FC236}">
                <a16:creationId xmlns:a16="http://schemas.microsoft.com/office/drawing/2014/main" id="{5133494D-6886-2A2D-32CF-9685877373BF}"/>
              </a:ext>
            </a:extLst>
          </p:cNvPr>
          <p:cNvPicPr>
            <a:picLocks noChangeAspect="1"/>
          </p:cNvPicPr>
          <p:nvPr/>
        </p:nvPicPr>
        <p:blipFill>
          <a:blip r:embed="rId4"/>
          <a:stretch>
            <a:fillRect/>
          </a:stretch>
        </p:blipFill>
        <p:spPr>
          <a:xfrm>
            <a:off x="253376" y="942462"/>
            <a:ext cx="4318624" cy="796489"/>
          </a:xfrm>
          <a:prstGeom prst="rect">
            <a:avLst/>
          </a:prstGeom>
        </p:spPr>
      </p:pic>
      <p:sp>
        <p:nvSpPr>
          <p:cNvPr id="7" name="Google Shape;886;p25">
            <a:extLst>
              <a:ext uri="{FF2B5EF4-FFF2-40B4-BE49-F238E27FC236}">
                <a16:creationId xmlns:a16="http://schemas.microsoft.com/office/drawing/2014/main" id="{5FDDB07A-07EC-3E01-4A13-C7E0461A1548}"/>
              </a:ext>
            </a:extLst>
          </p:cNvPr>
          <p:cNvSpPr/>
          <p:nvPr/>
        </p:nvSpPr>
        <p:spPr>
          <a:xfrm>
            <a:off x="442558" y="2069764"/>
            <a:ext cx="1814206" cy="409316"/>
          </a:xfrm>
          <a:prstGeom prst="roundRect">
            <a:avLst>
              <a:gd name="adj" fmla="val 50000"/>
            </a:avLst>
          </a:prstGeom>
          <a:solidFill>
            <a:srgbClr val="FFFF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tx1"/>
                </a:solidFill>
                <a:latin typeface="Fira Sans Extra Condensed"/>
                <a:sym typeface="Fira Sans Extra Condensed"/>
              </a:rPr>
              <a:t>Observation</a:t>
            </a:r>
            <a:endParaRPr dirty="0">
              <a:solidFill>
                <a:schemeClr val="tx1"/>
              </a:solidFill>
            </a:endParaRPr>
          </a:p>
        </p:txBody>
      </p:sp>
      <p:sp>
        <p:nvSpPr>
          <p:cNvPr id="8" name="Google Shape;884;p25">
            <a:extLst>
              <a:ext uri="{FF2B5EF4-FFF2-40B4-BE49-F238E27FC236}">
                <a16:creationId xmlns:a16="http://schemas.microsoft.com/office/drawing/2014/main" id="{292FA2AF-F933-F9C0-8420-730338F82F99}"/>
              </a:ext>
            </a:extLst>
          </p:cNvPr>
          <p:cNvSpPr/>
          <p:nvPr/>
        </p:nvSpPr>
        <p:spPr>
          <a:xfrm>
            <a:off x="336978" y="2044614"/>
            <a:ext cx="3855314" cy="2719872"/>
          </a:xfrm>
          <a:prstGeom prst="roundRect">
            <a:avLst>
              <a:gd name="adj" fmla="val 15217"/>
            </a:avLst>
          </a:prstGeom>
          <a:solidFill>
            <a:srgbClr val="FFFF00">
              <a:alpha val="12549"/>
            </a:srgbClr>
          </a:solidFill>
          <a:ln>
            <a:noFill/>
          </a:ln>
        </p:spPr>
        <p:txBody>
          <a:bodyPr spcFirstLastPara="1" wrap="square" lIns="91425" tIns="91425" rIns="91425" bIns="91425" anchor="ctr" anchorCtr="0">
            <a:noAutofit/>
          </a:bodyPr>
          <a:lstStyle/>
          <a:p>
            <a:pPr lvl="0"/>
            <a:endParaRPr lang="en-US" dirty="0">
              <a:latin typeface="Roboto" panose="02000000000000000000" pitchFamily="2" charset="0"/>
              <a:ea typeface="Roboto" panose="02000000000000000000" pitchFamily="2" charset="0"/>
              <a:cs typeface="Roboto" panose="02000000000000000000" pitchFamily="2" charset="0"/>
            </a:endParaRPr>
          </a:p>
          <a:p>
            <a:pPr lvl="0"/>
            <a:endParaRPr lang="en-US" dirty="0">
              <a:latin typeface="Roboto" panose="02000000000000000000" pitchFamily="2" charset="0"/>
              <a:ea typeface="Roboto" panose="02000000000000000000" pitchFamily="2" charset="0"/>
              <a:cs typeface="Roboto" panose="02000000000000000000" pitchFamily="2" charset="0"/>
            </a:endParaRPr>
          </a:p>
          <a:p>
            <a:pPr lvl="0"/>
            <a:r>
              <a:rPr lang="en-US" dirty="0">
                <a:latin typeface="Roboto" panose="02000000000000000000" pitchFamily="2" charset="0"/>
                <a:ea typeface="Roboto" panose="02000000000000000000" pitchFamily="2" charset="0"/>
                <a:cs typeface="Roboto" panose="02000000000000000000" pitchFamily="2" charset="0"/>
              </a:rPr>
              <a:t>The boxplot shows that the average age slightly varies across different life satisfaction levels. Some higher satisfaction categories include slightly older individuals, while lower satisfaction levels have a wider age range with more outliers. However, there is no strong linear trend, indicating that age alone may not be a strong predictor of life satisfaction.</a:t>
            </a:r>
            <a:endParaRPr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18093992"/>
      </p:ext>
    </p:extLst>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1377</Words>
  <Application>Microsoft Office PowerPoint</Application>
  <PresentationFormat>On-screen Show (16:9)</PresentationFormat>
  <Paragraphs>112</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vt:lpstr>
      <vt:lpstr>Fira Sans Extra Condensed SemiBold</vt:lpstr>
      <vt:lpstr>Fira Sans Extra Condensed</vt:lpstr>
      <vt:lpstr>Arial</vt:lpstr>
      <vt:lpstr>Machine Learning Infographics by Slidesgo</vt:lpstr>
      <vt:lpstr>Predicting Life Satisfaction using Machine Learning</vt:lpstr>
      <vt:lpstr>Dataset Info</vt:lpstr>
      <vt:lpstr>Data Insight(using df.info)</vt:lpstr>
      <vt:lpstr>Individual Histogram for the numerical features</vt:lpstr>
      <vt:lpstr>Individual Histogram for the numerical features</vt:lpstr>
      <vt:lpstr>Individual bar chart for the categorical features</vt:lpstr>
      <vt:lpstr>Individual bar chart for the categorical features</vt:lpstr>
      <vt:lpstr>Bar plot for Categorical vs categorical</vt:lpstr>
      <vt:lpstr>Categorical vs Numerical</vt:lpstr>
      <vt:lpstr>Numerical vs Numerical pair plot</vt:lpstr>
      <vt:lpstr>Missing data handling</vt:lpstr>
      <vt:lpstr>Stratified sampling on imbalanced class</vt:lpstr>
      <vt:lpstr>One hot encoding for categorical features</vt:lpstr>
      <vt:lpstr>Normalization / Standardization for numerical</vt:lpstr>
      <vt:lpstr>Balancing technique</vt:lpstr>
      <vt:lpstr>Correlation Matrix</vt:lpstr>
      <vt:lpstr>Outlier removal</vt:lpstr>
      <vt:lpstr>ML Model</vt:lpstr>
      <vt:lpstr>Comparison table</vt:lpstr>
      <vt:lpstr>Accuracy by Model</vt:lpstr>
      <vt:lpstr>Cost Function and R2 Score</vt:lpstr>
      <vt:lpstr>Comparison with Paper</vt:lpstr>
      <vt:lpstr>Novelty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Muntasir Shawon</dc:creator>
  <cp:lastModifiedBy>Muntasir Shawon</cp:lastModifiedBy>
  <cp:revision>9</cp:revision>
  <dcterms:modified xsi:type="dcterms:W3CDTF">2025-08-08T16:36:50Z</dcterms:modified>
</cp:coreProperties>
</file>