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7" r:id="rId3"/>
    <p:sldId id="258" r:id="rId4"/>
    <p:sldId id="259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7010CB-A59B-4D2B-83FD-33D0878D6AB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905AE2-959B-42AF-AB3E-4800948348A7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4 FWs, 2 </a:t>
          </a:r>
          <a:r>
            <a:rPr lang="en-US" sz="2000" b="1" dirty="0" err="1" smtClean="0">
              <a:solidFill>
                <a:schemeClr val="tx1"/>
              </a:solidFill>
            </a:rPr>
            <a:t>Mgmt</a:t>
          </a:r>
          <a:endParaRPr lang="en-US" sz="2000" b="1" dirty="0" smtClean="0">
            <a:solidFill>
              <a:schemeClr val="tx1"/>
            </a:solidFill>
          </a:endParaRPr>
        </a:p>
      </dgm:t>
    </dgm:pt>
    <dgm:pt modelId="{9272BB30-0B30-4180-B04C-23E3C2FC9AE3}" type="parTrans" cxnId="{0699FBF6-E659-4469-A9E4-7E8924B04331}">
      <dgm:prSet/>
      <dgm:spPr/>
      <dgm:t>
        <a:bodyPr/>
        <a:lstStyle/>
        <a:p>
          <a:endParaRPr lang="en-US"/>
        </a:p>
      </dgm:t>
    </dgm:pt>
    <dgm:pt modelId="{F477CE75-ABEE-4EF8-9E80-D53CAD780654}" type="sibTrans" cxnId="{0699FBF6-E659-4469-A9E4-7E8924B04331}">
      <dgm:prSet/>
      <dgm:spPr/>
      <dgm:t>
        <a:bodyPr/>
        <a:lstStyle/>
        <a:p>
          <a:endParaRPr lang="en-US"/>
        </a:p>
      </dgm:t>
    </dgm:pt>
    <dgm:pt modelId="{782832BA-4AAC-4E67-BB3B-97DDB5AF19E0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2 </a:t>
          </a:r>
          <a:r>
            <a:rPr lang="en-US" sz="2000" b="1" dirty="0" err="1" smtClean="0">
              <a:solidFill>
                <a:schemeClr val="tx1"/>
              </a:solidFill>
            </a:rPr>
            <a:t>Mgmt</a:t>
          </a:r>
          <a:r>
            <a:rPr lang="en-US" sz="2000" b="1" dirty="0" smtClean="0">
              <a:solidFill>
                <a:schemeClr val="tx1"/>
              </a:solidFill>
            </a:rPr>
            <a:t> Devices</a:t>
          </a:r>
          <a:endParaRPr lang="en-US" sz="2000" b="1" dirty="0">
            <a:solidFill>
              <a:schemeClr val="tx1"/>
            </a:solidFill>
          </a:endParaRPr>
        </a:p>
      </dgm:t>
    </dgm:pt>
    <dgm:pt modelId="{9B797026-CC45-4D57-A26D-2596B8FA5A74}" type="parTrans" cxnId="{EF22360B-AFCF-41D4-B442-3DA440965D8F}">
      <dgm:prSet/>
      <dgm:spPr/>
      <dgm:t>
        <a:bodyPr/>
        <a:lstStyle/>
        <a:p>
          <a:endParaRPr lang="en-US"/>
        </a:p>
      </dgm:t>
    </dgm:pt>
    <dgm:pt modelId="{AC66E736-43A7-4EB7-AA44-EE004AFBB963}" type="sibTrans" cxnId="{EF22360B-AFCF-41D4-B442-3DA440965D8F}">
      <dgm:prSet/>
      <dgm:spPr/>
      <dgm:t>
        <a:bodyPr/>
        <a:lstStyle/>
        <a:p>
          <a:endParaRPr lang="en-US"/>
        </a:p>
      </dgm:t>
    </dgm:pt>
    <dgm:pt modelId="{6233107A-A81F-4D85-A7BC-D61A0324A379}">
      <dgm:prSet phldrT="[Text]" custT="1"/>
      <dgm:spPr>
        <a:solidFill>
          <a:srgbClr val="FFCC00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9 SAA Servers</a:t>
          </a:r>
          <a:endParaRPr lang="en-US" sz="2000" b="1" dirty="0">
            <a:solidFill>
              <a:schemeClr val="tx1"/>
            </a:solidFill>
          </a:endParaRPr>
        </a:p>
      </dgm:t>
    </dgm:pt>
    <dgm:pt modelId="{451A7A49-0A27-42D8-8103-C97B937DBEBE}" type="parTrans" cxnId="{C600B788-DE87-4AEA-9F96-6DE8547D4E4A}">
      <dgm:prSet/>
      <dgm:spPr/>
      <dgm:t>
        <a:bodyPr/>
        <a:lstStyle/>
        <a:p>
          <a:endParaRPr lang="en-US"/>
        </a:p>
      </dgm:t>
    </dgm:pt>
    <dgm:pt modelId="{769D78AA-EB4D-4B3F-B16C-00FAA8695DD3}" type="sibTrans" cxnId="{C600B788-DE87-4AEA-9F96-6DE8547D4E4A}">
      <dgm:prSet/>
      <dgm:spPr/>
      <dgm:t>
        <a:bodyPr/>
        <a:lstStyle/>
        <a:p>
          <a:endParaRPr lang="en-US"/>
        </a:p>
      </dgm:t>
    </dgm:pt>
    <dgm:pt modelId="{D4942FEE-128D-404B-AD35-65A303BBCB12}" type="pres">
      <dgm:prSet presAssocID="{297010CB-A59B-4D2B-83FD-33D0878D6AB4}" presName="Name0" presStyleCnt="0">
        <dgm:presLayoutVars>
          <dgm:dir/>
          <dgm:animLvl val="lvl"/>
          <dgm:resizeHandles val="exact"/>
        </dgm:presLayoutVars>
      </dgm:prSet>
      <dgm:spPr/>
    </dgm:pt>
    <dgm:pt modelId="{550848DB-CF3E-4A52-A835-570CF6E46DF3}" type="pres">
      <dgm:prSet presAssocID="{0D905AE2-959B-42AF-AB3E-4800948348A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62F7B-EB66-40B5-AE11-407944C359C6}" type="pres">
      <dgm:prSet presAssocID="{F477CE75-ABEE-4EF8-9E80-D53CAD780654}" presName="parTxOnlySpace" presStyleCnt="0"/>
      <dgm:spPr/>
    </dgm:pt>
    <dgm:pt modelId="{D56F7F9E-CEB3-46A5-8B08-D3F3616D1203}" type="pres">
      <dgm:prSet presAssocID="{782832BA-4AAC-4E67-BB3B-97DDB5AF19E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754882-8398-4E41-9EBF-D3C54507B5DE}" type="pres">
      <dgm:prSet presAssocID="{AC66E736-43A7-4EB7-AA44-EE004AFBB963}" presName="parTxOnlySpace" presStyleCnt="0"/>
      <dgm:spPr/>
    </dgm:pt>
    <dgm:pt modelId="{3EB5CFE1-C18D-44E3-9F6C-B8BCD4EA964F}" type="pres">
      <dgm:prSet presAssocID="{6233107A-A81F-4D85-A7BC-D61A0324A379}" presName="parTxOnly" presStyleLbl="node1" presStyleIdx="2" presStyleCnt="3" custLinFactX="13037" custLinFactNeighborX="100000" custLinFactNeighborY="-10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699FBF6-E659-4469-A9E4-7E8924B04331}" srcId="{297010CB-A59B-4D2B-83FD-33D0878D6AB4}" destId="{0D905AE2-959B-42AF-AB3E-4800948348A7}" srcOrd="0" destOrd="0" parTransId="{9272BB30-0B30-4180-B04C-23E3C2FC9AE3}" sibTransId="{F477CE75-ABEE-4EF8-9E80-D53CAD780654}"/>
    <dgm:cxn modelId="{EF22360B-AFCF-41D4-B442-3DA440965D8F}" srcId="{297010CB-A59B-4D2B-83FD-33D0878D6AB4}" destId="{782832BA-4AAC-4E67-BB3B-97DDB5AF19E0}" srcOrd="1" destOrd="0" parTransId="{9B797026-CC45-4D57-A26D-2596B8FA5A74}" sibTransId="{AC66E736-43A7-4EB7-AA44-EE004AFBB963}"/>
    <dgm:cxn modelId="{C600B788-DE87-4AEA-9F96-6DE8547D4E4A}" srcId="{297010CB-A59B-4D2B-83FD-33D0878D6AB4}" destId="{6233107A-A81F-4D85-A7BC-D61A0324A379}" srcOrd="2" destOrd="0" parTransId="{451A7A49-0A27-42D8-8103-C97B937DBEBE}" sibTransId="{769D78AA-EB4D-4B3F-B16C-00FAA8695DD3}"/>
    <dgm:cxn modelId="{5A17BAFA-DF4E-4FCE-A1D1-ABF7A7CDA8EA}" type="presOf" srcId="{782832BA-4AAC-4E67-BB3B-97DDB5AF19E0}" destId="{D56F7F9E-CEB3-46A5-8B08-D3F3616D1203}" srcOrd="0" destOrd="0" presId="urn:microsoft.com/office/officeart/2005/8/layout/chevron1"/>
    <dgm:cxn modelId="{7E2C42FD-4CA8-43FF-9125-5C44CB4F50A3}" type="presOf" srcId="{6233107A-A81F-4D85-A7BC-D61A0324A379}" destId="{3EB5CFE1-C18D-44E3-9F6C-B8BCD4EA964F}" srcOrd="0" destOrd="0" presId="urn:microsoft.com/office/officeart/2005/8/layout/chevron1"/>
    <dgm:cxn modelId="{ED8A2F90-6D5C-4A0B-9932-C31326574666}" type="presOf" srcId="{297010CB-A59B-4D2B-83FD-33D0878D6AB4}" destId="{D4942FEE-128D-404B-AD35-65A303BBCB12}" srcOrd="0" destOrd="0" presId="urn:microsoft.com/office/officeart/2005/8/layout/chevron1"/>
    <dgm:cxn modelId="{7F9599BB-B9C0-4481-B24C-BEC41A0F6288}" type="presOf" srcId="{0D905AE2-959B-42AF-AB3E-4800948348A7}" destId="{550848DB-CF3E-4A52-A835-570CF6E46DF3}" srcOrd="0" destOrd="0" presId="urn:microsoft.com/office/officeart/2005/8/layout/chevron1"/>
    <dgm:cxn modelId="{C7BC16AC-B7CF-46E8-86A2-3F3F4FDA3A7A}" type="presParOf" srcId="{D4942FEE-128D-404B-AD35-65A303BBCB12}" destId="{550848DB-CF3E-4A52-A835-570CF6E46DF3}" srcOrd="0" destOrd="0" presId="urn:microsoft.com/office/officeart/2005/8/layout/chevron1"/>
    <dgm:cxn modelId="{236317D6-5966-4857-ADAE-980A14052378}" type="presParOf" srcId="{D4942FEE-128D-404B-AD35-65A303BBCB12}" destId="{F4162F7B-EB66-40B5-AE11-407944C359C6}" srcOrd="1" destOrd="0" presId="urn:microsoft.com/office/officeart/2005/8/layout/chevron1"/>
    <dgm:cxn modelId="{CDDED05C-EA9F-43DF-87F6-012F131C98B5}" type="presParOf" srcId="{D4942FEE-128D-404B-AD35-65A303BBCB12}" destId="{D56F7F9E-CEB3-46A5-8B08-D3F3616D1203}" srcOrd="2" destOrd="0" presId="urn:microsoft.com/office/officeart/2005/8/layout/chevron1"/>
    <dgm:cxn modelId="{22C7185D-6AD8-47AE-ACD1-F445CB42A0FD}" type="presParOf" srcId="{D4942FEE-128D-404B-AD35-65A303BBCB12}" destId="{C3754882-8398-4E41-9EBF-D3C54507B5DE}" srcOrd="3" destOrd="0" presId="urn:microsoft.com/office/officeart/2005/8/layout/chevron1"/>
    <dgm:cxn modelId="{D3FE9480-D5BE-454E-AE8F-6D773111594D}" type="presParOf" srcId="{D4942FEE-128D-404B-AD35-65A303BBCB12}" destId="{3EB5CFE1-C18D-44E3-9F6C-B8BCD4EA964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7010CB-A59B-4D2B-83FD-33D0878D6AB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905AE2-959B-42AF-AB3E-4800948348A7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No access at this time</a:t>
          </a:r>
          <a:endParaRPr lang="en-US" b="1" dirty="0" smtClean="0">
            <a:solidFill>
              <a:schemeClr val="tx1"/>
            </a:solidFill>
          </a:endParaRPr>
        </a:p>
      </dgm:t>
    </dgm:pt>
    <dgm:pt modelId="{9272BB30-0B30-4180-B04C-23E3C2FC9AE3}" type="parTrans" cxnId="{0699FBF6-E659-4469-A9E4-7E8924B04331}">
      <dgm:prSet/>
      <dgm:spPr/>
      <dgm:t>
        <a:bodyPr/>
        <a:lstStyle/>
        <a:p>
          <a:endParaRPr lang="en-US"/>
        </a:p>
      </dgm:t>
    </dgm:pt>
    <dgm:pt modelId="{F477CE75-ABEE-4EF8-9E80-D53CAD780654}" type="sibTrans" cxnId="{0699FBF6-E659-4469-A9E4-7E8924B04331}">
      <dgm:prSet/>
      <dgm:spPr/>
      <dgm:t>
        <a:bodyPr/>
        <a:lstStyle/>
        <a:p>
          <a:endParaRPr lang="en-US"/>
        </a:p>
      </dgm:t>
    </dgm:pt>
    <dgm:pt modelId="{782832BA-4AAC-4E67-BB3B-97DDB5AF19E0}">
      <dgm:prSet phldrT="[Text]"/>
      <dgm:spPr>
        <a:solidFill>
          <a:srgbClr val="FF000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No access at this time</a:t>
          </a:r>
          <a:endParaRPr lang="en-US" b="1" dirty="0">
            <a:solidFill>
              <a:schemeClr val="tx1"/>
            </a:solidFill>
          </a:endParaRPr>
        </a:p>
      </dgm:t>
    </dgm:pt>
    <dgm:pt modelId="{9B797026-CC45-4D57-A26D-2596B8FA5A74}" type="parTrans" cxnId="{EF22360B-AFCF-41D4-B442-3DA440965D8F}">
      <dgm:prSet/>
      <dgm:spPr/>
      <dgm:t>
        <a:bodyPr/>
        <a:lstStyle/>
        <a:p>
          <a:endParaRPr lang="en-US"/>
        </a:p>
      </dgm:t>
    </dgm:pt>
    <dgm:pt modelId="{AC66E736-43A7-4EB7-AA44-EE004AFBB963}" type="sibTrans" cxnId="{EF22360B-AFCF-41D4-B442-3DA440965D8F}">
      <dgm:prSet/>
      <dgm:spPr/>
      <dgm:t>
        <a:bodyPr/>
        <a:lstStyle/>
        <a:p>
          <a:endParaRPr lang="en-US"/>
        </a:p>
      </dgm:t>
    </dgm:pt>
    <dgm:pt modelId="{6233107A-A81F-4D85-A7BC-D61A0324A379}">
      <dgm:prSet phldrT="[Text]"/>
      <dgm:spPr>
        <a:solidFill>
          <a:srgbClr val="FF0000"/>
        </a:solidFill>
        <a:ln>
          <a:solidFill>
            <a:schemeClr val="accent3"/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No access at this time</a:t>
          </a:r>
          <a:endParaRPr lang="en-US" b="1" dirty="0">
            <a:solidFill>
              <a:schemeClr val="tx1"/>
            </a:solidFill>
          </a:endParaRPr>
        </a:p>
      </dgm:t>
    </dgm:pt>
    <dgm:pt modelId="{451A7A49-0A27-42D8-8103-C97B937DBEBE}" type="parTrans" cxnId="{C600B788-DE87-4AEA-9F96-6DE8547D4E4A}">
      <dgm:prSet/>
      <dgm:spPr/>
      <dgm:t>
        <a:bodyPr/>
        <a:lstStyle/>
        <a:p>
          <a:endParaRPr lang="en-US"/>
        </a:p>
      </dgm:t>
    </dgm:pt>
    <dgm:pt modelId="{769D78AA-EB4D-4B3F-B16C-00FAA8695DD3}" type="sibTrans" cxnId="{C600B788-DE87-4AEA-9F96-6DE8547D4E4A}">
      <dgm:prSet/>
      <dgm:spPr/>
      <dgm:t>
        <a:bodyPr/>
        <a:lstStyle/>
        <a:p>
          <a:endParaRPr lang="en-US"/>
        </a:p>
      </dgm:t>
    </dgm:pt>
    <dgm:pt modelId="{D4942FEE-128D-404B-AD35-65A303BBCB12}" type="pres">
      <dgm:prSet presAssocID="{297010CB-A59B-4D2B-83FD-33D0878D6AB4}" presName="Name0" presStyleCnt="0">
        <dgm:presLayoutVars>
          <dgm:dir/>
          <dgm:animLvl val="lvl"/>
          <dgm:resizeHandles val="exact"/>
        </dgm:presLayoutVars>
      </dgm:prSet>
      <dgm:spPr/>
    </dgm:pt>
    <dgm:pt modelId="{550848DB-CF3E-4A52-A835-570CF6E46DF3}" type="pres">
      <dgm:prSet presAssocID="{0D905AE2-959B-42AF-AB3E-4800948348A7}" presName="parTxOnly" presStyleLbl="node1" presStyleIdx="0" presStyleCnt="3" custLinFactX="-588" custLinFactNeighborX="-100000" custLinFactNeighborY="-10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62F7B-EB66-40B5-AE11-407944C359C6}" type="pres">
      <dgm:prSet presAssocID="{F477CE75-ABEE-4EF8-9E80-D53CAD780654}" presName="parTxOnlySpace" presStyleCnt="0"/>
      <dgm:spPr/>
    </dgm:pt>
    <dgm:pt modelId="{D56F7F9E-CEB3-46A5-8B08-D3F3616D1203}" type="pres">
      <dgm:prSet presAssocID="{782832BA-4AAC-4E67-BB3B-97DDB5AF19E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754882-8398-4E41-9EBF-D3C54507B5DE}" type="pres">
      <dgm:prSet presAssocID="{AC66E736-43A7-4EB7-AA44-EE004AFBB963}" presName="parTxOnlySpace" presStyleCnt="0"/>
      <dgm:spPr/>
    </dgm:pt>
    <dgm:pt modelId="{3EB5CFE1-C18D-44E3-9F6C-B8BCD4EA964F}" type="pres">
      <dgm:prSet presAssocID="{6233107A-A81F-4D85-A7BC-D61A0324A379}" presName="parTxOnly" presStyleLbl="node1" presStyleIdx="2" presStyleCnt="3" custLinFactX="13037" custLinFactNeighborX="100000" custLinFactNeighborY="-10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22360B-AFCF-41D4-B442-3DA440965D8F}" srcId="{297010CB-A59B-4D2B-83FD-33D0878D6AB4}" destId="{782832BA-4AAC-4E67-BB3B-97DDB5AF19E0}" srcOrd="1" destOrd="0" parTransId="{9B797026-CC45-4D57-A26D-2596B8FA5A74}" sibTransId="{AC66E736-43A7-4EB7-AA44-EE004AFBB963}"/>
    <dgm:cxn modelId="{0699FBF6-E659-4469-A9E4-7E8924B04331}" srcId="{297010CB-A59B-4D2B-83FD-33D0878D6AB4}" destId="{0D905AE2-959B-42AF-AB3E-4800948348A7}" srcOrd="0" destOrd="0" parTransId="{9272BB30-0B30-4180-B04C-23E3C2FC9AE3}" sibTransId="{F477CE75-ABEE-4EF8-9E80-D53CAD780654}"/>
    <dgm:cxn modelId="{16B59A85-BD80-4D34-B80C-230FFCE58A92}" type="presOf" srcId="{6233107A-A81F-4D85-A7BC-D61A0324A379}" destId="{3EB5CFE1-C18D-44E3-9F6C-B8BCD4EA964F}" srcOrd="0" destOrd="0" presId="urn:microsoft.com/office/officeart/2005/8/layout/chevron1"/>
    <dgm:cxn modelId="{7E9C7027-D20F-4271-9F85-76ED3828B474}" type="presOf" srcId="{0D905AE2-959B-42AF-AB3E-4800948348A7}" destId="{550848DB-CF3E-4A52-A835-570CF6E46DF3}" srcOrd="0" destOrd="0" presId="urn:microsoft.com/office/officeart/2005/8/layout/chevron1"/>
    <dgm:cxn modelId="{403D6E4E-BEDE-4C78-81AE-A1C18EA599B8}" type="presOf" srcId="{782832BA-4AAC-4E67-BB3B-97DDB5AF19E0}" destId="{D56F7F9E-CEB3-46A5-8B08-D3F3616D1203}" srcOrd="0" destOrd="0" presId="urn:microsoft.com/office/officeart/2005/8/layout/chevron1"/>
    <dgm:cxn modelId="{C600B788-DE87-4AEA-9F96-6DE8547D4E4A}" srcId="{297010CB-A59B-4D2B-83FD-33D0878D6AB4}" destId="{6233107A-A81F-4D85-A7BC-D61A0324A379}" srcOrd="2" destOrd="0" parTransId="{451A7A49-0A27-42D8-8103-C97B937DBEBE}" sibTransId="{769D78AA-EB4D-4B3F-B16C-00FAA8695DD3}"/>
    <dgm:cxn modelId="{3EB63CBA-926D-4DEE-9121-0A4D56BD8199}" type="presOf" srcId="{297010CB-A59B-4D2B-83FD-33D0878D6AB4}" destId="{D4942FEE-128D-404B-AD35-65A303BBCB12}" srcOrd="0" destOrd="0" presId="urn:microsoft.com/office/officeart/2005/8/layout/chevron1"/>
    <dgm:cxn modelId="{A8AA9080-C9ED-435A-884B-B0005EF0F807}" type="presParOf" srcId="{D4942FEE-128D-404B-AD35-65A303BBCB12}" destId="{550848DB-CF3E-4A52-A835-570CF6E46DF3}" srcOrd="0" destOrd="0" presId="urn:microsoft.com/office/officeart/2005/8/layout/chevron1"/>
    <dgm:cxn modelId="{895132D5-38FF-4A8A-8D5D-0FA428A6C230}" type="presParOf" srcId="{D4942FEE-128D-404B-AD35-65A303BBCB12}" destId="{F4162F7B-EB66-40B5-AE11-407944C359C6}" srcOrd="1" destOrd="0" presId="urn:microsoft.com/office/officeart/2005/8/layout/chevron1"/>
    <dgm:cxn modelId="{CC27F11D-8EA3-4794-842A-01D87E5A8EB5}" type="presParOf" srcId="{D4942FEE-128D-404B-AD35-65A303BBCB12}" destId="{D56F7F9E-CEB3-46A5-8B08-D3F3616D1203}" srcOrd="2" destOrd="0" presId="urn:microsoft.com/office/officeart/2005/8/layout/chevron1"/>
    <dgm:cxn modelId="{507533A6-659D-4E2F-AD2B-1B5D54C9BE45}" type="presParOf" srcId="{D4942FEE-128D-404B-AD35-65A303BBCB12}" destId="{C3754882-8398-4E41-9EBF-D3C54507B5DE}" srcOrd="3" destOrd="0" presId="urn:microsoft.com/office/officeart/2005/8/layout/chevron1"/>
    <dgm:cxn modelId="{36A3F701-5AD0-4008-AD7F-BDEA67DC3BE6}" type="presParOf" srcId="{D4942FEE-128D-404B-AD35-65A303BBCB12}" destId="{3EB5CFE1-C18D-44E3-9F6C-B8BCD4EA964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848DB-CF3E-4A52-A835-570CF6E46DF3}">
      <dsp:nvSpPr>
        <dsp:cNvPr id="0" name=""/>
        <dsp:cNvSpPr/>
      </dsp:nvSpPr>
      <dsp:spPr>
        <a:xfrm>
          <a:off x="1785" y="999926"/>
          <a:ext cx="2175867" cy="870346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4 FWs, 2 </a:t>
          </a:r>
          <a:r>
            <a:rPr lang="en-US" sz="2000" b="1" kern="1200" dirty="0" err="1" smtClean="0">
              <a:solidFill>
                <a:schemeClr val="tx1"/>
              </a:solidFill>
            </a:rPr>
            <a:t>Mgmt</a:t>
          </a:r>
          <a:endParaRPr lang="en-US" sz="2000" b="1" kern="1200" dirty="0" smtClean="0">
            <a:solidFill>
              <a:schemeClr val="tx1"/>
            </a:solidFill>
          </a:endParaRPr>
        </a:p>
      </dsp:txBody>
      <dsp:txXfrm>
        <a:off x="436958" y="999926"/>
        <a:ext cx="1305521" cy="870346"/>
      </dsp:txXfrm>
    </dsp:sp>
    <dsp:sp modelId="{D56F7F9E-CEB3-46A5-8B08-D3F3616D1203}">
      <dsp:nvSpPr>
        <dsp:cNvPr id="0" name=""/>
        <dsp:cNvSpPr/>
      </dsp:nvSpPr>
      <dsp:spPr>
        <a:xfrm>
          <a:off x="1960066" y="999926"/>
          <a:ext cx="2175867" cy="870346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2 </a:t>
          </a:r>
          <a:r>
            <a:rPr lang="en-US" sz="2000" b="1" kern="1200" dirty="0" err="1" smtClean="0">
              <a:solidFill>
                <a:schemeClr val="tx1"/>
              </a:solidFill>
            </a:rPr>
            <a:t>Mgmt</a:t>
          </a:r>
          <a:r>
            <a:rPr lang="en-US" sz="2000" b="1" kern="1200" dirty="0" smtClean="0">
              <a:solidFill>
                <a:schemeClr val="tx1"/>
              </a:solidFill>
            </a:rPr>
            <a:t> Devices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2395239" y="999926"/>
        <a:ext cx="1305521" cy="870346"/>
      </dsp:txXfrm>
    </dsp:sp>
    <dsp:sp modelId="{3EB5CFE1-C18D-44E3-9F6C-B8BCD4EA964F}">
      <dsp:nvSpPr>
        <dsp:cNvPr id="0" name=""/>
        <dsp:cNvSpPr/>
      </dsp:nvSpPr>
      <dsp:spPr>
        <a:xfrm>
          <a:off x="3920132" y="990596"/>
          <a:ext cx="2175867" cy="870346"/>
        </a:xfrm>
        <a:prstGeom prst="chevron">
          <a:avLst/>
        </a:prstGeom>
        <a:solidFill>
          <a:srgbClr val="FFCC00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9 SAA Servers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4355305" y="990596"/>
        <a:ext cx="1305521" cy="87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848DB-CF3E-4A52-A835-570CF6E46DF3}">
      <dsp:nvSpPr>
        <dsp:cNvPr id="0" name=""/>
        <dsp:cNvSpPr/>
      </dsp:nvSpPr>
      <dsp:spPr>
        <a:xfrm>
          <a:off x="0" y="990596"/>
          <a:ext cx="2175867" cy="870346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1"/>
              </a:solidFill>
            </a:rPr>
            <a:t>No access at this time</a:t>
          </a:r>
          <a:endParaRPr lang="en-US" sz="2100" b="1" kern="1200" dirty="0" smtClean="0">
            <a:solidFill>
              <a:schemeClr val="tx1"/>
            </a:solidFill>
          </a:endParaRPr>
        </a:p>
      </dsp:txBody>
      <dsp:txXfrm>
        <a:off x="435173" y="990596"/>
        <a:ext cx="1305521" cy="870346"/>
      </dsp:txXfrm>
    </dsp:sp>
    <dsp:sp modelId="{D56F7F9E-CEB3-46A5-8B08-D3F3616D1203}">
      <dsp:nvSpPr>
        <dsp:cNvPr id="0" name=""/>
        <dsp:cNvSpPr/>
      </dsp:nvSpPr>
      <dsp:spPr>
        <a:xfrm>
          <a:off x="1960066" y="999926"/>
          <a:ext cx="2175867" cy="870346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1"/>
              </a:solidFill>
            </a:rPr>
            <a:t>No access at this time</a:t>
          </a:r>
          <a:endParaRPr lang="en-US" sz="2100" b="1" kern="1200" dirty="0">
            <a:solidFill>
              <a:schemeClr val="tx1"/>
            </a:solidFill>
          </a:endParaRPr>
        </a:p>
      </dsp:txBody>
      <dsp:txXfrm>
        <a:off x="2395239" y="999926"/>
        <a:ext cx="1305521" cy="870346"/>
      </dsp:txXfrm>
    </dsp:sp>
    <dsp:sp modelId="{3EB5CFE1-C18D-44E3-9F6C-B8BCD4EA964F}">
      <dsp:nvSpPr>
        <dsp:cNvPr id="0" name=""/>
        <dsp:cNvSpPr/>
      </dsp:nvSpPr>
      <dsp:spPr>
        <a:xfrm>
          <a:off x="3920132" y="990596"/>
          <a:ext cx="2175867" cy="870346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chemeClr val="tx1"/>
              </a:solidFill>
            </a:rPr>
            <a:t>No access at this time</a:t>
          </a:r>
          <a:endParaRPr lang="en-US" sz="2100" b="1" kern="1200" dirty="0">
            <a:solidFill>
              <a:schemeClr val="tx1"/>
            </a:solidFill>
          </a:endParaRPr>
        </a:p>
      </dsp:txBody>
      <dsp:txXfrm>
        <a:off x="4355305" y="990596"/>
        <a:ext cx="1305521" cy="87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E662C-4818-4FFF-8BDA-226C4A3935EE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0DD56-54E8-47EF-854C-CA5AB383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TOP SECRET//COMINT//ORCON/NOFORN</a:t>
            </a:r>
          </a:p>
          <a:p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TOP SECRET//COMINT//ORCON/NOFORN</a:t>
            </a:r>
          </a:p>
          <a:p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9" y="4359275"/>
            <a:ext cx="5013325" cy="41338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TOP SECRET//COMINT//ORCON/NOFORN</a:t>
            </a:r>
          </a:p>
          <a:p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TOP SECRET//COMINT//ORCON/NOFORN</a:t>
            </a:r>
          </a:p>
          <a:p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9" y="4359275"/>
            <a:ext cx="5013325" cy="41338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4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4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6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FINAL powerpoint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 descr="nsase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075" y="84138"/>
            <a:ext cx="790575" cy="777875"/>
          </a:xfrm>
          <a:prstGeom prst="rect">
            <a:avLst/>
          </a:prstGeom>
          <a:noFill/>
          <a:effectLst>
            <a:outerShdw dist="35921" dir="2700000" algn="ctr" rotWithShape="0">
              <a:srgbClr val="000000"/>
            </a:outerShdw>
          </a:effec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42A0FF"/>
              </a:clrFrom>
              <a:clrTo>
                <a:srgbClr val="42A0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213" y="360363"/>
            <a:ext cx="790575" cy="782637"/>
          </a:xfrm>
          <a:prstGeom prst="rect">
            <a:avLst/>
          </a:prstGeom>
          <a:noFill/>
          <a:effectLst>
            <a:outerShdw dist="35921" dir="2700000" algn="ctr" rotWithShape="0">
              <a:srgbClr val="000000"/>
            </a:outerShdw>
          </a:effectLst>
        </p:spPr>
      </p:pic>
      <p:pic>
        <p:nvPicPr>
          <p:cNvPr id="6" name="Picture 6" descr="2x2Texas 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53400" y="173038"/>
            <a:ext cx="866775" cy="893762"/>
          </a:xfrm>
          <a:prstGeom prst="rect">
            <a:avLst/>
          </a:prstGeom>
          <a:noFill/>
          <a:effectLst>
            <a:outerShdw dist="35921" dir="2700000" algn="ctr" rotWithShape="0">
              <a:srgbClr val="000000"/>
            </a:outerShdw>
          </a:effectLst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0" y="1277938"/>
            <a:ext cx="914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1600" dirty="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r>
              <a:rPr lang="en-US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8171288"/>
      </p:ext>
    </p:extLst>
  </p:cSld>
  <p:clrMapOvr>
    <a:masterClrMapping/>
  </p:clrMapOvr>
  <p:transition advClick="0" advTm="5000"/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1485"/>
            <a:ext cx="7772400" cy="1468967"/>
          </a:xfrm>
          <a:prstGeom prst="rect">
            <a:avLst/>
          </a:prstGeom>
          <a:ln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2885347"/>
      </p:ext>
    </p:extLst>
  </p:cSld>
  <p:clrMapOvr>
    <a:masterClrMapping/>
  </p:clrMapOvr>
  <p:transition advClick="0" advTm="5000"/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9784"/>
      </p:ext>
    </p:extLst>
  </p:cSld>
  <p:clrMapOvr>
    <a:masterClrMapping/>
  </p:clrMapOvr>
  <p:transition advClick="0" advTm="5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7863"/>
      </p:ext>
    </p:extLst>
  </p:cSld>
  <p:clrMapOvr>
    <a:masterClrMapping/>
  </p:clrMapOvr>
  <p:transition advClick="0" advTm="5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83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836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86603"/>
      </p:ext>
    </p:extLst>
  </p:cSld>
  <p:clrMapOvr>
    <a:masterClrMapping/>
  </p:clrMapOvr>
  <p:transition advClick="0" advTm="5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48885"/>
      </p:ext>
    </p:extLst>
  </p:cSld>
  <p:clrMapOvr>
    <a:masterClrMapping/>
  </p:clrMapOvr>
  <p:transition advClick="0" advTm="5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86545"/>
      </p:ext>
    </p:extLst>
  </p:cSld>
  <p:clrMapOvr>
    <a:masterClrMapping/>
  </p:clrMapOvr>
  <p:transition advClick="0" advTm="5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248111"/>
      </p:ext>
    </p:extLst>
  </p:cSld>
  <p:clrMapOvr>
    <a:masterClrMapping/>
  </p:clrMapOvr>
  <p:transition advClick="0" advTm="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9644619"/>
      </p:ext>
    </p:extLst>
  </p:cSld>
  <p:clrMapOvr>
    <a:masterClrMapping/>
  </p:clrMapOvr>
  <p:transition advClick="0" advTm="5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726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3609263"/>
      </p:ext>
    </p:extLst>
  </p:cSld>
  <p:clrMapOvr>
    <a:masterClrMapping/>
  </p:clrMapOvr>
  <p:transition advClick="0" advTm="5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67196"/>
      </p:ext>
    </p:extLst>
  </p:cSld>
  <p:clrMapOvr>
    <a:masterClrMapping/>
  </p:clrMapOvr>
  <p:transition advClick="0" advTm="5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8"/>
            <a:ext cx="2057400" cy="616161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8"/>
            <a:ext cx="6019800" cy="61616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51162"/>
      </p:ext>
    </p:extLst>
  </p:cSld>
  <p:clrMapOvr>
    <a:masterClrMapping/>
  </p:clrMapOvr>
  <p:transition advClick="0" advTm="5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600200"/>
            <a:ext cx="7772400" cy="4836584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8348522"/>
      </p:ext>
    </p:extLst>
  </p:cSld>
  <p:clrMapOvr>
    <a:masterClrMapping/>
  </p:clrMapOvr>
  <p:transition advClick="0" advTm="500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616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77054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19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0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6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8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1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4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6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1F2D6-D024-4A30-A30A-C58B81B1147D}" type="datetimeFigureOut">
              <a:rPr lang="en-US" smtClean="0"/>
              <a:t>8/12/2013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EDEC9-846B-47DA-ACD2-C936861F0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3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99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8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51556" name="Picture 4" descr="nsaseal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2075" y="84138"/>
            <a:ext cx="790575" cy="777875"/>
          </a:xfrm>
          <a:prstGeom prst="rect">
            <a:avLst/>
          </a:prstGeom>
          <a:noFill/>
          <a:effectLst>
            <a:outerShdw dist="35921" dir="2700000" algn="ctr" rotWithShape="0">
              <a:srgbClr val="000000"/>
            </a:outerShdw>
          </a:effectLst>
        </p:spPr>
      </p:pic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42A0FF"/>
              </a:clrFrom>
              <a:clrTo>
                <a:srgbClr val="42A0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0213" y="360363"/>
            <a:ext cx="790575" cy="782637"/>
          </a:xfrm>
          <a:prstGeom prst="rect">
            <a:avLst/>
          </a:prstGeom>
          <a:noFill/>
          <a:effectLst>
            <a:outerShdw dist="35921" dir="2700000" algn="ctr" rotWithShape="0">
              <a:srgbClr val="000000"/>
            </a:outerShdw>
          </a:effectLst>
        </p:spPr>
      </p:pic>
      <p:pic>
        <p:nvPicPr>
          <p:cNvPr id="151558" name="Picture 6" descr="2x2Texas Logo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8153400" y="173038"/>
            <a:ext cx="866775" cy="893762"/>
          </a:xfrm>
          <a:prstGeom prst="rect">
            <a:avLst/>
          </a:prstGeom>
          <a:noFill/>
          <a:effectLst>
            <a:outerShdw dist="35921" dir="27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9522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advClick="0" advTm="500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 i="1">
          <a:solidFill>
            <a:srgbClr val="FFFF0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43925931"/>
              </p:ext>
            </p:extLst>
          </p:nvPr>
        </p:nvGraphicFramePr>
        <p:xfrm>
          <a:off x="1600200" y="228600"/>
          <a:ext cx="60960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i="0" dirty="0" smtClean="0"/>
              <a:t>JEEPFLEA_MARKET</a:t>
            </a:r>
            <a:endParaRPr lang="en-US" i="0" dirty="0"/>
          </a:p>
        </p:txBody>
      </p:sp>
      <p:sp>
        <p:nvSpPr>
          <p:cNvPr id="8" name="Rectangle 7"/>
          <p:cNvSpPr/>
          <p:nvPr/>
        </p:nvSpPr>
        <p:spPr>
          <a:xfrm>
            <a:off x="3048000" y="2514600"/>
            <a:ext cx="5410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/>
            <a:r>
              <a:rPr lang="en-US" b="1" dirty="0" smtClean="0">
                <a:solidFill>
                  <a:schemeClr val="bg1"/>
                </a:solidFill>
              </a:rPr>
              <a:t>Frontend: 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 indent="-342900"/>
            <a:endParaRPr lang="en-US" b="1" dirty="0" smtClean="0">
              <a:solidFill>
                <a:schemeClr val="bg1"/>
              </a:solidFill>
            </a:endParaRPr>
          </a:p>
          <a:p>
            <a:pPr lvl="1" indent="-342900"/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Regained </a:t>
            </a:r>
            <a:r>
              <a:rPr lang="en-US" b="1" dirty="0" smtClean="0">
                <a:solidFill>
                  <a:schemeClr val="bg1"/>
                </a:solidFill>
              </a:rPr>
              <a:t>access to employee </a:t>
            </a:r>
            <a:r>
              <a:rPr lang="en-US" b="1" dirty="0" smtClean="0">
                <a:solidFill>
                  <a:schemeClr val="bg1"/>
                </a:solidFill>
              </a:rPr>
              <a:t>network. (Currently have 8 CODE’s and one UR)</a:t>
            </a:r>
          </a:p>
          <a:p>
            <a:pPr lvl="1" indent="-342900"/>
            <a:r>
              <a:rPr lang="en-US" b="1" dirty="0">
                <a:solidFill>
                  <a:schemeClr val="bg1"/>
                </a:solidFill>
              </a:rPr>
              <a:t>	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 indent="-342900"/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smtClean="0">
                <a:solidFill>
                  <a:schemeClr val="bg1"/>
                </a:solidFill>
              </a:rPr>
              <a:t>Plans to install ZESTYLEAK on VPN Firewalls in the production network as well as find means of </a:t>
            </a:r>
            <a:r>
              <a:rPr lang="en-US" b="1" dirty="0" err="1" smtClean="0">
                <a:solidFill>
                  <a:schemeClr val="bg1"/>
                </a:solidFill>
              </a:rPr>
              <a:t>triggerable</a:t>
            </a:r>
            <a:r>
              <a:rPr lang="en-US" b="1" dirty="0" smtClean="0">
                <a:solidFill>
                  <a:schemeClr val="bg1"/>
                </a:solidFill>
              </a:rPr>
              <a:t> access.</a:t>
            </a:r>
            <a:endParaRPr lang="en-US" dirty="0">
              <a:solidFill>
                <a:schemeClr val="bg1"/>
              </a:solidFill>
            </a:endParaRPr>
          </a:p>
          <a:p>
            <a:pPr lvl="1" indent="-342900"/>
            <a:endParaRPr lang="en-US" b="1" dirty="0" smtClean="0">
              <a:solidFill>
                <a:schemeClr val="bg1"/>
              </a:solidFill>
            </a:endParaRPr>
          </a:p>
          <a:p>
            <a:pPr lvl="1" indent="-342900"/>
            <a:r>
              <a:rPr lang="en-US" b="1" dirty="0" smtClean="0">
                <a:solidFill>
                  <a:schemeClr val="bg1"/>
                </a:solidFill>
              </a:rPr>
              <a:t>Middleware</a:t>
            </a:r>
            <a:r>
              <a:rPr lang="en-US" b="1" dirty="0" smtClean="0">
                <a:solidFill>
                  <a:schemeClr val="bg1"/>
                </a:solidFill>
              </a:rPr>
              <a:t>: 2 Management Servers</a:t>
            </a:r>
            <a:endParaRPr lang="en-US" dirty="0">
              <a:solidFill>
                <a:schemeClr val="bg1"/>
              </a:solidFill>
            </a:endParaRPr>
          </a:p>
          <a:p>
            <a:pPr lvl="1" indent="-342900"/>
            <a:endParaRPr lang="en-US" b="1" dirty="0" smtClean="0">
              <a:solidFill>
                <a:schemeClr val="bg1"/>
              </a:solidFill>
            </a:endParaRPr>
          </a:p>
          <a:p>
            <a:pPr lvl="1" indent="-342900"/>
            <a:r>
              <a:rPr lang="en-US" b="1" dirty="0" smtClean="0">
                <a:solidFill>
                  <a:schemeClr val="bg1"/>
                </a:solidFill>
              </a:rPr>
              <a:t>Backend</a:t>
            </a:r>
            <a:r>
              <a:rPr lang="en-US" b="1" dirty="0" smtClean="0">
                <a:solidFill>
                  <a:schemeClr val="bg1"/>
                </a:solidFill>
              </a:rPr>
              <a:t>: Collection on 9 SAA Servers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28600" y="2362200"/>
            <a:ext cx="2590800" cy="3657600"/>
            <a:chOff x="76200" y="2286000"/>
            <a:chExt cx="2590800" cy="3657600"/>
          </a:xfrm>
        </p:grpSpPr>
        <p:sp>
          <p:nvSpPr>
            <p:cNvPr id="3" name="Rounded Rectangle 2"/>
            <p:cNvSpPr/>
            <p:nvPr/>
          </p:nvSpPr>
          <p:spPr>
            <a:xfrm>
              <a:off x="76200" y="2286000"/>
              <a:ext cx="2590800" cy="3657600"/>
            </a:xfrm>
            <a:prstGeom prst="round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2400" y="2514600"/>
              <a:ext cx="24384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b="1" dirty="0" smtClean="0"/>
                <a:t>Target: EastNets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sz="1600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b="1" dirty="0" smtClean="0"/>
                <a:t>Country: Dubai, Belgium, Egypt</a:t>
              </a:r>
            </a:p>
            <a:p>
              <a:endParaRPr lang="en-US" sz="1600" b="1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b="1" dirty="0" smtClean="0"/>
                <a:t>Quad: 2</a:t>
              </a:r>
            </a:p>
            <a:p>
              <a:pPr marL="285750" indent="-285750">
                <a:buFont typeface="Arial" pitchFamily="34" charset="0"/>
                <a:buChar char="•"/>
              </a:pPr>
              <a:endParaRPr lang="en-US" sz="1600" b="1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b="1" dirty="0" smtClean="0"/>
                <a:t>Collection</a:t>
              </a:r>
            </a:p>
            <a:p>
              <a:pPr marL="742950" lvl="1" indent="-285750">
                <a:buFont typeface="Arial" pitchFamily="34" charset="0"/>
                <a:buChar char="•"/>
              </a:pPr>
              <a:r>
                <a:rPr lang="en-US" sz="1600" b="1" dirty="0" smtClean="0"/>
                <a:t>9 SAAs</a:t>
              </a:r>
            </a:p>
            <a:p>
              <a:pPr marL="742950" lvl="1" indent="-285750">
                <a:buFont typeface="Arial" pitchFamily="34" charset="0"/>
                <a:buChar char="•"/>
              </a:pPr>
              <a:r>
                <a:rPr lang="en-US" sz="1600" b="1" dirty="0" smtClean="0"/>
                <a:t>Admins</a:t>
              </a:r>
              <a:endParaRPr lang="en-US" sz="1600" b="1" dirty="0"/>
            </a:p>
          </p:txBody>
        </p:sp>
      </p:grpSp>
      <p:sp>
        <p:nvSpPr>
          <p:cNvPr id="14" name="ClassificationHeader"/>
          <p:cNvSpPr txBox="1"/>
          <p:nvPr/>
        </p:nvSpPr>
        <p:spPr>
          <a:xfrm>
            <a:off x="1752600" y="3883"/>
            <a:ext cx="6096000" cy="292388"/>
          </a:xfrm>
          <a:prstGeom prst="rect">
            <a:avLst/>
          </a:prstGeom>
          <a:solidFill>
            <a:srgbClr val="FF6600"/>
          </a:solidFill>
        </p:spPr>
        <p:txBody>
          <a:bodyPr vert="horz" wrap="square" rtlCol="0" anchor="ctr">
            <a:spAutoFit/>
          </a:bodyPr>
          <a:lstStyle/>
          <a:p>
            <a:pPr algn="ctr" eaLnBrk="0"/>
            <a:r>
              <a:rPr lang="en-US" sz="1300" b="1" smtClean="0">
                <a:solidFill>
                  <a:srgbClr val="F8C818"/>
                </a:solidFill>
                <a:latin typeface="MS Sans Serif"/>
              </a:rPr>
              <a:t>TOP SECRET//SI//NOFORN</a:t>
            </a:r>
            <a:endParaRPr lang="en-US" sz="1300" b="1">
              <a:solidFill>
                <a:srgbClr val="F8C818"/>
              </a:solidFill>
              <a:latin typeface="MS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21691164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70" name="Right Arrow 35869"/>
          <p:cNvSpPr/>
          <p:nvPr/>
        </p:nvSpPr>
        <p:spPr>
          <a:xfrm>
            <a:off x="3335548" y="4419600"/>
            <a:ext cx="1506133" cy="350519"/>
          </a:xfrm>
          <a:prstGeom prst="rightArrow">
            <a:avLst>
              <a:gd name="adj1" fmla="val 35234"/>
              <a:gd name="adj2" fmla="val 94298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638800" y="2179636"/>
            <a:ext cx="1371600" cy="1096963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6" name="Rectangle 10"/>
          <p:cNvSpPr>
            <a:spLocks noChangeArrowheads="1"/>
          </p:cNvSpPr>
          <p:nvPr/>
        </p:nvSpPr>
        <p:spPr bwMode="auto">
          <a:xfrm>
            <a:off x="193675" y="1903413"/>
            <a:ext cx="87233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856" name="Rectangle 19"/>
          <p:cNvSpPr>
            <a:spLocks noChangeArrowheads="1"/>
          </p:cNvSpPr>
          <p:nvPr/>
        </p:nvSpPr>
        <p:spPr bwMode="auto">
          <a:xfrm>
            <a:off x="838200" y="5664200"/>
            <a:ext cx="7543800" cy="27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>
              <a:lnSpc>
                <a:spcPct val="110000"/>
              </a:lnSpc>
              <a:spcBef>
                <a:spcPct val="25000"/>
              </a:spcBef>
            </a:pPr>
            <a:endParaRPr lang="en-US" sz="12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ClassificationHeader"/>
          <p:cNvSpPr txBox="1"/>
          <p:nvPr/>
        </p:nvSpPr>
        <p:spPr>
          <a:xfrm>
            <a:off x="1752600" y="3883"/>
            <a:ext cx="6096000" cy="292388"/>
          </a:xfrm>
          <a:prstGeom prst="rect">
            <a:avLst/>
          </a:prstGeom>
          <a:solidFill>
            <a:srgbClr val="FF6600"/>
          </a:solidFill>
        </p:spPr>
        <p:txBody>
          <a:bodyPr vert="horz" wrap="square" rtlCol="0" anchor="ctr">
            <a:spAutoFit/>
          </a:bodyPr>
          <a:lstStyle/>
          <a:p>
            <a:pPr algn="ctr" eaLnBrk="0"/>
            <a:r>
              <a:rPr lang="en-US" sz="1300" b="1" dirty="0" smtClean="0">
                <a:solidFill>
                  <a:srgbClr val="F8C818"/>
                </a:solidFill>
                <a:latin typeface="MS Sans Serif"/>
              </a:rPr>
              <a:t>TOP SECRET//SI//NOFORN</a:t>
            </a:r>
            <a:endParaRPr lang="en-US" sz="1300" b="1" dirty="0">
              <a:solidFill>
                <a:srgbClr val="F8C818"/>
              </a:solidFill>
              <a:latin typeface="MS Sans Serif"/>
            </a:endParaRP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4552"/>
            <a:ext cx="1981200" cy="150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>
            <a:off x="3356768" y="2714939"/>
            <a:ext cx="834232" cy="0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665452" y="2714939"/>
            <a:ext cx="913190" cy="1"/>
          </a:xfrm>
          <a:prstGeom prst="line">
            <a:avLst/>
          </a:prstGeom>
          <a:ln w="38100" cmpd="sng"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03992" y="2431030"/>
            <a:ext cx="396708" cy="7370"/>
          </a:xfrm>
          <a:prstGeom prst="straightConnector1">
            <a:avLst/>
          </a:prstGeom>
          <a:ln w="38100" cmpd="sng"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0" y="2355371"/>
            <a:ext cx="46355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5" name="Group 1024"/>
          <p:cNvGrpSpPr/>
          <p:nvPr/>
        </p:nvGrpSpPr>
        <p:grpSpPr>
          <a:xfrm>
            <a:off x="4627352" y="3683404"/>
            <a:ext cx="1693069" cy="2945996"/>
            <a:chOff x="4627352" y="3683404"/>
            <a:chExt cx="1693069" cy="2945996"/>
          </a:xfrm>
        </p:grpSpPr>
        <p:sp>
          <p:nvSpPr>
            <p:cNvPr id="7" name="Rectangle 6"/>
            <p:cNvSpPr/>
            <p:nvPr/>
          </p:nvSpPr>
          <p:spPr>
            <a:xfrm>
              <a:off x="4876185" y="3683404"/>
              <a:ext cx="1198601" cy="2945996"/>
            </a:xfrm>
            <a:prstGeom prst="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35395" y="3729571"/>
              <a:ext cx="16850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Management Servers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3993" y="4350904"/>
              <a:ext cx="511175" cy="779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2618" y="5452765"/>
              <a:ext cx="511175" cy="779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4627352" y="5131411"/>
              <a:ext cx="16850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ENSBDMGMT1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81464" y="6228968"/>
              <a:ext cx="11986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000000"/>
                  </a:solidFill>
                </a:rPr>
                <a:t>ENSBDMGMT2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036" name="Group 1035"/>
          <p:cNvGrpSpPr/>
          <p:nvPr/>
        </p:nvGrpSpPr>
        <p:grpSpPr>
          <a:xfrm>
            <a:off x="330678" y="1371600"/>
            <a:ext cx="2975768" cy="5257800"/>
            <a:chOff x="304800" y="1371600"/>
            <a:chExt cx="2975768" cy="5257800"/>
          </a:xfrm>
        </p:grpSpPr>
        <p:sp>
          <p:nvSpPr>
            <p:cNvPr id="8" name="Rectangle 7"/>
            <p:cNvSpPr/>
            <p:nvPr/>
          </p:nvSpPr>
          <p:spPr>
            <a:xfrm>
              <a:off x="304800" y="1371600"/>
              <a:ext cx="2975768" cy="52578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</a:rPr>
                <a:t>Tadhamo</a:t>
              </a:r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8527" y="1452764"/>
              <a:ext cx="2512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Ongoing collection on 9 SAA Servers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586" y="2179636"/>
              <a:ext cx="511175" cy="71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" name="Rectangle 45"/>
            <p:cNvSpPr/>
            <p:nvPr/>
          </p:nvSpPr>
          <p:spPr>
            <a:xfrm>
              <a:off x="1811547" y="6019799"/>
              <a:ext cx="12954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smtClean="0"/>
                <a:t>4 </a:t>
              </a:r>
              <a:r>
                <a:rPr lang="en-US" sz="1000" dirty="0"/>
                <a:t>Shared, multi-bank SAA servers</a:t>
              </a:r>
            </a:p>
          </p:txBody>
        </p:sp>
        <p:pic>
          <p:nvPicPr>
            <p:cNvPr id="4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772" y="5075236"/>
              <a:ext cx="511175" cy="71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747" y="3551236"/>
              <a:ext cx="511175" cy="71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153" y="2179636"/>
              <a:ext cx="511175" cy="71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063" y="3505199"/>
              <a:ext cx="511175" cy="715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5842" name="Rectangle 35841"/>
            <p:cNvSpPr/>
            <p:nvPr/>
          </p:nvSpPr>
          <p:spPr>
            <a:xfrm>
              <a:off x="363747" y="2877978"/>
              <a:ext cx="122180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Noor Islamic Bank</a:t>
              </a:r>
            </a:p>
          </p:txBody>
        </p:sp>
        <p:sp>
          <p:nvSpPr>
            <p:cNvPr id="35843" name="Rectangle 35842"/>
            <p:cNvSpPr/>
            <p:nvPr/>
          </p:nvSpPr>
          <p:spPr>
            <a:xfrm>
              <a:off x="1735347" y="2876489"/>
              <a:ext cx="15452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Tadhamon</a:t>
              </a:r>
              <a:r>
                <a:rPr lang="en-US" sz="1000" dirty="0"/>
                <a:t> International</a:t>
              </a:r>
            </a:p>
            <a:p>
              <a:r>
                <a:rPr lang="en-US" sz="1000" dirty="0"/>
                <a:t>Islamic Bank</a:t>
              </a:r>
            </a:p>
          </p:txBody>
        </p:sp>
        <p:sp>
          <p:nvSpPr>
            <p:cNvPr id="35844" name="Rectangle 35843"/>
            <p:cNvSpPr/>
            <p:nvPr/>
          </p:nvSpPr>
          <p:spPr>
            <a:xfrm>
              <a:off x="2052594" y="4249578"/>
              <a:ext cx="9781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err="1"/>
                <a:t>Arcapita</a:t>
              </a:r>
              <a:r>
                <a:rPr lang="en-US" sz="1000" dirty="0"/>
                <a:t> Bank</a:t>
              </a:r>
            </a:p>
          </p:txBody>
        </p:sp>
        <p:sp>
          <p:nvSpPr>
            <p:cNvPr id="35845" name="Rectangle 35844"/>
            <p:cNvSpPr/>
            <p:nvPr/>
          </p:nvSpPr>
          <p:spPr>
            <a:xfrm>
              <a:off x="375598" y="4248089"/>
              <a:ext cx="168832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Kuwait Fund for Arab Economic Development</a:t>
              </a:r>
            </a:p>
          </p:txBody>
        </p:sp>
        <p:sp>
          <p:nvSpPr>
            <p:cNvPr id="35848" name="Rectangle 35847"/>
            <p:cNvSpPr/>
            <p:nvPr/>
          </p:nvSpPr>
          <p:spPr>
            <a:xfrm>
              <a:off x="363747" y="5867399"/>
              <a:ext cx="11430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/>
                <a:t>Al Quds Bank for Development &amp; Investment</a:t>
              </a:r>
            </a:p>
          </p:txBody>
        </p:sp>
        <p:grpSp>
          <p:nvGrpSpPr>
            <p:cNvPr id="35849" name="Group 35848"/>
            <p:cNvGrpSpPr/>
            <p:nvPr/>
          </p:nvGrpSpPr>
          <p:grpSpPr>
            <a:xfrm>
              <a:off x="1986172" y="4767529"/>
              <a:ext cx="968375" cy="1173163"/>
              <a:chOff x="1752600" y="4714776"/>
              <a:chExt cx="968375" cy="1173163"/>
            </a:xfrm>
          </p:grpSpPr>
          <p:pic>
            <p:nvPicPr>
              <p:cNvPr id="47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2600" y="4714776"/>
                <a:ext cx="511175" cy="71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5000" y="4867176"/>
                <a:ext cx="511175" cy="71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57400" y="5019576"/>
                <a:ext cx="511175" cy="71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9800" y="5171976"/>
                <a:ext cx="511175" cy="715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35868" name="Bent-Up Arrow 35867"/>
          <p:cNvSpPr/>
          <p:nvPr/>
        </p:nvSpPr>
        <p:spPr>
          <a:xfrm>
            <a:off x="6123312" y="1981200"/>
            <a:ext cx="1524000" cy="2668674"/>
          </a:xfrm>
          <a:prstGeom prst="bentUpArrow">
            <a:avLst>
              <a:gd name="adj1" fmla="val 8585"/>
              <a:gd name="adj2" fmla="val 12547"/>
              <a:gd name="adj3" fmla="val 19340"/>
            </a:avLst>
          </a:prstGeom>
          <a:solidFill>
            <a:srgbClr val="33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Elbow Connector 76"/>
          <p:cNvCxnSpPr/>
          <p:nvPr/>
        </p:nvCxnSpPr>
        <p:spPr>
          <a:xfrm rot="16200000" flipH="1">
            <a:off x="4171952" y="3371850"/>
            <a:ext cx="876298" cy="380999"/>
          </a:xfrm>
          <a:prstGeom prst="bentConnector3">
            <a:avLst>
              <a:gd name="adj1" fmla="val 100205"/>
            </a:avLst>
          </a:prstGeom>
          <a:ln w="38100" cmpd="sng"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356767" y="1676400"/>
            <a:ext cx="19010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CCECFF"/>
                </a:solidFill>
              </a:rPr>
              <a:t>ASA Firewall </a:t>
            </a:r>
          </a:p>
          <a:p>
            <a:pPr algn="ctr"/>
            <a:r>
              <a:rPr lang="en-US" sz="1400" dirty="0">
                <a:solidFill>
                  <a:srgbClr val="CCECFF"/>
                </a:solidFill>
              </a:rPr>
              <a:t>Central </a:t>
            </a:r>
            <a:r>
              <a:rPr lang="en-US" sz="1400" dirty="0" smtClean="0">
                <a:solidFill>
                  <a:srgbClr val="CCECFF"/>
                </a:solidFill>
              </a:rPr>
              <a:t>to </a:t>
            </a:r>
            <a:r>
              <a:rPr lang="en-US" sz="1400" dirty="0" smtClean="0">
                <a:solidFill>
                  <a:srgbClr val="CCECFF"/>
                </a:solidFill>
              </a:rPr>
              <a:t>all Production Subnets</a:t>
            </a:r>
            <a:endParaRPr lang="en-US" sz="1400" dirty="0">
              <a:solidFill>
                <a:srgbClr val="CCECFF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621548" y="3293852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ECFF"/>
                </a:solidFill>
              </a:rPr>
              <a:t>4 VPN Firewalls</a:t>
            </a:r>
            <a:endParaRPr lang="en-US" sz="1400" dirty="0">
              <a:solidFill>
                <a:srgbClr val="CCECFF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6705600" y="4925199"/>
            <a:ext cx="1828800" cy="170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6960078" y="4987504"/>
            <a:ext cx="1320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LEGEND</a:t>
            </a:r>
            <a:endParaRPr lang="en-US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7001778" y="5361802"/>
            <a:ext cx="1320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Front End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990274" y="5777306"/>
            <a:ext cx="1320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Middleware</a:t>
            </a:r>
            <a:endParaRPr lang="en-US" sz="12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006092" y="6172200"/>
            <a:ext cx="1320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Back End</a:t>
            </a:r>
            <a:endParaRPr lang="en-US" sz="1200" dirty="0"/>
          </a:p>
        </p:txBody>
      </p:sp>
      <p:sp>
        <p:nvSpPr>
          <p:cNvPr id="149" name="Rectangle 148"/>
          <p:cNvSpPr/>
          <p:nvPr/>
        </p:nvSpPr>
        <p:spPr>
          <a:xfrm>
            <a:off x="6955945" y="5377632"/>
            <a:ext cx="1371600" cy="261169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963137" y="5763405"/>
            <a:ext cx="1371600" cy="2909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971763" y="6172201"/>
            <a:ext cx="1371600" cy="28877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9" name="Group 1038"/>
          <p:cNvGrpSpPr/>
          <p:nvPr/>
        </p:nvGrpSpPr>
        <p:grpSpPr>
          <a:xfrm>
            <a:off x="5937250" y="2253271"/>
            <a:ext cx="768350" cy="981633"/>
            <a:chOff x="6242050" y="2362200"/>
            <a:chExt cx="920750" cy="117633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050" y="2362200"/>
              <a:ext cx="463550" cy="719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4450" y="2514600"/>
              <a:ext cx="463550" cy="719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6850" y="2667000"/>
              <a:ext cx="463550" cy="719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9250" y="2819400"/>
              <a:ext cx="463550" cy="719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68" name="Elbow Connector 167"/>
          <p:cNvCxnSpPr/>
          <p:nvPr/>
        </p:nvCxnSpPr>
        <p:spPr>
          <a:xfrm rot="5400000" flipH="1" flipV="1">
            <a:off x="4960584" y="1481452"/>
            <a:ext cx="1201612" cy="697545"/>
          </a:xfrm>
          <a:prstGeom prst="bentConnector3">
            <a:avLst>
              <a:gd name="adj1" fmla="val 99535"/>
            </a:avLst>
          </a:prstGeom>
          <a:ln w="38100" cmpd="sng"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 flipV="1">
            <a:off x="4416425" y="3074508"/>
            <a:ext cx="3176" cy="476728"/>
          </a:xfrm>
          <a:prstGeom prst="line">
            <a:avLst/>
          </a:prstGeom>
          <a:ln w="38100" cmpd="sng"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4628420" y="2714461"/>
            <a:ext cx="366276" cy="2861"/>
          </a:xfrm>
          <a:prstGeom prst="line">
            <a:avLst/>
          </a:prstGeom>
          <a:ln w="38100" cmpd="sng"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5387175" y="4585156"/>
            <a:ext cx="3019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UR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5410200" y="5728156"/>
            <a:ext cx="3019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UR</a:t>
            </a:r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5714394" y="2971800"/>
            <a:ext cx="6864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1" dirty="0" smtClean="0">
                <a:solidFill>
                  <a:srgbClr val="FF0000"/>
                </a:solidFill>
              </a:rPr>
              <a:t>BARGLEE</a:t>
            </a:r>
            <a:endParaRPr 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679416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9087331"/>
              </p:ext>
            </p:extLst>
          </p:nvPr>
        </p:nvGraphicFramePr>
        <p:xfrm>
          <a:off x="1600200" y="228600"/>
          <a:ext cx="6096000" cy="287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i="0" dirty="0" smtClean="0"/>
              <a:t>JEEPFLEA_POWDER</a:t>
            </a:r>
            <a:endParaRPr lang="en-US" i="0" dirty="0"/>
          </a:p>
        </p:txBody>
      </p:sp>
      <p:sp>
        <p:nvSpPr>
          <p:cNvPr id="8" name="Rectangle 7"/>
          <p:cNvSpPr/>
          <p:nvPr/>
        </p:nvSpPr>
        <p:spPr>
          <a:xfrm>
            <a:off x="3048000" y="3579674"/>
            <a:ext cx="5410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/>
            <a:r>
              <a:rPr lang="en-US" b="1" dirty="0" smtClean="0">
                <a:solidFill>
                  <a:schemeClr val="bg1"/>
                </a:solidFill>
              </a:rPr>
              <a:t>Frontend</a:t>
            </a:r>
            <a:r>
              <a:rPr lang="en-US" b="1" dirty="0" smtClean="0">
                <a:solidFill>
                  <a:schemeClr val="bg1"/>
                </a:solidFill>
              </a:rPr>
              <a:t>: Working on targeting Admin boxes using SECONDDATE and IRONVIPER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 indent="-342900"/>
            <a:endParaRPr lang="en-US" b="1" dirty="0" smtClean="0">
              <a:solidFill>
                <a:schemeClr val="bg1"/>
              </a:solidFill>
            </a:endParaRPr>
          </a:p>
          <a:p>
            <a:pPr lvl="1" indent="-342900"/>
            <a:r>
              <a:rPr lang="en-US" b="1" dirty="0" smtClean="0">
                <a:solidFill>
                  <a:schemeClr val="bg1"/>
                </a:solidFill>
              </a:rPr>
              <a:t>Middleware</a:t>
            </a:r>
            <a:r>
              <a:rPr lang="en-US" b="1" dirty="0" smtClean="0">
                <a:solidFill>
                  <a:schemeClr val="bg1"/>
                </a:solidFill>
              </a:rPr>
              <a:t>: None at this time</a:t>
            </a:r>
            <a:endParaRPr lang="en-US" dirty="0">
              <a:solidFill>
                <a:schemeClr val="bg1"/>
              </a:solidFill>
            </a:endParaRPr>
          </a:p>
          <a:p>
            <a:pPr lvl="1" indent="-342900"/>
            <a:endParaRPr lang="en-US" b="1" dirty="0" smtClean="0">
              <a:solidFill>
                <a:schemeClr val="bg1"/>
              </a:solidFill>
            </a:endParaRPr>
          </a:p>
          <a:p>
            <a:pPr lvl="1" indent="-342900"/>
            <a:r>
              <a:rPr lang="en-US" b="1" dirty="0" smtClean="0">
                <a:solidFill>
                  <a:schemeClr val="bg1"/>
                </a:solidFill>
              </a:rPr>
              <a:t>Backend </a:t>
            </a:r>
            <a:r>
              <a:rPr lang="en-US" b="1" dirty="0" smtClean="0">
                <a:solidFill>
                  <a:schemeClr val="bg1"/>
                </a:solidFill>
              </a:rPr>
              <a:t>: Future backend will be SAA servers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28600" y="2362200"/>
            <a:ext cx="2590800" cy="3657600"/>
            <a:chOff x="76200" y="2286000"/>
            <a:chExt cx="2590800" cy="3657600"/>
          </a:xfrm>
        </p:grpSpPr>
        <p:sp>
          <p:nvSpPr>
            <p:cNvPr id="3" name="Rounded Rectangle 2"/>
            <p:cNvSpPr/>
            <p:nvPr/>
          </p:nvSpPr>
          <p:spPr>
            <a:xfrm>
              <a:off x="76200" y="2286000"/>
              <a:ext cx="2590800" cy="3657600"/>
            </a:xfrm>
            <a:prstGeom prst="round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2400" y="2514600"/>
              <a:ext cx="2438400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sz="1600" b="1" dirty="0" smtClean="0"/>
                <a:t>Target: </a:t>
              </a:r>
              <a:r>
                <a:rPr lang="en-US" sz="1600" b="1" dirty="0" smtClean="0"/>
                <a:t>BCG</a:t>
              </a:r>
              <a:endParaRPr lang="en-US" sz="1600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en-US" sz="1600" b="1" dirty="0" smtClean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b="1" dirty="0" smtClean="0"/>
                <a:t>Country: </a:t>
              </a:r>
              <a:r>
                <a:rPr lang="en-US" sz="1600" b="1" dirty="0" smtClean="0"/>
                <a:t>Venezuela and Panama </a:t>
              </a:r>
              <a:endParaRPr lang="en-US" sz="1600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en-US" sz="1600" b="1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b="1" dirty="0" smtClean="0"/>
                <a:t>Quad: </a:t>
              </a:r>
              <a:r>
                <a:rPr lang="en-US" sz="1600" b="1" dirty="0" smtClean="0"/>
                <a:t>1</a:t>
              </a:r>
              <a:endParaRPr lang="en-US" sz="1600" b="1" dirty="0" smtClean="0"/>
            </a:p>
            <a:p>
              <a:pPr marL="285750" indent="-285750">
                <a:buFont typeface="Arial" pitchFamily="34" charset="0"/>
                <a:buChar char="•"/>
              </a:pPr>
              <a:endParaRPr lang="en-US" sz="1600" b="1" dirty="0"/>
            </a:p>
            <a:p>
              <a:pPr marL="285750" indent="-285750">
                <a:buFont typeface="Arial" pitchFamily="34" charset="0"/>
                <a:buChar char="•"/>
              </a:pPr>
              <a:r>
                <a:rPr lang="en-US" sz="1600" b="1" dirty="0" smtClean="0"/>
                <a:t>Collection</a:t>
              </a:r>
            </a:p>
            <a:p>
              <a:pPr marL="742950" lvl="1" indent="-285750">
                <a:buFont typeface="Arial" pitchFamily="34" charset="0"/>
                <a:buChar char="•"/>
              </a:pPr>
              <a:r>
                <a:rPr lang="en-US" sz="1600" b="1" dirty="0" smtClean="0"/>
                <a:t>None at this time</a:t>
              </a:r>
              <a:endParaRPr lang="en-US" sz="1600" b="1" dirty="0"/>
            </a:p>
          </p:txBody>
        </p:sp>
      </p:grpSp>
      <p:sp>
        <p:nvSpPr>
          <p:cNvPr id="12" name="ClassificationHeader"/>
          <p:cNvSpPr txBox="1"/>
          <p:nvPr/>
        </p:nvSpPr>
        <p:spPr>
          <a:xfrm>
            <a:off x="1752600" y="3883"/>
            <a:ext cx="6096000" cy="292388"/>
          </a:xfrm>
          <a:prstGeom prst="rect">
            <a:avLst/>
          </a:prstGeom>
          <a:solidFill>
            <a:srgbClr val="FF6600"/>
          </a:solidFill>
        </p:spPr>
        <p:txBody>
          <a:bodyPr vert="horz" wrap="square" rtlCol="0" anchor="ctr">
            <a:spAutoFit/>
          </a:bodyPr>
          <a:lstStyle/>
          <a:p>
            <a:pPr algn="ctr" eaLnBrk="0"/>
            <a:r>
              <a:rPr lang="en-US" sz="1300" b="1" smtClean="0">
                <a:solidFill>
                  <a:srgbClr val="F8C818"/>
                </a:solidFill>
                <a:latin typeface="MS Sans Serif"/>
              </a:rPr>
              <a:t>TOP SECRET//SI//NOFORN</a:t>
            </a:r>
            <a:endParaRPr lang="en-US" sz="1300" b="1">
              <a:solidFill>
                <a:srgbClr val="F8C818"/>
              </a:solidFill>
              <a:latin typeface="MS Sans Serif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2743200"/>
            <a:ext cx="541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/>
            <a:r>
              <a:rPr lang="en-US" sz="2400" b="1" dirty="0" smtClean="0">
                <a:solidFill>
                  <a:schemeClr val="bg1"/>
                </a:solidFill>
              </a:rPr>
              <a:t>Plans for Initial Access: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75123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3711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MAP</a:t>
            </a:r>
            <a:endParaRPr lang="en-US" sz="2000" dirty="0"/>
          </a:p>
        </p:txBody>
      </p:sp>
      <p:sp>
        <p:nvSpPr>
          <p:cNvPr id="35846" name="Rectangle 10"/>
          <p:cNvSpPr>
            <a:spLocks noChangeArrowheads="1"/>
          </p:cNvSpPr>
          <p:nvPr/>
        </p:nvSpPr>
        <p:spPr bwMode="auto">
          <a:xfrm>
            <a:off x="193675" y="1903413"/>
            <a:ext cx="87233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856" name="Rectangle 19"/>
          <p:cNvSpPr>
            <a:spLocks noChangeArrowheads="1"/>
          </p:cNvSpPr>
          <p:nvPr/>
        </p:nvSpPr>
        <p:spPr bwMode="auto">
          <a:xfrm>
            <a:off x="838200" y="5664200"/>
            <a:ext cx="7543800" cy="27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1775" indent="-231775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</a:pPr>
            <a:endParaRPr lang="en-US" sz="12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ClassificationHeader"/>
          <p:cNvSpPr txBox="1"/>
          <p:nvPr/>
        </p:nvSpPr>
        <p:spPr>
          <a:xfrm>
            <a:off x="1752600" y="3883"/>
            <a:ext cx="6096000" cy="292388"/>
          </a:xfrm>
          <a:prstGeom prst="rect">
            <a:avLst/>
          </a:prstGeom>
          <a:solidFill>
            <a:srgbClr val="FF6600"/>
          </a:solidFill>
        </p:spPr>
        <p:txBody>
          <a:bodyPr vert="horz" wrap="square" rtlCol="0" anchor="ctr">
            <a:spAutoFit/>
          </a:bodyPr>
          <a:lstStyle/>
          <a:p>
            <a:pPr algn="ctr" eaLnBrk="0" fontAlgn="base">
              <a:spcBef>
                <a:spcPct val="0"/>
              </a:spcBef>
              <a:spcAft>
                <a:spcPct val="0"/>
              </a:spcAft>
            </a:pPr>
            <a:r>
              <a:rPr lang="en-US" sz="1300" b="1" smtClean="0">
                <a:solidFill>
                  <a:srgbClr val="F8C818"/>
                </a:solidFill>
                <a:latin typeface="MS Sans Serif"/>
              </a:rPr>
              <a:t>TOP SECRET//SI//NOFORN</a:t>
            </a:r>
            <a:endParaRPr lang="en-US" sz="1300" b="1">
              <a:solidFill>
                <a:srgbClr val="F8C818"/>
              </a:solidFill>
              <a:latin typeface="MS Sans Serif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5600" y="4925199"/>
            <a:ext cx="1828800" cy="17042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60078" y="4987504"/>
            <a:ext cx="1320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rgbClr val="000000"/>
                </a:solidFill>
                <a:latin typeface="Arial" charset="0"/>
              </a:rPr>
              <a:t>LEGEND</a:t>
            </a:r>
            <a:endParaRPr lang="en-US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01778" y="5361802"/>
            <a:ext cx="1320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Front End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90274" y="5777306"/>
            <a:ext cx="1320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Middleware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06092" y="6172200"/>
            <a:ext cx="1320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Arial" charset="0"/>
              </a:rPr>
              <a:t>Back End</a:t>
            </a:r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55945" y="5377632"/>
            <a:ext cx="1371600" cy="261169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63137" y="5763405"/>
            <a:ext cx="1371600" cy="290900"/>
          </a:xfrm>
          <a:prstGeom prst="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71763" y="6172201"/>
            <a:ext cx="1371600" cy="28877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43832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EW NSA TX_Briefing_Format">
  <a:themeElements>
    <a:clrScheme name="NEW NSA TX_Briefing_Forma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W NSA TX_Briefing_Format">
      <a:majorFont>
        <a:latin typeface="Tahoma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W NSA TX_Briefing_Forma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 NSA TX_Briefing_Forma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NSA TX_Briefing_Forma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NSA TX_Briefing_Forma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NSA TX_Briefing_Forma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NSA TX_Briefing_Forma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 NSA TX_Briefing_Forma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206</Words>
  <Application>Microsoft Office PowerPoint</Application>
  <PresentationFormat>On-screen Show (4:3)</PresentationFormat>
  <Paragraphs>75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1_NEW NSA TX_Briefing_Format</vt:lpstr>
      <vt:lpstr>JEEPFLEA_MARKET</vt:lpstr>
      <vt:lpstr>PowerPoint Presentation</vt:lpstr>
      <vt:lpstr>JEEPFLEA_POWDER</vt:lpstr>
      <vt:lpstr>PowerPoint Presentation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Pecoraro Michael A NSA-FTS32 USA USA</dc:creator>
  <cp:lastModifiedBy>Pecoraro Michael A NSA-FTS32 USA USA</cp:lastModifiedBy>
  <cp:revision>9</cp:revision>
  <dcterms:created xsi:type="dcterms:W3CDTF">2013-07-01T18:44:46Z</dcterms:created>
  <dcterms:modified xsi:type="dcterms:W3CDTF">2013-08-12T18:52:27Z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TOP SECRET</vt:lpwstr>
  </property>
  <property fmtid="{D5CDD505-2E9C-101B-9397-08002B2CF9AE}" pid="3" name="SCI">
    <vt:lpwstr>SI</vt:lpwstr>
  </property>
  <property fmtid="{D5CDD505-2E9C-101B-9397-08002B2CF9AE}" pid="4" name="DISSEMINATION">
    <vt:lpwstr>NOFORN</vt:lpwstr>
  </property>
  <property fmtid="{D5CDD505-2E9C-101B-9397-08002B2CF9AE}" pid="5" name="DECLASSIFYBY">
    <vt:lpwstr>MAPECOR</vt:lpwstr>
  </property>
  <property fmtid="{D5CDD505-2E9C-101B-9397-08002B2CF9AE}" pid="6" name="DERIVEDFROM">
    <vt:lpwstr>NSA/CSSM 1-52</vt:lpwstr>
  </property>
  <property fmtid="{D5CDD505-2E9C-101B-9397-08002B2CF9AE}" pid="7" name="DERIVEDDATED">
    <vt:lpwstr>20070108</vt:lpwstr>
  </property>
  <property fmtid="{D5CDD505-2E9C-101B-9397-08002B2CF9AE}" pid="8" name="DECLASSIFYON">
    <vt:lpwstr>20380701</vt:lpwstr>
  </property>
</Properties>
</file>