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33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1E8EB-095F-423C-A1F2-D96645734A00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10935-791D-42B0-8480-F769D0A79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93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selection</a:t>
            </a:r>
            <a:r>
              <a:rPr lang="en-GB" baseline="0" dirty="0"/>
              <a:t> – </a:t>
            </a:r>
          </a:p>
          <a:p>
            <a:r>
              <a:rPr lang="en-GB" baseline="0" dirty="0"/>
              <a:t>Fuzzing: inputs that are potentially unexpected, perhaps syntactically or semantically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00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main</a:t>
            </a:r>
            <a:r>
              <a:rPr lang="en-GB" baseline="0" dirty="0" smtClean="0"/>
              <a:t> components and the most important interactions between them.</a:t>
            </a:r>
          </a:p>
          <a:p>
            <a:r>
              <a:rPr lang="en-GB" baseline="0" dirty="0" smtClean="0"/>
              <a:t>Original diagram is in the harness/ folder of the repository.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6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is an exercise that walks you through this in harness/</a:t>
            </a:r>
            <a:endParaRPr lang="en-GB" dirty="0"/>
          </a:p>
          <a:p>
            <a:r>
              <a:rPr lang="en-GB" dirty="0"/>
              <a:t>Be careful with deferred </a:t>
            </a:r>
            <a:r>
              <a:rPr lang="en-GB" dirty="0" err="1"/>
              <a:t>forkserver</a:t>
            </a:r>
            <a:r>
              <a:rPr lang="en-GB" dirty="0"/>
              <a:t> + persistent</a:t>
            </a:r>
            <a:r>
              <a:rPr lang="en-GB" baseline="0" dirty="0"/>
              <a:t> mode – only use it if you’re confident that there isn’t persistent state that will change between runs and undermine the algorithm.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89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you’re spending</a:t>
            </a:r>
            <a:r>
              <a:rPr lang="en-GB" baseline="0" dirty="0"/>
              <a:t> any significant time </a:t>
            </a:r>
            <a:r>
              <a:rPr lang="en-GB" dirty="0"/>
              <a:t>fuzzing, worth reading it all. But don’t</a:t>
            </a:r>
            <a:r>
              <a:rPr lang="en-GB" baseline="0" dirty="0"/>
              <a:t> let that put you off going with the </a:t>
            </a:r>
            <a:r>
              <a:rPr lang="en-GB" baseline="0" dirty="0" err="1"/>
              <a:t>quickstart</a:t>
            </a:r>
            <a:r>
              <a:rPr lang="en-GB" baseline="0" dirty="0"/>
              <a:t> – this course is more than enough to find real bugs!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18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9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</a:t>
            </a:r>
            <a:r>
              <a:rPr lang="en-GB" baseline="0" dirty="0" err="1"/>
              <a:t>quickstart</a:t>
            </a:r>
            <a:r>
              <a:rPr lang="en-GB" baseline="0" dirty="0"/>
              <a:t> exercise highlights how much of a difference this can make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dirty="0" smtClean="0"/>
              <a:t>Awesome example</a:t>
            </a:r>
            <a:r>
              <a:rPr lang="en-GB" baseline="0" dirty="0" smtClean="0"/>
              <a:t> of corpus synthesis without seeds: </a:t>
            </a:r>
            <a:r>
              <a:rPr lang="en-GB" dirty="0" smtClean="0"/>
              <a:t>https://lcamtuf.blogspot.com/2014/11/pulling-jpegs-out-of-thin-air.html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2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special considerations when using ASAN with afl. Easy to enable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AFL_USE_ASAN when compiling – but with 64 bit executables need some help, see docs/notes_for_asan.txt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AddressSanitizer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ASan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O</a:t>
            </a:r>
            <a:r>
              <a:rPr lang="en-GB" dirty="0"/>
              <a:t>ut-of-bounds accesses to heap, stack and </a:t>
            </a:r>
            <a:r>
              <a:rPr lang="en-GB" dirty="0" err="1"/>
              <a:t>globals</a:t>
            </a:r>
            <a:endParaRPr lang="en-GB" dirty="0"/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Use-after-free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Use-after-return (runtime flag </a:t>
            </a:r>
            <a:r>
              <a:rPr lang="en-GB" i="1" dirty="0"/>
              <a:t>ASAN_OPTIONS=</a:t>
            </a:r>
            <a:r>
              <a:rPr lang="en-GB" i="1" dirty="0" err="1"/>
              <a:t>detect_stack_use_after_return</a:t>
            </a:r>
            <a:r>
              <a:rPr lang="en-GB" i="1" dirty="0"/>
              <a:t>=1</a:t>
            </a:r>
            <a:r>
              <a:rPr lang="en-GB" dirty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Use-after-scope (clang flag </a:t>
            </a:r>
            <a:r>
              <a:rPr lang="en-GB" i="1" dirty="0"/>
              <a:t>-</a:t>
            </a:r>
            <a:r>
              <a:rPr lang="en-GB" i="1" dirty="0" err="1"/>
              <a:t>fsanitize</a:t>
            </a:r>
            <a:r>
              <a:rPr lang="en-GB" i="1" dirty="0"/>
              <a:t>-address-use-after-scope</a:t>
            </a:r>
            <a:r>
              <a:rPr lang="en-GB" dirty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Double-free, invalid free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Memory leaks (experimental)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(2x slowdown)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MemorySanitizer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MSan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of uninitialized memory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(3x slowdown)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-O2 and don’t use FORTIFY_SOURCE</a:t>
            </a:r>
          </a:p>
          <a:p>
            <a:pPr marL="171450" indent="-171450">
              <a:buFont typeface="Arial" charset="0"/>
              <a:buChar char="•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 err="1"/>
              <a:t>UndefinedBehaviourSanitizer</a:t>
            </a:r>
            <a:r>
              <a:rPr lang="en-GB" dirty="0"/>
              <a:t> (</a:t>
            </a:r>
            <a:r>
              <a:rPr lang="en-GB" dirty="0" err="1"/>
              <a:t>UBSan</a:t>
            </a:r>
            <a:r>
              <a:rPr lang="en-GB" dirty="0"/>
              <a:t>), e.g.: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Using misaligned or null pointer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Signed integer overflow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Conversion to, from, or between floating-point types which would overflow the destination</a:t>
            </a:r>
          </a:p>
          <a:p>
            <a:pPr marL="171450" indent="-171450">
              <a:buFont typeface="Arial" charset="0"/>
              <a:buChar char="•"/>
            </a:pPr>
            <a:endParaRPr lang="en-GB" dirty="0"/>
          </a:p>
          <a:p>
            <a:pPr marL="0" indent="0">
              <a:buFont typeface="Arial" charset="0"/>
              <a:buNone/>
            </a:pPr>
            <a:r>
              <a:rPr lang="en-GB" dirty="0"/>
              <a:t>Thread Sanitizer: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Detects data races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5-15x slowdown; 5-10x</a:t>
            </a:r>
            <a:r>
              <a:rPr lang="en-GB" baseline="0" dirty="0"/>
              <a:t> memory overhead</a:t>
            </a:r>
          </a:p>
          <a:p>
            <a:pPr marL="171450" indent="-171450">
              <a:buFont typeface="Arial" charset="0"/>
              <a:buChar char="•"/>
            </a:pPr>
            <a:endParaRPr lang="en-GB" dirty="0"/>
          </a:p>
          <a:p>
            <a:pPr marL="0" indent="0">
              <a:buFont typeface="Arial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01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afl-gotcpu</a:t>
            </a:r>
            <a:r>
              <a:rPr lang="en-GB" dirty="0"/>
              <a:t> can</a:t>
            </a:r>
            <a:r>
              <a:rPr lang="en-GB" baseline="0" dirty="0"/>
              <a:t> tell you if you’ve got spare cores</a:t>
            </a:r>
          </a:p>
          <a:p>
            <a:endParaRPr lang="en-GB" baseline="0" dirty="0"/>
          </a:p>
          <a:p>
            <a:r>
              <a:rPr lang="en-GB" baseline="0" dirty="0"/>
              <a:t>On the cloud instance, </a:t>
            </a:r>
            <a:r>
              <a:rPr lang="en-GB" baseline="0" dirty="0" err="1"/>
              <a:t>cgroups</a:t>
            </a:r>
            <a:r>
              <a:rPr lang="en-GB" baseline="0" dirty="0"/>
              <a:t> limits which CPU cores your container can access. AFL isn’t aware of this, so we disable its automatic core detection via AFL_NO_AFFINITY, and use </a:t>
            </a:r>
            <a:r>
              <a:rPr lang="en-GB" baseline="0" dirty="0" err="1"/>
              <a:t>taskset</a:t>
            </a:r>
            <a:r>
              <a:rPr lang="en-GB" baseline="0" dirty="0"/>
              <a:t> to pin a fuzz job to a core. The core numbers your instance has access to are indicated in the hostname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dirty="0" err="1" smtClean="0"/>
              <a:t>ClusterFuzz</a:t>
            </a:r>
            <a:r>
              <a:rPr lang="en-GB" baseline="0" dirty="0" smtClean="0"/>
              <a:t> is the first production-grade open source fuzzing infrastructure. Runs on GCP.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49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afl automatically collects dictionary style entries</a:t>
            </a:r>
            <a:r>
              <a:rPr lang="en-GB" baseline="0" dirty="0"/>
              <a:t> in out/queue/.state/</a:t>
            </a:r>
            <a:r>
              <a:rPr lang="en-GB" baseline="0" dirty="0" err="1"/>
              <a:t>auto_extras</a:t>
            </a:r>
            <a:r>
              <a:rPr lang="en-GB" baseline="0" dirty="0"/>
              <a:t>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20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81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https://clang.llvm.org/docs/SourceBasedCodeCoverage.html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5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Targets - program, library, single API, bit of hardware, …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Will cover a little bit of target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29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33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Environment variable AFL_EXIT_WHEN_DONE</a:t>
            </a:r>
            <a:r>
              <a:rPr lang="en-GB" baseline="0" dirty="0"/>
              <a:t> will cause afl to exit instead of the cycle counter turning green. Could be useful in a CI line?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68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Crashes: see earlier point on asserts</a:t>
            </a:r>
          </a:p>
          <a:p>
            <a:r>
              <a:rPr lang="en-GB" dirty="0"/>
              <a:t>Input:</a:t>
            </a:r>
            <a:r>
              <a:rPr lang="en-GB" baseline="0" dirty="0"/>
              <a:t> </a:t>
            </a:r>
            <a:r>
              <a:rPr lang="en-GB" dirty="0"/>
              <a:t>There are some adaptations of afl to fuzz network services</a:t>
            </a:r>
          </a:p>
          <a:p>
            <a:r>
              <a:rPr lang="en-GB" dirty="0"/>
              <a:t>OS: There is a windows variant of afl that’s just turned up.</a:t>
            </a:r>
            <a:r>
              <a:rPr lang="en-GB" baseline="0" dirty="0"/>
              <a:t> Note Android is </a:t>
            </a:r>
            <a:r>
              <a:rPr lang="en-GB" baseline="0" dirty="0" err="1"/>
              <a:t>linux</a:t>
            </a:r>
            <a:r>
              <a:rPr lang="en-GB" baseline="0" dirty="0"/>
              <a:t> too.</a:t>
            </a:r>
            <a:endParaRPr lang="en-GB" dirty="0"/>
          </a:p>
          <a:p>
            <a:r>
              <a:rPr lang="en-GB" dirty="0"/>
              <a:t>Source: You don’t need source, it’s just faster with it</a:t>
            </a:r>
          </a:p>
          <a:p>
            <a:r>
              <a:rPr lang="en-GB" dirty="0"/>
              <a:t>Magic: </a:t>
            </a:r>
            <a:r>
              <a:rPr lang="en-GB" dirty="0" err="1"/>
              <a:t>Libtokencap</a:t>
            </a:r>
            <a:r>
              <a:rPr lang="en-GB" baseline="0" dirty="0"/>
              <a:t> can help uncover magic values, and intel’s variant will hopefully be merged soon that will do it on-the-fly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31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715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</a:t>
            </a:r>
            <a:r>
              <a:rPr lang="en-GB" baseline="0" dirty="0"/>
              <a:t> steps: continuous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57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Resources</a:t>
            </a:r>
            <a:r>
              <a:rPr lang="en-GB" baseline="0" dirty="0"/>
              <a:t> slide</a:t>
            </a:r>
          </a:p>
          <a:p>
            <a:r>
              <a:rPr lang="en-GB" baseline="0" dirty="0"/>
              <a:t>An interesting comparison between afl and libFuzzer: https://labsblog.f-secure.com/2017/06/22/super-awesome-fuzzing-part-one/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95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Fuzzing paper is a Systemization-of-Knowledge </a:t>
            </a:r>
            <a:r>
              <a:rPr lang="en-GB" baseline="0"/>
              <a:t>style paper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9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Mandated in Microsoft</a:t>
            </a:r>
            <a:r>
              <a:rPr lang="en-GB" baseline="0" dirty="0" smtClean="0"/>
              <a:t> SDLC for parsers</a:t>
            </a:r>
          </a:p>
          <a:p>
            <a:r>
              <a:rPr lang="en-GB" baseline="0" dirty="0" err="1" smtClean="0"/>
              <a:t>Attaclers</a:t>
            </a:r>
            <a:r>
              <a:rPr lang="en-GB" baseline="0" dirty="0" smtClean="0"/>
              <a:t> could be the nasty type or the bug bounty type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1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After Free bugs – hard to spot</a:t>
            </a:r>
            <a:r>
              <a:rPr lang="en-GB" baseline="0" dirty="0"/>
              <a:t> with manual code review in complex codebases</a:t>
            </a:r>
          </a:p>
          <a:p>
            <a:endParaRPr lang="en-GB" baseline="0" dirty="0"/>
          </a:p>
          <a:p>
            <a:r>
              <a:rPr lang="en-GB" baseline="0" dirty="0"/>
              <a:t>What’s it not good for?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*</a:t>
            </a:r>
            <a:r>
              <a:rPr lang="en-GB" baseline="0" dirty="0"/>
              <a:t> </a:t>
            </a:r>
            <a:r>
              <a:rPr lang="en-GB" dirty="0"/>
              <a:t>Finding logical security flaws that you aren’t explicitly checking for.</a:t>
            </a:r>
            <a:r>
              <a:rPr lang="en-GB" baseline="0" dirty="0"/>
              <a:t> E</a:t>
            </a:r>
            <a:r>
              <a:rPr lang="en-GB" dirty="0"/>
              <a:t>.g. privilege escalation, a</a:t>
            </a:r>
            <a:r>
              <a:rPr lang="en-GB" baseline="0" dirty="0"/>
              <a:t>n </a:t>
            </a:r>
            <a:r>
              <a:rPr lang="en-GB" baseline="0" dirty="0" err="1"/>
              <a:t>unpriv</a:t>
            </a:r>
            <a:r>
              <a:rPr lang="en-GB" baseline="0" dirty="0"/>
              <a:t> user can carry out some privileged action – fuzzing won’t tell you unless you have some test that checks for this situation.</a:t>
            </a:r>
            <a:endParaRPr lang="en-GB" dirty="0"/>
          </a:p>
          <a:p>
            <a:r>
              <a:rPr lang="en-GB" dirty="0"/>
              <a:t>* Testing for known bugs – just run the </a:t>
            </a:r>
            <a:r>
              <a:rPr lang="en-GB" dirty="0" err="1"/>
              <a:t>testcase</a:t>
            </a:r>
            <a:r>
              <a:rPr lang="en-GB" dirty="0"/>
              <a:t>. But if that doesn’t crash it doesn’t mean the fix is perfect – just that it no longer</a:t>
            </a:r>
            <a:r>
              <a:rPr lang="en-GB" baseline="0" dirty="0"/>
              <a:t> triggers on this input.</a:t>
            </a:r>
          </a:p>
          <a:p>
            <a:r>
              <a:rPr lang="en-GB" baseline="0" dirty="0"/>
              <a:t>* Also see the Non-Targets slide at the 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3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Easiest to use on Linux, but can be used</a:t>
            </a:r>
            <a:r>
              <a:rPr lang="en-GB" baseline="0" dirty="0"/>
              <a:t> elsewhere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3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https://code.visualstudio.com/insiders/</a:t>
            </a:r>
          </a:p>
          <a:p>
            <a:endParaRPr lang="en-GB" dirty="0"/>
          </a:p>
          <a:p>
            <a:r>
              <a:rPr lang="en-GB" dirty="0" err="1"/>
              <a:t>scp</a:t>
            </a:r>
            <a:r>
              <a:rPr lang="en-GB" dirty="0"/>
              <a:t> –P</a:t>
            </a:r>
          </a:p>
          <a:p>
            <a:r>
              <a:rPr lang="en-GB" dirty="0"/>
              <a:t>docker run --volume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68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sch</a:t>
            </a:r>
            <a:r>
              <a:rPr lang="en-GB" dirty="0"/>
              <a:t>-copy-id –p 305nn </a:t>
            </a:r>
            <a:r>
              <a:rPr lang="en-GB" dirty="0" err="1"/>
              <a:t>fuzzer@ip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3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docs/status_screen.txt</a:t>
            </a:r>
          </a:p>
          <a:p>
            <a:endParaRPr lang="en-GB" dirty="0"/>
          </a:p>
          <a:p>
            <a:r>
              <a:rPr lang="en-GB" dirty="0"/>
              <a:t>Map density</a:t>
            </a:r>
            <a:r>
              <a:rPr lang="en-GB" baseline="0" dirty="0"/>
              <a:t> purple is a warning – see the docs (in this case not a problem as the target is really simple)</a:t>
            </a:r>
          </a:p>
          <a:p>
            <a:endParaRPr lang="en-GB" baseline="0" dirty="0"/>
          </a:p>
          <a:p>
            <a:r>
              <a:rPr lang="en-GB" baseline="0" dirty="0"/>
              <a:t>Important ones: last new path; crashes; exec speed; total execs; cycles done (colour); </a:t>
            </a:r>
            <a:r>
              <a:rPr lang="en-GB" baseline="0" dirty="0" err="1"/>
              <a:t>cpu</a:t>
            </a:r>
            <a:r>
              <a:rPr lang="en-GB" baseline="0" dirty="0"/>
              <a:t> utilization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6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</a:t>
            </a:r>
            <a:r>
              <a:rPr lang="en-GB" baseline="0" dirty="0"/>
              <a:t> / </a:t>
            </a:r>
            <a:r>
              <a:rPr lang="en-GB" baseline="0" dirty="0" err="1"/>
              <a:t>easter</a:t>
            </a:r>
            <a:r>
              <a:rPr lang="en-GB" baseline="0" dirty="0"/>
              <a:t> egg:</a:t>
            </a:r>
            <a:endParaRPr lang="en-GB" dirty="0"/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Read your target’s documentation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Find/harvest an</a:t>
            </a:r>
            <a:r>
              <a:rPr lang="en-GB" baseline="0" dirty="0"/>
              <a:t> existing input corpus</a:t>
            </a:r>
            <a:endParaRPr lang="en-GB" dirty="0"/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strings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Byte-by-byte </a:t>
            </a:r>
            <a:r>
              <a:rPr lang="en-GB" dirty="0" err="1"/>
              <a:t>memcmp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0935-791D-42B0-8480-F769D0A79D5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/+/master/testing/libfuzzer/fuzzers/dict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rdno.blogspot.co.uk/2017/03/fuzzing-openssh-daemon-using-afl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atileminds.net/2015/08/20/advanced-afl-usage-preeny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uzzing-project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1E2Ce5cBhI" TargetMode="External"/><Relationship Id="rId3" Type="http://schemas.openxmlformats.org/officeDocument/2006/relationships/hyperlink" Target="http://llvm.org/docs/LibFuzzer.html" TargetMode="External"/><Relationship Id="rId7" Type="http://schemas.openxmlformats.org/officeDocument/2006/relationships/hyperlink" Target="https://groups.google.com/forum/#!forum/afl-user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129701495" TargetMode="External"/><Relationship Id="rId11" Type="http://schemas.openxmlformats.org/officeDocument/2006/relationships/hyperlink" Target="https://www.surveymonkey.co.uk/r/MQCXQSY" TargetMode="External"/><Relationship Id="rId5" Type="http://schemas.openxmlformats.org/officeDocument/2006/relationships/hyperlink" Target="https://github.com/Dor1s/libfuzzer-workshop" TargetMode="External"/><Relationship Id="rId10" Type="http://schemas.openxmlformats.org/officeDocument/2006/relationships/hyperlink" Target="https://arxiv.org/pdf/1812.00140.pdf" TargetMode="External"/><Relationship Id="rId4" Type="http://schemas.openxmlformats.org/officeDocument/2006/relationships/hyperlink" Target="https://github.com/google/fuzzer-test-suite/blob/master/tutorial/libFuzzerTutorial.md" TargetMode="External"/><Relationship Id="rId9" Type="http://schemas.openxmlformats.org/officeDocument/2006/relationships/hyperlink" Target="https://docs.google.com/presentation/d/1FgcMRv_pwgOh1yL5y4GFsl1ozFwd6PMNGlMi2ONkGec/edit#slide=id.g190ecf0108_0_13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Fuzzing with AFL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90800"/>
          </a:xfrm>
        </p:spPr>
        <p:txBody>
          <a:bodyPr>
            <a:normAutofit/>
          </a:bodyPr>
          <a:lstStyle/>
          <a:p>
            <a:r>
              <a:rPr lang="en-GB" dirty="0"/>
              <a:t>Michael Macnair</a:t>
            </a:r>
          </a:p>
          <a:p>
            <a:r>
              <a:rPr lang="en-GB" dirty="0"/>
              <a:t>@</a:t>
            </a:r>
            <a:r>
              <a:rPr lang="en-GB" dirty="0" err="1"/>
              <a:t>michael_macnair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75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afl?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best general purpose </a:t>
            </a:r>
            <a:r>
              <a:rPr lang="en-GB" dirty="0" err="1"/>
              <a:t>fuzzer</a:t>
            </a:r>
            <a:endParaRPr lang="en-GB" dirty="0"/>
          </a:p>
          <a:p>
            <a:pPr lvl="1"/>
            <a:r>
              <a:rPr lang="en-GB" dirty="0"/>
              <a:t>For C/C++/Objective C programs</a:t>
            </a:r>
          </a:p>
          <a:p>
            <a:endParaRPr lang="en-GB" dirty="0"/>
          </a:p>
          <a:p>
            <a:r>
              <a:rPr lang="en-GB" dirty="0"/>
              <a:t>Effective</a:t>
            </a:r>
          </a:p>
          <a:p>
            <a:pPr lvl="1"/>
            <a:r>
              <a:rPr lang="en-GB" dirty="0"/>
              <a:t>Fast – lots of test cases per second</a:t>
            </a:r>
          </a:p>
          <a:p>
            <a:pPr lvl="1"/>
            <a:r>
              <a:rPr lang="en-GB" dirty="0"/>
              <a:t>Clever – test cases are well chosen</a:t>
            </a:r>
          </a:p>
          <a:p>
            <a:r>
              <a:rPr lang="en-GB" dirty="0"/>
              <a:t>Easy to use</a:t>
            </a:r>
          </a:p>
          <a:p>
            <a:endParaRPr lang="en-GB" dirty="0"/>
          </a:p>
          <a:p>
            <a:r>
              <a:rPr lang="en-GB" dirty="0"/>
              <a:t>(see also: libFuzzer)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2359742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2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afl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Instrumentation guided </a:t>
            </a:r>
            <a:r>
              <a:rPr lang="en-GB" dirty="0" err="1"/>
              <a:t>fuzzer</a:t>
            </a:r>
            <a:endParaRPr lang="en-GB" dirty="0"/>
          </a:p>
          <a:p>
            <a:r>
              <a:rPr lang="en-GB" dirty="0"/>
              <a:t>Compiler instruments code</a:t>
            </a:r>
          </a:p>
          <a:p>
            <a:r>
              <a:rPr lang="en-GB" dirty="0"/>
              <a:t>AFL learns code path taken for a given input</a:t>
            </a:r>
          </a:p>
          <a:p>
            <a:r>
              <a:rPr lang="en-GB" dirty="0"/>
              <a:t>Genetic algorithm - mutates inputs that hit new code paths*</a:t>
            </a:r>
          </a:p>
          <a:p>
            <a:r>
              <a:rPr lang="en-GB" dirty="0"/>
              <a:t>    * technically new tuples of </a:t>
            </a:r>
            <a:r>
              <a:rPr lang="en-GB" dirty="0" err="1"/>
              <a:t>basicblock-basicblock</a:t>
            </a:r>
            <a:endParaRPr lang="en-GB" dirty="0"/>
          </a:p>
          <a:p>
            <a:r>
              <a:rPr lang="en-GB" dirty="0"/>
              <a:t>Skips entries that provide a subset of coverage</a:t>
            </a:r>
          </a:p>
          <a:p>
            <a:r>
              <a:rPr lang="en-GB" dirty="0"/>
              <a:t>Probabilistically skips </a:t>
            </a:r>
            <a:r>
              <a:rPr lang="en-GB" dirty="0" err="1"/>
              <a:t>unfavoured</a:t>
            </a:r>
            <a:r>
              <a:rPr lang="en-GB" dirty="0"/>
              <a:t> entries</a:t>
            </a:r>
          </a:p>
          <a:p>
            <a:pPr lvl="1"/>
            <a:r>
              <a:rPr lang="en-GB" dirty="0"/>
              <a:t>Slow / large</a:t>
            </a:r>
          </a:p>
          <a:p>
            <a:r>
              <a:rPr lang="en-GB" dirty="0"/>
              <a:t>Various mutation strategies - deterministic + random</a:t>
            </a:r>
          </a:p>
          <a:p>
            <a:r>
              <a:rPr lang="en-GB" dirty="0"/>
              <a:t>Dictionaries to help with magic values</a:t>
            </a:r>
          </a:p>
          <a:p>
            <a:r>
              <a:rPr lang="en-GB" dirty="0"/>
              <a:t>Pragmatic:</a:t>
            </a:r>
          </a:p>
          <a:p>
            <a:pPr marL="800100" lvl="2" indent="0">
              <a:buNone/>
            </a:pPr>
            <a:r>
              <a:rPr lang="en-GB" i="1" dirty="0"/>
              <a:t>The tool can be thought of as a collection of hacks that have been tested in practice, found to be surprisingly effective, and have been implemented in the simplest, most robust way I could think of at the time.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2654710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6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Your own container, dedicated cores</a:t>
            </a:r>
          </a:p>
          <a:p>
            <a:r>
              <a:rPr lang="en-GB" dirty="0"/>
              <a:t>Editing options:</a:t>
            </a:r>
          </a:p>
          <a:p>
            <a:pPr lvl="1"/>
            <a:r>
              <a:rPr lang="en-GB" dirty="0"/>
              <a:t>Terminal – </a:t>
            </a:r>
            <a:r>
              <a:rPr lang="en-GB" b="1" dirty="0" err="1"/>
              <a:t>nano</a:t>
            </a:r>
            <a:r>
              <a:rPr lang="en-GB" dirty="0"/>
              <a:t>, vim, </a:t>
            </a:r>
            <a:r>
              <a:rPr lang="en-GB" dirty="0" err="1"/>
              <a:t>emacs</a:t>
            </a:r>
            <a:endParaRPr lang="en-GB" dirty="0"/>
          </a:p>
          <a:p>
            <a:pPr lvl="1"/>
            <a:r>
              <a:rPr lang="en-GB" dirty="0"/>
              <a:t>Local + </a:t>
            </a:r>
            <a:r>
              <a:rPr lang="en-GB" dirty="0" err="1"/>
              <a:t>scp</a:t>
            </a:r>
            <a:r>
              <a:rPr lang="en-GB" dirty="0"/>
              <a:t>/</a:t>
            </a:r>
            <a:r>
              <a:rPr lang="en-GB" dirty="0" err="1"/>
              <a:t>rsync</a:t>
            </a:r>
            <a:endParaRPr lang="en-GB" dirty="0"/>
          </a:p>
          <a:p>
            <a:pPr lvl="1"/>
            <a:r>
              <a:rPr lang="en-GB" dirty="0"/>
              <a:t>Local + git (fork the repo, push/pull)</a:t>
            </a:r>
          </a:p>
          <a:p>
            <a:pPr lvl="1"/>
            <a:r>
              <a:rPr lang="en-GB" dirty="0"/>
              <a:t>Visual Studio Code (Insiders) – Remote SSH</a:t>
            </a:r>
          </a:p>
          <a:p>
            <a:r>
              <a:rPr lang="en-GB" dirty="0"/>
              <a:t>Alternatives:</a:t>
            </a:r>
          </a:p>
          <a:p>
            <a:pPr lvl="1"/>
            <a:r>
              <a:rPr lang="en-GB" dirty="0"/>
              <a:t>Local </a:t>
            </a:r>
            <a:r>
              <a:rPr lang="en-GB" dirty="0" err="1"/>
              <a:t>docker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–privileged -it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-training /bin/bash</a:t>
            </a:r>
          </a:p>
          <a:p>
            <a:pPr lvl="1"/>
            <a:r>
              <a:rPr lang="en-GB" dirty="0"/>
              <a:t>On host: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://github.com/mykter/afl-training.git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6743700"/>
            <a:ext cx="2808000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8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Taking afl for a spin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@&lt;IP&gt; –p 305NN</a:t>
            </a:r>
          </a:p>
          <a:p>
            <a:r>
              <a:rPr lang="en-GB" dirty="0"/>
              <a:t>IPs: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1.2.3.4</a:t>
            </a:r>
          </a:p>
          <a:p>
            <a:r>
              <a:rPr lang="en-GB" dirty="0"/>
              <a:t>Ports: 30500 – 305xx</a:t>
            </a:r>
          </a:p>
          <a:p>
            <a:r>
              <a:rPr lang="en-GB" dirty="0"/>
              <a:t>Password</a:t>
            </a:r>
            <a:r>
              <a:rPr lang="en-GB" dirty="0" smtClean="0"/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&lt;TODO&gt;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Instructions in</a:t>
            </a:r>
          </a:p>
          <a:p>
            <a:pPr lvl="1"/>
            <a:r>
              <a:rPr lang="en-GB" dirty="0"/>
              <a:t>workshop/quickstart/README.md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2949678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41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screen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6743700"/>
            <a:ext cx="3244645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AF7F3E-C46F-44E4-A366-C651D041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2" y="1600200"/>
            <a:ext cx="7220376" cy="4525963"/>
          </a:xfrm>
        </p:spPr>
      </p:pic>
    </p:spTree>
    <p:extLst>
      <p:ext uri="{BB962C8B-B14F-4D97-AF65-F5344CB8AC3E}">
        <p14:creationId xmlns:p14="http://schemas.microsoft.com/office/powerpoint/2010/main" val="18525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  <a:p>
            <a:r>
              <a:rPr lang="en-GB" dirty="0"/>
              <a:t>What did afl find?</a:t>
            </a:r>
          </a:p>
          <a:p>
            <a:r>
              <a:rPr lang="en-GB" dirty="0"/>
              <a:t>Why?</a:t>
            </a:r>
          </a:p>
          <a:p>
            <a:r>
              <a:rPr lang="en-GB" dirty="0"/>
              <a:t>What if you didn’t have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/>
              <a:t>seed?</a:t>
            </a:r>
          </a:p>
          <a:p>
            <a:r>
              <a:rPr lang="en-GB" dirty="0"/>
              <a:t>How might we find the </a:t>
            </a:r>
            <a:r>
              <a:rPr lang="en-GB" dirty="0" err="1"/>
              <a:t>easter</a:t>
            </a:r>
            <a:r>
              <a:rPr lang="en-GB" dirty="0"/>
              <a:t> egg?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3539613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8490"/>
            <a:ext cx="6248400" cy="6719510"/>
          </a:xfrm>
        </p:spPr>
      </p:pic>
    </p:spTree>
    <p:extLst>
      <p:ext uri="{BB962C8B-B14F-4D97-AF65-F5344CB8AC3E}">
        <p14:creationId xmlns:p14="http://schemas.microsoft.com/office/powerpoint/2010/main" val="41594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Harnesses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 harness that will:</a:t>
            </a:r>
          </a:p>
          <a:p>
            <a:pPr lvl="1"/>
            <a:r>
              <a:rPr lang="en-GB" dirty="0"/>
              <a:t>Run in the foreground</a:t>
            </a:r>
          </a:p>
          <a:p>
            <a:pPr lvl="1"/>
            <a:r>
              <a:rPr lang="en-GB" dirty="0"/>
              <a:t>Usefully process input on </a:t>
            </a:r>
            <a:r>
              <a:rPr lang="en-GB" dirty="0" err="1"/>
              <a:t>stdin</a:t>
            </a:r>
            <a:r>
              <a:rPr lang="en-GB" dirty="0"/>
              <a:t> (or a specified file)</a:t>
            </a:r>
          </a:p>
          <a:p>
            <a:pPr lvl="2"/>
            <a:r>
              <a:rPr lang="en-GB" dirty="0"/>
              <a:t>Feed input to your target: whole program (maybe you just modified its main function), or specific API, or function, or code snippet</a:t>
            </a:r>
          </a:p>
          <a:p>
            <a:pPr lvl="1"/>
            <a:r>
              <a:rPr lang="en-GB" dirty="0"/>
              <a:t>Exit cleanly</a:t>
            </a:r>
          </a:p>
          <a:p>
            <a:pPr lvl="1"/>
            <a:r>
              <a:rPr lang="en-GB" dirty="0"/>
              <a:t>Crash on an error, if going beyond crashes</a:t>
            </a:r>
          </a:p>
          <a:p>
            <a:pPr lvl="1"/>
            <a:r>
              <a:rPr lang="en-GB" dirty="0"/>
              <a:t>(skip checksums + cryptographic integrity tests)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afl’s</a:t>
            </a:r>
            <a:r>
              <a:rPr lang="en-GB" dirty="0"/>
              <a:t> deferred </a:t>
            </a:r>
            <a:r>
              <a:rPr lang="en-GB" dirty="0" err="1"/>
              <a:t>forkserver</a:t>
            </a:r>
            <a:r>
              <a:rPr lang="en-GB" dirty="0"/>
              <a:t> + persistent mode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4129548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docs/</a:t>
            </a:r>
          </a:p>
          <a:p>
            <a:r>
              <a:rPr lang="en-GB" dirty="0"/>
              <a:t>In particular</a:t>
            </a:r>
          </a:p>
          <a:p>
            <a:pPr lvl="1"/>
            <a:r>
              <a:rPr lang="en-GB" dirty="0"/>
              <a:t>life_pro_tips.txt</a:t>
            </a:r>
          </a:p>
          <a:p>
            <a:pPr lvl="1"/>
            <a:r>
              <a:rPr lang="en-GB" dirty="0"/>
              <a:t>README</a:t>
            </a:r>
          </a:p>
          <a:p>
            <a:pPr lvl="1"/>
            <a:r>
              <a:rPr lang="en-GB" dirty="0"/>
              <a:t>../</a:t>
            </a:r>
            <a:r>
              <a:rPr lang="en-GB" dirty="0" err="1"/>
              <a:t>llvm_mode</a:t>
            </a:r>
            <a:r>
              <a:rPr lang="en-GB" dirty="0"/>
              <a:t>/README</a:t>
            </a:r>
          </a:p>
          <a:p>
            <a:endParaRPr lang="en-GB" dirty="0"/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3834581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LLVM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Deferred </a:t>
            </a:r>
            <a:r>
              <a:rPr lang="en-GB" dirty="0" err="1"/>
              <a:t>forkserver</a:t>
            </a:r>
            <a:r>
              <a:rPr lang="en-GB" dirty="0"/>
              <a:t>: tell afl where to start each new process</a:t>
            </a:r>
          </a:p>
          <a:p>
            <a:pPr lvl="1"/>
            <a:r>
              <a:rPr lang="en-GB" dirty="0"/>
              <a:t>Especially useful for processes with an expensive setup phase that isn’t dependent on input</a:t>
            </a:r>
          </a:p>
          <a:p>
            <a:r>
              <a:rPr lang="en-GB" dirty="0"/>
              <a:t>Persistent mode: don’t fork for each run, just loop around this bit of code</a:t>
            </a:r>
          </a:p>
          <a:p>
            <a:pPr lvl="1"/>
            <a:r>
              <a:rPr lang="en-GB" dirty="0"/>
              <a:t>Especially useful for fast targets</a:t>
            </a:r>
          </a:p>
          <a:p>
            <a:r>
              <a:rPr lang="en-GB" dirty="0" err="1"/>
              <a:t>llvm_mode</a:t>
            </a:r>
            <a:r>
              <a:rPr lang="en-GB" dirty="0"/>
              <a:t>/README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4424516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75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/>
              <a:t>Intro to fuzzing and AFL</a:t>
            </a:r>
          </a:p>
          <a:p>
            <a:r>
              <a:rPr lang="en-GB" i="1" dirty="0"/>
              <a:t>Exercise – fuzz a toy program</a:t>
            </a:r>
          </a:p>
          <a:p>
            <a:r>
              <a:rPr lang="en-GB" dirty="0"/>
              <a:t>Practical fuzzing with AFL</a:t>
            </a:r>
          </a:p>
          <a:p>
            <a:r>
              <a:rPr lang="en-GB" i="1" dirty="0"/>
              <a:t>Challenges</a:t>
            </a:r>
          </a:p>
          <a:p>
            <a:r>
              <a:rPr lang="en-GB" dirty="0"/>
              <a:t>Tips, target selection, limitations</a:t>
            </a:r>
          </a:p>
          <a:p>
            <a:r>
              <a:rPr lang="en-GB" dirty="0"/>
              <a:t>Resources</a:t>
            </a:r>
          </a:p>
          <a:p>
            <a:r>
              <a:rPr lang="en-GB" i="1" dirty="0"/>
              <a:t>Challenges continue</a:t>
            </a:r>
            <a:endParaRPr lang="en-GB" sz="3800" i="1" dirty="0"/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294968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43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(aka seed corpus)</a:t>
            </a:r>
          </a:p>
          <a:p>
            <a:r>
              <a:rPr lang="en-GB" dirty="0"/>
              <a:t>Don’t waste core-weeks trying to synthesise your target’s input format</a:t>
            </a:r>
          </a:p>
          <a:p>
            <a:r>
              <a:rPr lang="en-GB" dirty="0"/>
              <a:t>Find some real inputs that exercise as much of the target as possible.</a:t>
            </a:r>
          </a:p>
          <a:p>
            <a:r>
              <a:rPr lang="en-GB" dirty="0"/>
              <a:t>From the README:</a:t>
            </a:r>
          </a:p>
          <a:p>
            <a:pPr lvl="1"/>
            <a:r>
              <a:rPr lang="en-GB" dirty="0"/>
              <a:t>Keep the files small. Under 1 kB is ideal, although not strictly necessary.</a:t>
            </a:r>
          </a:p>
          <a:p>
            <a:pPr lvl="1"/>
            <a:r>
              <a:rPr lang="en-GB" dirty="0"/>
              <a:t>Use multiple test cases only if they are functionally different from each other. There is no point in using fifty different vacation photos to fuzz an image library.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4719484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Sanitizers &amp;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Spot things you otherwise wouldn’t</a:t>
            </a:r>
          </a:p>
          <a:p>
            <a:pPr lvl="1"/>
            <a:r>
              <a:rPr lang="en-GB" dirty="0"/>
              <a:t>Inputs that lead the code to do bad things that don’t crash</a:t>
            </a:r>
          </a:p>
          <a:p>
            <a:r>
              <a:rPr lang="en-GB" dirty="0" err="1"/>
              <a:t>UBSan</a:t>
            </a:r>
            <a:r>
              <a:rPr lang="en-GB" dirty="0"/>
              <a:t>, </a:t>
            </a:r>
            <a:r>
              <a:rPr lang="en-GB" dirty="0" err="1"/>
              <a:t>MSan</a:t>
            </a:r>
            <a:r>
              <a:rPr lang="en-GB" dirty="0"/>
              <a:t>, </a:t>
            </a:r>
            <a:r>
              <a:rPr lang="en-GB" dirty="0" err="1"/>
              <a:t>ASan</a:t>
            </a:r>
            <a:r>
              <a:rPr lang="en-GB" dirty="0"/>
              <a:t>, </a:t>
            </a:r>
            <a:r>
              <a:rPr lang="en-GB" dirty="0" err="1"/>
              <a:t>TSan</a:t>
            </a:r>
            <a:endParaRPr lang="en-GB" dirty="0"/>
          </a:p>
          <a:p>
            <a:r>
              <a:rPr lang="en-GB" dirty="0"/>
              <a:t>AFL_HARDEN=1</a:t>
            </a:r>
          </a:p>
          <a:p>
            <a:r>
              <a:rPr lang="en-GB" dirty="0"/>
              <a:t>Mutually incompatible</a:t>
            </a:r>
          </a:p>
          <a:p>
            <a:pPr lvl="1"/>
            <a:r>
              <a:rPr lang="en-GB" dirty="0"/>
              <a:t>Run most </a:t>
            </a:r>
            <a:r>
              <a:rPr lang="en-GB" dirty="0" err="1"/>
              <a:t>fuzzers</a:t>
            </a:r>
            <a:r>
              <a:rPr lang="en-GB" dirty="0"/>
              <a:t> with AFL_HARDEN</a:t>
            </a:r>
          </a:p>
          <a:p>
            <a:pPr lvl="1"/>
            <a:r>
              <a:rPr lang="en-GB" dirty="0"/>
              <a:t>Run a small number with each sanitiser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5014452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1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Fuzzing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Not as frictionless as the rest of afl</a:t>
            </a:r>
          </a:p>
          <a:p>
            <a:r>
              <a:rPr lang="en-GB" dirty="0"/>
              <a:t>Necessary for high performance</a:t>
            </a:r>
          </a:p>
          <a:p>
            <a:r>
              <a:rPr lang="en-GB" dirty="0"/>
              <a:t>Multicore</a:t>
            </a:r>
          </a:p>
          <a:p>
            <a:pPr lvl="1"/>
            <a:r>
              <a:rPr lang="en-GB" dirty="0"/>
              <a:t>One master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–M</a:t>
            </a:r>
            <a:r>
              <a:rPr lang="en-GB" dirty="0"/>
              <a:t>) instance, one slave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GB" dirty="0"/>
              <a:t>) per core</a:t>
            </a:r>
          </a:p>
          <a:p>
            <a:pPr lvl="1"/>
            <a:r>
              <a:rPr lang="en-GB" dirty="0"/>
              <a:t>Pretty easy</a:t>
            </a:r>
          </a:p>
          <a:p>
            <a:pPr lvl="1"/>
            <a:r>
              <a:rPr lang="en-GB" dirty="0"/>
              <a:t>On the cloud instance: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–c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-fuzz…</a:t>
            </a:r>
          </a:p>
          <a:p>
            <a:r>
              <a:rPr lang="en-GB" dirty="0"/>
              <a:t>Multi machine</a:t>
            </a:r>
          </a:p>
          <a:p>
            <a:pPr lvl="1"/>
            <a:r>
              <a:rPr lang="en-GB" dirty="0"/>
              <a:t>Lots and lots of slave instances</a:t>
            </a:r>
          </a:p>
          <a:p>
            <a:pPr lvl="1"/>
            <a:r>
              <a:rPr lang="en-GB" dirty="0"/>
              <a:t>Script to sync state directories </a:t>
            </a:r>
            <a:r>
              <a:rPr lang="en-GB" dirty="0" smtClean="0"/>
              <a:t>periodically</a:t>
            </a:r>
          </a:p>
          <a:p>
            <a:pPr lvl="1"/>
            <a:r>
              <a:rPr lang="en-GB" dirty="0" err="1" smtClean="0"/>
              <a:t>ClusterFuzz</a:t>
            </a:r>
            <a:endParaRPr lang="en-GB" dirty="0"/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5309419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5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afl-fuzz -x </a:t>
            </a:r>
            <a:r>
              <a:rPr lang="en-GB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my.dict</a:t>
            </a:r>
            <a:endParaRPr lang="en-GB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Help the </a:t>
            </a:r>
            <a:r>
              <a:rPr lang="en-GB" dirty="0" err="1"/>
              <a:t>fuzzer</a:t>
            </a:r>
            <a:r>
              <a:rPr lang="en-GB" dirty="0"/>
              <a:t> to access paths it otherwise wouldn’t</a:t>
            </a:r>
          </a:p>
          <a:p>
            <a:r>
              <a:rPr lang="en-GB" dirty="0"/>
              <a:t>Get them from:</a:t>
            </a:r>
          </a:p>
          <a:p>
            <a:pPr lvl="1"/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dictionaries</a:t>
            </a:r>
            <a:r>
              <a:rPr lang="en-GB" dirty="0"/>
              <a:t> folder</a:t>
            </a:r>
          </a:p>
          <a:p>
            <a:pPr lvl="1"/>
            <a:r>
              <a:rPr lang="en-GB" dirty="0" err="1">
                <a:hlinkClick r:id="rId3"/>
              </a:rPr>
              <a:t>libFuzzer’s</a:t>
            </a:r>
            <a:r>
              <a:rPr lang="en-GB" dirty="0">
                <a:hlinkClick r:id="rId3"/>
              </a:rPr>
              <a:t> collection</a:t>
            </a:r>
            <a:endParaRPr lang="en-GB" dirty="0"/>
          </a:p>
          <a:p>
            <a:pPr lvl="1"/>
            <a:r>
              <a:rPr lang="en-GB" dirty="0" err="1"/>
              <a:t>libtokencap</a:t>
            </a:r>
            <a:endParaRPr lang="en-GB" dirty="0"/>
          </a:p>
          <a:p>
            <a:pPr lvl="2"/>
            <a:r>
              <a:rPr lang="en-GB" dirty="0"/>
              <a:t>subdir in afl, creates a dictionary by intercepting calls like </a:t>
            </a:r>
            <a:r>
              <a:rPr lang="en-GB" dirty="0" err="1"/>
              <a:t>strcmp</a:t>
            </a:r>
            <a:r>
              <a:rPr lang="en-GB" dirty="0"/>
              <a:t> and </a:t>
            </a:r>
            <a:r>
              <a:rPr lang="en-GB" dirty="0" err="1"/>
              <a:t>memcmp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Useful for identifying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dirty="0"/>
              <a:t> in </a:t>
            </a:r>
            <a:r>
              <a:rPr lang="en-GB" dirty="0" err="1"/>
              <a:t>quickstart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Source code review (/grep)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5899355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3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Read and optionally run through the harness/ tutorial</a:t>
            </a:r>
          </a:p>
          <a:p>
            <a:r>
              <a:rPr lang="en-GB" dirty="0"/>
              <a:t>Recommended challenge order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libxml2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err="1"/>
              <a:t>heartbleed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r>
              <a:rPr lang="en-GB" dirty="0" err="1"/>
              <a:t>sendmail</a:t>
            </a:r>
            <a:r>
              <a:rPr lang="en-GB" dirty="0"/>
              <a:t>/1301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err="1"/>
              <a:t>ntpq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date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cyber-grand-challenge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err="1"/>
              <a:t>sendmail</a:t>
            </a:r>
            <a:r>
              <a:rPr lang="en-GB" dirty="0"/>
              <a:t>/1305</a:t>
            </a:r>
          </a:p>
          <a:p>
            <a:endParaRPr lang="en-GB" dirty="0"/>
          </a:p>
          <a:p>
            <a:r>
              <a:rPr lang="en-GB" dirty="0"/>
              <a:t>Go!</a:t>
            </a:r>
          </a:p>
          <a:p>
            <a:endParaRPr lang="en-GB" dirty="0"/>
          </a:p>
          <a:p>
            <a:r>
              <a:rPr lang="en-GB" dirty="0"/>
              <a:t>Regardless of what you attempt, do read all the README.md, HINTS.md, and ANSWERS.md files for the different challenges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5604387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4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Beyond memory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Add asserts to detect bad things, e.g.:</a:t>
            </a:r>
          </a:p>
          <a:p>
            <a:pPr lvl="1"/>
            <a:r>
              <a:rPr lang="en-GB" dirty="0"/>
              <a:t>Send input into two different math/crypto libraries and asserts that their output is identical</a:t>
            </a:r>
          </a:p>
          <a:p>
            <a:pPr lvl="1"/>
            <a:r>
              <a:rPr lang="en-GB" dirty="0"/>
              <a:t>assert that result of </a:t>
            </a:r>
            <a:r>
              <a:rPr lang="en-GB" dirty="0" err="1"/>
              <a:t>BN_sqr</a:t>
            </a:r>
            <a:r>
              <a:rPr lang="en-GB" dirty="0"/>
              <a:t>(x) == </a:t>
            </a:r>
            <a:r>
              <a:rPr lang="en-GB" dirty="0" err="1"/>
              <a:t>BN_mul</a:t>
            </a:r>
            <a:r>
              <a:rPr lang="en-GB" dirty="0"/>
              <a:t>(</a:t>
            </a:r>
            <a:r>
              <a:rPr lang="en-GB" dirty="0" err="1"/>
              <a:t>x,x</a:t>
            </a:r>
            <a:r>
              <a:rPr lang="en-GB" dirty="0"/>
              <a:t>) - CVE-2014-3570 in OpenSSL</a:t>
            </a:r>
          </a:p>
          <a:p>
            <a:pPr lvl="1"/>
            <a:r>
              <a:rPr lang="en-GB" dirty="0"/>
              <a:t>assert if any filesystem changes have occurred – CVE-2014-6271 in Bash (shellshock)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6743700"/>
            <a:ext cx="6194323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08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Misc</a:t>
            </a:r>
            <a:r>
              <a:rPr lang="en-GB" dirty="0"/>
              <a:t>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Network targets</a:t>
            </a:r>
          </a:p>
          <a:p>
            <a:pPr lvl="1"/>
            <a:r>
              <a:rPr lang="en-GB" dirty="0"/>
              <a:t>Ideally write a harness around the target function (e.g. the parser)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hlinkClick r:id="rId3"/>
              </a:rPr>
              <a:t>inetd</a:t>
            </a:r>
            <a:r>
              <a:rPr lang="en-GB" dirty="0">
                <a:hlinkClick r:id="rId3"/>
              </a:rPr>
              <a:t> mode</a:t>
            </a:r>
            <a:r>
              <a:rPr lang="en-GB" dirty="0"/>
              <a:t> if your target supports it</a:t>
            </a:r>
          </a:p>
          <a:p>
            <a:pPr lvl="1"/>
            <a:r>
              <a:rPr lang="en-GB" dirty="0"/>
              <a:t>Intercept network system calls, e.g. </a:t>
            </a:r>
            <a:r>
              <a:rPr lang="en-GB" dirty="0">
                <a:hlinkClick r:id="rId4"/>
              </a:rPr>
              <a:t>using </a:t>
            </a:r>
            <a:r>
              <a:rPr lang="en-GB" dirty="0" err="1">
                <a:hlinkClick r:id="rId4"/>
              </a:rPr>
              <a:t>preeny</a:t>
            </a:r>
            <a:endParaRPr lang="en-GB" dirty="0"/>
          </a:p>
          <a:p>
            <a:r>
              <a:rPr lang="en-GB" dirty="0"/>
              <a:t>Disable checksums</a:t>
            </a:r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dirty="0"/>
              <a:t> directory contains a corpus of test cases that exercise your program</a:t>
            </a:r>
          </a:p>
          <a:p>
            <a:pPr lvl="1"/>
            <a:r>
              <a:rPr lang="en-GB" dirty="0"/>
              <a:t>Run it through </a:t>
            </a:r>
            <a:r>
              <a:rPr lang="en-GB" dirty="0" err="1"/>
              <a:t>CoverageSanitizer</a:t>
            </a:r>
            <a:r>
              <a:rPr lang="en-GB" dirty="0"/>
              <a:t> or </a:t>
            </a:r>
            <a:r>
              <a:rPr lang="en-GB" dirty="0" err="1"/>
              <a:t>gcov</a:t>
            </a:r>
            <a:r>
              <a:rPr lang="en-GB" dirty="0"/>
              <a:t> – see what isn’t hit</a:t>
            </a:r>
          </a:p>
          <a:p>
            <a:pPr lvl="1"/>
            <a:r>
              <a:rPr lang="en-GB" dirty="0"/>
              <a:t>Integrate into CI, check for no crashes</a:t>
            </a:r>
          </a:p>
          <a:p>
            <a:pPr lvl="1"/>
            <a:r>
              <a:rPr lang="en-GB" dirty="0"/>
              <a:t>More?</a:t>
            </a:r>
          </a:p>
          <a:p>
            <a:r>
              <a:rPr lang="en-GB" dirty="0"/>
              <a:t>Resume a fuzzing run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dirty="0"/>
              <a:t>(robust, not quick)</a:t>
            </a:r>
          </a:p>
          <a:p>
            <a:endParaRPr lang="en-GB" dirty="0"/>
          </a:p>
        </p:txBody>
      </p:sp>
      <p:sp>
        <p:nvSpPr>
          <p:cNvPr id="4" name="progressBar"/>
          <p:cNvSpPr/>
          <p:nvPr/>
        </p:nvSpPr>
        <p:spPr>
          <a:xfrm>
            <a:off x="0" y="6743700"/>
            <a:ext cx="6489290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04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Triage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ASan</a:t>
            </a:r>
            <a:r>
              <a:rPr lang="en-GB" dirty="0"/>
              <a:t> traces can be helpful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afl-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tmin</a:t>
            </a:r>
            <a:r>
              <a:rPr lang="en-GB" dirty="0"/>
              <a:t> to minimise and simplify test cases whilst retaining the original control flow</a:t>
            </a:r>
          </a:p>
          <a:p>
            <a:r>
              <a:rPr lang="en-GB" dirty="0"/>
              <a:t>“Unique” bugs are not unique! Fix ones you can and repeat.</a:t>
            </a:r>
          </a:p>
          <a:p>
            <a:r>
              <a:rPr lang="en-GB" dirty="0"/>
              <a:t>Memory limits can give false positives</a:t>
            </a:r>
          </a:p>
          <a:p>
            <a:r>
              <a:rPr lang="en-GB" dirty="0"/>
              <a:t>Scripting helps with lots of crashes (collect </a:t>
            </a:r>
            <a:r>
              <a:rPr lang="en-GB" dirty="0" err="1"/>
              <a:t>stdout</a:t>
            </a:r>
            <a:r>
              <a:rPr lang="en-GB" dirty="0"/>
              <a:t>/</a:t>
            </a:r>
            <a:r>
              <a:rPr lang="en-GB" dirty="0" err="1"/>
              <a:t>stderr</a:t>
            </a:r>
            <a:r>
              <a:rPr lang="en-GB" dirty="0"/>
              <a:t>; run with different sanitizers; get a </a:t>
            </a:r>
            <a:r>
              <a:rPr lang="en-GB" dirty="0" err="1"/>
              <a:t>gdb</a:t>
            </a:r>
            <a:r>
              <a:rPr lang="en-GB" dirty="0"/>
              <a:t> </a:t>
            </a:r>
            <a:r>
              <a:rPr lang="en-GB" dirty="0" err="1"/>
              <a:t>backtrace</a:t>
            </a:r>
            <a:r>
              <a:rPr lang="en-GB" dirty="0"/>
              <a:t>; …)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6743700"/>
            <a:ext cx="6784258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74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Never? Fuzz as part of continuous integration</a:t>
            </a:r>
          </a:p>
          <a:p>
            <a:r>
              <a:rPr lang="en-GB" dirty="0"/>
              <a:t>When the cycles counter is green</a:t>
            </a:r>
          </a:p>
          <a:p>
            <a:pPr lvl="1"/>
            <a:r>
              <a:rPr lang="en-GB" dirty="0"/>
              <a:t>Last new path was found many cycles ago</a:t>
            </a:r>
          </a:p>
          <a:p>
            <a:pPr lvl="1"/>
            <a:r>
              <a:rPr lang="en-GB" dirty="0"/>
              <a:t>Pending paths is zero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If you want to stop earlier:</a:t>
            </a:r>
          </a:p>
          <a:p>
            <a:pPr marL="742950" lvl="2" indent="-342900"/>
            <a:r>
              <a:rPr lang="en-GB" dirty="0"/>
              <a:t>Cycles counter is blue (=&gt; last new path was over a cycle ago)</a:t>
            </a:r>
          </a:p>
          <a:p>
            <a:pPr marL="742950" lvl="2" indent="-342900"/>
            <a:r>
              <a:rPr lang="en-GB" dirty="0"/>
              <a:t>It’s been running for a while (hours + millions of executions + at least 2 cycles)</a:t>
            </a:r>
          </a:p>
          <a:p>
            <a:pPr marL="742950" lvl="2" indent="-342900"/>
            <a:r>
              <a:rPr lang="en-GB" dirty="0"/>
              <a:t>Look at the output of afl-plot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Remember to check code coverage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7079226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0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Limitations: fuzzing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 to tell when to stop</a:t>
            </a:r>
          </a:p>
          <a:p>
            <a:r>
              <a:rPr lang="en-GB" dirty="0"/>
              <a:t>Tests the target in the exact configuration you provided, on the input source you set up</a:t>
            </a:r>
          </a:p>
          <a:p>
            <a:r>
              <a:rPr lang="en-GB" dirty="0"/>
              <a:t>Can get stuck (e.g. checksums)</a:t>
            </a:r>
          </a:p>
          <a:p>
            <a:r>
              <a:rPr lang="en-GB" dirty="0"/>
              <a:t>Only notices problems that can be automatically detected</a:t>
            </a:r>
          </a:p>
          <a:p>
            <a:endParaRPr lang="en-GB" dirty="0"/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7374193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Covering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History of fuzzing</a:t>
            </a:r>
          </a:p>
          <a:p>
            <a:r>
              <a:rPr lang="en-GB" dirty="0"/>
              <a:t>Fuzzing without source</a:t>
            </a:r>
          </a:p>
          <a:p>
            <a:r>
              <a:rPr lang="en-GB" dirty="0"/>
              <a:t>Network fuzzing</a:t>
            </a:r>
          </a:p>
          <a:p>
            <a:r>
              <a:rPr lang="en-GB" dirty="0"/>
              <a:t>Target specific techniques</a:t>
            </a:r>
          </a:p>
          <a:p>
            <a:r>
              <a:rPr lang="en-GB" dirty="0"/>
              <a:t>Architecturally complex targets (e.g. kernel)</a:t>
            </a:r>
          </a:p>
          <a:p>
            <a:r>
              <a:rPr lang="en-GB" dirty="0"/>
              <a:t>Any tools other than afl (and a bit of libFuzzer)</a:t>
            </a:r>
          </a:p>
          <a:p>
            <a:r>
              <a:rPr lang="en-GB" dirty="0"/>
              <a:t>Running at scale</a:t>
            </a:r>
          </a:p>
          <a:p>
            <a:r>
              <a:rPr lang="en-GB" dirty="0"/>
              <a:t>Crash triage</a:t>
            </a:r>
          </a:p>
          <a:p>
            <a:r>
              <a:rPr lang="en-GB" dirty="0"/>
              <a:t>Current research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589936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63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Limitations: afl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Crashes only*</a:t>
            </a:r>
          </a:p>
          <a:p>
            <a:pPr lvl="1"/>
            <a:r>
              <a:rPr lang="en-GB" dirty="0"/>
              <a:t>Typical of most </a:t>
            </a:r>
            <a:r>
              <a:rPr lang="en-GB" dirty="0" err="1"/>
              <a:t>fuzzers</a:t>
            </a:r>
            <a:endParaRPr lang="en-GB" dirty="0"/>
          </a:p>
          <a:p>
            <a:r>
              <a:rPr lang="en-GB" dirty="0" err="1"/>
              <a:t>stdin</a:t>
            </a:r>
            <a:r>
              <a:rPr lang="en-GB" dirty="0"/>
              <a:t> / file input only*</a:t>
            </a:r>
          </a:p>
          <a:p>
            <a:r>
              <a:rPr lang="en-GB" dirty="0"/>
              <a:t>Linux/OSX only*</a:t>
            </a:r>
          </a:p>
          <a:p>
            <a:r>
              <a:rPr lang="en-GB" dirty="0"/>
              <a:t>Need to build target from source*</a:t>
            </a:r>
          </a:p>
          <a:p>
            <a:r>
              <a:rPr lang="en-GB" dirty="0"/>
              <a:t>Gets stuck on magic values*</a:t>
            </a:r>
          </a:p>
          <a:p>
            <a:r>
              <a:rPr lang="en-GB" dirty="0"/>
              <a:t>Basic-block instrumentation won’t guide it towards all crashes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x=1/(input – 1234)</a:t>
            </a:r>
          </a:p>
          <a:p>
            <a:r>
              <a:rPr lang="en-GB" dirty="0">
                <a:cs typeface="Courier New" panose="02070309020205020404" pitchFamily="49" charset="0"/>
              </a:rPr>
              <a:t>No native parallelisation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7669161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80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Attributes that make a good target:</a:t>
            </a:r>
          </a:p>
          <a:p>
            <a:pPr lvl="1"/>
            <a:r>
              <a:rPr lang="en-GB" dirty="0"/>
              <a:t>Parsers</a:t>
            </a:r>
          </a:p>
          <a:p>
            <a:pPr lvl="1"/>
            <a:r>
              <a:rPr lang="en-GB" dirty="0"/>
              <a:t>Non memory safe languages (C, C++)</a:t>
            </a:r>
          </a:p>
          <a:p>
            <a:pPr lvl="1"/>
            <a:r>
              <a:rPr lang="en-GB" dirty="0"/>
              <a:t>Legacy code</a:t>
            </a:r>
          </a:p>
          <a:p>
            <a:pPr lvl="1"/>
            <a:r>
              <a:rPr lang="en-GB" dirty="0"/>
              <a:t>New code</a:t>
            </a:r>
          </a:p>
          <a:p>
            <a:pPr lvl="1"/>
            <a:r>
              <a:rPr lang="en-GB" dirty="0"/>
              <a:t>Complex code</a:t>
            </a:r>
          </a:p>
          <a:p>
            <a:pPr lvl="1"/>
            <a:r>
              <a:rPr lang="en-GB" dirty="0"/>
              <a:t>Code with a history of flaws</a:t>
            </a:r>
          </a:p>
          <a:p>
            <a:pPr lvl="1"/>
            <a:r>
              <a:rPr lang="en-GB" dirty="0"/>
              <a:t>Code that no-one has looked at before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8259097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07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Memory safe code, that doesn’t require high availability, where you aren’t able to write a harness that detects ‘bad’ conditions</a:t>
            </a:r>
          </a:p>
          <a:p>
            <a:r>
              <a:rPr lang="en-GB" dirty="0"/>
              <a:t>Popular 3</a:t>
            </a:r>
            <a:r>
              <a:rPr lang="en-GB" baseline="30000" dirty="0"/>
              <a:t>rd</a:t>
            </a:r>
            <a:r>
              <a:rPr lang="en-GB" dirty="0"/>
              <a:t> party components that have a lot of external attention (</a:t>
            </a:r>
            <a:r>
              <a:rPr lang="en-GB" dirty="0" err="1"/>
              <a:t>libpng</a:t>
            </a:r>
            <a:r>
              <a:rPr lang="en-GB" dirty="0"/>
              <a:t>, OpenSSL network facing code, </a:t>
            </a:r>
            <a:r>
              <a:rPr lang="en-GB" dirty="0" err="1"/>
              <a:t>protobuf’s</a:t>
            </a:r>
            <a:r>
              <a:rPr lang="en-GB" dirty="0"/>
              <a:t> </a:t>
            </a:r>
            <a:r>
              <a:rPr lang="en-GB" dirty="0" err="1"/>
              <a:t>c++</a:t>
            </a:r>
            <a:r>
              <a:rPr lang="en-GB" dirty="0"/>
              <a:t> implementation, </a:t>
            </a:r>
            <a:r>
              <a:rPr lang="en-GB" dirty="0" err="1"/>
              <a:t>etc</a:t>
            </a:r>
            <a:r>
              <a:rPr lang="en-GB" dirty="0"/>
              <a:t> are all probably “fuzz clean”)</a:t>
            </a:r>
          </a:p>
          <a:p>
            <a:r>
              <a:rPr lang="en-GB" dirty="0"/>
              <a:t>Test/development/non-production components</a:t>
            </a:r>
          </a:p>
          <a:p>
            <a:r>
              <a:rPr lang="en-GB" dirty="0"/>
              <a:t>Components with no input?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8554065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889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–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Fuzz anything suitable</a:t>
            </a:r>
          </a:p>
          <a:p>
            <a:pPr lvl="1"/>
            <a:r>
              <a:rPr lang="en-GB" i="1" dirty="0"/>
              <a:t>Every</a:t>
            </a:r>
            <a:r>
              <a:rPr lang="en-GB" dirty="0"/>
              <a:t> parser written in a memory-unsafe language</a:t>
            </a:r>
          </a:p>
          <a:p>
            <a:r>
              <a:rPr lang="en-GB" dirty="0"/>
              <a:t>If you’re writing something, write a fuzz test harness and fuzz it. </a:t>
            </a:r>
          </a:p>
          <a:p>
            <a:r>
              <a:rPr lang="en-GB" dirty="0"/>
              <a:t>If you’re reviewing something, write a fuzz test harness and fuzz it</a:t>
            </a:r>
          </a:p>
          <a:p>
            <a:pPr lvl="1"/>
            <a:r>
              <a:rPr lang="en-GB" dirty="0"/>
              <a:t>Show your team it, then next time ask them to fuzz it and show you the results</a:t>
            </a:r>
          </a:p>
          <a:p>
            <a:r>
              <a:rPr lang="en-GB" dirty="0"/>
              <a:t>Core utilities: </a:t>
            </a:r>
            <a:r>
              <a:rPr lang="en-GB" dirty="0">
                <a:hlinkClick r:id="rId3"/>
              </a:rPr>
              <a:t>https://fuzzing-project.org</a:t>
            </a:r>
            <a:endParaRPr lang="en-GB" dirty="0"/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7964129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998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libFuzzer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other top general purpose C/C++ </a:t>
            </a:r>
            <a:r>
              <a:rPr lang="en-GB" dirty="0" err="1"/>
              <a:t>fuzzer</a:t>
            </a:r>
            <a:endParaRPr lang="en-GB" dirty="0"/>
          </a:p>
          <a:p>
            <a:r>
              <a:rPr lang="en-GB" dirty="0"/>
              <a:t>Part of LLVM</a:t>
            </a:r>
          </a:p>
          <a:p>
            <a:r>
              <a:rPr lang="en-GB" dirty="0"/>
              <a:t>Targets functions rather than programs</a:t>
            </a:r>
          </a:p>
          <a:p>
            <a:pPr lvl="1"/>
            <a:r>
              <a:rPr lang="en-GB" dirty="0"/>
              <a:t>You always have to write a harness</a:t>
            </a:r>
          </a:p>
          <a:p>
            <a:r>
              <a:rPr lang="en-GB" dirty="0"/>
              <a:t>In-process -&gt; faster (no forking)</a:t>
            </a:r>
          </a:p>
          <a:p>
            <a:r>
              <a:rPr lang="en-GB" dirty="0"/>
              <a:t>Similar algorithms to afl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6743700"/>
            <a:ext cx="8849032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1079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afl docs/ directory</a:t>
            </a:r>
          </a:p>
          <a:p>
            <a:r>
              <a:rPr lang="en-GB" dirty="0">
                <a:hlinkClick r:id="rId3"/>
              </a:rPr>
              <a:t>libFuzzer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libFuzzer tutorial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libFuzzer workshop</a:t>
            </a:r>
            <a:endParaRPr lang="en-GB" dirty="0"/>
          </a:p>
          <a:p>
            <a:r>
              <a:rPr lang="en-GB" dirty="0"/>
              <a:t>Ben Nagy’s “Finding Bugs in OS X using AFL” (</a:t>
            </a:r>
            <a:r>
              <a:rPr lang="en-GB" dirty="0">
                <a:hlinkClick r:id="rId6"/>
              </a:rPr>
              <a:t>video</a:t>
            </a:r>
            <a:r>
              <a:rPr lang="en-GB" dirty="0"/>
              <a:t>)</a:t>
            </a:r>
          </a:p>
          <a:p>
            <a:r>
              <a:rPr lang="en-GB" dirty="0"/>
              <a:t>The </a:t>
            </a:r>
            <a:r>
              <a:rPr lang="en-GB" dirty="0">
                <a:hlinkClick r:id="rId7"/>
              </a:rPr>
              <a:t>afl-users</a:t>
            </a:r>
            <a:r>
              <a:rPr lang="en-GB" dirty="0"/>
              <a:t> mailing list</a:t>
            </a:r>
          </a:p>
          <a:p>
            <a:r>
              <a:rPr lang="en-GB" dirty="0"/>
              <a:t>The smart </a:t>
            </a:r>
            <a:r>
              <a:rPr lang="en-GB" dirty="0" err="1"/>
              <a:t>fuzzer</a:t>
            </a:r>
            <a:r>
              <a:rPr lang="en-GB" dirty="0"/>
              <a:t> revolution (talk on the future of fuzzing): </a:t>
            </a:r>
            <a:r>
              <a:rPr lang="en-GB" dirty="0">
                <a:hlinkClick r:id="rId8"/>
              </a:rPr>
              <a:t>video </a:t>
            </a:r>
            <a:r>
              <a:rPr lang="en-GB" dirty="0"/>
              <a:t>/ </a:t>
            </a:r>
            <a:r>
              <a:rPr lang="en-GB" dirty="0">
                <a:hlinkClick r:id="rId9"/>
              </a:rPr>
              <a:t>slides</a:t>
            </a:r>
            <a:endParaRPr lang="en-GB" dirty="0"/>
          </a:p>
          <a:p>
            <a:r>
              <a:rPr lang="en-GB" dirty="0">
                <a:hlinkClick r:id="rId10"/>
              </a:rPr>
              <a:t>Fuzzing: Art, Science, and Engineering</a:t>
            </a:r>
            <a:endParaRPr lang="en-GB" dirty="0"/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9144000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7086600" cy="10156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Please give me feedback (it’s tiny and quick): </a:t>
            </a:r>
            <a:r>
              <a:rPr lang="en-GB" sz="2000" dirty="0" smtClean="0">
                <a:hlinkClick r:id="rId11"/>
              </a:rPr>
              <a:t>https</a:t>
            </a:r>
            <a:r>
              <a:rPr lang="en-GB" sz="2000" dirty="0">
                <a:hlinkClick r:id="rId11"/>
              </a:rPr>
              <a:t>://</a:t>
            </a:r>
            <a:r>
              <a:rPr lang="en-GB" sz="2000" dirty="0" smtClean="0">
                <a:hlinkClick r:id="rId11"/>
              </a:rPr>
              <a:t>www.surveymonkey.co.uk/r/</a:t>
            </a:r>
            <a:r>
              <a:rPr lang="en-GB" sz="2000" dirty="0" smtClean="0"/>
              <a:t>&lt;TODO&gt;</a:t>
            </a:r>
            <a:endParaRPr lang="en-GB" sz="2000" dirty="0"/>
          </a:p>
          <a:p>
            <a:pPr algn="ctr"/>
            <a:r>
              <a:rPr lang="en-GB" sz="20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466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flaws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Software: f(input) -&gt; output</a:t>
            </a:r>
          </a:p>
          <a:p>
            <a:r>
              <a:rPr lang="en-GB" dirty="0"/>
              <a:t>Applies at any scale: PowerPoint, grep, the Linux kernel, a library, a class, a function, a snippet of code.</a:t>
            </a:r>
          </a:p>
          <a:p>
            <a:r>
              <a:rPr lang="en-GB" dirty="0"/>
              <a:t>Sometimes, f(</a:t>
            </a:r>
            <a:r>
              <a:rPr lang="en-GB" dirty="0" err="1"/>
              <a:t>unexpected_input</a:t>
            </a:r>
            <a:r>
              <a:rPr lang="en-GB" dirty="0"/>
              <a:t>) -&gt; security flaw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884903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finding flaws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Finding if there are any inputs that cause security issues is difficult.</a:t>
            </a:r>
          </a:p>
          <a:p>
            <a:pPr lvl="1"/>
            <a:r>
              <a:rPr lang="en-GB" dirty="0"/>
              <a:t>Design review, code review, static analysis, dynamic analysis, …</a:t>
            </a:r>
          </a:p>
          <a:p>
            <a:r>
              <a:rPr lang="en-GB" dirty="0"/>
              <a:t>Dynamic analysis: run program on input, check it doesn’t violate your constraints.</a:t>
            </a:r>
          </a:p>
          <a:p>
            <a:r>
              <a:rPr lang="en-GB" dirty="0"/>
              <a:t>Fuzzing</a:t>
            </a:r>
          </a:p>
          <a:p>
            <a:pPr lvl="1"/>
            <a:r>
              <a:rPr lang="en-GB" dirty="0"/>
              <a:t>Simplest constraint: doesn’t crash.</a:t>
            </a:r>
          </a:p>
          <a:p>
            <a:pPr lvl="1"/>
            <a:r>
              <a:rPr lang="en-GB" dirty="0"/>
              <a:t>Random inputs</a:t>
            </a:r>
          </a:p>
          <a:p>
            <a:r>
              <a:rPr lang="en-GB" dirty="0"/>
              <a:t>Surprisingly effective!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1179871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2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fuzzing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Fuzzing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Pick a target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Identify </a:t>
            </a:r>
            <a:r>
              <a:rPr lang="en-GB" dirty="0" smtClean="0"/>
              <a:t>fuzzing attack surface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Pick a fuzzing tool</a:t>
            </a:r>
            <a:br>
              <a:rPr lang="en-GB" dirty="0"/>
            </a:br>
            <a:r>
              <a:rPr lang="en-GB" dirty="0"/>
              <a:t>(or write your own)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Make your target and</a:t>
            </a:r>
            <a:br>
              <a:rPr lang="en-GB" dirty="0"/>
            </a:br>
            <a:r>
              <a:rPr lang="en-GB" dirty="0"/>
              <a:t>tool work together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Fuzz until done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Triage the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9375" y="3625217"/>
            <a:ext cx="1744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Focus of this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workshop</a:t>
            </a:r>
          </a:p>
        </p:txBody>
      </p:sp>
      <p:cxnSp>
        <p:nvCxnSpPr>
          <p:cNvPr id="25" name="Straight Arrow Connector 24"/>
          <p:cNvCxnSpPr>
            <a:stCxn id="5" idx="1"/>
          </p:cNvCxnSpPr>
          <p:nvPr/>
        </p:nvCxnSpPr>
        <p:spPr>
          <a:xfrm flipH="1">
            <a:off x="4800600" y="4040716"/>
            <a:ext cx="1848775" cy="4154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1"/>
          </p:cNvCxnSpPr>
          <p:nvPr/>
        </p:nvCxnSpPr>
        <p:spPr>
          <a:xfrm flipH="1" flipV="1">
            <a:off x="4572000" y="3733800"/>
            <a:ext cx="2077375" cy="30691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1"/>
          </p:cNvCxnSpPr>
          <p:nvPr/>
        </p:nvCxnSpPr>
        <p:spPr>
          <a:xfrm flipH="1" flipV="1">
            <a:off x="5867400" y="2971800"/>
            <a:ext cx="781975" cy="10689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1"/>
          </p:cNvCxnSpPr>
          <p:nvPr/>
        </p:nvCxnSpPr>
        <p:spPr>
          <a:xfrm flipH="1" flipV="1">
            <a:off x="3505200" y="2438400"/>
            <a:ext cx="3144175" cy="160231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4038600" y="4040716"/>
            <a:ext cx="2610775" cy="12932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047478" y="5730904"/>
            <a:ext cx="304800" cy="27113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" name="progressBar"/>
          <p:cNvSpPr/>
          <p:nvPr/>
        </p:nvSpPr>
        <p:spPr>
          <a:xfrm>
            <a:off x="0" y="6743700"/>
            <a:ext cx="1474839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31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who/why?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fuzzes?</a:t>
            </a:r>
            <a:endParaRPr lang="en-GB" dirty="0"/>
          </a:p>
          <a:p>
            <a:pPr lvl="1"/>
            <a:r>
              <a:rPr lang="en-GB" dirty="0" smtClean="0"/>
              <a:t>Developers, to create secure / robust software</a:t>
            </a:r>
          </a:p>
          <a:p>
            <a:pPr lvl="1"/>
            <a:r>
              <a:rPr lang="en-GB" dirty="0" smtClean="0"/>
              <a:t>Consultants / researchers / bug-bounty hunters performing vulnerability assessments</a:t>
            </a:r>
          </a:p>
          <a:p>
            <a:pPr lvl="1"/>
            <a:r>
              <a:rPr lang="en-GB" dirty="0" smtClean="0"/>
              <a:t>Attackers, prior to exploit development</a:t>
            </a:r>
          </a:p>
          <a:p>
            <a:pPr lvl="1"/>
            <a:r>
              <a:rPr lang="en-GB" dirty="0" smtClean="0"/>
              <a:t>(Curious people, for fun)</a:t>
            </a:r>
          </a:p>
          <a:p>
            <a:pPr lvl="1"/>
            <a:r>
              <a:rPr lang="en-GB" dirty="0" smtClean="0"/>
              <a:t>(CTF players, for points)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2238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fuzzing is good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Finding crashes that can be triggered by input</a:t>
            </a:r>
          </a:p>
          <a:p>
            <a:r>
              <a:rPr lang="en-GB" dirty="0"/>
              <a:t>Running </a:t>
            </a:r>
            <a:r>
              <a:rPr lang="en-GB" i="1" dirty="0"/>
              <a:t>lots</a:t>
            </a:r>
            <a:r>
              <a:rPr lang="en-GB" dirty="0"/>
              <a:t> of tests that you never would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PDF readers; graphics; office suites; ..</a:t>
            </a:r>
          </a:p>
          <a:p>
            <a:pPr lvl="1"/>
            <a:r>
              <a:rPr lang="en-GB" dirty="0"/>
              <a:t>libraries (images; audio; ...)</a:t>
            </a:r>
          </a:p>
          <a:p>
            <a:pPr lvl="1"/>
            <a:r>
              <a:rPr lang="en-GB" dirty="0" err="1"/>
              <a:t>perl</a:t>
            </a:r>
            <a:r>
              <a:rPr lang="en-GB" dirty="0"/>
              <a:t>, clang, </a:t>
            </a:r>
            <a:r>
              <a:rPr lang="en-GB" dirty="0" err="1"/>
              <a:t>gcc</a:t>
            </a:r>
            <a:r>
              <a:rPr lang="en-GB" dirty="0"/>
              <a:t>, </a:t>
            </a:r>
            <a:r>
              <a:rPr lang="en-GB" dirty="0" err="1"/>
              <a:t>sqlite</a:t>
            </a:r>
            <a:r>
              <a:rPr lang="en-GB" dirty="0"/>
              <a:t>, ...</a:t>
            </a:r>
          </a:p>
          <a:p>
            <a:pPr lvl="1"/>
            <a:r>
              <a:rPr lang="en-GB" dirty="0"/>
              <a:t>browsers</a:t>
            </a:r>
          </a:p>
          <a:p>
            <a:pPr lvl="1"/>
            <a:r>
              <a:rPr lang="en-GB" dirty="0"/>
              <a:t>Unix tools: strings, file, </a:t>
            </a:r>
          </a:p>
          <a:p>
            <a:pPr lvl="1"/>
            <a:r>
              <a:rPr lang="en-GB" dirty="0"/>
              <a:t>Crypto APIs, filesystem drivers,  …</a:t>
            </a:r>
          </a:p>
          <a:p>
            <a:pPr lvl="1"/>
            <a:r>
              <a:rPr lang="en-GB" dirty="0"/>
              <a:t>OS kernels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1769807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0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American Fuzzy 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i="1" dirty="0"/>
              <a:t>a security-oriented </a:t>
            </a:r>
            <a:r>
              <a:rPr lang="en-GB" i="1" dirty="0" err="1"/>
              <a:t>fuzzer</a:t>
            </a:r>
            <a:r>
              <a:rPr lang="en-GB" i="1" dirty="0"/>
              <a:t> that employs a novel type of compile-time instrumentation and genetic algorithms to automatically discover clean, interesting test cases that trigger new internal states in the targeted binary. </a:t>
            </a:r>
          </a:p>
          <a:p>
            <a:pPr marL="457200" lvl="1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Ubiquitously known as ‘</a:t>
            </a:r>
            <a:r>
              <a:rPr lang="en-GB" dirty="0" err="1"/>
              <a:t>afl</a:t>
            </a:r>
            <a:r>
              <a:rPr lang="en-GB" dirty="0"/>
              <a:t>’</a:t>
            </a:r>
          </a:p>
        </p:txBody>
      </p:sp>
      <p:sp>
        <p:nvSpPr>
          <p:cNvPr id="5" name="progressBar"/>
          <p:cNvSpPr/>
          <p:nvPr/>
        </p:nvSpPr>
        <p:spPr>
          <a:xfrm>
            <a:off x="0" y="6743700"/>
            <a:ext cx="2064774" cy="1143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3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