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8/23/2024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8/23/2024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8/23/2024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8/23/2024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8/23/2024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AF6-BB92-41C8-8585-C4930EBF669C}"/>
              </a:ext>
            </a:extLst>
          </p:cNvPr>
          <p:cNvSpPr>
            <a:spLocks noGrp="1"/>
          </p:cNvSpPr>
          <p:nvPr>
            <p:ph type="ctrTitle"/>
          </p:nvPr>
        </p:nvSpPr>
        <p:spPr/>
        <p:txBody>
          <a:bodyPr/>
          <a:lstStyle/>
          <a:p>
            <a:r>
              <a:rPr lang="en-US" sz="4800" dirty="0"/>
              <a:t>CLASS ATTENDANCE SYSTEM</a:t>
            </a:r>
            <a:endParaRPr lang="en-KE" sz="4800" dirty="0"/>
          </a:p>
        </p:txBody>
      </p:sp>
      <p:sp>
        <p:nvSpPr>
          <p:cNvPr id="3" name="Subtitle 2">
            <a:extLst>
              <a:ext uri="{FF2B5EF4-FFF2-40B4-BE49-F238E27FC236}">
                <a16:creationId xmlns:a16="http://schemas.microsoft.com/office/drawing/2014/main" id="{9761FB0B-CA91-4AA6-A041-E737D80F9845}"/>
              </a:ext>
            </a:extLst>
          </p:cNvPr>
          <p:cNvSpPr>
            <a:spLocks noGrp="1"/>
          </p:cNvSpPr>
          <p:nvPr>
            <p:ph type="subTitle" idx="1"/>
          </p:nvPr>
        </p:nvSpPr>
        <p:spPr>
          <a:xfrm>
            <a:off x="6366932" y="4682062"/>
            <a:ext cx="4266015" cy="457201"/>
          </a:xfrm>
        </p:spPr>
        <p:txBody>
          <a:bodyPr/>
          <a:lstStyle/>
          <a:p>
            <a:r>
              <a:rPr lang="en-US" dirty="0"/>
              <a:t>Author: Mushindi Rachel</a:t>
            </a:r>
            <a:endParaRPr lang="en-KE" dirty="0"/>
          </a:p>
        </p:txBody>
      </p:sp>
    </p:spTree>
    <p:extLst>
      <p:ext uri="{BB962C8B-B14F-4D97-AF65-F5344CB8AC3E}">
        <p14:creationId xmlns:p14="http://schemas.microsoft.com/office/powerpoint/2010/main" val="237982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127D-FD45-4B9C-BA7B-6546A35A8327}"/>
              </a:ext>
            </a:extLst>
          </p:cNvPr>
          <p:cNvSpPr>
            <a:spLocks noGrp="1"/>
          </p:cNvSpPr>
          <p:nvPr>
            <p:ph type="title"/>
          </p:nvPr>
        </p:nvSpPr>
        <p:spPr>
          <a:xfrm>
            <a:off x="1066800" y="642594"/>
            <a:ext cx="10058400" cy="1186206"/>
          </a:xfrm>
        </p:spPr>
        <p:txBody>
          <a:bodyPr/>
          <a:lstStyle/>
          <a:p>
            <a:r>
              <a:rPr lang="en-US" dirty="0"/>
              <a:t>A Tour through the system…</a:t>
            </a:r>
            <a:endParaRPr lang="en-KE" dirty="0"/>
          </a:p>
        </p:txBody>
      </p:sp>
      <p:sp>
        <p:nvSpPr>
          <p:cNvPr id="3" name="Content Placeholder 2">
            <a:extLst>
              <a:ext uri="{FF2B5EF4-FFF2-40B4-BE49-F238E27FC236}">
                <a16:creationId xmlns:a16="http://schemas.microsoft.com/office/drawing/2014/main" id="{44745415-5777-4C00-B6C6-A7086AFB0F5A}"/>
              </a:ext>
            </a:extLst>
          </p:cNvPr>
          <p:cNvSpPr>
            <a:spLocks noGrp="1"/>
          </p:cNvSpPr>
          <p:nvPr>
            <p:ph idx="1"/>
          </p:nvPr>
        </p:nvSpPr>
        <p:spPr>
          <a:xfrm>
            <a:off x="1066800" y="1581150"/>
            <a:ext cx="10058400" cy="4453890"/>
          </a:xfrm>
        </p:spPr>
        <p:txBody>
          <a:bodyPr>
            <a:normAutofit/>
          </a:bodyPr>
          <a:lstStyle/>
          <a:p>
            <a:r>
              <a:rPr lang="en-US" sz="2400" dirty="0"/>
              <a:t>Lecturer’s Dashboard:</a:t>
            </a:r>
          </a:p>
          <a:p>
            <a:endParaRPr lang="en-KE" sz="2400" dirty="0"/>
          </a:p>
        </p:txBody>
      </p:sp>
      <p:pic>
        <p:nvPicPr>
          <p:cNvPr id="4" name="Picture 3">
            <a:extLst>
              <a:ext uri="{FF2B5EF4-FFF2-40B4-BE49-F238E27FC236}">
                <a16:creationId xmlns:a16="http://schemas.microsoft.com/office/drawing/2014/main" id="{61CCA2B0-FEE7-4A55-A957-4AB552CF25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33550" y="2059622"/>
            <a:ext cx="6999605" cy="3975418"/>
          </a:xfrm>
          <a:prstGeom prst="rect">
            <a:avLst/>
          </a:prstGeom>
        </p:spPr>
      </p:pic>
    </p:spTree>
    <p:extLst>
      <p:ext uri="{BB962C8B-B14F-4D97-AF65-F5344CB8AC3E}">
        <p14:creationId xmlns:p14="http://schemas.microsoft.com/office/powerpoint/2010/main" val="78994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32AB-08F0-430A-8CF5-E68A7E73FC17}"/>
              </a:ext>
            </a:extLst>
          </p:cNvPr>
          <p:cNvSpPr>
            <a:spLocks noGrp="1"/>
          </p:cNvSpPr>
          <p:nvPr>
            <p:ph type="title"/>
          </p:nvPr>
        </p:nvSpPr>
        <p:spPr>
          <a:xfrm>
            <a:off x="1066800" y="642594"/>
            <a:ext cx="10058400" cy="1129056"/>
          </a:xfrm>
        </p:spPr>
        <p:txBody>
          <a:bodyPr/>
          <a:lstStyle/>
          <a:p>
            <a:r>
              <a:rPr lang="en-US" dirty="0"/>
              <a:t>A Tour through the system…</a:t>
            </a:r>
            <a:endParaRPr lang="en-KE" dirty="0"/>
          </a:p>
        </p:txBody>
      </p:sp>
      <p:sp>
        <p:nvSpPr>
          <p:cNvPr id="3" name="Content Placeholder 2">
            <a:extLst>
              <a:ext uri="{FF2B5EF4-FFF2-40B4-BE49-F238E27FC236}">
                <a16:creationId xmlns:a16="http://schemas.microsoft.com/office/drawing/2014/main" id="{56031ED4-558D-42CB-A4B8-4732417A615D}"/>
              </a:ext>
            </a:extLst>
          </p:cNvPr>
          <p:cNvSpPr>
            <a:spLocks noGrp="1"/>
          </p:cNvSpPr>
          <p:nvPr>
            <p:ph idx="1"/>
          </p:nvPr>
        </p:nvSpPr>
        <p:spPr>
          <a:xfrm>
            <a:off x="1066800" y="1600200"/>
            <a:ext cx="10058400" cy="4434840"/>
          </a:xfrm>
        </p:spPr>
        <p:txBody>
          <a:bodyPr>
            <a:normAutofit/>
          </a:bodyPr>
          <a:lstStyle/>
          <a:p>
            <a:r>
              <a:rPr lang="en-US" sz="2400" dirty="0"/>
              <a:t>Admin Dashboard:</a:t>
            </a:r>
          </a:p>
          <a:p>
            <a:endParaRPr lang="en-KE" sz="2400" dirty="0"/>
          </a:p>
        </p:txBody>
      </p:sp>
      <p:pic>
        <p:nvPicPr>
          <p:cNvPr id="4" name="Picture 3">
            <a:extLst>
              <a:ext uri="{FF2B5EF4-FFF2-40B4-BE49-F238E27FC236}">
                <a16:creationId xmlns:a16="http://schemas.microsoft.com/office/drawing/2014/main" id="{27705A5B-E021-41C4-A33C-62C0B35937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85950" y="2034222"/>
            <a:ext cx="6847205" cy="4000818"/>
          </a:xfrm>
          <a:prstGeom prst="rect">
            <a:avLst/>
          </a:prstGeom>
        </p:spPr>
      </p:pic>
    </p:spTree>
    <p:extLst>
      <p:ext uri="{BB962C8B-B14F-4D97-AF65-F5344CB8AC3E}">
        <p14:creationId xmlns:p14="http://schemas.microsoft.com/office/powerpoint/2010/main" val="78799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16E3-A6FB-4CED-A07C-05A0FF67D0EB}"/>
              </a:ext>
            </a:extLst>
          </p:cNvPr>
          <p:cNvSpPr>
            <a:spLocks noGrp="1"/>
          </p:cNvSpPr>
          <p:nvPr>
            <p:ph type="title"/>
          </p:nvPr>
        </p:nvSpPr>
        <p:spPr/>
        <p:txBody>
          <a:bodyPr/>
          <a:lstStyle/>
          <a:p>
            <a:r>
              <a:rPr lang="en-US" sz="4400" dirty="0"/>
              <a:t>Demo:</a:t>
            </a:r>
            <a:br>
              <a:rPr lang="en-US" sz="4400" dirty="0"/>
            </a:br>
            <a:r>
              <a:rPr lang="en-US" sz="2400" cap="none" dirty="0"/>
              <a:t>http</a:t>
            </a:r>
            <a:r>
              <a:rPr lang="en-US" sz="2400" dirty="0"/>
              <a:t>://127.0.0.1:8000/</a:t>
            </a:r>
            <a:br>
              <a:rPr lang="en-US" dirty="0"/>
            </a:br>
            <a:endParaRPr lang="en-KE" dirty="0"/>
          </a:p>
        </p:txBody>
      </p:sp>
      <p:sp>
        <p:nvSpPr>
          <p:cNvPr id="3" name="Text Placeholder 2">
            <a:extLst>
              <a:ext uri="{FF2B5EF4-FFF2-40B4-BE49-F238E27FC236}">
                <a16:creationId xmlns:a16="http://schemas.microsoft.com/office/drawing/2014/main" id="{30D2C448-189F-4284-B070-D8B61B56C085}"/>
              </a:ext>
            </a:extLst>
          </p:cNvPr>
          <p:cNvSpPr>
            <a:spLocks noGrp="1"/>
          </p:cNvSpPr>
          <p:nvPr>
            <p:ph type="body" idx="1"/>
          </p:nvPr>
        </p:nvSpPr>
        <p:spPr/>
        <p:txBody>
          <a:bodyPr/>
          <a:lstStyle/>
          <a:p>
            <a:r>
              <a:rPr lang="en-US" dirty="0"/>
              <a:t>Thank You</a:t>
            </a:r>
            <a:endParaRPr lang="en-KE" dirty="0"/>
          </a:p>
        </p:txBody>
      </p:sp>
    </p:spTree>
    <p:extLst>
      <p:ext uri="{BB962C8B-B14F-4D97-AF65-F5344CB8AC3E}">
        <p14:creationId xmlns:p14="http://schemas.microsoft.com/office/powerpoint/2010/main" val="218016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7D11-8B99-40D4-BEAA-CBF7B5731CC7}"/>
              </a:ext>
            </a:extLst>
          </p:cNvPr>
          <p:cNvSpPr>
            <a:spLocks noGrp="1"/>
          </p:cNvSpPr>
          <p:nvPr>
            <p:ph type="title"/>
          </p:nvPr>
        </p:nvSpPr>
        <p:spPr>
          <a:xfrm>
            <a:off x="3488266" y="642594"/>
            <a:ext cx="4673601" cy="1371600"/>
          </a:xfrm>
        </p:spPr>
        <p:txBody>
          <a:bodyPr>
            <a:normAutofit/>
          </a:bodyPr>
          <a:lstStyle/>
          <a:p>
            <a:r>
              <a:rPr lang="en-US" dirty="0"/>
              <a:t>Introduction</a:t>
            </a:r>
            <a:endParaRPr lang="en-KE" dirty="0"/>
          </a:p>
        </p:txBody>
      </p:sp>
      <p:sp>
        <p:nvSpPr>
          <p:cNvPr id="3" name="Content Placeholder 2">
            <a:extLst>
              <a:ext uri="{FF2B5EF4-FFF2-40B4-BE49-F238E27FC236}">
                <a16:creationId xmlns:a16="http://schemas.microsoft.com/office/drawing/2014/main" id="{BFF74040-5032-45DE-ACDE-1777A0D06B21}"/>
              </a:ext>
            </a:extLst>
          </p:cNvPr>
          <p:cNvSpPr>
            <a:spLocks noGrp="1"/>
          </p:cNvSpPr>
          <p:nvPr>
            <p:ph idx="1"/>
          </p:nvPr>
        </p:nvSpPr>
        <p:spPr/>
        <p:txBody>
          <a:bodyPr>
            <a:normAutofit/>
          </a:bodyPr>
          <a:lstStyle/>
          <a:p>
            <a:r>
              <a:rPr lang="en-US" sz="2400" dirty="0"/>
              <a:t>The class attendance system uses QR code to take and record student`s attendance.</a:t>
            </a:r>
          </a:p>
          <a:p>
            <a:r>
              <a:rPr lang="en-US" sz="2400" dirty="0"/>
              <a:t>The system is integrated in the student’s university portal, where every student will be required to login into their portals and scan the QR code provided by their lecturers for every class. This applies for the units they have registered for.</a:t>
            </a:r>
          </a:p>
          <a:p>
            <a:r>
              <a:rPr lang="en-US" sz="2400" dirty="0">
                <a:highlight>
                  <a:srgbClr val="00FFFF"/>
                </a:highlight>
              </a:rPr>
              <a:t>Wei Ha</a:t>
            </a:r>
            <a:r>
              <a:rPr lang="en-US" sz="2400" dirty="0"/>
              <a:t>, </a:t>
            </a:r>
            <a:r>
              <a:rPr lang="en-US" sz="2400" dirty="0" err="1">
                <a:highlight>
                  <a:srgbClr val="00FFFF"/>
                </a:highlight>
              </a:rPr>
              <a:t>Liping</a:t>
            </a:r>
            <a:r>
              <a:rPr lang="en-US" sz="2400" dirty="0">
                <a:highlight>
                  <a:srgbClr val="00FFFF"/>
                </a:highlight>
              </a:rPr>
              <a:t> Ma</a:t>
            </a:r>
            <a:r>
              <a:rPr lang="en-US" sz="2400" dirty="0"/>
              <a:t>, </a:t>
            </a:r>
            <a:r>
              <a:rPr lang="en-US" sz="2400" dirty="0" err="1">
                <a:highlight>
                  <a:srgbClr val="00FFFF"/>
                </a:highlight>
              </a:rPr>
              <a:t>Yulian</a:t>
            </a:r>
            <a:r>
              <a:rPr lang="en-US" sz="2400" dirty="0">
                <a:highlight>
                  <a:srgbClr val="00FFFF"/>
                </a:highlight>
              </a:rPr>
              <a:t> Cao</a:t>
            </a:r>
            <a:r>
              <a:rPr lang="en-US" sz="2400" dirty="0"/>
              <a:t>, </a:t>
            </a:r>
            <a:r>
              <a:rPr lang="en-US" sz="2400" dirty="0" err="1">
                <a:highlight>
                  <a:srgbClr val="00FFFF"/>
                </a:highlight>
              </a:rPr>
              <a:t>Qinxue</a:t>
            </a:r>
            <a:r>
              <a:rPr lang="en-US" sz="2400" dirty="0">
                <a:highlight>
                  <a:srgbClr val="00FFFF"/>
                </a:highlight>
              </a:rPr>
              <a:t> Feng</a:t>
            </a:r>
            <a:r>
              <a:rPr lang="en-US" sz="2400" dirty="0"/>
              <a:t> and </a:t>
            </a:r>
            <a:r>
              <a:rPr lang="en-US" sz="2400" dirty="0" err="1">
                <a:highlight>
                  <a:srgbClr val="00FFFF"/>
                </a:highlight>
              </a:rPr>
              <a:t>Shangcong</a:t>
            </a:r>
            <a:r>
              <a:rPr lang="en-US" sz="2400" dirty="0">
                <a:highlight>
                  <a:srgbClr val="00FFFF"/>
                </a:highlight>
              </a:rPr>
              <a:t> Bu</a:t>
            </a:r>
            <a:r>
              <a:rPr lang="en-US" sz="2400" dirty="0"/>
              <a:t> state that, For one standard deviation increase in class attendance, increases academic performance by 0.08 standard deviation.  </a:t>
            </a:r>
          </a:p>
          <a:p>
            <a:endParaRPr lang="en-KE" sz="2400" dirty="0"/>
          </a:p>
        </p:txBody>
      </p:sp>
    </p:spTree>
    <p:extLst>
      <p:ext uri="{BB962C8B-B14F-4D97-AF65-F5344CB8AC3E}">
        <p14:creationId xmlns:p14="http://schemas.microsoft.com/office/powerpoint/2010/main" val="344019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5750-E70F-4E6C-9AFC-522D0F9CE9DC}"/>
              </a:ext>
            </a:extLst>
          </p:cNvPr>
          <p:cNvSpPr>
            <a:spLocks noGrp="1"/>
          </p:cNvSpPr>
          <p:nvPr>
            <p:ph type="title"/>
          </p:nvPr>
        </p:nvSpPr>
        <p:spPr>
          <a:xfrm>
            <a:off x="2876550" y="642594"/>
            <a:ext cx="6572250" cy="1371600"/>
          </a:xfrm>
        </p:spPr>
        <p:txBody>
          <a:bodyPr>
            <a:normAutofit/>
          </a:bodyPr>
          <a:lstStyle/>
          <a:p>
            <a:r>
              <a:rPr lang="en-US" dirty="0"/>
              <a:t>Background Problem</a:t>
            </a:r>
            <a:endParaRPr lang="en-KE" dirty="0"/>
          </a:p>
        </p:txBody>
      </p:sp>
      <p:sp>
        <p:nvSpPr>
          <p:cNvPr id="3" name="Content Placeholder 2">
            <a:extLst>
              <a:ext uri="{FF2B5EF4-FFF2-40B4-BE49-F238E27FC236}">
                <a16:creationId xmlns:a16="http://schemas.microsoft.com/office/drawing/2014/main" id="{75D360D5-E67C-42C7-8175-9C89C90FD922}"/>
              </a:ext>
            </a:extLst>
          </p:cNvPr>
          <p:cNvSpPr>
            <a:spLocks noGrp="1"/>
          </p:cNvSpPr>
          <p:nvPr>
            <p:ph idx="1"/>
          </p:nvPr>
        </p:nvSpPr>
        <p:spPr/>
        <p:txBody>
          <a:bodyPr>
            <a:normAutofit lnSpcReduction="10000"/>
          </a:bodyPr>
          <a:lstStyle/>
          <a:p>
            <a:r>
              <a:rPr lang="en-US" sz="2400" dirty="0"/>
              <a:t>Taking attendance is one of the day-to-day activity carried out in Kenyan universities, but  there has been a major concern on  doing it efficiently and accurately. </a:t>
            </a:r>
          </a:p>
          <a:p>
            <a:r>
              <a:rPr lang="en-US" sz="2400" dirty="0"/>
              <a:t>Most students will skip classes and ask their friends to sign the attendance sheet on their behalf, this has made some lectures to be calling out the attendance register name by name in order to maintain quality in taking class attendance. Come think of it, this is time consuming and tiresome.</a:t>
            </a:r>
          </a:p>
          <a:p>
            <a:r>
              <a:rPr lang="en-US" sz="2400" dirty="0"/>
              <a:t>Attendance sheets has also become a workload to lecturers, whereby they have to do analysis at the end of the semester, so as to ensure students have attained the 80% </a:t>
            </a:r>
            <a:r>
              <a:rPr lang="en-US" sz="2400"/>
              <a:t>minimum requirement </a:t>
            </a:r>
            <a:r>
              <a:rPr lang="en-US" sz="2400" dirty="0"/>
              <a:t>for them to sit for their end of semester exams.</a:t>
            </a:r>
            <a:endParaRPr lang="en-KE" sz="2400" dirty="0"/>
          </a:p>
        </p:txBody>
      </p:sp>
    </p:spTree>
    <p:extLst>
      <p:ext uri="{BB962C8B-B14F-4D97-AF65-F5344CB8AC3E}">
        <p14:creationId xmlns:p14="http://schemas.microsoft.com/office/powerpoint/2010/main" val="38205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BA3-93A6-42EF-AA9F-FD13463FDDF9}"/>
              </a:ext>
            </a:extLst>
          </p:cNvPr>
          <p:cNvSpPr>
            <a:spLocks noGrp="1"/>
          </p:cNvSpPr>
          <p:nvPr>
            <p:ph type="title"/>
          </p:nvPr>
        </p:nvSpPr>
        <p:spPr>
          <a:xfrm>
            <a:off x="1066800" y="381000"/>
            <a:ext cx="10058400" cy="1276350"/>
          </a:xfrm>
        </p:spPr>
        <p:txBody>
          <a:bodyPr/>
          <a:lstStyle/>
          <a:p>
            <a:r>
              <a:rPr lang="en-US" dirty="0"/>
              <a:t>Problem solved?</a:t>
            </a:r>
            <a:endParaRPr lang="en-KE" dirty="0"/>
          </a:p>
        </p:txBody>
      </p:sp>
      <p:sp>
        <p:nvSpPr>
          <p:cNvPr id="3" name="Content Placeholder 2">
            <a:extLst>
              <a:ext uri="{FF2B5EF4-FFF2-40B4-BE49-F238E27FC236}">
                <a16:creationId xmlns:a16="http://schemas.microsoft.com/office/drawing/2014/main" id="{A5F0DA55-09FC-4A2F-AACE-7CCB6EF4A25E}"/>
              </a:ext>
            </a:extLst>
          </p:cNvPr>
          <p:cNvSpPr>
            <a:spLocks noGrp="1"/>
          </p:cNvSpPr>
          <p:nvPr>
            <p:ph idx="1"/>
          </p:nvPr>
        </p:nvSpPr>
        <p:spPr>
          <a:xfrm>
            <a:off x="4667250" y="1657350"/>
            <a:ext cx="7010400" cy="4377690"/>
          </a:xfrm>
        </p:spPr>
        <p:txBody>
          <a:bodyPr>
            <a:normAutofit/>
          </a:bodyPr>
          <a:lstStyle/>
          <a:p>
            <a:r>
              <a:rPr lang="en-US" sz="2400" dirty="0"/>
              <a:t>Technology has evolved and there is a solution for every problem. Therefore coming up with a web-based class attendance system using QR is a solution for the problem.</a:t>
            </a:r>
          </a:p>
          <a:p>
            <a:r>
              <a:rPr lang="en-US" sz="2400" dirty="0"/>
              <a:t>In as much as there is an option of using biometrics which can be expensive to implement, this solution also considers the universities that are still growing.</a:t>
            </a:r>
          </a:p>
          <a:p>
            <a:r>
              <a:rPr lang="en-US" sz="2400" dirty="0"/>
              <a:t>The solution aims to eradicate paper work and increase the quality in taking class attendance.</a:t>
            </a:r>
            <a:endParaRPr lang="en-KE" sz="2400" dirty="0"/>
          </a:p>
        </p:txBody>
      </p:sp>
      <p:pic>
        <p:nvPicPr>
          <p:cNvPr id="6" name="Picture 5">
            <a:extLst>
              <a:ext uri="{FF2B5EF4-FFF2-40B4-BE49-F238E27FC236}">
                <a16:creationId xmlns:a16="http://schemas.microsoft.com/office/drawing/2014/main" id="{B55A4C94-8792-4F8F-9707-7E3969FD6392}"/>
              </a:ext>
            </a:extLst>
          </p:cNvPr>
          <p:cNvPicPr>
            <a:picLocks noChangeAspect="1"/>
          </p:cNvPicPr>
          <p:nvPr/>
        </p:nvPicPr>
        <p:blipFill>
          <a:blip r:embed="rId2"/>
          <a:stretch>
            <a:fillRect/>
          </a:stretch>
        </p:blipFill>
        <p:spPr>
          <a:xfrm>
            <a:off x="371475" y="1657350"/>
            <a:ext cx="4295775" cy="4819650"/>
          </a:xfrm>
          <a:prstGeom prst="rect">
            <a:avLst/>
          </a:prstGeom>
        </p:spPr>
      </p:pic>
    </p:spTree>
    <p:extLst>
      <p:ext uri="{BB962C8B-B14F-4D97-AF65-F5344CB8AC3E}">
        <p14:creationId xmlns:p14="http://schemas.microsoft.com/office/powerpoint/2010/main" val="374940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DDA4-913B-4CCC-8B95-BBAFB9DAF6EB}"/>
              </a:ext>
            </a:extLst>
          </p:cNvPr>
          <p:cNvSpPr>
            <a:spLocks noGrp="1"/>
          </p:cNvSpPr>
          <p:nvPr>
            <p:ph type="title"/>
          </p:nvPr>
        </p:nvSpPr>
        <p:spPr/>
        <p:txBody>
          <a:bodyPr/>
          <a:lstStyle/>
          <a:p>
            <a:r>
              <a:rPr lang="en-US" dirty="0"/>
              <a:t>Advantages of the system</a:t>
            </a:r>
            <a:endParaRPr lang="en-KE" dirty="0"/>
          </a:p>
        </p:txBody>
      </p:sp>
      <p:sp>
        <p:nvSpPr>
          <p:cNvPr id="3" name="Content Placeholder 2">
            <a:extLst>
              <a:ext uri="{FF2B5EF4-FFF2-40B4-BE49-F238E27FC236}">
                <a16:creationId xmlns:a16="http://schemas.microsoft.com/office/drawing/2014/main" id="{E2D2D939-C735-4692-8804-05637CFD8E6D}"/>
              </a:ext>
            </a:extLst>
          </p:cNvPr>
          <p:cNvSpPr>
            <a:spLocks noGrp="1"/>
          </p:cNvSpPr>
          <p:nvPr>
            <p:ph idx="1"/>
          </p:nvPr>
        </p:nvSpPr>
        <p:spPr/>
        <p:txBody>
          <a:bodyPr>
            <a:normAutofit/>
          </a:bodyPr>
          <a:lstStyle/>
          <a:p>
            <a:pPr>
              <a:buFont typeface="Wingdings" panose="05000000000000000000" pitchFamily="2" charset="2"/>
              <a:buChar char="q"/>
            </a:pPr>
            <a:r>
              <a:rPr lang="en-US" sz="2400" dirty="0"/>
              <a:t>Improved quality</a:t>
            </a:r>
          </a:p>
          <a:p>
            <a:pPr>
              <a:buFont typeface="Wingdings" panose="05000000000000000000" pitchFamily="2" charset="2"/>
              <a:buChar char="q"/>
            </a:pPr>
            <a:r>
              <a:rPr lang="en-US" sz="2400" dirty="0"/>
              <a:t>Less paper work</a:t>
            </a:r>
          </a:p>
          <a:p>
            <a:pPr>
              <a:buFont typeface="Wingdings" panose="05000000000000000000" pitchFamily="2" charset="2"/>
              <a:buChar char="q"/>
            </a:pPr>
            <a:r>
              <a:rPr lang="en-US" sz="2400" dirty="0"/>
              <a:t>Real-time analysis</a:t>
            </a:r>
          </a:p>
          <a:p>
            <a:pPr>
              <a:buFont typeface="Wingdings" panose="05000000000000000000" pitchFamily="2" charset="2"/>
              <a:buChar char="q"/>
            </a:pPr>
            <a:r>
              <a:rPr lang="en-US" sz="2400" dirty="0"/>
              <a:t>Time saving </a:t>
            </a:r>
          </a:p>
          <a:p>
            <a:pPr>
              <a:buFont typeface="Wingdings" panose="05000000000000000000" pitchFamily="2" charset="2"/>
              <a:buChar char="q"/>
            </a:pPr>
            <a:r>
              <a:rPr lang="en-US" sz="2400" dirty="0"/>
              <a:t>Data security</a:t>
            </a:r>
          </a:p>
          <a:p>
            <a:pPr>
              <a:buFont typeface="Wingdings" panose="05000000000000000000" pitchFamily="2" charset="2"/>
              <a:buChar char="q"/>
            </a:pPr>
            <a:r>
              <a:rPr lang="en-US" sz="2400" dirty="0"/>
              <a:t>Cost-effective</a:t>
            </a:r>
          </a:p>
        </p:txBody>
      </p:sp>
    </p:spTree>
    <p:extLst>
      <p:ext uri="{BB962C8B-B14F-4D97-AF65-F5344CB8AC3E}">
        <p14:creationId xmlns:p14="http://schemas.microsoft.com/office/powerpoint/2010/main" val="35717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A74B-9A65-4D10-90BB-1CDE40944A3F}"/>
              </a:ext>
            </a:extLst>
          </p:cNvPr>
          <p:cNvSpPr>
            <a:spLocks noGrp="1"/>
          </p:cNvSpPr>
          <p:nvPr>
            <p:ph type="title"/>
          </p:nvPr>
        </p:nvSpPr>
        <p:spPr/>
        <p:txBody>
          <a:bodyPr/>
          <a:lstStyle/>
          <a:p>
            <a:r>
              <a:rPr lang="en-US" dirty="0"/>
              <a:t>The System</a:t>
            </a:r>
            <a:endParaRPr lang="en-KE" dirty="0"/>
          </a:p>
        </p:txBody>
      </p:sp>
      <p:pic>
        <p:nvPicPr>
          <p:cNvPr id="4" name="Content Placeholder 3">
            <a:extLst>
              <a:ext uri="{FF2B5EF4-FFF2-40B4-BE49-F238E27FC236}">
                <a16:creationId xmlns:a16="http://schemas.microsoft.com/office/drawing/2014/main" id="{600C0ED7-DD7F-4C78-B83B-36329627FEE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0300" y="1866900"/>
            <a:ext cx="6534150" cy="4500906"/>
          </a:xfrm>
          <a:prstGeom prst="rect">
            <a:avLst/>
          </a:prstGeom>
        </p:spPr>
      </p:pic>
    </p:spTree>
    <p:extLst>
      <p:ext uri="{BB962C8B-B14F-4D97-AF65-F5344CB8AC3E}">
        <p14:creationId xmlns:p14="http://schemas.microsoft.com/office/powerpoint/2010/main" val="85993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66B2-02FF-462F-A0EF-9FCE3B40ADAE}"/>
              </a:ext>
            </a:extLst>
          </p:cNvPr>
          <p:cNvSpPr>
            <a:spLocks noGrp="1"/>
          </p:cNvSpPr>
          <p:nvPr>
            <p:ph type="title"/>
          </p:nvPr>
        </p:nvSpPr>
        <p:spPr/>
        <p:txBody>
          <a:bodyPr/>
          <a:lstStyle/>
          <a:p>
            <a:r>
              <a:rPr lang="en-US" dirty="0"/>
              <a:t>System Development</a:t>
            </a:r>
            <a:endParaRPr lang="en-KE" dirty="0"/>
          </a:p>
        </p:txBody>
      </p:sp>
      <p:sp>
        <p:nvSpPr>
          <p:cNvPr id="3" name="Content Placeholder 2">
            <a:extLst>
              <a:ext uri="{FF2B5EF4-FFF2-40B4-BE49-F238E27FC236}">
                <a16:creationId xmlns:a16="http://schemas.microsoft.com/office/drawing/2014/main" id="{C94DD62E-BB3D-4BE4-9F64-5396324A0F50}"/>
              </a:ext>
            </a:extLst>
          </p:cNvPr>
          <p:cNvSpPr>
            <a:spLocks noGrp="1"/>
          </p:cNvSpPr>
          <p:nvPr>
            <p:ph idx="1"/>
          </p:nvPr>
        </p:nvSpPr>
        <p:spPr/>
        <p:txBody>
          <a:bodyPr>
            <a:normAutofit/>
          </a:bodyPr>
          <a:lstStyle/>
          <a:p>
            <a:r>
              <a:rPr lang="en-US" sz="2400" dirty="0"/>
              <a:t>The class management system is developed using:</a:t>
            </a:r>
          </a:p>
          <a:p>
            <a:pPr lvl="1"/>
            <a:r>
              <a:rPr lang="en-US" sz="2200" dirty="0"/>
              <a:t>HTML- Used for structuring the web pages.</a:t>
            </a:r>
          </a:p>
          <a:p>
            <a:pPr lvl="1"/>
            <a:r>
              <a:rPr lang="en-US" sz="2200" dirty="0"/>
              <a:t>CSS- Utilized styling and layout design</a:t>
            </a:r>
          </a:p>
          <a:p>
            <a:pPr lvl="1"/>
            <a:r>
              <a:rPr lang="en-US" sz="2200" dirty="0"/>
              <a:t>JavaScript- Implemented for client-side interactivity and dynamic behavior.</a:t>
            </a:r>
          </a:p>
          <a:p>
            <a:endParaRPr lang="en-US" sz="2400" dirty="0"/>
          </a:p>
          <a:p>
            <a:pPr lvl="1"/>
            <a:r>
              <a:rPr lang="en-US" sz="2200" dirty="0"/>
              <a:t>Django- A python framework.</a:t>
            </a:r>
          </a:p>
          <a:p>
            <a:pPr lvl="1"/>
            <a:r>
              <a:rPr lang="en-US" sz="2200" dirty="0"/>
              <a:t>SQLite3- Selected as the database management system for its flexibility in handling data.</a:t>
            </a:r>
          </a:p>
          <a:p>
            <a:endParaRPr lang="en-KE" sz="2400" dirty="0"/>
          </a:p>
        </p:txBody>
      </p:sp>
    </p:spTree>
    <p:extLst>
      <p:ext uri="{BB962C8B-B14F-4D97-AF65-F5344CB8AC3E}">
        <p14:creationId xmlns:p14="http://schemas.microsoft.com/office/powerpoint/2010/main" val="410061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5B9B-3353-46F8-97CB-86439930E0B6}"/>
              </a:ext>
            </a:extLst>
          </p:cNvPr>
          <p:cNvSpPr>
            <a:spLocks noGrp="1"/>
          </p:cNvSpPr>
          <p:nvPr>
            <p:ph type="title"/>
          </p:nvPr>
        </p:nvSpPr>
        <p:spPr/>
        <p:txBody>
          <a:bodyPr/>
          <a:lstStyle/>
          <a:p>
            <a:r>
              <a:rPr lang="en-US" dirty="0"/>
              <a:t>A Tour through the system…</a:t>
            </a:r>
            <a:endParaRPr lang="en-KE" dirty="0"/>
          </a:p>
        </p:txBody>
      </p:sp>
      <p:sp>
        <p:nvSpPr>
          <p:cNvPr id="3" name="Content Placeholder 2">
            <a:extLst>
              <a:ext uri="{FF2B5EF4-FFF2-40B4-BE49-F238E27FC236}">
                <a16:creationId xmlns:a16="http://schemas.microsoft.com/office/drawing/2014/main" id="{A8F3B921-9C92-4858-9D8D-FBA0695959B2}"/>
              </a:ext>
            </a:extLst>
          </p:cNvPr>
          <p:cNvSpPr>
            <a:spLocks noGrp="1"/>
          </p:cNvSpPr>
          <p:nvPr>
            <p:ph idx="1"/>
          </p:nvPr>
        </p:nvSpPr>
        <p:spPr>
          <a:xfrm>
            <a:off x="1066800" y="1657350"/>
            <a:ext cx="10058400" cy="4377690"/>
          </a:xfrm>
        </p:spPr>
        <p:txBody>
          <a:bodyPr>
            <a:normAutofit/>
          </a:bodyPr>
          <a:lstStyle/>
          <a:p>
            <a:r>
              <a:rPr lang="en-US" sz="2400" dirty="0"/>
              <a:t>Login Module:</a:t>
            </a:r>
            <a:endParaRPr lang="en-KE" sz="2400" dirty="0"/>
          </a:p>
        </p:txBody>
      </p:sp>
      <p:pic>
        <p:nvPicPr>
          <p:cNvPr id="5" name="Picture 4">
            <a:extLst>
              <a:ext uri="{FF2B5EF4-FFF2-40B4-BE49-F238E27FC236}">
                <a16:creationId xmlns:a16="http://schemas.microsoft.com/office/drawing/2014/main" id="{21747EC5-4863-4760-80E9-1EF2E09604D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57400" y="2254884"/>
            <a:ext cx="6591300" cy="3780155"/>
          </a:xfrm>
          <a:prstGeom prst="rect">
            <a:avLst/>
          </a:prstGeom>
        </p:spPr>
      </p:pic>
    </p:spTree>
    <p:extLst>
      <p:ext uri="{BB962C8B-B14F-4D97-AF65-F5344CB8AC3E}">
        <p14:creationId xmlns:p14="http://schemas.microsoft.com/office/powerpoint/2010/main" val="87039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43E-2377-4CF9-82E5-D400795ED87A}"/>
              </a:ext>
            </a:extLst>
          </p:cNvPr>
          <p:cNvSpPr>
            <a:spLocks noGrp="1"/>
          </p:cNvSpPr>
          <p:nvPr>
            <p:ph type="title"/>
          </p:nvPr>
        </p:nvSpPr>
        <p:spPr>
          <a:xfrm>
            <a:off x="1066800" y="642594"/>
            <a:ext cx="10058400" cy="1186206"/>
          </a:xfrm>
        </p:spPr>
        <p:txBody>
          <a:bodyPr/>
          <a:lstStyle/>
          <a:p>
            <a:r>
              <a:rPr lang="en-US" dirty="0"/>
              <a:t>A Tour through the system…</a:t>
            </a:r>
            <a:endParaRPr lang="en-KE" dirty="0"/>
          </a:p>
        </p:txBody>
      </p:sp>
      <p:sp>
        <p:nvSpPr>
          <p:cNvPr id="3" name="Content Placeholder 2">
            <a:extLst>
              <a:ext uri="{FF2B5EF4-FFF2-40B4-BE49-F238E27FC236}">
                <a16:creationId xmlns:a16="http://schemas.microsoft.com/office/drawing/2014/main" id="{5105A97E-4ABD-43A7-867A-B09574E43A7F}"/>
              </a:ext>
            </a:extLst>
          </p:cNvPr>
          <p:cNvSpPr>
            <a:spLocks noGrp="1"/>
          </p:cNvSpPr>
          <p:nvPr>
            <p:ph idx="1"/>
          </p:nvPr>
        </p:nvSpPr>
        <p:spPr>
          <a:xfrm>
            <a:off x="1066800" y="1562100"/>
            <a:ext cx="10058400" cy="4472940"/>
          </a:xfrm>
        </p:spPr>
        <p:txBody>
          <a:bodyPr>
            <a:normAutofit/>
          </a:bodyPr>
          <a:lstStyle/>
          <a:p>
            <a:r>
              <a:rPr lang="en-US" sz="2400" dirty="0"/>
              <a:t>Student Dashboard:</a:t>
            </a:r>
          </a:p>
          <a:p>
            <a:endParaRPr lang="en-KE" sz="2400" dirty="0"/>
          </a:p>
        </p:txBody>
      </p:sp>
      <p:pic>
        <p:nvPicPr>
          <p:cNvPr id="4" name="Picture 3">
            <a:extLst>
              <a:ext uri="{FF2B5EF4-FFF2-40B4-BE49-F238E27FC236}">
                <a16:creationId xmlns:a16="http://schemas.microsoft.com/office/drawing/2014/main" id="{E5C93EDA-CF64-4F3F-9E50-BA2444F6B34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076451" y="2063750"/>
            <a:ext cx="6879272" cy="3971290"/>
          </a:xfrm>
          <a:prstGeom prst="rect">
            <a:avLst/>
          </a:prstGeom>
        </p:spPr>
      </p:pic>
    </p:spTree>
    <p:extLst>
      <p:ext uri="{BB962C8B-B14F-4D97-AF65-F5344CB8AC3E}">
        <p14:creationId xmlns:p14="http://schemas.microsoft.com/office/powerpoint/2010/main" val="3411237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13495</TotalTime>
  <Words>427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Garamond</vt:lpstr>
      <vt:lpstr>Wingdings</vt:lpstr>
      <vt:lpstr>Savon</vt:lpstr>
      <vt:lpstr>CLASS ATTENDANCE SYSTEM</vt:lpstr>
      <vt:lpstr>Introduction</vt:lpstr>
      <vt:lpstr>Background Problem</vt:lpstr>
      <vt:lpstr>Problem solved?</vt:lpstr>
      <vt:lpstr>Advantages of the system</vt:lpstr>
      <vt:lpstr>The System</vt:lpstr>
      <vt:lpstr>System Development</vt:lpstr>
      <vt:lpstr>A Tour through the system…</vt:lpstr>
      <vt:lpstr>A Tour through the system…</vt:lpstr>
      <vt:lpstr>A Tour through the system…</vt:lpstr>
      <vt:lpstr>A Tour through the system…</vt:lpstr>
      <vt:lpstr>Demo: http://127.0.0.1:8000/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ATTENDANCE SYSTEM</dc:title>
  <dc:creator>MUSHINDI RACHEL</dc:creator>
  <cp:lastModifiedBy>MUSHINDI RACHEL</cp:lastModifiedBy>
  <cp:revision>16</cp:revision>
  <dcterms:created xsi:type="dcterms:W3CDTF">2024-08-11T21:38:51Z</dcterms:created>
  <dcterms:modified xsi:type="dcterms:W3CDTF">2024-08-23T08:34:16Z</dcterms:modified>
</cp:coreProperties>
</file>