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4"/>
    <p:restoredTop sz="95377"/>
  </p:normalViewPr>
  <p:slideViewPr>
    <p:cSldViewPr snapToGrid="0" snapToObjects="1">
      <p:cViewPr varScale="1">
        <p:scale>
          <a:sx n="73" d="100"/>
          <a:sy n="73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440E-84A4-1446-AA90-CB9F41BE0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73F7B-4462-164A-A5BE-D845CE00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68ED8-8464-6C4F-99B9-7CD6B8CF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DC90F-61DB-4B40-BA76-167AC2BB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14C2-14FA-B64F-B5BA-EEF4FBBB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A71F-3F80-CD42-9593-B4DCC317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45E59-4021-5B42-A9E6-9CD6821C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F7E65-BEFB-A044-9F51-0A3CBD53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CEDF-5DFF-EC49-99F5-5254A19A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AE2B-FEF9-804D-9D2A-CC24E632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2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419B1-02F9-C14B-A81F-C0E11CDE6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AA5A6-5B1C-2642-98AC-541079DD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78F5-82BF-364C-83A6-34B847A1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9E0A2-9C6F-C34E-9D45-8447CD1B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A4FB-1748-304A-8CB0-A5E3B6F8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C54A-CA1E-634E-AFCF-B697D902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9058-6A9D-024C-B7B5-3E4353F2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C739-2329-CA42-ABE7-DB247098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C0D0-150E-E84A-9BE5-8B23B879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1792-BBA9-994C-B531-60DFED7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12CF-26A9-A04A-BFC4-0A6F938E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E530-573E-9244-A8C5-3620954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D505-DF1E-0A4B-A8CC-CCF20762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88365-10E9-A540-9C73-8D5A4CD0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8FA5-437A-634F-A09E-11DDC9AC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CE64-8404-324F-804D-FEE24FC8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BB1A-8546-854D-AB1D-686D57754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4A924-996D-5B41-B6D5-D558E2E04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928F2-63F9-644F-BA52-D8CBA81E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AEBB-4ABE-704A-9D27-0AF9763A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E663-BB2C-8B4E-AF52-CA41FFF2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2ABF-1C67-DC47-AFB6-7EDF23B2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27FDA-E819-F04E-89B6-0CF65F54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CE345-6E1F-7149-89F8-D9E3BC298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D0F3D-8A57-3941-AB6C-1A42AB9A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954C1-C6EB-EF49-A371-9267887B7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39B47-065F-8246-A365-C7571A44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CA9F6-2324-C348-9032-C75B11A8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CAFE7-00FE-5646-9630-D8E3C642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4FAD-F9CE-504B-A819-4999B394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5C369-3C23-834C-B946-DC928C84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C4848-B98A-BF43-B6C1-6CECBC41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B651B-1EAE-2E43-AC45-7E419EF8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4AF-93D2-B24C-A33E-A50D7226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5A135-B9F0-6D4D-AE80-7CE42A5F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9DCF2-ACA7-4646-9AA6-C1DE863E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A039-F691-3543-8ED0-B771AA74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295B-0D8C-1D41-A1A1-6BD160C9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9BE17-7CCA-234A-A5D5-94735C44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61015-627B-2D4B-B1D9-8050B558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A2904-0AA1-7946-8A93-BC211554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779D3-0B19-2547-9E32-5FC3C253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BDE5-C073-F34A-B4AC-CAA63800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135A2-429F-2B4B-800E-990066109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825C3-6D52-654A-AD29-999F9069C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330C-5007-8447-9F22-8DC7F913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DCA3-5C9C-5C43-86CE-AB40564D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76A0-1AB0-7042-80C1-DAC4C6CD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2EA71-8455-0347-8F03-9647B073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0C0D-A263-C04E-9513-21103958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4AA9-3483-FB42-9B28-BE1F2CC9A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6370-D6DB-7640-8A94-6C252008585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2539-537B-114D-A778-D25A0B6D1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2FF8-0F64-8C4E-8E7E-482F1E3B0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BDD4-9F23-8C4B-921A-D2691095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6B5517A9-1496-6047-B260-D0EB5286A358}"/>
              </a:ext>
            </a:extLst>
          </p:cNvPr>
          <p:cNvSpPr/>
          <p:nvPr/>
        </p:nvSpPr>
        <p:spPr>
          <a:xfrm>
            <a:off x="890954" y="812801"/>
            <a:ext cx="1547446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3E556BE-E51F-8445-93D3-6FB67934C442}"/>
              </a:ext>
            </a:extLst>
          </p:cNvPr>
          <p:cNvSpPr/>
          <p:nvPr/>
        </p:nvSpPr>
        <p:spPr>
          <a:xfrm>
            <a:off x="529004" y="2019300"/>
            <a:ext cx="2133600" cy="965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A4DCD-8682-6D4B-BDE6-85EC3668A136}"/>
              </a:ext>
            </a:extLst>
          </p:cNvPr>
          <p:cNvSpPr/>
          <p:nvPr/>
        </p:nvSpPr>
        <p:spPr>
          <a:xfrm>
            <a:off x="776654" y="3429000"/>
            <a:ext cx="1661746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E93320-4117-AC42-A812-0C838F9F4350}"/>
              </a:ext>
            </a:extLst>
          </p:cNvPr>
          <p:cNvSpPr/>
          <p:nvPr/>
        </p:nvSpPr>
        <p:spPr>
          <a:xfrm>
            <a:off x="5634892" y="6241561"/>
            <a:ext cx="1409700" cy="546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3869BA4-7A4A-664A-B601-898D2979C848}"/>
              </a:ext>
            </a:extLst>
          </p:cNvPr>
          <p:cNvSpPr/>
          <p:nvPr/>
        </p:nvSpPr>
        <p:spPr>
          <a:xfrm>
            <a:off x="5566019" y="174867"/>
            <a:ext cx="1547446" cy="762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Genotype data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A89091F-BB32-0245-8D24-6C43254A31C1}"/>
              </a:ext>
            </a:extLst>
          </p:cNvPr>
          <p:cNvSpPr/>
          <p:nvPr/>
        </p:nvSpPr>
        <p:spPr>
          <a:xfrm>
            <a:off x="5012652" y="4959851"/>
            <a:ext cx="2641112" cy="9652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haplotype frequencies converge?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677615-CAB5-BB41-9E2B-B01FF293CF61}"/>
              </a:ext>
            </a:extLst>
          </p:cNvPr>
          <p:cNvSpPr/>
          <p:nvPr/>
        </p:nvSpPr>
        <p:spPr>
          <a:xfrm>
            <a:off x="5260852" y="3728941"/>
            <a:ext cx="214507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haplotype frequencies using estimated counts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C4FD1-9396-D244-BDE3-BA6EA5E96DF4}"/>
              </a:ext>
            </a:extLst>
          </p:cNvPr>
          <p:cNvSpPr/>
          <p:nvPr/>
        </p:nvSpPr>
        <p:spPr>
          <a:xfrm>
            <a:off x="5259875" y="2486997"/>
            <a:ext cx="21336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 complete genotype counts from ambiguous genotype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C6765B-DE82-9941-9BAB-6EA8DB1AA75E}"/>
              </a:ext>
            </a:extLst>
          </p:cNvPr>
          <p:cNvSpPr/>
          <p:nvPr/>
        </p:nvSpPr>
        <p:spPr>
          <a:xfrm>
            <a:off x="5259875" y="1255817"/>
            <a:ext cx="21336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guess of haplotype frequencies (P00, P01, P10, P11)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78B89A-8786-714B-860D-13179DEF719D}"/>
              </a:ext>
            </a:extLst>
          </p:cNvPr>
          <p:cNvSpPr/>
          <p:nvPr/>
        </p:nvSpPr>
        <p:spPr>
          <a:xfrm>
            <a:off x="764931" y="5665177"/>
            <a:ext cx="1661746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Estimate genotype counts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A43EEE-AA4E-F946-8B22-20FE26B0C84C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6326675" y="936867"/>
            <a:ext cx="13067" cy="3189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56AD95-8F01-3A44-99D9-107AE0C5103E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326675" y="2170217"/>
            <a:ext cx="0" cy="3167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805E8B-B856-1848-8511-3FBD3B47B15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6326675" y="3401397"/>
            <a:ext cx="6717" cy="3275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C8FD78-5CE2-7B4E-9BFD-E25E816B723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6333208" y="4643341"/>
            <a:ext cx="184" cy="3165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9BB08C-3838-5D4A-97F9-2447D3C2617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6333208" y="5925051"/>
            <a:ext cx="6534" cy="3165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AE9AE71-28C5-2E43-BC2E-D8822764B221}"/>
              </a:ext>
            </a:extLst>
          </p:cNvPr>
          <p:cNvCxnSpPr>
            <a:cxnSpLocks/>
            <a:stCxn id="9" idx="3"/>
            <a:endCxn id="12" idx="3"/>
          </p:cNvCxnSpPr>
          <p:nvPr/>
        </p:nvCxnSpPr>
        <p:spPr>
          <a:xfrm flipH="1" flipV="1">
            <a:off x="7393475" y="2944197"/>
            <a:ext cx="260289" cy="2498254"/>
          </a:xfrm>
          <a:prstGeom prst="bentConnector3">
            <a:avLst>
              <a:gd name="adj1" fmla="val -8782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2414597-2CA2-D543-A88C-AFB986157666}"/>
              </a:ext>
            </a:extLst>
          </p:cNvPr>
          <p:cNvSpPr txBox="1"/>
          <p:nvPr/>
        </p:nvSpPr>
        <p:spPr>
          <a:xfrm>
            <a:off x="7994520" y="41275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4C036-AD10-AB4A-B8E4-75E42357ADC4}"/>
              </a:ext>
            </a:extLst>
          </p:cNvPr>
          <p:cNvSpPr txBox="1"/>
          <p:nvPr/>
        </p:nvSpPr>
        <p:spPr>
          <a:xfrm>
            <a:off x="6361355" y="5883961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84D6CDB9-5423-5F47-B2EF-FAD677FA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698" y="0"/>
            <a:ext cx="3429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4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C56133-CDAF-AE49-884D-FDCB1814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01"/>
          <a:stretch/>
        </p:blipFill>
        <p:spPr>
          <a:xfrm>
            <a:off x="4003799" y="807243"/>
            <a:ext cx="7523773" cy="2234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C06F5-594E-4447-9D33-CE832B1A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1" y="322873"/>
            <a:ext cx="3219402" cy="6212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D1945E-0420-6E46-8DFB-448E6A741196}"/>
              </a:ext>
            </a:extLst>
          </p:cNvPr>
          <p:cNvSpPr txBox="1"/>
          <p:nvPr/>
        </p:nvSpPr>
        <p:spPr>
          <a:xfrm>
            <a:off x="7236431" y="697764"/>
            <a:ext cx="129210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i="1" baseline="-25000" dirty="0">
                <a:solidFill>
                  <a:srgbClr val="C00000"/>
                </a:solidFill>
              </a:rPr>
              <a:t>5</a:t>
            </a:r>
            <a:r>
              <a:rPr lang="en-US" sz="2000" i="1" dirty="0">
                <a:solidFill>
                  <a:srgbClr val="C00000"/>
                </a:solidFill>
              </a:rPr>
              <a:t>           n</a:t>
            </a:r>
            <a:r>
              <a:rPr lang="en-US" sz="2000" i="1" baseline="-250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0CA25-A6AA-0B48-8D37-745715D30C69}"/>
              </a:ext>
            </a:extLst>
          </p:cNvPr>
          <p:cNvSpPr txBox="1"/>
          <p:nvPr/>
        </p:nvSpPr>
        <p:spPr>
          <a:xfrm>
            <a:off x="7724219" y="24489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FEDE421-51F5-8B48-ADDF-F69539B510BA}"/>
              </a:ext>
            </a:extLst>
          </p:cNvPr>
          <p:cNvCxnSpPr/>
          <p:nvPr/>
        </p:nvCxnSpPr>
        <p:spPr>
          <a:xfrm rot="10800000" flipV="1">
            <a:off x="3024554" y="506507"/>
            <a:ext cx="4519246" cy="1234369"/>
          </a:xfrm>
          <a:prstGeom prst="bentConnector3">
            <a:avLst>
              <a:gd name="adj1" fmla="val 8307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4381D2-20AB-5F45-9EA4-FE0C4A9C6278}"/>
              </a:ext>
            </a:extLst>
          </p:cNvPr>
          <p:cNvSpPr txBox="1"/>
          <p:nvPr/>
        </p:nvSpPr>
        <p:spPr>
          <a:xfrm>
            <a:off x="3567668" y="183340"/>
            <a:ext cx="308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 guess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P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P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P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1/4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5D14C-5FC3-0741-BE72-CD87D6CF7356}"/>
              </a:ext>
            </a:extLst>
          </p:cNvPr>
          <p:cNvSpPr txBox="1"/>
          <p:nvPr/>
        </p:nvSpPr>
        <p:spPr>
          <a:xfrm>
            <a:off x="4727886" y="3937946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baseline="-25000" dirty="0"/>
              <a:t>00</a:t>
            </a:r>
            <a:r>
              <a:rPr lang="en-US" sz="2000" dirty="0"/>
              <a:t> = (2 * n</a:t>
            </a:r>
            <a:r>
              <a:rPr lang="en-US" sz="2000" baseline="-25000" dirty="0"/>
              <a:t>1</a:t>
            </a:r>
            <a:r>
              <a:rPr lang="en-US" sz="2000" dirty="0"/>
              <a:t> + n</a:t>
            </a:r>
            <a:r>
              <a:rPr lang="en-US" sz="2000" baseline="-25000" dirty="0"/>
              <a:t>2</a:t>
            </a:r>
            <a:r>
              <a:rPr lang="en-US" sz="2000" dirty="0"/>
              <a:t> + n</a:t>
            </a:r>
            <a:r>
              <a:rPr lang="en-US" sz="2000" baseline="-25000" dirty="0"/>
              <a:t>4</a:t>
            </a:r>
            <a:r>
              <a:rPr lang="en-US" sz="2000" dirty="0"/>
              <a:t> + n</a:t>
            </a:r>
            <a:r>
              <a:rPr lang="en-US" sz="2000" baseline="-25000" dirty="0"/>
              <a:t>5</a:t>
            </a:r>
            <a:r>
              <a:rPr lang="en-US" sz="2000" dirty="0"/>
              <a:t>)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ED3788-4C4D-6E49-98AF-3AA196C0A5A7}"/>
              </a:ext>
            </a:extLst>
          </p:cNvPr>
          <p:cNvSpPr txBox="1"/>
          <p:nvPr/>
        </p:nvSpPr>
        <p:spPr>
          <a:xfrm>
            <a:off x="4735789" y="3211360"/>
            <a:ext cx="4286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  <a:r>
              <a:rPr lang="en-US" sz="2000" baseline="-25000" dirty="0"/>
              <a:t>5</a:t>
            </a:r>
            <a:r>
              <a:rPr lang="en-US" sz="2000" dirty="0"/>
              <a:t> = </a:t>
            </a:r>
            <a:r>
              <a:rPr lang="en-US" sz="2000" b="1" dirty="0"/>
              <a:t>n </a:t>
            </a:r>
            <a:r>
              <a:rPr lang="en-US" sz="2000" dirty="0"/>
              <a:t>* (2 * P</a:t>
            </a:r>
            <a:r>
              <a:rPr lang="en-US" sz="2000" baseline="-25000" dirty="0"/>
              <a:t>00</a:t>
            </a:r>
            <a:r>
              <a:rPr lang="en-US" sz="2000" dirty="0"/>
              <a:t>*P</a:t>
            </a:r>
            <a:r>
              <a:rPr lang="en-US" sz="2000" baseline="-25000" dirty="0"/>
              <a:t>11</a:t>
            </a:r>
            <a:r>
              <a:rPr lang="en-US" sz="2000" dirty="0"/>
              <a:t>)/(2P</a:t>
            </a:r>
            <a:r>
              <a:rPr lang="en-US" sz="2000" baseline="-25000" dirty="0"/>
              <a:t>00</a:t>
            </a:r>
            <a:r>
              <a:rPr lang="en-US" sz="2000" dirty="0"/>
              <a:t>P</a:t>
            </a:r>
            <a:r>
              <a:rPr lang="en-US" sz="2000" baseline="-25000" dirty="0"/>
              <a:t>11</a:t>
            </a:r>
            <a:r>
              <a:rPr lang="en-US" sz="2000" dirty="0"/>
              <a:t> + 2P</a:t>
            </a:r>
            <a:r>
              <a:rPr lang="en-US" sz="2000" baseline="-25000" dirty="0"/>
              <a:t>01</a:t>
            </a:r>
            <a:r>
              <a:rPr lang="en-US" sz="2000" dirty="0"/>
              <a:t>P</a:t>
            </a:r>
            <a:r>
              <a:rPr lang="en-US" sz="2000" baseline="-25000" dirty="0"/>
              <a:t>10</a:t>
            </a:r>
            <a:r>
              <a:rPr lang="en-US" sz="2000" dirty="0"/>
              <a:t>)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77192B8-E02B-AF4E-8B14-BD1F77F5F9D4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3024555" y="2720031"/>
            <a:ext cx="1711235" cy="691385"/>
          </a:xfrm>
          <a:prstGeom prst="bentConnector3">
            <a:avLst>
              <a:gd name="adj1" fmla="val 5308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F51A49-A196-C64D-BE5A-0A3DCB434096}"/>
              </a:ext>
            </a:extLst>
          </p:cNvPr>
          <p:cNvCxnSpPr>
            <a:endCxn id="15" idx="1"/>
          </p:cNvCxnSpPr>
          <p:nvPr/>
        </p:nvCxnSpPr>
        <p:spPr>
          <a:xfrm>
            <a:off x="3853473" y="4138001"/>
            <a:ext cx="87441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C5E410-7FC8-EC42-9B28-20291B91C0DB}"/>
              </a:ext>
            </a:extLst>
          </p:cNvPr>
          <p:cNvSpPr txBox="1"/>
          <p:nvPr/>
        </p:nvSpPr>
        <p:spPr>
          <a:xfrm>
            <a:off x="4735789" y="4864585"/>
            <a:ext cx="4314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baseline="30000" dirty="0"/>
              <a:t>i</a:t>
            </a:r>
            <a:r>
              <a:rPr lang="en-US" sz="2000" baseline="-25000" dirty="0"/>
              <a:t>00</a:t>
            </a:r>
            <a:r>
              <a:rPr lang="en-US" sz="2000" dirty="0"/>
              <a:t> – P</a:t>
            </a:r>
            <a:r>
              <a:rPr lang="en-US" sz="2000" baseline="30000" dirty="0"/>
              <a:t>i-1</a:t>
            </a:r>
            <a:r>
              <a:rPr lang="en-US" sz="2000" baseline="-25000" dirty="0"/>
              <a:t>00 </a:t>
            </a:r>
            <a:r>
              <a:rPr lang="en-US" sz="2000" dirty="0"/>
              <a:t> ? 10^-5 or 1 million iteration</a:t>
            </a:r>
            <a:endParaRPr lang="en-US" sz="2000" baseline="-25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ECA2F3-4880-AB42-835C-14C05EA648EB}"/>
              </a:ext>
            </a:extLst>
          </p:cNvPr>
          <p:cNvCxnSpPr/>
          <p:nvPr/>
        </p:nvCxnSpPr>
        <p:spPr>
          <a:xfrm>
            <a:off x="3853472" y="5064640"/>
            <a:ext cx="87441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6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9A34F1-8341-C64D-BA38-A7BE5B6E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4950"/>
            <a:ext cx="108966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96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Wanying</dc:creator>
  <cp:lastModifiedBy>Zhu, Wanying</cp:lastModifiedBy>
  <cp:revision>84</cp:revision>
  <dcterms:created xsi:type="dcterms:W3CDTF">2021-04-27T23:46:47Z</dcterms:created>
  <dcterms:modified xsi:type="dcterms:W3CDTF">2021-04-28T01:04:49Z</dcterms:modified>
</cp:coreProperties>
</file>