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59" r:id="rId7"/>
    <p:sldId id="264" r:id="rId8"/>
    <p:sldId id="262" r:id="rId9"/>
    <p:sldId id="274" r:id="rId10"/>
    <p:sldId id="293" r:id="rId11"/>
    <p:sldId id="298" r:id="rId12"/>
    <p:sldId id="299" r:id="rId13"/>
    <p:sldId id="300" r:id="rId14"/>
    <p:sldId id="301" r:id="rId15"/>
    <p:sldId id="302" r:id="rId16"/>
    <p:sldId id="303" r:id="rId17"/>
    <p:sldId id="304" r:id="rId18"/>
    <p:sldId id="305" r:id="rId19"/>
    <p:sldId id="311" r:id="rId20"/>
    <p:sldId id="312" r:id="rId21"/>
    <p:sldId id="313" r:id="rId22"/>
    <p:sldId id="314" r:id="rId23"/>
    <p:sldId id="315" r:id="rId24"/>
    <p:sldId id="294" r:id="rId25"/>
    <p:sldId id="296" r:id="rId26"/>
    <p:sldId id="295" r:id="rId27"/>
    <p:sldId id="284" r:id="rId28"/>
    <p:sldId id="310" r:id="rId29"/>
    <p:sldId id="270" r:id="rId30"/>
    <p:sldId id="306" r:id="rId31"/>
    <p:sldId id="276" r:id="rId32"/>
    <p:sldId id="307" r:id="rId33"/>
    <p:sldId id="308" r:id="rId34"/>
    <p:sldId id="309" r:id="rId35"/>
    <p:sldId id="282" r:id="rId3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4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7" d="100"/>
          <a:sy n="47" d="100"/>
        </p:scale>
        <p:origin x="77" y="907"/>
      </p:cViewPr>
      <p:guideLst>
        <p:guide orient="horz" pos="216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11" name="TextBox 10"/>
          <p:cNvSpPr txBox="1"/>
          <p:nvPr userDrawn="1"/>
        </p:nvSpPr>
        <p:spPr>
          <a:xfrm>
            <a:off x="2256047" y="6738805"/>
            <a:ext cx="1440159" cy="118430"/>
          </a:xfrm>
          <a:prstGeom prst="rect">
            <a:avLst/>
          </a:prstGeom>
          <a:noFill/>
        </p:spPr>
        <p:txBody>
          <a:bodyPr wrap="square" rtlCol="0">
            <a:spAutoFit/>
          </a:bodyPr>
          <a:lstStyle/>
          <a:p>
            <a:pPr>
              <a:lnSpc>
                <a:spcPct val="200000"/>
              </a:lnSpc>
            </a:pPr>
            <a:r>
              <a:rPr lang="zh-CN" altLang="en-US" sz="100" dirty="0">
                <a:solidFill>
                  <a:prstClr val="black"/>
                </a:solidFill>
                <a:latin typeface="微软雅黑" panose="020B0503020204020204" pitchFamily="34" charset="-122"/>
                <a:ea typeface="微软雅黑" panose="020B0503020204020204" pitchFamily="34" charset="-122"/>
                <a:hlinkClick r:id="rId2"/>
              </a:rPr>
              <a:t>行业</a:t>
            </a: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en-US" altLang="zh-CN" sz="100" dirty="0">
                <a:solidFill>
                  <a:prstClr val="black"/>
                </a:solidFill>
                <a:latin typeface="微软雅黑" panose="020B0503020204020204" pitchFamily="34" charset="-122"/>
                <a:ea typeface="微软雅黑" panose="020B0503020204020204" pitchFamily="34" charset="-122"/>
              </a:rPr>
              <a:t>http://www.1ppt.com/hangye/</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3F4FE"/>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slide" Target="slide29.xml"/><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3"/>
          <p:cNvSpPr txBox="1"/>
          <p:nvPr/>
        </p:nvSpPr>
        <p:spPr>
          <a:xfrm>
            <a:off x="5200015" y="1914823"/>
            <a:ext cx="5771868" cy="1322070"/>
          </a:xfrm>
          <a:prstGeom prst="rect">
            <a:avLst/>
          </a:prstGeom>
          <a:noFill/>
          <a:effectLst/>
        </p:spPr>
        <p:txBody>
          <a:bodyPr wrap="square" rtlCol="0">
            <a:spAutoFit/>
          </a:bodyPr>
          <a:lstStyle/>
          <a:p>
            <a:pPr algn="l"/>
            <a:r>
              <a:rPr lang="en-US" altLang="zh-CN" sz="4000" b="1" dirty="0">
                <a:gradFill flip="none" rotWithShape="1">
                  <a:gsLst>
                    <a:gs pos="0">
                      <a:srgbClr val="04B5EC"/>
                    </a:gs>
                    <a:gs pos="100000">
                      <a:srgbClr val="00C88A"/>
                    </a:gs>
                  </a:gsLst>
                  <a:lin ang="0" scaled="1"/>
                  <a:tileRect/>
                </a:gradFill>
                <a:cs typeface="+mn-ea"/>
                <a:sym typeface="+mn-lt"/>
              </a:rPr>
              <a:t>”</a:t>
            </a:r>
            <a:r>
              <a:rPr lang="zh-CN" altLang="en-US" sz="4000" b="1" dirty="0">
                <a:gradFill flip="none" rotWithShape="1">
                  <a:gsLst>
                    <a:gs pos="0">
                      <a:srgbClr val="04B5EC"/>
                    </a:gs>
                    <a:gs pos="100000">
                      <a:srgbClr val="00C88A"/>
                    </a:gs>
                  </a:gsLst>
                  <a:lin ang="0" scaled="1"/>
                  <a:tileRect/>
                </a:gradFill>
                <a:cs typeface="+mn-ea"/>
                <a:sym typeface="+mn-lt"/>
              </a:rPr>
              <a:t>超级校园</a:t>
            </a:r>
            <a:r>
              <a:rPr lang="en-US" altLang="zh-CN" sz="4000" b="1" dirty="0">
                <a:gradFill flip="none" rotWithShape="1">
                  <a:gsLst>
                    <a:gs pos="0">
                      <a:srgbClr val="04B5EC"/>
                    </a:gs>
                    <a:gs pos="100000">
                      <a:srgbClr val="00C88A"/>
                    </a:gs>
                  </a:gsLst>
                  <a:lin ang="0" scaled="1"/>
                  <a:tileRect/>
                </a:gradFill>
                <a:cs typeface="+mn-ea"/>
                <a:sym typeface="+mn-lt"/>
              </a:rPr>
              <a:t>“</a:t>
            </a:r>
            <a:endParaRPr lang="en-US" altLang="zh-CN" sz="4000" b="1" dirty="0">
              <a:gradFill flip="none" rotWithShape="1">
                <a:gsLst>
                  <a:gs pos="0">
                    <a:srgbClr val="04B5EC"/>
                  </a:gs>
                  <a:gs pos="100000">
                    <a:srgbClr val="00C88A"/>
                  </a:gs>
                </a:gsLst>
                <a:lin ang="0" scaled="1"/>
                <a:tileRect/>
              </a:gradFill>
              <a:cs typeface="+mn-ea"/>
              <a:sym typeface="+mn-lt"/>
            </a:endParaRPr>
          </a:p>
          <a:p>
            <a:pPr algn="l"/>
            <a:r>
              <a:rPr lang="en-US" altLang="zh-CN" sz="4000" b="1" dirty="0">
                <a:gradFill flip="none" rotWithShape="1">
                  <a:gsLst>
                    <a:gs pos="0">
                      <a:srgbClr val="04B5EC"/>
                    </a:gs>
                    <a:gs pos="100000">
                      <a:srgbClr val="00C88A"/>
                    </a:gs>
                  </a:gsLst>
                  <a:lin ang="0" scaled="1"/>
                  <a:tileRect/>
                </a:gradFill>
                <a:cs typeface="+mn-ea"/>
                <a:sym typeface="+mn-lt"/>
              </a:rPr>
              <a:t>		WELINK</a:t>
            </a:r>
            <a:r>
              <a:rPr lang="zh-CN" altLang="en-US" sz="4000" b="1" dirty="0">
                <a:gradFill flip="none" rotWithShape="1">
                  <a:gsLst>
                    <a:gs pos="0">
                      <a:srgbClr val="04B5EC"/>
                    </a:gs>
                    <a:gs pos="100000">
                      <a:srgbClr val="00C88A"/>
                    </a:gs>
                  </a:gsLst>
                  <a:lin ang="0" scaled="1"/>
                  <a:tileRect/>
                </a:gradFill>
                <a:cs typeface="+mn-ea"/>
                <a:sym typeface="+mn-lt"/>
              </a:rPr>
              <a:t>小程序</a:t>
            </a:r>
            <a:endParaRPr lang="zh-CN" altLang="en-US" sz="4000" b="1" dirty="0">
              <a:gradFill flip="none" rotWithShape="1">
                <a:gsLst>
                  <a:gs pos="0">
                    <a:srgbClr val="04B5EC"/>
                  </a:gs>
                  <a:gs pos="100000">
                    <a:srgbClr val="00C88A"/>
                  </a:gs>
                </a:gsLst>
                <a:lin ang="0" scaled="1"/>
                <a:tileRect/>
              </a:gradFill>
              <a:cs typeface="+mn-ea"/>
              <a:sym typeface="+mn-lt"/>
            </a:endParaRPr>
          </a:p>
        </p:txBody>
      </p:sp>
      <p:sp>
        <p:nvSpPr>
          <p:cNvPr id="8" name="文本框 3"/>
          <p:cNvSpPr txBox="1"/>
          <p:nvPr/>
        </p:nvSpPr>
        <p:spPr>
          <a:xfrm>
            <a:off x="5650487" y="4284088"/>
            <a:ext cx="5119370" cy="398780"/>
          </a:xfrm>
          <a:prstGeom prst="rect">
            <a:avLst/>
          </a:prstGeom>
          <a:noFill/>
          <a:effectLst/>
        </p:spPr>
        <p:txBody>
          <a:bodyPr wrap="square" rtlCol="0">
            <a:spAutoFit/>
          </a:bodyPr>
          <a:lstStyle/>
          <a:p>
            <a:pPr algn="dist"/>
            <a:r>
              <a:rPr lang="zh-CN" altLang="en-US" sz="2000" b="1" dirty="0">
                <a:gradFill flip="none" rotWithShape="1">
                  <a:gsLst>
                    <a:gs pos="0">
                      <a:srgbClr val="04B5EC"/>
                    </a:gs>
                    <a:gs pos="100000">
                      <a:srgbClr val="00C88A"/>
                    </a:gs>
                  </a:gsLst>
                  <a:lin ang="0" scaled="1"/>
                  <a:tileRect/>
                </a:gradFill>
                <a:cs typeface="+mn-ea"/>
                <a:sym typeface="+mn-lt"/>
              </a:rPr>
              <a:t>功能全面</a:t>
            </a:r>
            <a:r>
              <a:rPr lang="en-US" altLang="zh-CN" sz="2000" b="1" dirty="0">
                <a:gradFill flip="none" rotWithShape="1">
                  <a:gsLst>
                    <a:gs pos="0">
                      <a:srgbClr val="04B5EC"/>
                    </a:gs>
                    <a:gs pos="100000">
                      <a:srgbClr val="00C88A"/>
                    </a:gs>
                  </a:gsLst>
                  <a:lin ang="0" scaled="1"/>
                  <a:tileRect/>
                </a:gradFill>
                <a:cs typeface="+mn-ea"/>
                <a:sym typeface="+mn-lt"/>
              </a:rPr>
              <a:t>\</a:t>
            </a:r>
            <a:r>
              <a:rPr lang="zh-CN" altLang="en-US" sz="2000" b="1" dirty="0">
                <a:gradFill flip="none" rotWithShape="1">
                  <a:gsLst>
                    <a:gs pos="0">
                      <a:srgbClr val="04B5EC"/>
                    </a:gs>
                    <a:gs pos="100000">
                      <a:srgbClr val="00C88A"/>
                    </a:gs>
                  </a:gsLst>
                  <a:lin ang="0" scaled="1"/>
                  <a:tileRect/>
                </a:gradFill>
                <a:cs typeface="+mn-ea"/>
                <a:sym typeface="+mn-lt"/>
              </a:rPr>
              <a:t>针对性强</a:t>
            </a:r>
            <a:r>
              <a:rPr lang="en-US" altLang="zh-CN" sz="2000" b="1" dirty="0">
                <a:gradFill flip="none" rotWithShape="1">
                  <a:gsLst>
                    <a:gs pos="0">
                      <a:srgbClr val="04B5EC"/>
                    </a:gs>
                    <a:gs pos="100000">
                      <a:srgbClr val="00C88A"/>
                    </a:gs>
                  </a:gsLst>
                  <a:lin ang="0" scaled="1"/>
                  <a:tileRect/>
                </a:gradFill>
                <a:cs typeface="+mn-ea"/>
                <a:sym typeface="+mn-lt"/>
              </a:rPr>
              <a:t>\</a:t>
            </a:r>
            <a:r>
              <a:rPr lang="zh-CN" altLang="en-US" sz="2000" b="1" dirty="0">
                <a:gradFill flip="none" rotWithShape="1">
                  <a:gsLst>
                    <a:gs pos="0">
                      <a:srgbClr val="04B5EC"/>
                    </a:gs>
                    <a:gs pos="100000">
                      <a:srgbClr val="00C88A"/>
                    </a:gs>
                  </a:gsLst>
                  <a:lin ang="0" scaled="1"/>
                  <a:tileRect/>
                </a:gradFill>
                <a:cs typeface="+mn-ea"/>
                <a:sym typeface="+mn-lt"/>
              </a:rPr>
              <a:t>使用便捷</a:t>
            </a:r>
            <a:r>
              <a:rPr lang="en-US" altLang="zh-CN" sz="2000" b="1" dirty="0">
                <a:gradFill flip="none" rotWithShape="1">
                  <a:gsLst>
                    <a:gs pos="0">
                      <a:srgbClr val="04B5EC"/>
                    </a:gs>
                    <a:gs pos="100000">
                      <a:srgbClr val="00C88A"/>
                    </a:gs>
                  </a:gsLst>
                  <a:lin ang="0" scaled="1"/>
                  <a:tileRect/>
                </a:gradFill>
                <a:cs typeface="+mn-ea"/>
                <a:sym typeface="+mn-lt"/>
              </a:rPr>
              <a:t>\</a:t>
            </a:r>
            <a:r>
              <a:rPr lang="zh-CN" altLang="en-US" sz="2000" b="1" dirty="0">
                <a:gradFill flip="none" rotWithShape="1">
                  <a:gsLst>
                    <a:gs pos="0">
                      <a:srgbClr val="04B5EC"/>
                    </a:gs>
                    <a:gs pos="100000">
                      <a:srgbClr val="00C88A"/>
                    </a:gs>
                  </a:gsLst>
                  <a:lin ang="0" scaled="1"/>
                  <a:tileRect/>
                </a:gradFill>
                <a:cs typeface="+mn-ea"/>
                <a:sym typeface="+mn-lt"/>
              </a:rPr>
              <a:t>提高效率</a:t>
            </a:r>
            <a:endParaRPr lang="zh-CN" altLang="en-US" sz="2000" b="1" dirty="0">
              <a:gradFill flip="none" rotWithShape="1">
                <a:gsLst>
                  <a:gs pos="0">
                    <a:srgbClr val="04B5EC"/>
                  </a:gs>
                  <a:gs pos="100000">
                    <a:srgbClr val="00C88A"/>
                  </a:gs>
                </a:gsLst>
                <a:lin ang="0" scaled="1"/>
                <a:tileRect/>
              </a:gradFill>
              <a:cs typeface="+mn-ea"/>
              <a:sym typeface="+mn-lt"/>
            </a:endParaRPr>
          </a:p>
        </p:txBody>
      </p:sp>
      <p:cxnSp>
        <p:nvCxnSpPr>
          <p:cNvPr id="9" name="直接连接符 8"/>
          <p:cNvCxnSpPr/>
          <p:nvPr/>
        </p:nvCxnSpPr>
        <p:spPr>
          <a:xfrm>
            <a:off x="5650487" y="4208569"/>
            <a:ext cx="5113870" cy="0"/>
          </a:xfrm>
          <a:prstGeom prst="line">
            <a:avLst/>
          </a:prstGeom>
          <a:ln>
            <a:solidFill>
              <a:srgbClr val="00C88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650487" y="4782771"/>
            <a:ext cx="5113870" cy="0"/>
          </a:xfrm>
          <a:prstGeom prst="line">
            <a:avLst/>
          </a:prstGeom>
          <a:ln>
            <a:solidFill>
              <a:srgbClr val="00C88A"/>
            </a:solidFill>
          </a:ln>
        </p:spPr>
        <p:style>
          <a:lnRef idx="1">
            <a:schemeClr val="accent1"/>
          </a:lnRef>
          <a:fillRef idx="0">
            <a:schemeClr val="accent1"/>
          </a:fillRef>
          <a:effectRef idx="0">
            <a:schemeClr val="accent1"/>
          </a:effectRef>
          <a:fontRef idx="minor">
            <a:schemeClr val="tx1"/>
          </a:fontRef>
        </p:style>
      </p:cxnSp>
      <p:pic>
        <p:nvPicPr>
          <p:cNvPr id="2" name="图片 1" descr="KKOY]XJ3{RUN_NZCGF7[1BO"/>
          <p:cNvPicPr>
            <a:picLocks noChangeAspect="1"/>
          </p:cNvPicPr>
          <p:nvPr/>
        </p:nvPicPr>
        <p:blipFill>
          <a:blip r:embed="rId1"/>
          <a:stretch>
            <a:fillRect/>
          </a:stretch>
        </p:blipFill>
        <p:spPr>
          <a:xfrm>
            <a:off x="438623" y="1054276"/>
            <a:ext cx="4605020" cy="4605020"/>
          </a:xfrm>
          <a:prstGeom prst="rect">
            <a:avLst/>
          </a:prstGeom>
        </p:spPr>
      </p:pic>
    </p:spTree>
  </p:cSld>
  <p:clrMapOvr>
    <a:masterClrMapping/>
  </p:clrMapOvr>
  <p:transition advTm="3557">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16" presetClass="entr" presetSubtype="2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par>
                                <p:cTn id="12" presetID="16" presetClass="entr" presetSubtype="21"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barn(inVertical)">
                                      <p:cBhvr>
                                        <p:cTn id="14" dur="500"/>
                                        <p:tgtEl>
                                          <p:spTgt spid="30"/>
                                        </p:tgtEl>
                                      </p:cBhvr>
                                    </p:animEffect>
                                  </p:childTnLst>
                                </p:cTn>
                              </p:par>
                              <p:par>
                                <p:cTn id="15" presetID="49" presetClass="entr" presetSubtype="0" decel="100000" fill="hold" grpId="0" nodeType="with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 calcmode="lin" valueType="num">
                                      <p:cBhvr>
                                        <p:cTn id="19" dur="500" fill="hold"/>
                                        <p:tgtEl>
                                          <p:spTgt spid="8"/>
                                        </p:tgtEl>
                                        <p:attrNameLst>
                                          <p:attrName>style.rotation</p:attrName>
                                        </p:attrNameLst>
                                      </p:cBhvr>
                                      <p:tavLst>
                                        <p:tav tm="0">
                                          <p:val>
                                            <p:fltVal val="360"/>
                                          </p:val>
                                        </p:tav>
                                        <p:tav tm="100000">
                                          <p:val>
                                            <p:fltVal val="0"/>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前端内容</a:t>
            </a:r>
            <a:endParaRPr lang="zh-CN" altLang="en-US" sz="2000" dirty="0">
              <a:solidFill>
                <a:schemeClr val="bg1">
                  <a:lumMod val="50000"/>
                </a:schemeClr>
              </a:solidFill>
              <a:cs typeface="+mn-ea"/>
              <a:sym typeface="+mn-lt"/>
            </a:endParaRPr>
          </a:p>
        </p:txBody>
      </p:sp>
      <p:sp>
        <p:nvSpPr>
          <p:cNvPr id="11" name="文本框 10"/>
          <p:cNvSpPr txBox="1"/>
          <p:nvPr/>
        </p:nvSpPr>
        <p:spPr>
          <a:xfrm>
            <a:off x="715492" y="959078"/>
            <a:ext cx="8009150" cy="707886"/>
          </a:xfrm>
          <a:prstGeom prst="rect">
            <a:avLst/>
          </a:prstGeom>
          <a:noFill/>
        </p:spPr>
        <p:txBody>
          <a:bodyPr wrap="square" rtlCol="0">
            <a:spAutoFit/>
          </a:bodyPr>
          <a:lstStyle/>
          <a:p>
            <a:r>
              <a:rPr lang="en-US" altLang="zh-CN" sz="4000" dirty="0"/>
              <a:t>(2)</a:t>
            </a:r>
            <a:r>
              <a:rPr lang="zh-CN" altLang="en-US" sz="4000" dirty="0"/>
              <a:t>身份认证技术展示</a:t>
            </a:r>
            <a:endParaRPr lang="zh-CN" altLang="en-US" sz="4000" dirty="0"/>
          </a:p>
        </p:txBody>
      </p:sp>
      <p:sp>
        <p:nvSpPr>
          <p:cNvPr id="7" name="文本框 6"/>
          <p:cNvSpPr txBox="1"/>
          <p:nvPr/>
        </p:nvSpPr>
        <p:spPr>
          <a:xfrm>
            <a:off x="649345" y="4911004"/>
            <a:ext cx="10893310" cy="1631216"/>
          </a:xfrm>
          <a:prstGeom prst="rect">
            <a:avLst/>
          </a:prstGeom>
          <a:noFill/>
        </p:spPr>
        <p:txBody>
          <a:bodyPr wrap="square" rtlCol="0">
            <a:spAutoFit/>
          </a:bodyPr>
          <a:lstStyle/>
          <a:p>
            <a:r>
              <a:rPr lang="en-US" altLang="zh-CN" sz="2000" dirty="0">
                <a:effectLst/>
                <a:latin typeface="Calibri" panose="020F0502020204030204" charset="0"/>
                <a:ea typeface="宋体" panose="02010600030101010101" pitchFamily="2" charset="-122"/>
                <a:cs typeface="Times New Roman" panose="02020603050405020304" charset="0"/>
              </a:rPr>
              <a:t>	</a:t>
            </a:r>
            <a:r>
              <a:rPr lang="zh-CN" altLang="zh-CN" sz="2000" dirty="0">
                <a:effectLst/>
                <a:latin typeface="Calibri" panose="020F0502020204030204" charset="0"/>
                <a:ea typeface="宋体" panose="02010600030101010101" pitchFamily="2" charset="-122"/>
                <a:cs typeface="Times New Roman" panose="02020603050405020304" charset="0"/>
              </a:rPr>
              <a:t>在完成登陆后，我们通过用户的输入得到了用户的账号和密码，我们在</a:t>
            </a:r>
            <a:r>
              <a:rPr lang="en-US" altLang="zh-CN" sz="2000" dirty="0" err="1">
                <a:effectLst/>
                <a:latin typeface="Calibri" panose="020F0502020204030204" charset="0"/>
                <a:ea typeface="宋体" panose="02010600030101010101" pitchFamily="2" charset="-122"/>
                <a:cs typeface="Times New Roman" panose="02020603050405020304" charset="0"/>
              </a:rPr>
              <a:t>src</a:t>
            </a:r>
            <a:r>
              <a:rPr lang="zh-CN" altLang="zh-CN" sz="2000" dirty="0">
                <a:effectLst/>
                <a:latin typeface="Calibri" panose="020F0502020204030204" charset="0"/>
                <a:ea typeface="宋体" panose="02010600030101010101" pitchFamily="2" charset="-122"/>
                <a:cs typeface="Times New Roman" panose="02020603050405020304" charset="0"/>
              </a:rPr>
              <a:t>目录下创建了</a:t>
            </a:r>
            <a:r>
              <a:rPr lang="en-US" altLang="zh-CN" sz="2000" dirty="0" err="1">
                <a:effectLst/>
                <a:latin typeface="Calibri" panose="020F0502020204030204" charset="0"/>
                <a:ea typeface="宋体" panose="02010600030101010101" pitchFamily="2" charset="-122"/>
                <a:cs typeface="Times New Roman" panose="02020603050405020304" charset="0"/>
              </a:rPr>
              <a:t>Page_sf</a:t>
            </a:r>
            <a:r>
              <a:rPr lang="zh-CN" altLang="zh-CN" sz="2000" dirty="0">
                <a:effectLst/>
                <a:latin typeface="Calibri" panose="020F0502020204030204" charset="0"/>
                <a:ea typeface="宋体" panose="02010600030101010101" pitchFamily="2" charset="-122"/>
                <a:cs typeface="Times New Roman" panose="02020603050405020304" charset="0"/>
              </a:rPr>
              <a:t>文件夹，在里面</a:t>
            </a:r>
            <a:r>
              <a:rPr lang="en-US" altLang="zh-CN" sz="2000" dirty="0">
                <a:effectLst/>
                <a:latin typeface="Calibri" panose="020F0502020204030204" charset="0"/>
                <a:ea typeface="宋体" panose="02010600030101010101" pitchFamily="2" charset="-122"/>
                <a:cs typeface="Times New Roman" panose="02020603050405020304" charset="0"/>
              </a:rPr>
              <a:t>TO_DELETE</a:t>
            </a:r>
            <a:r>
              <a:rPr lang="zh-CN" altLang="zh-CN" sz="2000" dirty="0">
                <a:effectLst/>
                <a:latin typeface="Calibri" panose="020F0502020204030204" charset="0"/>
                <a:ea typeface="宋体" panose="02010600030101010101" pitchFamily="2" charset="-122"/>
                <a:cs typeface="Times New Roman" panose="02020603050405020304" charset="0"/>
              </a:rPr>
              <a:t>文件夹下创建了</a:t>
            </a:r>
            <a:r>
              <a:rPr lang="en-US" altLang="zh-CN" sz="2000" dirty="0">
                <a:effectLst/>
                <a:latin typeface="Calibri" panose="020F0502020204030204" charset="0"/>
                <a:ea typeface="宋体" panose="02010600030101010101" pitchFamily="2" charset="-122"/>
                <a:cs typeface="Times New Roman" panose="02020603050405020304" charset="0"/>
              </a:rPr>
              <a:t>data1.js</a:t>
            </a:r>
            <a:r>
              <a:rPr lang="zh-CN" altLang="zh-CN" sz="2000" dirty="0">
                <a:effectLst/>
                <a:latin typeface="Calibri" panose="020F0502020204030204" charset="0"/>
                <a:ea typeface="宋体" panose="02010600030101010101" pitchFamily="2" charset="-122"/>
                <a:cs typeface="Times New Roman" panose="02020603050405020304" charset="0"/>
              </a:rPr>
              <a:t>文件，我们在该文件里，将登录人的各种信息储存起来。通过用户输入的账号密码对应并通过</a:t>
            </a:r>
            <a:r>
              <a:rPr lang="en-US" altLang="zh-CN" sz="2000" dirty="0">
                <a:effectLst/>
                <a:latin typeface="Calibri" panose="020F0502020204030204" charset="0"/>
                <a:ea typeface="宋体" panose="02010600030101010101" pitchFamily="2" charset="-122"/>
                <a:cs typeface="Times New Roman" panose="02020603050405020304" charset="0"/>
              </a:rPr>
              <a:t>get</a:t>
            </a:r>
            <a:r>
              <a:rPr lang="zh-CN" altLang="zh-CN" sz="2000" dirty="0">
                <a:effectLst/>
                <a:latin typeface="Calibri" panose="020F0502020204030204" charset="0"/>
                <a:ea typeface="宋体" panose="02010600030101010101" pitchFamily="2" charset="-122"/>
                <a:cs typeface="Times New Roman" panose="02020603050405020304" charset="0"/>
              </a:rPr>
              <a:t>方法获取后端服务器开启的端口获取服务器上存储的信息，获取用户信息并且赋值到前端的</a:t>
            </a:r>
            <a:r>
              <a:rPr lang="en-US" altLang="zh-CN" sz="2000" dirty="0">
                <a:effectLst/>
                <a:latin typeface="Calibri" panose="020F0502020204030204" charset="0"/>
                <a:ea typeface="宋体" panose="02010600030101010101" pitchFamily="2" charset="-122"/>
                <a:cs typeface="Times New Roman" panose="02020603050405020304" charset="0"/>
              </a:rPr>
              <a:t>data1.js</a:t>
            </a:r>
            <a:r>
              <a:rPr lang="zh-CN" altLang="zh-CN" sz="2000" dirty="0">
                <a:effectLst/>
                <a:latin typeface="Calibri" panose="020F0502020204030204" charset="0"/>
                <a:ea typeface="宋体" panose="02010600030101010101" pitchFamily="2" charset="-122"/>
                <a:cs typeface="Times New Roman" panose="02020603050405020304" charset="0"/>
              </a:rPr>
              <a:t>文件中，在</a:t>
            </a:r>
            <a:r>
              <a:rPr lang="en-US" altLang="zh-CN" sz="2000" dirty="0">
                <a:effectLst/>
                <a:latin typeface="Calibri" panose="020F0502020204030204" charset="0"/>
                <a:ea typeface="宋体" panose="02010600030101010101" pitchFamily="2" charset="-122"/>
                <a:cs typeface="Times New Roman" panose="02020603050405020304" charset="0"/>
              </a:rPr>
              <a:t>index.js</a:t>
            </a:r>
            <a:r>
              <a:rPr lang="zh-CN" altLang="zh-CN" sz="2000" dirty="0">
                <a:effectLst/>
                <a:latin typeface="Calibri" panose="020F0502020204030204" charset="0"/>
                <a:ea typeface="宋体" panose="02010600030101010101" pitchFamily="2" charset="-122"/>
                <a:cs typeface="Times New Roman" panose="02020603050405020304" charset="0"/>
              </a:rPr>
              <a:t>文件里先引入</a:t>
            </a:r>
            <a:r>
              <a:rPr lang="en-US" altLang="zh-CN" sz="2000" dirty="0">
                <a:effectLst/>
                <a:latin typeface="Calibri" panose="020F0502020204030204" charset="0"/>
                <a:ea typeface="宋体" panose="02010600030101010101" pitchFamily="2" charset="-122"/>
                <a:cs typeface="Times New Roman" panose="02020603050405020304" charset="0"/>
              </a:rPr>
              <a:t>data1.js</a:t>
            </a:r>
            <a:r>
              <a:rPr lang="zh-CN" altLang="zh-CN" sz="2000" dirty="0">
                <a:effectLst/>
                <a:latin typeface="Calibri" panose="020F0502020204030204" charset="0"/>
                <a:ea typeface="宋体" panose="02010600030101010101" pitchFamily="2" charset="-122"/>
                <a:cs typeface="Times New Roman" panose="02020603050405020304" charset="0"/>
              </a:rPr>
              <a:t>里的</a:t>
            </a:r>
            <a:r>
              <a:rPr lang="en-US" altLang="zh-CN" sz="2000" dirty="0">
                <a:effectLst/>
                <a:latin typeface="Calibri" panose="020F0502020204030204" charset="0"/>
                <a:ea typeface="宋体" panose="02010600030101010101" pitchFamily="2" charset="-122"/>
                <a:cs typeface="Times New Roman" panose="02020603050405020304" charset="0"/>
              </a:rPr>
              <a:t>data</a:t>
            </a:r>
            <a:r>
              <a:rPr lang="zh-CN" altLang="zh-CN" sz="2000" dirty="0">
                <a:effectLst/>
                <a:latin typeface="Calibri" panose="020F0502020204030204" charset="0"/>
                <a:ea typeface="宋体" panose="02010600030101010101" pitchFamily="2" charset="-122"/>
                <a:cs typeface="Times New Roman" panose="02020603050405020304" charset="0"/>
              </a:rPr>
              <a:t>数据，然后在</a:t>
            </a:r>
            <a:r>
              <a:rPr lang="en-US" altLang="zh-CN" sz="2000" dirty="0">
                <a:effectLst/>
                <a:latin typeface="Calibri" panose="020F0502020204030204" charset="0"/>
                <a:ea typeface="宋体" panose="02010600030101010101" pitchFamily="2" charset="-122"/>
                <a:cs typeface="Times New Roman" panose="02020603050405020304" charset="0"/>
              </a:rPr>
              <a:t>return</a:t>
            </a:r>
            <a:r>
              <a:rPr lang="zh-CN" altLang="zh-CN" sz="2000" dirty="0">
                <a:effectLst/>
                <a:latin typeface="Calibri" panose="020F0502020204030204" charset="0"/>
                <a:ea typeface="宋体" panose="02010600030101010101" pitchFamily="2" charset="-122"/>
                <a:cs typeface="Times New Roman" panose="02020603050405020304" charset="0"/>
              </a:rPr>
              <a:t>部分调用数据。</a:t>
            </a:r>
            <a:endParaRPr lang="zh-CN" altLang="en-US" sz="2000" dirty="0"/>
          </a:p>
        </p:txBody>
      </p:sp>
      <p:pic>
        <p:nvPicPr>
          <p:cNvPr id="13" name="图片 12"/>
          <p:cNvPicPr/>
          <p:nvPr/>
        </p:nvPicPr>
        <p:blipFill>
          <a:blip r:embed="rId1"/>
          <a:stretch>
            <a:fillRect/>
          </a:stretch>
        </p:blipFill>
        <p:spPr>
          <a:xfrm>
            <a:off x="5182510" y="1999932"/>
            <a:ext cx="2491740" cy="2689860"/>
          </a:xfrm>
          <a:prstGeom prst="rect">
            <a:avLst/>
          </a:prstGeom>
        </p:spPr>
      </p:pic>
      <p:pic>
        <p:nvPicPr>
          <p:cNvPr id="14" name="图片 13"/>
          <p:cNvPicPr/>
          <p:nvPr/>
        </p:nvPicPr>
        <p:blipFill>
          <a:blip r:embed="rId2"/>
          <a:stretch>
            <a:fillRect/>
          </a:stretch>
        </p:blipFill>
        <p:spPr>
          <a:xfrm>
            <a:off x="1037590" y="1999932"/>
            <a:ext cx="3480162" cy="2689860"/>
          </a:xfrm>
          <a:prstGeom prst="rect">
            <a:avLst/>
          </a:prstGeom>
        </p:spPr>
      </p:pic>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前端内容</a:t>
            </a:r>
            <a:endParaRPr lang="zh-CN" altLang="en-US" sz="2000" dirty="0">
              <a:solidFill>
                <a:schemeClr val="bg1">
                  <a:lumMod val="50000"/>
                </a:schemeClr>
              </a:solidFill>
              <a:cs typeface="+mn-ea"/>
              <a:sym typeface="+mn-lt"/>
            </a:endParaRPr>
          </a:p>
        </p:txBody>
      </p:sp>
      <p:sp>
        <p:nvSpPr>
          <p:cNvPr id="11" name="文本框 10"/>
          <p:cNvSpPr txBox="1"/>
          <p:nvPr/>
        </p:nvSpPr>
        <p:spPr>
          <a:xfrm>
            <a:off x="715492" y="959078"/>
            <a:ext cx="8009150" cy="707886"/>
          </a:xfrm>
          <a:prstGeom prst="rect">
            <a:avLst/>
          </a:prstGeom>
          <a:noFill/>
        </p:spPr>
        <p:txBody>
          <a:bodyPr wrap="square" rtlCol="0">
            <a:spAutoFit/>
          </a:bodyPr>
          <a:lstStyle/>
          <a:p>
            <a:r>
              <a:rPr lang="en-US" altLang="zh-CN" sz="4000" dirty="0"/>
              <a:t>(3)</a:t>
            </a:r>
            <a:r>
              <a:rPr lang="zh-CN" altLang="en-US" sz="4000" dirty="0"/>
              <a:t>常用网站</a:t>
            </a:r>
            <a:endParaRPr lang="zh-CN" altLang="en-US" sz="4000" dirty="0"/>
          </a:p>
        </p:txBody>
      </p:sp>
      <p:sp>
        <p:nvSpPr>
          <p:cNvPr id="14" name="文本框 13"/>
          <p:cNvSpPr txBox="1"/>
          <p:nvPr/>
        </p:nvSpPr>
        <p:spPr>
          <a:xfrm>
            <a:off x="1186543" y="2558006"/>
            <a:ext cx="6471557" cy="2246769"/>
          </a:xfrm>
          <a:prstGeom prst="rect">
            <a:avLst/>
          </a:prstGeom>
          <a:noFill/>
        </p:spPr>
        <p:txBody>
          <a:bodyPr wrap="square">
            <a:spAutoFit/>
          </a:bodyPr>
          <a:lstStyle/>
          <a:p>
            <a:pPr indent="266700"/>
            <a:r>
              <a:rPr lang="en-US" altLang="zh-CN" sz="2800" dirty="0">
                <a:effectLst/>
                <a:latin typeface="Calibri" panose="020F0502020204030204" charset="0"/>
                <a:ea typeface="宋体" panose="02010600030101010101" pitchFamily="2" charset="-122"/>
                <a:cs typeface="Times New Roman" panose="02020603050405020304" charset="0"/>
              </a:rPr>
              <a:t>     </a:t>
            </a:r>
            <a:r>
              <a:rPr lang="zh-CN" altLang="zh-CN" sz="2800" dirty="0">
                <a:effectLst/>
                <a:latin typeface="Calibri" panose="020F0502020204030204" charset="0"/>
                <a:ea typeface="宋体" panose="02010600030101010101" pitchFamily="2" charset="-122"/>
                <a:cs typeface="Times New Roman" panose="02020603050405020304" charset="0"/>
              </a:rPr>
              <a:t>常用网站界面里有学校图书馆，本科生信息服务平台，学信网，学校教务处，知网，中国大学生</a:t>
            </a:r>
            <a:r>
              <a:rPr lang="en-US" altLang="zh-CN" sz="2800" dirty="0" err="1">
                <a:effectLst/>
                <a:latin typeface="Calibri" panose="020F0502020204030204" charset="0"/>
                <a:ea typeface="宋体" panose="02010600030101010101" pitchFamily="2" charset="-122"/>
                <a:cs typeface="Times New Roman" panose="02020603050405020304" charset="0"/>
              </a:rPr>
              <a:t>mooc</a:t>
            </a:r>
            <a:r>
              <a:rPr lang="zh-CN" altLang="zh-CN" sz="2800" dirty="0">
                <a:effectLst/>
                <a:latin typeface="Calibri" panose="020F0502020204030204" charset="0"/>
                <a:ea typeface="宋体" panose="02010600030101010101" pitchFamily="2" charset="-122"/>
                <a:cs typeface="Times New Roman" panose="02020603050405020304" charset="0"/>
              </a:rPr>
              <a:t>，学习通以及百度。这些网站都是同学们经常访问的，有很大的需求</a:t>
            </a:r>
            <a:r>
              <a:rPr lang="zh-CN" altLang="zh-CN" sz="1800" dirty="0">
                <a:effectLst/>
                <a:latin typeface="Calibri" panose="020F0502020204030204" charset="0"/>
                <a:ea typeface="宋体" panose="02010600030101010101" pitchFamily="2" charset="-122"/>
                <a:cs typeface="Times New Roman" panose="02020603050405020304" charset="0"/>
              </a:rPr>
              <a:t>。</a:t>
            </a:r>
            <a:endParaRPr lang="zh-CN" altLang="zh-CN" sz="1800" dirty="0">
              <a:effectLst/>
              <a:latin typeface="Calibri" panose="020F0502020204030204" charset="0"/>
              <a:ea typeface="宋体" panose="02010600030101010101" pitchFamily="2" charset="-122"/>
              <a:cs typeface="Times New Roman" panose="02020603050405020304" charset="0"/>
            </a:endParaRPr>
          </a:p>
        </p:txBody>
      </p:sp>
      <p:pic>
        <p:nvPicPr>
          <p:cNvPr id="12" name="图片 11" descr="网站1"/>
          <p:cNvPicPr/>
          <p:nvPr/>
        </p:nvPicPr>
        <p:blipFill>
          <a:blip r:embed="rId1"/>
          <a:stretch>
            <a:fillRect/>
          </a:stretch>
        </p:blipFill>
        <p:spPr>
          <a:xfrm>
            <a:off x="8067828" y="882637"/>
            <a:ext cx="3408680" cy="5092726"/>
          </a:xfrm>
          <a:prstGeom prst="rect">
            <a:avLst/>
          </a:prstGeom>
        </p:spPr>
      </p:pic>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前端内容</a:t>
            </a:r>
            <a:endParaRPr lang="zh-CN" altLang="en-US" sz="2000" dirty="0">
              <a:solidFill>
                <a:schemeClr val="bg1">
                  <a:lumMod val="50000"/>
                </a:schemeClr>
              </a:solidFill>
              <a:cs typeface="+mn-ea"/>
              <a:sym typeface="+mn-lt"/>
            </a:endParaRPr>
          </a:p>
        </p:txBody>
      </p:sp>
      <p:sp>
        <p:nvSpPr>
          <p:cNvPr id="11" name="文本框 10"/>
          <p:cNvSpPr txBox="1"/>
          <p:nvPr/>
        </p:nvSpPr>
        <p:spPr>
          <a:xfrm>
            <a:off x="715492" y="959078"/>
            <a:ext cx="8009150" cy="707886"/>
          </a:xfrm>
          <a:prstGeom prst="rect">
            <a:avLst/>
          </a:prstGeom>
          <a:noFill/>
        </p:spPr>
        <p:txBody>
          <a:bodyPr wrap="square" rtlCol="0">
            <a:spAutoFit/>
          </a:bodyPr>
          <a:lstStyle/>
          <a:p>
            <a:r>
              <a:rPr lang="en-US" altLang="zh-CN" sz="4000" dirty="0"/>
              <a:t>(3)</a:t>
            </a:r>
            <a:r>
              <a:rPr lang="zh-CN" altLang="en-US" sz="4000" dirty="0"/>
              <a:t>常用网站技术展示</a:t>
            </a:r>
            <a:endParaRPr lang="zh-CN" altLang="en-US" sz="4000" dirty="0"/>
          </a:p>
        </p:txBody>
      </p:sp>
      <p:pic>
        <p:nvPicPr>
          <p:cNvPr id="10" name="图片 9"/>
          <p:cNvPicPr/>
          <p:nvPr/>
        </p:nvPicPr>
        <p:blipFill>
          <a:blip r:embed="rId1"/>
          <a:stretch>
            <a:fillRect/>
          </a:stretch>
        </p:blipFill>
        <p:spPr>
          <a:xfrm>
            <a:off x="715492" y="2148999"/>
            <a:ext cx="6546442" cy="3637687"/>
          </a:xfrm>
          <a:prstGeom prst="rect">
            <a:avLst/>
          </a:prstGeom>
        </p:spPr>
      </p:pic>
      <p:sp>
        <p:nvSpPr>
          <p:cNvPr id="15" name="文本框 14"/>
          <p:cNvSpPr txBox="1"/>
          <p:nvPr/>
        </p:nvSpPr>
        <p:spPr>
          <a:xfrm>
            <a:off x="7534274" y="2844457"/>
            <a:ext cx="4657726" cy="2246769"/>
          </a:xfrm>
          <a:prstGeom prst="rect">
            <a:avLst/>
          </a:prstGeom>
          <a:noFill/>
        </p:spPr>
        <p:txBody>
          <a:bodyPr wrap="square">
            <a:spAutoFit/>
          </a:bodyPr>
          <a:lstStyle/>
          <a:p>
            <a:pPr indent="266700"/>
            <a:r>
              <a:rPr lang="en-US" altLang="zh-CN" sz="2000" dirty="0">
                <a:effectLst/>
                <a:latin typeface="Calibri" panose="020F0502020204030204" charset="0"/>
                <a:ea typeface="宋体" panose="02010600030101010101" pitchFamily="2" charset="-122"/>
                <a:cs typeface="Times New Roman" panose="02020603050405020304" charset="0"/>
              </a:rPr>
              <a:t>     </a:t>
            </a:r>
            <a:r>
              <a:rPr lang="zh-CN" altLang="zh-CN" sz="2000" dirty="0">
                <a:effectLst/>
                <a:latin typeface="Calibri" panose="020F0502020204030204" charset="0"/>
                <a:ea typeface="宋体" panose="02010600030101010101" pitchFamily="2" charset="-122"/>
                <a:cs typeface="Times New Roman" panose="02020603050405020304" charset="0"/>
              </a:rPr>
              <a:t>我们在</a:t>
            </a:r>
            <a:r>
              <a:rPr lang="en-US" altLang="zh-CN" sz="2000" dirty="0" err="1">
                <a:effectLst/>
                <a:latin typeface="Calibri" panose="020F0502020204030204" charset="0"/>
                <a:ea typeface="宋体" panose="02010600030101010101" pitchFamily="2" charset="-122"/>
                <a:cs typeface="Times New Roman" panose="02020603050405020304" charset="0"/>
              </a:rPr>
              <a:t>src</a:t>
            </a:r>
            <a:r>
              <a:rPr lang="zh-CN" altLang="zh-CN" sz="2000" dirty="0">
                <a:effectLst/>
                <a:latin typeface="Calibri" panose="020F0502020204030204" charset="0"/>
                <a:ea typeface="宋体" panose="02010600030101010101" pitchFamily="2" charset="-122"/>
                <a:cs typeface="Times New Roman" panose="02020603050405020304" charset="0"/>
              </a:rPr>
              <a:t>目录下创建了</a:t>
            </a:r>
            <a:r>
              <a:rPr lang="en-US" altLang="zh-CN" sz="2000" dirty="0" err="1">
                <a:effectLst/>
                <a:latin typeface="Calibri" panose="020F0502020204030204" charset="0"/>
                <a:ea typeface="宋体" panose="02010600030101010101" pitchFamily="2" charset="-122"/>
                <a:cs typeface="Times New Roman" panose="02020603050405020304" charset="0"/>
              </a:rPr>
              <a:t>Page_web</a:t>
            </a:r>
            <a:r>
              <a:rPr lang="zh-CN" altLang="zh-CN" sz="2000" dirty="0">
                <a:effectLst/>
                <a:latin typeface="Calibri" panose="020F0502020204030204" charset="0"/>
                <a:ea typeface="宋体" panose="02010600030101010101" pitchFamily="2" charset="-122"/>
                <a:cs typeface="Times New Roman" panose="02020603050405020304" charset="0"/>
              </a:rPr>
              <a:t>文件夹，在里面</a:t>
            </a:r>
            <a:r>
              <a:rPr lang="en-US" altLang="zh-CN" sz="2000" dirty="0">
                <a:effectLst/>
                <a:latin typeface="Calibri" panose="020F0502020204030204" charset="0"/>
                <a:ea typeface="宋体" panose="02010600030101010101" pitchFamily="2" charset="-122"/>
                <a:cs typeface="Times New Roman" panose="02020603050405020304" charset="0"/>
              </a:rPr>
              <a:t>TO_DELETE</a:t>
            </a:r>
            <a:r>
              <a:rPr lang="zh-CN" altLang="zh-CN" sz="2000" dirty="0">
                <a:effectLst/>
                <a:latin typeface="Calibri" panose="020F0502020204030204" charset="0"/>
                <a:ea typeface="宋体" panose="02010600030101010101" pitchFamily="2" charset="-122"/>
                <a:cs typeface="Times New Roman" panose="02020603050405020304" charset="0"/>
              </a:rPr>
              <a:t>文件夹中的</a:t>
            </a:r>
            <a:r>
              <a:rPr lang="en-US" altLang="zh-CN" sz="2000" dirty="0">
                <a:effectLst/>
                <a:latin typeface="Calibri" panose="020F0502020204030204" charset="0"/>
                <a:ea typeface="宋体" panose="02010600030101010101" pitchFamily="2" charset="-122"/>
                <a:cs typeface="Times New Roman" panose="02020603050405020304" charset="0"/>
              </a:rPr>
              <a:t>reservate_type.js</a:t>
            </a:r>
            <a:r>
              <a:rPr lang="zh-CN" altLang="zh-CN" sz="2000" dirty="0">
                <a:effectLst/>
                <a:latin typeface="Calibri" panose="020F0502020204030204" charset="0"/>
                <a:ea typeface="宋体" panose="02010600030101010101" pitchFamily="2" charset="-122"/>
                <a:cs typeface="Times New Roman" panose="02020603050405020304" charset="0"/>
              </a:rPr>
              <a:t>文件中用数组储存了各个网站的信息，在</a:t>
            </a:r>
            <a:r>
              <a:rPr lang="en-US" altLang="zh-CN" sz="2000" dirty="0">
                <a:effectLst/>
                <a:latin typeface="Calibri" panose="020F0502020204030204" charset="0"/>
                <a:ea typeface="宋体" panose="02010600030101010101" pitchFamily="2" charset="-122"/>
                <a:cs typeface="Times New Roman" panose="02020603050405020304" charset="0"/>
              </a:rPr>
              <a:t>images.js</a:t>
            </a:r>
            <a:r>
              <a:rPr lang="zh-CN" altLang="zh-CN" sz="2000" dirty="0">
                <a:effectLst/>
                <a:latin typeface="Calibri" panose="020F0502020204030204" charset="0"/>
                <a:ea typeface="宋体" panose="02010600030101010101" pitchFamily="2" charset="-122"/>
                <a:cs typeface="Times New Roman" panose="02020603050405020304" charset="0"/>
              </a:rPr>
              <a:t>中将各个网站图标的名字与图片对应，方便后续在</a:t>
            </a:r>
            <a:r>
              <a:rPr lang="en-US" altLang="zh-CN" sz="2000" dirty="0">
                <a:effectLst/>
                <a:latin typeface="Calibri" panose="020F0502020204030204" charset="0"/>
                <a:ea typeface="宋体" panose="02010600030101010101" pitchFamily="2" charset="-122"/>
                <a:cs typeface="Times New Roman" panose="02020603050405020304" charset="0"/>
              </a:rPr>
              <a:t>index.js</a:t>
            </a:r>
            <a:r>
              <a:rPr lang="zh-CN" altLang="zh-CN" sz="2000" dirty="0">
                <a:effectLst/>
                <a:latin typeface="Calibri" panose="020F0502020204030204" charset="0"/>
                <a:ea typeface="宋体" panose="02010600030101010101" pitchFamily="2" charset="-122"/>
                <a:cs typeface="Times New Roman" panose="02020603050405020304" charset="0"/>
              </a:rPr>
              <a:t>中调用，通过</a:t>
            </a:r>
            <a:r>
              <a:rPr lang="en-US" altLang="zh-CN" sz="2000" dirty="0" err="1">
                <a:effectLst/>
                <a:latin typeface="Calibri" panose="020F0502020204030204" charset="0"/>
                <a:ea typeface="宋体" panose="02010600030101010101" pitchFamily="2" charset="-122"/>
                <a:cs typeface="Times New Roman" panose="02020603050405020304" charset="0"/>
              </a:rPr>
              <a:t>url</a:t>
            </a:r>
            <a:r>
              <a:rPr lang="zh-CN" altLang="zh-CN" sz="2000" dirty="0">
                <a:effectLst/>
                <a:latin typeface="Calibri" panose="020F0502020204030204" charset="0"/>
                <a:ea typeface="宋体" panose="02010600030101010101" pitchFamily="2" charset="-122"/>
                <a:cs typeface="Times New Roman" panose="02020603050405020304" charset="0"/>
              </a:rPr>
              <a:t>的形式，点击各个图标即可链接到常用的网站进行访问。</a:t>
            </a:r>
            <a:endParaRPr lang="zh-CN" altLang="zh-CN" sz="2000" dirty="0">
              <a:effectLst/>
              <a:latin typeface="Calibri" panose="020F0502020204030204" charset="0"/>
              <a:ea typeface="宋体" panose="02010600030101010101" pitchFamily="2" charset="-122"/>
              <a:cs typeface="Times New Roman" panose="02020603050405020304" charset="0"/>
            </a:endParaRPr>
          </a:p>
        </p:txBody>
      </p:sp>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前端内容</a:t>
            </a:r>
            <a:endParaRPr lang="zh-CN" altLang="en-US" sz="2000" dirty="0">
              <a:solidFill>
                <a:schemeClr val="bg1">
                  <a:lumMod val="50000"/>
                </a:schemeClr>
              </a:solidFill>
              <a:cs typeface="+mn-ea"/>
              <a:sym typeface="+mn-lt"/>
            </a:endParaRPr>
          </a:p>
        </p:txBody>
      </p:sp>
      <p:sp>
        <p:nvSpPr>
          <p:cNvPr id="11" name="文本框 10"/>
          <p:cNvSpPr txBox="1"/>
          <p:nvPr/>
        </p:nvSpPr>
        <p:spPr>
          <a:xfrm>
            <a:off x="715492" y="959078"/>
            <a:ext cx="8009150" cy="707886"/>
          </a:xfrm>
          <a:prstGeom prst="rect">
            <a:avLst/>
          </a:prstGeom>
          <a:noFill/>
        </p:spPr>
        <p:txBody>
          <a:bodyPr wrap="square" rtlCol="0">
            <a:spAutoFit/>
          </a:bodyPr>
          <a:lstStyle/>
          <a:p>
            <a:r>
              <a:rPr lang="en-US" altLang="zh-CN" sz="4000" dirty="0"/>
              <a:t>(4)</a:t>
            </a:r>
            <a:r>
              <a:rPr lang="zh-CN" altLang="en-US" sz="4000" dirty="0"/>
              <a:t>底部导航栏同步</a:t>
            </a:r>
            <a:endParaRPr lang="zh-CN" altLang="en-US" sz="4000" dirty="0"/>
          </a:p>
        </p:txBody>
      </p:sp>
      <p:sp>
        <p:nvSpPr>
          <p:cNvPr id="14" name="文本框 13"/>
          <p:cNvSpPr txBox="1"/>
          <p:nvPr/>
        </p:nvSpPr>
        <p:spPr>
          <a:xfrm>
            <a:off x="2317790" y="2451371"/>
            <a:ext cx="9171211" cy="1384995"/>
          </a:xfrm>
          <a:prstGeom prst="rect">
            <a:avLst/>
          </a:prstGeom>
          <a:noFill/>
        </p:spPr>
        <p:txBody>
          <a:bodyPr wrap="square">
            <a:spAutoFit/>
          </a:bodyPr>
          <a:lstStyle/>
          <a:p>
            <a:r>
              <a:rPr lang="zh-CN" altLang="en-US" sz="2800" dirty="0">
                <a:effectLst/>
                <a:latin typeface="Calibri" panose="020F0502020204030204" charset="0"/>
                <a:ea typeface="宋体" panose="02010600030101010101" pitchFamily="2" charset="-122"/>
                <a:cs typeface="Times New Roman" panose="02020603050405020304" charset="0"/>
              </a:rPr>
              <a:t>          为</a:t>
            </a:r>
            <a:r>
              <a:rPr lang="zh-CN" altLang="zh-CN" sz="2800" dirty="0">
                <a:effectLst/>
                <a:latin typeface="Calibri" panose="020F0502020204030204" charset="0"/>
                <a:ea typeface="宋体" panose="02010600030101010101" pitchFamily="2" charset="-122"/>
                <a:cs typeface="Times New Roman" panose="02020603050405020304" charset="0"/>
              </a:rPr>
              <a:t>了方便用户点击，提高用户体验，增加用户对应用的使用回头率，我们设置了导航栏，方便用户进行页面跳转。</a:t>
            </a:r>
            <a:endParaRPr lang="zh-CN" altLang="zh-CN" sz="2800" dirty="0">
              <a:effectLst/>
              <a:latin typeface="Calibri" panose="020F0502020204030204" charset="0"/>
              <a:ea typeface="宋体" panose="02010600030101010101" pitchFamily="2" charset="-122"/>
              <a:cs typeface="Times New Roman" panose="02020603050405020304" charset="0"/>
            </a:endParaRPr>
          </a:p>
        </p:txBody>
      </p:sp>
      <p:pic>
        <p:nvPicPr>
          <p:cNvPr id="9" name="图片 8"/>
          <p:cNvPicPr/>
          <p:nvPr/>
        </p:nvPicPr>
        <p:blipFill>
          <a:blip r:embed="rId1"/>
          <a:stretch>
            <a:fillRect/>
          </a:stretch>
        </p:blipFill>
        <p:spPr>
          <a:xfrm>
            <a:off x="2225260" y="5002123"/>
            <a:ext cx="7741480" cy="1229811"/>
          </a:xfrm>
          <a:prstGeom prst="rect">
            <a:avLst/>
          </a:prstGeom>
        </p:spPr>
      </p:pic>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前端内容</a:t>
            </a:r>
            <a:endParaRPr lang="zh-CN" altLang="en-US" sz="2000" dirty="0">
              <a:solidFill>
                <a:schemeClr val="bg1">
                  <a:lumMod val="50000"/>
                </a:schemeClr>
              </a:solidFill>
              <a:cs typeface="+mn-ea"/>
              <a:sym typeface="+mn-lt"/>
            </a:endParaRPr>
          </a:p>
        </p:txBody>
      </p:sp>
      <p:sp>
        <p:nvSpPr>
          <p:cNvPr id="11" name="文本框 10"/>
          <p:cNvSpPr txBox="1"/>
          <p:nvPr/>
        </p:nvSpPr>
        <p:spPr>
          <a:xfrm>
            <a:off x="715492" y="959078"/>
            <a:ext cx="8009150" cy="707886"/>
          </a:xfrm>
          <a:prstGeom prst="rect">
            <a:avLst/>
          </a:prstGeom>
          <a:noFill/>
        </p:spPr>
        <p:txBody>
          <a:bodyPr wrap="square" rtlCol="0">
            <a:spAutoFit/>
          </a:bodyPr>
          <a:lstStyle/>
          <a:p>
            <a:r>
              <a:rPr lang="en-US" altLang="zh-CN" sz="4000" dirty="0"/>
              <a:t>(4)</a:t>
            </a:r>
            <a:r>
              <a:rPr lang="zh-CN" altLang="en-US" sz="4000" dirty="0"/>
              <a:t>底部导航栏同步代码与原理</a:t>
            </a:r>
            <a:endParaRPr lang="zh-CN" altLang="en-US" sz="4000" dirty="0"/>
          </a:p>
        </p:txBody>
      </p:sp>
      <p:pic>
        <p:nvPicPr>
          <p:cNvPr id="9" name="图片 8" descr="导航2"/>
          <p:cNvPicPr/>
          <p:nvPr/>
        </p:nvPicPr>
        <p:blipFill>
          <a:blip r:embed="rId1"/>
          <a:stretch>
            <a:fillRect/>
          </a:stretch>
        </p:blipFill>
        <p:spPr>
          <a:xfrm>
            <a:off x="350443" y="1999932"/>
            <a:ext cx="7159745" cy="4330609"/>
          </a:xfrm>
          <a:prstGeom prst="rect">
            <a:avLst/>
          </a:prstGeom>
        </p:spPr>
      </p:pic>
      <p:sp>
        <p:nvSpPr>
          <p:cNvPr id="12" name="文本框 11"/>
          <p:cNvSpPr txBox="1"/>
          <p:nvPr/>
        </p:nvSpPr>
        <p:spPr>
          <a:xfrm>
            <a:off x="8031979" y="2595575"/>
            <a:ext cx="3809578" cy="3139321"/>
          </a:xfrm>
          <a:prstGeom prst="rect">
            <a:avLst/>
          </a:prstGeom>
          <a:noFill/>
        </p:spPr>
        <p:txBody>
          <a:bodyPr wrap="square">
            <a:spAutoFit/>
          </a:bodyPr>
          <a:lstStyle/>
          <a:p>
            <a:pPr indent="266700"/>
            <a:r>
              <a:rPr lang="zh-CN" altLang="zh-CN" sz="1800" dirty="0">
                <a:effectLst/>
                <a:latin typeface="Calibri" panose="020F0502020204030204" charset="0"/>
                <a:ea typeface="宋体" panose="02010600030101010101" pitchFamily="2" charset="-122"/>
                <a:cs typeface="Times New Roman" panose="02020603050405020304" charset="0"/>
              </a:rPr>
              <a:t>为了在点击每个界面的时候，每个界面底部都会显示导航栏，这样方便我们切换到需要的界面，方便我们使用。我们在每个界面</a:t>
            </a:r>
            <a:r>
              <a:rPr lang="en-US" altLang="zh-CN" sz="1800" dirty="0">
                <a:effectLst/>
                <a:latin typeface="Calibri" panose="020F0502020204030204" charset="0"/>
                <a:ea typeface="宋体" panose="02010600030101010101" pitchFamily="2" charset="-122"/>
                <a:cs typeface="Times New Roman" panose="02020603050405020304" charset="0"/>
              </a:rPr>
              <a:t>index.js</a:t>
            </a:r>
            <a:r>
              <a:rPr lang="zh-CN" altLang="zh-CN" sz="1800" dirty="0">
                <a:effectLst/>
                <a:latin typeface="Calibri" panose="020F0502020204030204" charset="0"/>
                <a:ea typeface="宋体" panose="02010600030101010101" pitchFamily="2" charset="-122"/>
                <a:cs typeface="Times New Roman" panose="02020603050405020304" charset="0"/>
              </a:rPr>
              <a:t>文件里都运用了同份代码，并用数组的形式进行调用，以对应到其界面图标中。以下为</a:t>
            </a:r>
            <a:r>
              <a:rPr lang="en-US" altLang="zh-CN" sz="1800" dirty="0">
                <a:effectLst/>
                <a:latin typeface="Calibri" panose="020F0502020204030204" charset="0"/>
                <a:ea typeface="宋体" panose="02010600030101010101" pitchFamily="2" charset="-122"/>
                <a:cs typeface="Times New Roman" panose="02020603050405020304" charset="0"/>
              </a:rPr>
              <a:t>serve</a:t>
            </a:r>
            <a:r>
              <a:rPr lang="zh-CN" altLang="zh-CN" sz="1800" dirty="0">
                <a:effectLst/>
                <a:latin typeface="Calibri" panose="020F0502020204030204" charset="0"/>
                <a:ea typeface="宋体" panose="02010600030101010101" pitchFamily="2" charset="-122"/>
                <a:cs typeface="Times New Roman" panose="02020603050405020304" charset="0"/>
              </a:rPr>
              <a:t>界面为例。在</a:t>
            </a:r>
            <a:r>
              <a:rPr lang="en-US" altLang="zh-CN" sz="1800" dirty="0" err="1">
                <a:effectLst/>
                <a:latin typeface="Calibri" panose="020F0502020204030204" charset="0"/>
                <a:ea typeface="宋体" panose="02010600030101010101" pitchFamily="2" charset="-122"/>
                <a:cs typeface="Times New Roman" panose="02020603050405020304" charset="0"/>
              </a:rPr>
              <a:t>useState</a:t>
            </a:r>
            <a:r>
              <a:rPr lang="zh-CN" altLang="zh-CN" sz="1800" dirty="0">
                <a:effectLst/>
                <a:latin typeface="Calibri" panose="020F0502020204030204" charset="0"/>
                <a:ea typeface="宋体" panose="02010600030101010101" pitchFamily="2" charset="-122"/>
                <a:cs typeface="Times New Roman" panose="02020603050405020304" charset="0"/>
              </a:rPr>
              <a:t>中是不同的数字对应不同的跳转页面</a:t>
            </a:r>
            <a:r>
              <a:rPr lang="en-US" altLang="zh-CN" sz="1800" dirty="0" err="1">
                <a:effectLst/>
                <a:latin typeface="Calibri" panose="020F0502020204030204" charset="0"/>
                <a:ea typeface="宋体" panose="02010600030101010101" pitchFamily="2" charset="-122"/>
                <a:cs typeface="Times New Roman" panose="02020603050405020304" charset="0"/>
              </a:rPr>
              <a:t>eg</a:t>
            </a:r>
            <a:r>
              <a:rPr lang="zh-CN" altLang="zh-CN" sz="1800" dirty="0">
                <a:effectLst/>
                <a:latin typeface="Calibri" panose="020F0502020204030204" charset="0"/>
                <a:ea typeface="宋体" panose="02010600030101010101" pitchFamily="2" charset="-122"/>
                <a:cs typeface="Times New Roman" panose="02020603050405020304" charset="0"/>
              </a:rPr>
              <a:t>：数字</a:t>
            </a:r>
            <a:r>
              <a:rPr lang="en-US" altLang="zh-CN" sz="1800" dirty="0">
                <a:effectLst/>
                <a:latin typeface="Calibri" panose="020F0502020204030204" charset="0"/>
                <a:ea typeface="宋体" panose="02010600030101010101" pitchFamily="2" charset="-122"/>
                <a:cs typeface="Times New Roman" panose="02020603050405020304" charset="0"/>
              </a:rPr>
              <a:t>1</a:t>
            </a:r>
            <a:r>
              <a:rPr lang="zh-CN" altLang="zh-CN" sz="1800" dirty="0">
                <a:effectLst/>
                <a:latin typeface="Calibri" panose="020F0502020204030204" charset="0"/>
                <a:ea typeface="宋体" panose="02010600030101010101" pitchFamily="2" charset="-122"/>
                <a:cs typeface="Times New Roman" panose="02020603050405020304" charset="0"/>
              </a:rPr>
              <a:t>，对应的就是服务界面。我们使用的是</a:t>
            </a:r>
            <a:r>
              <a:rPr lang="en-US" altLang="zh-CN" sz="1800" dirty="0" err="1">
                <a:effectLst/>
                <a:latin typeface="Calibri" panose="020F0502020204030204" charset="0"/>
                <a:ea typeface="宋体" panose="02010600030101010101" pitchFamily="2" charset="-122"/>
                <a:cs typeface="Times New Roman" panose="02020603050405020304" charset="0"/>
              </a:rPr>
              <a:t>goto</a:t>
            </a:r>
            <a:r>
              <a:rPr lang="zh-CN" altLang="zh-CN" sz="1800" dirty="0">
                <a:effectLst/>
                <a:latin typeface="Calibri" panose="020F0502020204030204" charset="0"/>
                <a:ea typeface="宋体" panose="02010600030101010101" pitchFamily="2" charset="-122"/>
                <a:cs typeface="Times New Roman" panose="02020603050405020304" charset="0"/>
              </a:rPr>
              <a:t>的形式指定到对应界面文件</a:t>
            </a:r>
            <a:endParaRPr lang="zh-CN" altLang="zh-CN" sz="1800" dirty="0">
              <a:effectLst/>
              <a:latin typeface="Calibri" panose="020F0502020204030204" charset="0"/>
              <a:ea typeface="宋体" panose="02010600030101010101" pitchFamily="2" charset="-122"/>
              <a:cs typeface="Times New Roman" panose="02020603050405020304" charset="0"/>
            </a:endParaRPr>
          </a:p>
        </p:txBody>
      </p:sp>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前端内容</a:t>
            </a:r>
            <a:endParaRPr lang="zh-CN" altLang="en-US" sz="2000" dirty="0">
              <a:solidFill>
                <a:schemeClr val="bg1">
                  <a:lumMod val="50000"/>
                </a:schemeClr>
              </a:solidFill>
              <a:cs typeface="+mn-ea"/>
              <a:sym typeface="+mn-lt"/>
            </a:endParaRPr>
          </a:p>
        </p:txBody>
      </p:sp>
      <p:sp>
        <p:nvSpPr>
          <p:cNvPr id="11" name="文本框 10"/>
          <p:cNvSpPr txBox="1"/>
          <p:nvPr/>
        </p:nvSpPr>
        <p:spPr>
          <a:xfrm>
            <a:off x="715492" y="959078"/>
            <a:ext cx="8009150" cy="707886"/>
          </a:xfrm>
          <a:prstGeom prst="rect">
            <a:avLst/>
          </a:prstGeom>
          <a:noFill/>
        </p:spPr>
        <p:txBody>
          <a:bodyPr wrap="square" rtlCol="0">
            <a:spAutoFit/>
          </a:bodyPr>
          <a:lstStyle/>
          <a:p>
            <a:r>
              <a:rPr lang="en-US" altLang="zh-CN" sz="4000" dirty="0"/>
              <a:t>(5)</a:t>
            </a:r>
            <a:r>
              <a:rPr lang="zh-CN" altLang="en-US" sz="4000" dirty="0"/>
              <a:t>服务界面</a:t>
            </a:r>
            <a:endParaRPr lang="zh-CN" altLang="en-US" sz="4000" dirty="0"/>
          </a:p>
        </p:txBody>
      </p:sp>
      <p:pic>
        <p:nvPicPr>
          <p:cNvPr id="10" name="图片 9"/>
          <p:cNvPicPr/>
          <p:nvPr/>
        </p:nvPicPr>
        <p:blipFill rotWithShape="1">
          <a:blip r:embed="rId1" cstate="print">
            <a:extLst>
              <a:ext uri="{28A0092B-C50C-407E-A947-70E740481C1C}">
                <a14:useLocalDpi xmlns:a14="http://schemas.microsoft.com/office/drawing/2010/main" val="0"/>
              </a:ext>
            </a:extLst>
          </a:blip>
          <a:srcRect t="5964" r="404"/>
          <a:stretch>
            <a:fillRect/>
          </a:stretch>
        </p:blipFill>
        <p:spPr bwMode="auto">
          <a:xfrm>
            <a:off x="7944046" y="731996"/>
            <a:ext cx="2922360" cy="5394008"/>
          </a:xfrm>
          <a:prstGeom prst="rect">
            <a:avLst/>
          </a:prstGeom>
          <a:noFill/>
          <a:ln>
            <a:noFill/>
          </a:ln>
        </p:spPr>
      </p:pic>
      <p:sp>
        <p:nvSpPr>
          <p:cNvPr id="12" name="文本框 11"/>
          <p:cNvSpPr txBox="1"/>
          <p:nvPr/>
        </p:nvSpPr>
        <p:spPr>
          <a:xfrm>
            <a:off x="757266" y="2661557"/>
            <a:ext cx="6473553" cy="2554545"/>
          </a:xfrm>
          <a:prstGeom prst="rect">
            <a:avLst/>
          </a:prstGeom>
          <a:noFill/>
        </p:spPr>
        <p:txBody>
          <a:bodyPr wrap="square">
            <a:spAutoFit/>
          </a:bodyPr>
          <a:lstStyle/>
          <a:p>
            <a:pPr indent="266700"/>
            <a:r>
              <a:rPr lang="zh-CN" altLang="zh-CN" sz="2000" b="1" dirty="0">
                <a:effectLst/>
                <a:latin typeface="Calibri" panose="020F0502020204030204" charset="0"/>
                <a:ea typeface="宋体" panose="02010600030101010101" pitchFamily="2" charset="-122"/>
                <a:cs typeface="Times New Roman" panose="02020603050405020304" charset="0"/>
              </a:rPr>
              <a:t>服务界面里众多提供了众多应用场景，如教学服务（成绩查询、我的课表），公共服务（东秦缴费平台、校园一卡通综合服务、计算机等级考试、快递查询、普通话等级查询、四六级、优课、有道词典），学工服务（学校新闻、请假离校、超级社团、志愿汇、勤工俭学、学习强国、学习通），未分类（竞赛咨询、国内新闻）。可以更好地服务于在校师生们，同时该界面还可以十分便捷地进行扩展，添加更多应用。</a:t>
            </a:r>
            <a:endParaRPr lang="zh-CN" altLang="zh-CN" sz="2000" b="1" dirty="0">
              <a:effectLst/>
              <a:latin typeface="Calibri" panose="020F0502020204030204" charset="0"/>
              <a:ea typeface="宋体" panose="02010600030101010101" pitchFamily="2" charset="-122"/>
              <a:cs typeface="Times New Roman" panose="02020603050405020304" charset="0"/>
            </a:endParaRPr>
          </a:p>
        </p:txBody>
      </p:sp>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前端内容</a:t>
            </a:r>
            <a:endParaRPr lang="zh-CN" altLang="en-US" sz="2000" dirty="0">
              <a:solidFill>
                <a:schemeClr val="bg1">
                  <a:lumMod val="50000"/>
                </a:schemeClr>
              </a:solidFill>
              <a:cs typeface="+mn-ea"/>
              <a:sym typeface="+mn-lt"/>
            </a:endParaRPr>
          </a:p>
        </p:txBody>
      </p:sp>
      <p:sp>
        <p:nvSpPr>
          <p:cNvPr id="11" name="文本框 10"/>
          <p:cNvSpPr txBox="1"/>
          <p:nvPr/>
        </p:nvSpPr>
        <p:spPr>
          <a:xfrm>
            <a:off x="715492" y="959078"/>
            <a:ext cx="8009150" cy="707886"/>
          </a:xfrm>
          <a:prstGeom prst="rect">
            <a:avLst/>
          </a:prstGeom>
          <a:noFill/>
        </p:spPr>
        <p:txBody>
          <a:bodyPr wrap="square" rtlCol="0">
            <a:spAutoFit/>
          </a:bodyPr>
          <a:lstStyle/>
          <a:p>
            <a:r>
              <a:rPr lang="en-US" altLang="zh-CN" sz="4000" dirty="0"/>
              <a:t>(5)</a:t>
            </a:r>
            <a:r>
              <a:rPr lang="zh-CN" altLang="en-US" sz="4000" dirty="0"/>
              <a:t>服务界面代码与原理</a:t>
            </a:r>
            <a:endParaRPr lang="zh-CN" altLang="en-US" sz="4000" dirty="0"/>
          </a:p>
        </p:txBody>
      </p:sp>
      <p:sp>
        <p:nvSpPr>
          <p:cNvPr id="13" name="文本框 12"/>
          <p:cNvSpPr txBox="1"/>
          <p:nvPr/>
        </p:nvSpPr>
        <p:spPr>
          <a:xfrm>
            <a:off x="7397044" y="2149087"/>
            <a:ext cx="4282618" cy="3416320"/>
          </a:xfrm>
          <a:prstGeom prst="rect">
            <a:avLst/>
          </a:prstGeom>
          <a:noFill/>
        </p:spPr>
        <p:txBody>
          <a:bodyPr wrap="square">
            <a:spAutoFit/>
          </a:bodyPr>
          <a:lstStyle/>
          <a:p>
            <a:r>
              <a:rPr lang="zh-CN" altLang="zh-CN" sz="2400" b="1" dirty="0">
                <a:effectLst/>
                <a:latin typeface="Calibri" panose="020F0502020204030204" charset="0"/>
                <a:ea typeface="宋体" panose="02010600030101010101" pitchFamily="2" charset="-122"/>
                <a:cs typeface="Times New Roman" panose="02020603050405020304" charset="0"/>
              </a:rPr>
              <a:t>我们在</a:t>
            </a:r>
            <a:r>
              <a:rPr lang="en-US" altLang="zh-CN" sz="2400" b="1" dirty="0" err="1">
                <a:effectLst/>
                <a:latin typeface="Calibri" panose="020F0502020204030204" charset="0"/>
                <a:ea typeface="宋体" panose="02010600030101010101" pitchFamily="2" charset="-122"/>
                <a:cs typeface="Times New Roman" panose="02020603050405020304" charset="0"/>
              </a:rPr>
              <a:t>src</a:t>
            </a:r>
            <a:r>
              <a:rPr lang="zh-CN" altLang="zh-CN" sz="2400" b="1" dirty="0">
                <a:effectLst/>
                <a:latin typeface="Calibri" panose="020F0502020204030204" charset="0"/>
                <a:ea typeface="宋体" panose="02010600030101010101" pitchFamily="2" charset="-122"/>
                <a:cs typeface="Times New Roman" panose="02020603050405020304" charset="0"/>
              </a:rPr>
              <a:t>目录下创建了</a:t>
            </a:r>
            <a:r>
              <a:rPr lang="en-US" altLang="zh-CN" sz="2400" b="1" dirty="0" err="1">
                <a:effectLst/>
                <a:latin typeface="Calibri" panose="020F0502020204030204" charset="0"/>
                <a:ea typeface="宋体" panose="02010600030101010101" pitchFamily="2" charset="-122"/>
                <a:cs typeface="Times New Roman" panose="02020603050405020304" charset="0"/>
              </a:rPr>
              <a:t>Page_serve</a:t>
            </a:r>
            <a:r>
              <a:rPr lang="zh-CN" altLang="zh-CN" sz="2400" b="1" dirty="0">
                <a:effectLst/>
                <a:latin typeface="Calibri" panose="020F0502020204030204" charset="0"/>
                <a:ea typeface="宋体" panose="02010600030101010101" pitchFamily="2" charset="-122"/>
                <a:cs typeface="Times New Roman" panose="02020603050405020304" charset="0"/>
              </a:rPr>
              <a:t>文件夹，在里面</a:t>
            </a:r>
            <a:r>
              <a:rPr lang="en-US" altLang="zh-CN" sz="2400" b="1" dirty="0">
                <a:effectLst/>
                <a:latin typeface="Calibri" panose="020F0502020204030204" charset="0"/>
                <a:ea typeface="宋体" panose="02010600030101010101" pitchFamily="2" charset="-122"/>
                <a:cs typeface="Times New Roman" panose="02020603050405020304" charset="0"/>
              </a:rPr>
              <a:t>TO_DELETE</a:t>
            </a:r>
            <a:r>
              <a:rPr lang="zh-CN" altLang="zh-CN" sz="2400" b="1" dirty="0">
                <a:effectLst/>
                <a:latin typeface="Calibri" panose="020F0502020204030204" charset="0"/>
                <a:ea typeface="宋体" panose="02010600030101010101" pitchFamily="2" charset="-122"/>
                <a:cs typeface="Times New Roman" panose="02020603050405020304" charset="0"/>
              </a:rPr>
              <a:t>文件夹中的</a:t>
            </a:r>
            <a:r>
              <a:rPr lang="en-US" altLang="zh-CN" sz="2400" b="1" dirty="0">
                <a:effectLst/>
                <a:latin typeface="Calibri" panose="020F0502020204030204" charset="0"/>
                <a:ea typeface="宋体" panose="02010600030101010101" pitchFamily="2" charset="-122"/>
                <a:cs typeface="Times New Roman" panose="02020603050405020304" charset="0"/>
              </a:rPr>
              <a:t>jsonData.js</a:t>
            </a:r>
            <a:r>
              <a:rPr lang="zh-CN" altLang="zh-CN" sz="2400" b="1" dirty="0">
                <a:effectLst/>
                <a:latin typeface="Calibri" panose="020F0502020204030204" charset="0"/>
                <a:ea typeface="宋体" panose="02010600030101010101" pitchFamily="2" charset="-122"/>
                <a:cs typeface="Times New Roman" panose="02020603050405020304" charset="0"/>
              </a:rPr>
              <a:t>中用数组的形式储存了界面里的各个应用，之后在</a:t>
            </a:r>
            <a:r>
              <a:rPr lang="en-US" altLang="zh-CN" sz="2400" b="1" dirty="0">
                <a:effectLst/>
                <a:latin typeface="Calibri" panose="020F0502020204030204" charset="0"/>
                <a:ea typeface="宋体" panose="02010600030101010101" pitchFamily="2" charset="-122"/>
                <a:cs typeface="Times New Roman" panose="02020603050405020304" charset="0"/>
              </a:rPr>
              <a:t>index.js</a:t>
            </a:r>
            <a:r>
              <a:rPr lang="zh-CN" altLang="zh-CN" sz="2400" b="1" dirty="0">
                <a:effectLst/>
                <a:latin typeface="Calibri" panose="020F0502020204030204" charset="0"/>
                <a:ea typeface="宋体" panose="02010600030101010101" pitchFamily="2" charset="-122"/>
                <a:cs typeface="Times New Roman" panose="02020603050405020304" charset="0"/>
              </a:rPr>
              <a:t>文件中调用即可。同时用</a:t>
            </a:r>
            <a:r>
              <a:rPr lang="en-US" altLang="zh-CN" sz="2400" b="1" dirty="0" err="1">
                <a:effectLst/>
                <a:latin typeface="Calibri" panose="020F0502020204030204" charset="0"/>
                <a:ea typeface="宋体" panose="02010600030101010101" pitchFamily="2" charset="-122"/>
                <a:cs typeface="Times New Roman" panose="02020603050405020304" charset="0"/>
              </a:rPr>
              <a:t>url</a:t>
            </a:r>
            <a:r>
              <a:rPr lang="zh-CN" altLang="zh-CN" sz="2400" b="1" dirty="0">
                <a:effectLst/>
                <a:latin typeface="Calibri" panose="020F0502020204030204" charset="0"/>
                <a:ea typeface="宋体" panose="02010600030101010101" pitchFamily="2" charset="-122"/>
                <a:cs typeface="Times New Roman" panose="02020603050405020304" charset="0"/>
              </a:rPr>
              <a:t>的形式，实现各个应用的功能，点击图标即可链接到外部网站，实现其功能。</a:t>
            </a:r>
            <a:endParaRPr lang="zh-CN" altLang="zh-CN" sz="2400" b="1" dirty="0">
              <a:effectLst/>
              <a:latin typeface="Calibri" panose="020F0502020204030204" charset="0"/>
              <a:ea typeface="宋体" panose="02010600030101010101" pitchFamily="2" charset="-122"/>
              <a:cs typeface="Times New Roman" panose="02020603050405020304" charset="0"/>
            </a:endParaRPr>
          </a:p>
        </p:txBody>
      </p:sp>
      <p:pic>
        <p:nvPicPr>
          <p:cNvPr id="14" name="图片 13"/>
          <p:cNvPicPr/>
          <p:nvPr/>
        </p:nvPicPr>
        <p:blipFill>
          <a:blip r:embed="rId1"/>
          <a:stretch>
            <a:fillRect/>
          </a:stretch>
        </p:blipFill>
        <p:spPr>
          <a:xfrm>
            <a:off x="1037590" y="2149087"/>
            <a:ext cx="5915025" cy="3983128"/>
          </a:xfrm>
          <a:prstGeom prst="rect">
            <a:avLst/>
          </a:prstGeom>
        </p:spPr>
      </p:pic>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前端内容</a:t>
            </a:r>
            <a:endParaRPr lang="zh-CN" altLang="en-US" sz="2000" dirty="0">
              <a:solidFill>
                <a:schemeClr val="bg1">
                  <a:lumMod val="50000"/>
                </a:schemeClr>
              </a:solidFill>
              <a:cs typeface="+mn-ea"/>
              <a:sym typeface="+mn-lt"/>
            </a:endParaRPr>
          </a:p>
        </p:txBody>
      </p:sp>
      <p:sp>
        <p:nvSpPr>
          <p:cNvPr id="11" name="文本框 10"/>
          <p:cNvSpPr txBox="1"/>
          <p:nvPr/>
        </p:nvSpPr>
        <p:spPr>
          <a:xfrm>
            <a:off x="715492" y="959078"/>
            <a:ext cx="8009150" cy="707886"/>
          </a:xfrm>
          <a:prstGeom prst="rect">
            <a:avLst/>
          </a:prstGeom>
          <a:noFill/>
        </p:spPr>
        <p:txBody>
          <a:bodyPr wrap="square" rtlCol="0">
            <a:spAutoFit/>
          </a:bodyPr>
          <a:lstStyle/>
          <a:p>
            <a:r>
              <a:rPr lang="en-US" altLang="zh-CN" sz="4000" dirty="0"/>
              <a:t>(6)</a:t>
            </a:r>
            <a:r>
              <a:rPr lang="zh-CN" altLang="en-US" sz="4000" dirty="0"/>
              <a:t>收付款界面</a:t>
            </a:r>
            <a:endParaRPr lang="zh-CN" altLang="en-US" sz="4000" dirty="0"/>
          </a:p>
        </p:txBody>
      </p:sp>
      <p:sp>
        <p:nvSpPr>
          <p:cNvPr id="12" name="文本框 11"/>
          <p:cNvSpPr txBox="1"/>
          <p:nvPr/>
        </p:nvSpPr>
        <p:spPr>
          <a:xfrm>
            <a:off x="757266" y="2661557"/>
            <a:ext cx="6473553" cy="2308324"/>
          </a:xfrm>
          <a:prstGeom prst="rect">
            <a:avLst/>
          </a:prstGeom>
          <a:noFill/>
        </p:spPr>
        <p:txBody>
          <a:bodyPr wrap="square">
            <a:spAutoFit/>
          </a:bodyPr>
          <a:lstStyle/>
          <a:p>
            <a:pPr indent="266700"/>
            <a:r>
              <a:rPr lang="zh-CN" altLang="zh-CN" sz="2400" b="1" dirty="0">
                <a:effectLst/>
                <a:latin typeface="Calibri" panose="020F0502020204030204" charset="0"/>
                <a:ea typeface="宋体" panose="02010600030101010101" pitchFamily="2" charset="-122"/>
                <a:cs typeface="Times New Roman" panose="02020603050405020304" charset="0"/>
              </a:rPr>
              <a:t>该界面包含了三个消费场景，具有三种对应功能，分别为收款、付款和充值缴费。收款和付款都应用了扫一扫的功能。收付款采取扫描二维码来实现，充值缴费功能采用自主选择表单自行选择充值卡号，充值金额，充值方式，并且拥有显示充值记录，显示账户余额的功能</a:t>
            </a:r>
            <a:endParaRPr lang="zh-CN" altLang="zh-CN" sz="2400" b="1" dirty="0">
              <a:effectLst/>
              <a:latin typeface="Calibri" panose="020F0502020204030204" charset="0"/>
              <a:ea typeface="宋体" panose="02010600030101010101" pitchFamily="2" charset="-122"/>
              <a:cs typeface="Times New Roman" panose="02020603050405020304" charset="0"/>
            </a:endParaRPr>
          </a:p>
        </p:txBody>
      </p:sp>
      <p:pic>
        <p:nvPicPr>
          <p:cNvPr id="13" name="图片 12" descr="Screenshot_20210910_212156_com.huawei.welink"/>
          <p:cNvPicPr/>
          <p:nvPr/>
        </p:nvPicPr>
        <p:blipFill>
          <a:blip r:embed="rId1"/>
          <a:stretch>
            <a:fillRect/>
          </a:stretch>
        </p:blipFill>
        <p:spPr>
          <a:xfrm>
            <a:off x="8145826" y="770742"/>
            <a:ext cx="2761660" cy="5316515"/>
          </a:xfrm>
          <a:prstGeom prst="rect">
            <a:avLst/>
          </a:prstGeom>
        </p:spPr>
      </p:pic>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前端内容</a:t>
            </a:r>
            <a:endParaRPr lang="zh-CN" altLang="en-US" sz="2000" dirty="0">
              <a:solidFill>
                <a:schemeClr val="bg1">
                  <a:lumMod val="50000"/>
                </a:schemeClr>
              </a:solidFill>
              <a:cs typeface="+mn-ea"/>
              <a:sym typeface="+mn-lt"/>
            </a:endParaRPr>
          </a:p>
        </p:txBody>
      </p:sp>
      <p:sp>
        <p:nvSpPr>
          <p:cNvPr id="11" name="文本框 10"/>
          <p:cNvSpPr txBox="1"/>
          <p:nvPr/>
        </p:nvSpPr>
        <p:spPr>
          <a:xfrm>
            <a:off x="715492" y="959078"/>
            <a:ext cx="8009150" cy="707886"/>
          </a:xfrm>
          <a:prstGeom prst="rect">
            <a:avLst/>
          </a:prstGeom>
          <a:noFill/>
        </p:spPr>
        <p:txBody>
          <a:bodyPr wrap="square" rtlCol="0">
            <a:spAutoFit/>
          </a:bodyPr>
          <a:lstStyle/>
          <a:p>
            <a:r>
              <a:rPr lang="en-US" altLang="zh-CN" sz="4000" dirty="0"/>
              <a:t>(6)</a:t>
            </a:r>
            <a:r>
              <a:rPr lang="zh-CN" altLang="en-US" sz="4000" dirty="0"/>
              <a:t>收付款代码与原理</a:t>
            </a:r>
            <a:endParaRPr lang="zh-CN" altLang="en-US" sz="4000" dirty="0"/>
          </a:p>
        </p:txBody>
      </p:sp>
      <p:sp>
        <p:nvSpPr>
          <p:cNvPr id="13" name="文本框 12"/>
          <p:cNvSpPr txBox="1"/>
          <p:nvPr/>
        </p:nvSpPr>
        <p:spPr>
          <a:xfrm>
            <a:off x="6652208" y="2244860"/>
            <a:ext cx="4980013" cy="3539430"/>
          </a:xfrm>
          <a:prstGeom prst="rect">
            <a:avLst/>
          </a:prstGeom>
          <a:noFill/>
        </p:spPr>
        <p:txBody>
          <a:bodyPr wrap="square">
            <a:spAutoFit/>
          </a:bodyPr>
          <a:lstStyle/>
          <a:p>
            <a:r>
              <a:rPr lang="zh-CN" altLang="zh-CN" sz="2800" b="1" dirty="0">
                <a:effectLst/>
                <a:latin typeface="Calibri" panose="020F0502020204030204" charset="0"/>
                <a:ea typeface="宋体" panose="02010600030101010101" pitchFamily="2" charset="-122"/>
                <a:cs typeface="Times New Roman" panose="02020603050405020304" charset="0"/>
              </a:rPr>
              <a:t>我们编写了一个用于识别二维码的函数</a:t>
            </a:r>
            <a:r>
              <a:rPr lang="en-US" altLang="zh-CN" sz="2800" b="1" dirty="0">
                <a:effectLst/>
                <a:latin typeface="Calibri" panose="020F0502020204030204" charset="0"/>
                <a:ea typeface="宋体" panose="02010600030101010101" pitchFamily="2" charset="-122"/>
                <a:cs typeface="Times New Roman" panose="02020603050405020304" charset="0"/>
              </a:rPr>
              <a:t>fu</a:t>
            </a:r>
            <a:r>
              <a:rPr lang="zh-CN" altLang="zh-CN" sz="2800" b="1" dirty="0">
                <a:effectLst/>
                <a:latin typeface="Calibri" panose="020F0502020204030204" charset="0"/>
                <a:ea typeface="宋体" panose="02010600030101010101" pitchFamily="2" charset="-122"/>
                <a:cs typeface="Times New Roman" panose="02020603050405020304" charset="0"/>
              </a:rPr>
              <a:t>（）并且将扫描图片存储在</a:t>
            </a:r>
            <a:r>
              <a:rPr lang="en-US" altLang="zh-CN" sz="2800" b="1" dirty="0">
                <a:effectLst/>
                <a:latin typeface="Calibri" panose="020F0502020204030204" charset="0"/>
                <a:ea typeface="宋体" panose="02010600030101010101" pitchFamily="2" charset="-122"/>
                <a:cs typeface="Times New Roman" panose="02020603050405020304" charset="0"/>
              </a:rPr>
              <a:t>TO_DELETE</a:t>
            </a:r>
            <a:r>
              <a:rPr lang="zh-CN" altLang="zh-CN" sz="2800" b="1" dirty="0">
                <a:effectLst/>
                <a:latin typeface="Calibri" panose="020F0502020204030204" charset="0"/>
                <a:ea typeface="宋体" panose="02010600030101010101" pitchFamily="2" charset="-122"/>
                <a:cs typeface="Times New Roman" panose="02020603050405020304" charset="0"/>
              </a:rPr>
              <a:t>文件夹中在</a:t>
            </a:r>
            <a:r>
              <a:rPr lang="en-US" altLang="zh-CN" sz="2800" b="1" dirty="0">
                <a:effectLst/>
                <a:latin typeface="Calibri" panose="020F0502020204030204" charset="0"/>
                <a:ea typeface="宋体" panose="02010600030101010101" pitchFamily="2" charset="-122"/>
                <a:cs typeface="Times New Roman" panose="02020603050405020304" charset="0"/>
              </a:rPr>
              <a:t>index.js</a:t>
            </a:r>
            <a:r>
              <a:rPr lang="zh-CN" altLang="zh-CN" sz="2800" b="1" dirty="0">
                <a:effectLst/>
                <a:latin typeface="Calibri" panose="020F0502020204030204" charset="0"/>
                <a:ea typeface="宋体" panose="02010600030101010101" pitchFamily="2" charset="-122"/>
                <a:cs typeface="Times New Roman" panose="02020603050405020304" charset="0"/>
              </a:rPr>
              <a:t>调用扫一扫图片当点击扫一扫图标季监测事件监听器就会相应并且调用</a:t>
            </a:r>
            <a:r>
              <a:rPr lang="en-US" altLang="zh-CN" sz="2800" b="1" dirty="0">
                <a:effectLst/>
                <a:latin typeface="Calibri" panose="020F0502020204030204" charset="0"/>
                <a:ea typeface="宋体" panose="02010600030101010101" pitchFamily="2" charset="-122"/>
                <a:cs typeface="Times New Roman" panose="02020603050405020304" charset="0"/>
              </a:rPr>
              <a:t>fu</a:t>
            </a:r>
            <a:r>
              <a:rPr lang="zh-CN" altLang="zh-CN" sz="2800" b="1" dirty="0">
                <a:effectLst/>
                <a:latin typeface="Calibri" panose="020F0502020204030204" charset="0"/>
                <a:ea typeface="宋体" panose="02010600030101010101" pitchFamily="2" charset="-122"/>
                <a:cs typeface="Times New Roman" panose="02020603050405020304" charset="0"/>
              </a:rPr>
              <a:t>（）函数实现扫码点击按钮即可扫描他人二维码，实现收付款功能。</a:t>
            </a:r>
            <a:endParaRPr lang="zh-CN" altLang="zh-CN" sz="2800" b="1" dirty="0">
              <a:effectLst/>
              <a:latin typeface="Calibri" panose="020F0502020204030204" charset="0"/>
              <a:ea typeface="宋体" panose="02010600030101010101" pitchFamily="2" charset="-122"/>
              <a:cs typeface="Times New Roman" panose="02020603050405020304" charset="0"/>
            </a:endParaRPr>
          </a:p>
        </p:txBody>
      </p:sp>
      <p:pic>
        <p:nvPicPr>
          <p:cNvPr id="10" name="图片 9" descr="B{IK@G{Z46GU]3~9Y[W81KO"/>
          <p:cNvPicPr/>
          <p:nvPr/>
        </p:nvPicPr>
        <p:blipFill>
          <a:blip r:embed="rId1"/>
          <a:stretch>
            <a:fillRect/>
          </a:stretch>
        </p:blipFill>
        <p:spPr>
          <a:xfrm>
            <a:off x="1272994" y="1999932"/>
            <a:ext cx="4823006" cy="4327547"/>
          </a:xfrm>
          <a:prstGeom prst="rect">
            <a:avLst/>
          </a:prstGeom>
        </p:spPr>
      </p:pic>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前端内容</a:t>
            </a:r>
            <a:endParaRPr lang="zh-CN" altLang="en-US" sz="2000" dirty="0">
              <a:solidFill>
                <a:schemeClr val="bg1">
                  <a:lumMod val="50000"/>
                </a:schemeClr>
              </a:solidFill>
              <a:cs typeface="+mn-ea"/>
              <a:sym typeface="+mn-lt"/>
            </a:endParaRPr>
          </a:p>
        </p:txBody>
      </p:sp>
      <p:sp>
        <p:nvSpPr>
          <p:cNvPr id="11" name="文本框 10"/>
          <p:cNvSpPr txBox="1"/>
          <p:nvPr/>
        </p:nvSpPr>
        <p:spPr>
          <a:xfrm>
            <a:off x="715492" y="959078"/>
            <a:ext cx="8009150" cy="707886"/>
          </a:xfrm>
          <a:prstGeom prst="rect">
            <a:avLst/>
          </a:prstGeom>
          <a:noFill/>
        </p:spPr>
        <p:txBody>
          <a:bodyPr wrap="square" rtlCol="0">
            <a:spAutoFit/>
          </a:bodyPr>
          <a:lstStyle/>
          <a:p>
            <a:r>
              <a:rPr lang="en-US" altLang="zh-CN" sz="4000" dirty="0"/>
              <a:t>(6)</a:t>
            </a:r>
            <a:r>
              <a:rPr lang="zh-CN" altLang="en-US" sz="4000" dirty="0"/>
              <a:t>收付款</a:t>
            </a:r>
            <a:r>
              <a:rPr lang="en-US" altLang="zh-CN" sz="4000" dirty="0"/>
              <a:t>-</a:t>
            </a:r>
            <a:r>
              <a:rPr lang="zh-CN" altLang="en-US" sz="4000" dirty="0"/>
              <a:t>充值缴费界面</a:t>
            </a:r>
            <a:endParaRPr lang="zh-CN" altLang="en-US" sz="4000" dirty="0"/>
          </a:p>
        </p:txBody>
      </p:sp>
      <p:pic>
        <p:nvPicPr>
          <p:cNvPr id="9" name="图片 8" descr="Screenshot_20210910_212206_com.huawei.welink"/>
          <p:cNvPicPr/>
          <p:nvPr/>
        </p:nvPicPr>
        <p:blipFill>
          <a:blip r:embed="rId1"/>
          <a:stretch>
            <a:fillRect/>
          </a:stretch>
        </p:blipFill>
        <p:spPr>
          <a:xfrm>
            <a:off x="8945199" y="1666964"/>
            <a:ext cx="2844029" cy="5156200"/>
          </a:xfrm>
          <a:prstGeom prst="rect">
            <a:avLst/>
          </a:prstGeom>
        </p:spPr>
      </p:pic>
      <p:pic>
        <p:nvPicPr>
          <p:cNvPr id="10" name="图片 9" descr="D{4UGJ$~Z@@BB6J5EA[KH17"/>
          <p:cNvPicPr/>
          <p:nvPr/>
        </p:nvPicPr>
        <p:blipFill>
          <a:blip r:embed="rId2"/>
          <a:stretch>
            <a:fillRect/>
          </a:stretch>
        </p:blipFill>
        <p:spPr>
          <a:xfrm>
            <a:off x="1811655" y="1666964"/>
            <a:ext cx="5269230" cy="2304415"/>
          </a:xfrm>
          <a:prstGeom prst="rect">
            <a:avLst/>
          </a:prstGeom>
        </p:spPr>
      </p:pic>
      <p:sp>
        <p:nvSpPr>
          <p:cNvPr id="14" name="文本框 13"/>
          <p:cNvSpPr txBox="1"/>
          <p:nvPr/>
        </p:nvSpPr>
        <p:spPr>
          <a:xfrm>
            <a:off x="1209539" y="4319492"/>
            <a:ext cx="6473462" cy="2304414"/>
          </a:xfrm>
          <a:prstGeom prst="rect">
            <a:avLst/>
          </a:prstGeom>
          <a:noFill/>
        </p:spPr>
        <p:txBody>
          <a:bodyPr wrap="square">
            <a:spAutoFit/>
          </a:bodyPr>
          <a:lstStyle/>
          <a:p>
            <a:pPr indent="266700"/>
            <a:r>
              <a:rPr lang="zh-CN" altLang="zh-CN" sz="2000" b="1" dirty="0">
                <a:effectLst/>
                <a:latin typeface="Calibri" panose="020F0502020204030204" charset="0"/>
                <a:ea typeface="宋体" panose="02010600030101010101" pitchFamily="2" charset="-122"/>
                <a:cs typeface="Times New Roman" panose="02020603050405020304" charset="0"/>
              </a:rPr>
              <a:t>我们利用数组和列表将相应的金额和个人信息储分别存储在</a:t>
            </a:r>
            <a:r>
              <a:rPr lang="en-US" altLang="zh-CN" sz="2000" b="1" dirty="0">
                <a:effectLst/>
                <a:latin typeface="Calibri" panose="020F0502020204030204" charset="0"/>
                <a:ea typeface="宋体" panose="02010600030101010101" pitchFamily="2" charset="-122"/>
                <a:cs typeface="Times New Roman" panose="02020603050405020304" charset="0"/>
              </a:rPr>
              <a:t>amount_pay_method.js</a:t>
            </a:r>
            <a:r>
              <a:rPr lang="zh-CN" altLang="zh-CN" sz="2000" b="1" dirty="0">
                <a:effectLst/>
                <a:latin typeface="Calibri" panose="020F0502020204030204" charset="0"/>
                <a:ea typeface="宋体" panose="02010600030101010101" pitchFamily="2" charset="-122"/>
                <a:cs typeface="Times New Roman" panose="02020603050405020304" charset="0"/>
              </a:rPr>
              <a:t>和</a:t>
            </a:r>
            <a:r>
              <a:rPr lang="en-US" altLang="zh-CN" sz="2000" b="1" dirty="0">
                <a:effectLst/>
                <a:latin typeface="Calibri" panose="020F0502020204030204" charset="0"/>
                <a:ea typeface="宋体" panose="02010600030101010101" pitchFamily="2" charset="-122"/>
                <a:cs typeface="Times New Roman" panose="02020603050405020304" charset="0"/>
              </a:rPr>
              <a:t>jsonData.js</a:t>
            </a:r>
            <a:r>
              <a:rPr lang="zh-CN" altLang="zh-CN" sz="2000" b="1" dirty="0">
                <a:effectLst/>
                <a:latin typeface="Calibri" panose="020F0502020204030204" charset="0"/>
                <a:ea typeface="宋体" panose="02010600030101010101" pitchFamily="2" charset="-122"/>
                <a:cs typeface="Times New Roman" panose="02020603050405020304" charset="0"/>
              </a:rPr>
              <a:t>中并且在</a:t>
            </a:r>
            <a:r>
              <a:rPr lang="en-US" altLang="zh-CN" sz="2000" b="1" dirty="0">
                <a:effectLst/>
                <a:latin typeface="Calibri" panose="020F0502020204030204" charset="0"/>
                <a:ea typeface="宋体" panose="02010600030101010101" pitchFamily="2" charset="-122"/>
                <a:cs typeface="Times New Roman" panose="02020603050405020304" charset="0"/>
              </a:rPr>
              <a:t>index.js</a:t>
            </a:r>
            <a:r>
              <a:rPr lang="zh-CN" altLang="zh-CN" sz="2000" b="1" dirty="0">
                <a:effectLst/>
                <a:latin typeface="Calibri" panose="020F0502020204030204" charset="0"/>
                <a:ea typeface="宋体" panose="02010600030101010101" pitchFamily="2" charset="-122"/>
                <a:cs typeface="Times New Roman" panose="02020603050405020304" charset="0"/>
              </a:rPr>
              <a:t>中调用以实现自主选择充值对象，充值金额和支付方式。为了实现金额按钮同步，我们编写了一个用于赋值的</a:t>
            </a:r>
            <a:r>
              <a:rPr lang="en-US" altLang="zh-CN" sz="2000" b="1" dirty="0" err="1">
                <a:effectLst/>
                <a:latin typeface="Calibri" panose="020F0502020204030204" charset="0"/>
                <a:ea typeface="宋体" panose="02010600030101010101" pitchFamily="2" charset="-122"/>
                <a:cs typeface="Times New Roman" panose="02020603050405020304" charset="0"/>
              </a:rPr>
              <a:t>handleSelecte</a:t>
            </a:r>
            <a:r>
              <a:rPr lang="zh-CN" altLang="zh-CN" sz="2000" b="1" dirty="0">
                <a:effectLst/>
                <a:latin typeface="Calibri" panose="020F0502020204030204" charset="0"/>
                <a:ea typeface="宋体" panose="02010600030101010101" pitchFamily="2" charset="-122"/>
                <a:cs typeface="Times New Roman" panose="02020603050405020304" charset="0"/>
              </a:rPr>
              <a:t>（）当点击按钮时对应的金额会被充值。为了存储剩余金额我们设置了一个</a:t>
            </a:r>
            <a:r>
              <a:rPr lang="en-US" altLang="zh-CN" sz="2000" b="1" dirty="0" err="1">
                <a:effectLst/>
                <a:latin typeface="Calibri" panose="020F0502020204030204" charset="0"/>
                <a:ea typeface="宋体" panose="02010600030101010101" pitchFamily="2" charset="-122"/>
                <a:cs typeface="Times New Roman" panose="02020603050405020304" charset="0"/>
              </a:rPr>
              <a:t>remainAmount</a:t>
            </a:r>
            <a:r>
              <a:rPr lang="zh-CN" altLang="zh-CN" sz="2000" b="1" dirty="0">
                <a:effectLst/>
                <a:latin typeface="Calibri" panose="020F0502020204030204" charset="0"/>
                <a:ea typeface="宋体" panose="02010600030101010101" pitchFamily="2" charset="-122"/>
                <a:cs typeface="Times New Roman" panose="02020603050405020304" charset="0"/>
              </a:rPr>
              <a:t>变量用于实时反应并存储剩余金额</a:t>
            </a:r>
            <a:endParaRPr lang="zh-CN" altLang="zh-CN" sz="2000" b="1" dirty="0">
              <a:effectLst/>
              <a:latin typeface="Calibri" panose="020F0502020204030204" charset="0"/>
              <a:ea typeface="宋体" panose="02010600030101010101" pitchFamily="2" charset="-122"/>
              <a:cs typeface="Times New Roman" panose="02020603050405020304" charset="0"/>
            </a:endParaRPr>
          </a:p>
        </p:txBody>
      </p:sp>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hlinkClick r:id="rId1" action="ppaction://hlinksldjump"/>
          </p:cNvPr>
          <p:cNvSpPr/>
          <p:nvPr/>
        </p:nvSpPr>
        <p:spPr>
          <a:xfrm>
            <a:off x="1286813" y="4188989"/>
            <a:ext cx="1605280" cy="521970"/>
          </a:xfrm>
          <a:prstGeom prst="rect">
            <a:avLst/>
          </a:prstGeom>
        </p:spPr>
        <p:txBody>
          <a:bodyPr wrap="none">
            <a:spAutoFit/>
          </a:bodyPr>
          <a:lstStyle/>
          <a:p>
            <a:pPr lvl="0" algn="ctr"/>
            <a:r>
              <a:rPr lang="zh-CN" altLang="en-US" sz="2800" dirty="0">
                <a:solidFill>
                  <a:schemeClr val="tx1">
                    <a:lumMod val="75000"/>
                    <a:lumOff val="25000"/>
                  </a:schemeClr>
                </a:solidFill>
                <a:cs typeface="+mn-ea"/>
                <a:sym typeface="+mn-lt"/>
              </a:rPr>
              <a:t>命题背景</a:t>
            </a:r>
            <a:endParaRPr lang="zh-CN" altLang="en-US" sz="2800" dirty="0">
              <a:solidFill>
                <a:schemeClr val="tx1">
                  <a:lumMod val="75000"/>
                  <a:lumOff val="25000"/>
                </a:schemeClr>
              </a:solidFill>
              <a:cs typeface="+mn-ea"/>
              <a:sym typeface="+mn-lt"/>
            </a:endParaRPr>
          </a:p>
        </p:txBody>
      </p:sp>
      <p:sp>
        <p:nvSpPr>
          <p:cNvPr id="12" name="矩形 11">
            <a:hlinkClick r:id="rId2" action="ppaction://hlinksldjump"/>
          </p:cNvPr>
          <p:cNvSpPr/>
          <p:nvPr/>
        </p:nvSpPr>
        <p:spPr>
          <a:xfrm>
            <a:off x="4104031" y="4188989"/>
            <a:ext cx="1605280" cy="521970"/>
          </a:xfrm>
          <a:prstGeom prst="rect">
            <a:avLst/>
          </a:prstGeom>
        </p:spPr>
        <p:txBody>
          <a:bodyPr wrap="none">
            <a:spAutoFit/>
          </a:bodyPr>
          <a:lstStyle/>
          <a:p>
            <a:pPr lvl="0" algn="ctr"/>
            <a:r>
              <a:rPr lang="zh-CN" altLang="en-US" sz="2800" dirty="0">
                <a:solidFill>
                  <a:schemeClr val="tx1">
                    <a:lumMod val="75000"/>
                    <a:lumOff val="25000"/>
                  </a:schemeClr>
                </a:solidFill>
                <a:cs typeface="+mn-ea"/>
                <a:sym typeface="+mn-lt"/>
              </a:rPr>
              <a:t>项目介绍</a:t>
            </a:r>
            <a:endParaRPr lang="zh-CN" altLang="en-US" sz="2800" dirty="0">
              <a:solidFill>
                <a:schemeClr val="tx1">
                  <a:lumMod val="75000"/>
                  <a:lumOff val="25000"/>
                </a:schemeClr>
              </a:solidFill>
              <a:cs typeface="+mn-ea"/>
              <a:sym typeface="+mn-lt"/>
            </a:endParaRPr>
          </a:p>
        </p:txBody>
      </p:sp>
      <p:sp>
        <p:nvSpPr>
          <p:cNvPr id="13" name="矩形 12">
            <a:hlinkClick r:id="rId3" action="ppaction://hlinksldjump"/>
          </p:cNvPr>
          <p:cNvSpPr/>
          <p:nvPr/>
        </p:nvSpPr>
        <p:spPr>
          <a:xfrm>
            <a:off x="6647869" y="4188989"/>
            <a:ext cx="1980029" cy="523220"/>
          </a:xfrm>
          <a:prstGeom prst="rect">
            <a:avLst/>
          </a:prstGeom>
        </p:spPr>
        <p:txBody>
          <a:bodyPr wrap="none">
            <a:spAutoFit/>
          </a:bodyPr>
          <a:lstStyle/>
          <a:p>
            <a:pPr lvl="0" algn="ctr"/>
            <a:r>
              <a:rPr lang="zh-CN" altLang="en-US" sz="2800" dirty="0">
                <a:solidFill>
                  <a:schemeClr val="tx1">
                    <a:lumMod val="75000"/>
                    <a:lumOff val="25000"/>
                  </a:schemeClr>
                </a:solidFill>
                <a:cs typeface="+mn-ea"/>
                <a:sym typeface="+mn-lt"/>
              </a:rPr>
              <a:t>解决与拓展</a:t>
            </a:r>
            <a:endParaRPr lang="zh-CN" altLang="en-US" sz="2800" dirty="0">
              <a:solidFill>
                <a:schemeClr val="tx1">
                  <a:lumMod val="75000"/>
                  <a:lumOff val="25000"/>
                </a:schemeClr>
              </a:solidFill>
              <a:cs typeface="+mn-ea"/>
              <a:sym typeface="+mn-lt"/>
            </a:endParaRPr>
          </a:p>
        </p:txBody>
      </p:sp>
      <p:sp>
        <p:nvSpPr>
          <p:cNvPr id="14" name="矩形 13">
            <a:hlinkClick r:id="rId4" action="ppaction://hlinksldjump"/>
          </p:cNvPr>
          <p:cNvSpPr/>
          <p:nvPr/>
        </p:nvSpPr>
        <p:spPr>
          <a:xfrm>
            <a:off x="9320383" y="4188989"/>
            <a:ext cx="1620957" cy="523220"/>
          </a:xfrm>
          <a:prstGeom prst="rect">
            <a:avLst/>
          </a:prstGeom>
        </p:spPr>
        <p:txBody>
          <a:bodyPr wrap="none">
            <a:spAutoFit/>
          </a:bodyPr>
          <a:lstStyle/>
          <a:p>
            <a:pPr lvl="0" algn="ctr"/>
            <a:r>
              <a:rPr lang="zh-CN" altLang="en-US" sz="2800" dirty="0">
                <a:solidFill>
                  <a:schemeClr val="tx1">
                    <a:lumMod val="75000"/>
                    <a:lumOff val="25000"/>
                  </a:schemeClr>
                </a:solidFill>
                <a:cs typeface="+mn-ea"/>
                <a:sym typeface="+mn-lt"/>
              </a:rPr>
              <a:t>应用前景</a:t>
            </a:r>
            <a:endParaRPr lang="zh-CN" altLang="en-US" sz="2800" dirty="0">
              <a:solidFill>
                <a:schemeClr val="tx1">
                  <a:lumMod val="75000"/>
                  <a:lumOff val="25000"/>
                </a:schemeClr>
              </a:solidFill>
              <a:cs typeface="+mn-ea"/>
              <a:sym typeface="+mn-lt"/>
            </a:endParaRPr>
          </a:p>
        </p:txBody>
      </p:sp>
      <p:sp>
        <p:nvSpPr>
          <p:cNvPr id="20" name="文本框 3"/>
          <p:cNvSpPr txBox="1"/>
          <p:nvPr/>
        </p:nvSpPr>
        <p:spPr>
          <a:xfrm>
            <a:off x="4512179" y="758015"/>
            <a:ext cx="3150654" cy="922020"/>
          </a:xfrm>
          <a:prstGeom prst="rect">
            <a:avLst/>
          </a:prstGeom>
          <a:noFill/>
          <a:effectLst/>
        </p:spPr>
        <p:txBody>
          <a:bodyPr wrap="square" rtlCol="0">
            <a:spAutoFit/>
          </a:bodyPr>
          <a:lstStyle/>
          <a:p>
            <a:pPr algn="ctr"/>
            <a:r>
              <a:rPr lang="zh-CN" altLang="en-US" sz="5400" b="1" dirty="0">
                <a:gradFill flip="none" rotWithShape="1">
                  <a:gsLst>
                    <a:gs pos="0">
                      <a:srgbClr val="04B5EC"/>
                    </a:gs>
                    <a:gs pos="100000">
                      <a:srgbClr val="00C88A"/>
                    </a:gs>
                  </a:gsLst>
                  <a:lin ang="0" scaled="1"/>
                  <a:tileRect/>
                </a:gradFill>
                <a:cs typeface="+mn-ea"/>
                <a:sym typeface="+mn-lt"/>
              </a:rPr>
              <a:t>目录</a:t>
            </a:r>
            <a:endParaRPr lang="zh-CN" altLang="en-US" sz="5400" b="1" dirty="0">
              <a:gradFill flip="none" rotWithShape="1">
                <a:gsLst>
                  <a:gs pos="0">
                    <a:srgbClr val="04B5EC"/>
                  </a:gs>
                  <a:gs pos="100000">
                    <a:srgbClr val="00C88A"/>
                  </a:gs>
                </a:gsLst>
                <a:lin ang="0" scaled="1"/>
                <a:tileRect/>
              </a:gradFill>
              <a:cs typeface="+mn-ea"/>
              <a:sym typeface="+mn-lt"/>
            </a:endParaRPr>
          </a:p>
        </p:txBody>
      </p:sp>
      <p:sp>
        <p:nvSpPr>
          <p:cNvPr id="21" name="矩形 20"/>
          <p:cNvSpPr/>
          <p:nvPr/>
        </p:nvSpPr>
        <p:spPr>
          <a:xfrm>
            <a:off x="4805365" y="1630083"/>
            <a:ext cx="2742565" cy="645160"/>
          </a:xfrm>
          <a:prstGeom prst="rect">
            <a:avLst/>
          </a:prstGeom>
          <a:noFill/>
        </p:spPr>
        <p:txBody>
          <a:bodyPr wrap="none">
            <a:spAutoFit/>
          </a:bodyPr>
          <a:lstStyle/>
          <a:p>
            <a:pPr lvl="0" algn="ctr"/>
            <a:r>
              <a:rPr lang="en-US" altLang="zh-CN" sz="3600" b="1" dirty="0">
                <a:gradFill flip="none" rotWithShape="1">
                  <a:gsLst>
                    <a:gs pos="0">
                      <a:srgbClr val="04B5EC"/>
                    </a:gs>
                    <a:gs pos="100000">
                      <a:srgbClr val="00C88A"/>
                    </a:gs>
                  </a:gsLst>
                  <a:lin ang="0" scaled="1"/>
                  <a:tileRect/>
                </a:gradFill>
                <a:cs typeface="+mn-ea"/>
                <a:sym typeface="+mn-lt"/>
              </a:rPr>
              <a:t>CONTENTS</a:t>
            </a:r>
            <a:endParaRPr lang="en-US" altLang="zh-CN" sz="3600" b="1" dirty="0">
              <a:gradFill flip="none" rotWithShape="1">
                <a:gsLst>
                  <a:gs pos="0">
                    <a:srgbClr val="04B5EC"/>
                  </a:gs>
                  <a:gs pos="100000">
                    <a:srgbClr val="00C88A"/>
                  </a:gs>
                </a:gsLst>
                <a:lin ang="0" scaled="1"/>
                <a:tileRect/>
              </a:gradFill>
              <a:cs typeface="+mn-ea"/>
              <a:sym typeface="+mn-lt"/>
            </a:endParaRPr>
          </a:p>
        </p:txBody>
      </p:sp>
      <p:grpSp>
        <p:nvGrpSpPr>
          <p:cNvPr id="4" name="组合 3"/>
          <p:cNvGrpSpPr/>
          <p:nvPr/>
        </p:nvGrpSpPr>
        <p:grpSpPr>
          <a:xfrm>
            <a:off x="1440588" y="2665312"/>
            <a:ext cx="1297730" cy="1284812"/>
            <a:chOff x="1440221" y="2665507"/>
            <a:chExt cx="1297399" cy="1284485"/>
          </a:xfrm>
        </p:grpSpPr>
        <p:sp>
          <p:nvSpPr>
            <p:cNvPr id="25" name="Freeform 5"/>
            <p:cNvSpPr/>
            <p:nvPr/>
          </p:nvSpPr>
          <p:spPr bwMode="auto">
            <a:xfrm rot="5400000">
              <a:off x="1476182" y="2728182"/>
              <a:ext cx="1284485" cy="115913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34" name="矩形 33">
              <a:hlinkClick r:id="rId1" action="ppaction://hlinksldjump"/>
            </p:cNvPr>
            <p:cNvSpPr/>
            <p:nvPr/>
          </p:nvSpPr>
          <p:spPr>
            <a:xfrm>
              <a:off x="1440221" y="3047437"/>
              <a:ext cx="1297399" cy="432705"/>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r>
                <a:rPr lang="en-US" altLang="zh-CN" sz="4000" b="1" dirty="0">
                  <a:cs typeface="+mn-ea"/>
                  <a:sym typeface="+mn-lt"/>
                </a:rPr>
                <a:t>01</a:t>
              </a:r>
              <a:endParaRPr lang="en-US" altLang="zh-CN" sz="4000" b="1" dirty="0">
                <a:cs typeface="+mn-ea"/>
                <a:sym typeface="+mn-lt"/>
              </a:endParaRPr>
            </a:p>
          </p:txBody>
        </p:sp>
      </p:grpSp>
      <p:grpSp>
        <p:nvGrpSpPr>
          <p:cNvPr id="9" name="组合 8"/>
          <p:cNvGrpSpPr/>
          <p:nvPr/>
        </p:nvGrpSpPr>
        <p:grpSpPr>
          <a:xfrm>
            <a:off x="4238898" y="2665312"/>
            <a:ext cx="1297730" cy="1284812"/>
            <a:chOff x="4237818" y="2665507"/>
            <a:chExt cx="1297399" cy="1284485"/>
          </a:xfrm>
        </p:grpSpPr>
        <p:sp>
          <p:nvSpPr>
            <p:cNvPr id="27" name="Freeform 5"/>
            <p:cNvSpPr/>
            <p:nvPr/>
          </p:nvSpPr>
          <p:spPr bwMode="auto">
            <a:xfrm rot="5400000">
              <a:off x="4226425" y="2728182"/>
              <a:ext cx="1284485" cy="115913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35" name="矩形 34">
              <a:hlinkClick r:id="rId2" action="ppaction://hlinksldjump"/>
            </p:cNvPr>
            <p:cNvSpPr/>
            <p:nvPr/>
          </p:nvSpPr>
          <p:spPr>
            <a:xfrm>
              <a:off x="4237818" y="3078969"/>
              <a:ext cx="1297399" cy="432705"/>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r>
                <a:rPr lang="en-US" altLang="zh-CN" sz="4000" b="1" dirty="0">
                  <a:cs typeface="+mn-ea"/>
                  <a:sym typeface="+mn-lt"/>
                </a:rPr>
                <a:t>02</a:t>
              </a:r>
              <a:endParaRPr lang="en-US" altLang="zh-CN" sz="4000" b="1" dirty="0">
                <a:cs typeface="+mn-ea"/>
                <a:sym typeface="+mn-lt"/>
              </a:endParaRPr>
            </a:p>
          </p:txBody>
        </p:sp>
      </p:grpSp>
      <p:grpSp>
        <p:nvGrpSpPr>
          <p:cNvPr id="11" name="组合 10"/>
          <p:cNvGrpSpPr/>
          <p:nvPr/>
        </p:nvGrpSpPr>
        <p:grpSpPr>
          <a:xfrm>
            <a:off x="6961075" y="2689305"/>
            <a:ext cx="1297730" cy="1284812"/>
            <a:chOff x="6959302" y="2689493"/>
            <a:chExt cx="1297399" cy="1284485"/>
          </a:xfrm>
        </p:grpSpPr>
        <p:sp>
          <p:nvSpPr>
            <p:cNvPr id="29" name="Freeform 5"/>
            <p:cNvSpPr/>
            <p:nvPr/>
          </p:nvSpPr>
          <p:spPr bwMode="auto">
            <a:xfrm rot="5400000">
              <a:off x="6967655" y="2752168"/>
              <a:ext cx="1284485" cy="115913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36" name="矩形 35">
              <a:hlinkClick r:id="rId3" action="ppaction://hlinksldjump"/>
            </p:cNvPr>
            <p:cNvSpPr/>
            <p:nvPr/>
          </p:nvSpPr>
          <p:spPr>
            <a:xfrm>
              <a:off x="6959302" y="3068303"/>
              <a:ext cx="1297399" cy="432705"/>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r>
                <a:rPr lang="en-US" altLang="zh-CN" sz="4000" b="1" dirty="0">
                  <a:cs typeface="+mn-ea"/>
                  <a:sym typeface="+mn-lt"/>
                </a:rPr>
                <a:t>03</a:t>
              </a:r>
              <a:endParaRPr lang="en-US" altLang="zh-CN" sz="4000" b="1" dirty="0">
                <a:cs typeface="+mn-ea"/>
                <a:sym typeface="+mn-lt"/>
              </a:endParaRPr>
            </a:p>
          </p:txBody>
        </p:sp>
      </p:grpSp>
      <p:grpSp>
        <p:nvGrpSpPr>
          <p:cNvPr id="38" name="组合 37"/>
          <p:cNvGrpSpPr/>
          <p:nvPr/>
        </p:nvGrpSpPr>
        <p:grpSpPr>
          <a:xfrm>
            <a:off x="9481997" y="2561848"/>
            <a:ext cx="1297730" cy="1284812"/>
            <a:chOff x="9479582" y="2562069"/>
            <a:chExt cx="1297399" cy="1284485"/>
          </a:xfrm>
        </p:grpSpPr>
        <p:sp>
          <p:nvSpPr>
            <p:cNvPr id="31" name="Freeform 5"/>
            <p:cNvSpPr/>
            <p:nvPr/>
          </p:nvSpPr>
          <p:spPr bwMode="auto">
            <a:xfrm rot="5400000">
              <a:off x="9456528" y="2624744"/>
              <a:ext cx="1284485" cy="115913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37" name="矩形 36">
              <a:hlinkClick r:id="rId4" action="ppaction://hlinksldjump"/>
            </p:cNvPr>
            <p:cNvSpPr/>
            <p:nvPr/>
          </p:nvSpPr>
          <p:spPr>
            <a:xfrm>
              <a:off x="9479582" y="2996952"/>
              <a:ext cx="1297399" cy="432705"/>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r>
                <a:rPr lang="en-US" altLang="zh-CN" sz="4000" b="1" dirty="0">
                  <a:cs typeface="+mn-ea"/>
                  <a:sym typeface="+mn-lt"/>
                </a:rPr>
                <a:t>04</a:t>
              </a:r>
              <a:endParaRPr lang="en-US" altLang="zh-CN" sz="4000" b="1" dirty="0">
                <a:cs typeface="+mn-ea"/>
                <a:sym typeface="+mn-lt"/>
              </a:endParaRPr>
            </a:p>
          </p:txBody>
        </p:sp>
      </p:grpSp>
    </p:spTree>
  </p:cSld>
  <p:clrMapOvr>
    <a:masterClrMapping/>
  </p:clrMapOvr>
  <p:transition advTm="2293">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edge">
                                      <p:cBhvr>
                                        <p:cTn id="7" dur="500"/>
                                        <p:tgtEl>
                                          <p:spTgt spid="20"/>
                                        </p:tgtEl>
                                      </p:cBhvr>
                                    </p:animEffect>
                                  </p:childTnLst>
                                </p:cTn>
                              </p:par>
                              <p:par>
                                <p:cTn id="8" presetID="55" presetClass="entr" presetSubtype="0" fill="hold" grpId="0" nodeType="withEffect">
                                  <p:stCondLst>
                                    <p:cond delay="0"/>
                                  </p:stCondLst>
                                  <p:iterate type="lt">
                                    <p:tmPct val="0"/>
                                  </p:iterate>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strVal val="#ppt_w*0.70"/>
                                          </p:val>
                                        </p:tav>
                                        <p:tav tm="100000">
                                          <p:val>
                                            <p:strVal val="#ppt_w"/>
                                          </p:val>
                                        </p:tav>
                                      </p:tavLst>
                                    </p:anim>
                                    <p:anim calcmode="lin" valueType="num">
                                      <p:cBhvr>
                                        <p:cTn id="11" dur="500" fill="hold"/>
                                        <p:tgtEl>
                                          <p:spTgt spid="21"/>
                                        </p:tgtEl>
                                        <p:attrNameLst>
                                          <p:attrName>ppt_h</p:attrName>
                                        </p:attrNameLst>
                                      </p:cBhvr>
                                      <p:tavLst>
                                        <p:tav tm="0">
                                          <p:val>
                                            <p:strVal val="#ppt_h"/>
                                          </p:val>
                                        </p:tav>
                                        <p:tav tm="100000">
                                          <p:val>
                                            <p:strVal val="#ppt_h"/>
                                          </p:val>
                                        </p:tav>
                                      </p:tavLst>
                                    </p:anim>
                                    <p:animEffect transition="in" filter="fade">
                                      <p:cBhvr>
                                        <p:cTn id="12" dur="500"/>
                                        <p:tgtEl>
                                          <p:spTgt spid="21"/>
                                        </p:tgtEl>
                                      </p:cBhvr>
                                    </p:animEffect>
                                  </p:childTnLst>
                                </p:cTn>
                              </p:par>
                            </p:childTnLst>
                          </p:cTn>
                        </p:par>
                        <p:par>
                          <p:cTn id="13" fill="hold">
                            <p:stCondLst>
                              <p:cond delay="500"/>
                            </p:stCondLst>
                            <p:childTnLst>
                              <p:par>
                                <p:cTn id="14" presetID="49" presetClass="entr" presetSubtype="0" decel="10000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1000" fill="hold"/>
                                        <p:tgtEl>
                                          <p:spTgt spid="4"/>
                                        </p:tgtEl>
                                        <p:attrNameLst>
                                          <p:attrName>ppt_w</p:attrName>
                                        </p:attrNameLst>
                                      </p:cBhvr>
                                      <p:tavLst>
                                        <p:tav tm="0">
                                          <p:val>
                                            <p:fltVal val="0"/>
                                          </p:val>
                                        </p:tav>
                                        <p:tav tm="100000">
                                          <p:val>
                                            <p:strVal val="#ppt_w"/>
                                          </p:val>
                                        </p:tav>
                                      </p:tavLst>
                                    </p:anim>
                                    <p:anim calcmode="lin" valueType="num">
                                      <p:cBhvr>
                                        <p:cTn id="17" dur="1000" fill="hold"/>
                                        <p:tgtEl>
                                          <p:spTgt spid="4"/>
                                        </p:tgtEl>
                                        <p:attrNameLst>
                                          <p:attrName>ppt_h</p:attrName>
                                        </p:attrNameLst>
                                      </p:cBhvr>
                                      <p:tavLst>
                                        <p:tav tm="0">
                                          <p:val>
                                            <p:fltVal val="0"/>
                                          </p:val>
                                        </p:tav>
                                        <p:tav tm="100000">
                                          <p:val>
                                            <p:strVal val="#ppt_h"/>
                                          </p:val>
                                        </p:tav>
                                      </p:tavLst>
                                    </p:anim>
                                    <p:anim calcmode="lin" valueType="num">
                                      <p:cBhvr>
                                        <p:cTn id="18" dur="1000" fill="hold"/>
                                        <p:tgtEl>
                                          <p:spTgt spid="4"/>
                                        </p:tgtEl>
                                        <p:attrNameLst>
                                          <p:attrName>style.rotation</p:attrName>
                                        </p:attrNameLst>
                                      </p:cBhvr>
                                      <p:tavLst>
                                        <p:tav tm="0">
                                          <p:val>
                                            <p:fltVal val="360"/>
                                          </p:val>
                                        </p:tav>
                                        <p:tav tm="100000">
                                          <p:val>
                                            <p:fltVal val="0"/>
                                          </p:val>
                                        </p:tav>
                                      </p:tavLst>
                                    </p:anim>
                                    <p:animEffect transition="in" filter="fade">
                                      <p:cBhvr>
                                        <p:cTn id="19" dur="1000"/>
                                        <p:tgtEl>
                                          <p:spTgt spid="4"/>
                                        </p:tgtEl>
                                      </p:cBhvr>
                                    </p:animEffect>
                                  </p:childTnLst>
                                </p:cTn>
                              </p:par>
                              <p:par>
                                <p:cTn id="20" presetID="2" presetClass="entr" presetSubtype="2" fill="hold" nodeType="withEffect">
                                  <p:stCondLst>
                                    <p:cond delay="0"/>
                                  </p:stCondLst>
                                  <p:iterate type="lt">
                                    <p:tmPct val="10000"/>
                                  </p:iterate>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par>
                                <p:cTn id="24" presetID="49" presetClass="entr" presetSubtype="0" decel="10000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1000" fill="hold"/>
                                        <p:tgtEl>
                                          <p:spTgt spid="9"/>
                                        </p:tgtEl>
                                        <p:attrNameLst>
                                          <p:attrName>ppt_w</p:attrName>
                                        </p:attrNameLst>
                                      </p:cBhvr>
                                      <p:tavLst>
                                        <p:tav tm="0">
                                          <p:val>
                                            <p:fltVal val="0"/>
                                          </p:val>
                                        </p:tav>
                                        <p:tav tm="100000">
                                          <p:val>
                                            <p:strVal val="#ppt_w"/>
                                          </p:val>
                                        </p:tav>
                                      </p:tavLst>
                                    </p:anim>
                                    <p:anim calcmode="lin" valueType="num">
                                      <p:cBhvr>
                                        <p:cTn id="27" dur="1000" fill="hold"/>
                                        <p:tgtEl>
                                          <p:spTgt spid="9"/>
                                        </p:tgtEl>
                                        <p:attrNameLst>
                                          <p:attrName>ppt_h</p:attrName>
                                        </p:attrNameLst>
                                      </p:cBhvr>
                                      <p:tavLst>
                                        <p:tav tm="0">
                                          <p:val>
                                            <p:fltVal val="0"/>
                                          </p:val>
                                        </p:tav>
                                        <p:tav tm="100000">
                                          <p:val>
                                            <p:strVal val="#ppt_h"/>
                                          </p:val>
                                        </p:tav>
                                      </p:tavLst>
                                    </p:anim>
                                    <p:anim calcmode="lin" valueType="num">
                                      <p:cBhvr>
                                        <p:cTn id="28" dur="1000" fill="hold"/>
                                        <p:tgtEl>
                                          <p:spTgt spid="9"/>
                                        </p:tgtEl>
                                        <p:attrNameLst>
                                          <p:attrName>style.rotation</p:attrName>
                                        </p:attrNameLst>
                                      </p:cBhvr>
                                      <p:tavLst>
                                        <p:tav tm="0">
                                          <p:val>
                                            <p:fltVal val="360"/>
                                          </p:val>
                                        </p:tav>
                                        <p:tav tm="100000">
                                          <p:val>
                                            <p:fltVal val="0"/>
                                          </p:val>
                                        </p:tav>
                                      </p:tavLst>
                                    </p:anim>
                                    <p:animEffect transition="in" filter="fade">
                                      <p:cBhvr>
                                        <p:cTn id="29" dur="1000"/>
                                        <p:tgtEl>
                                          <p:spTgt spid="9"/>
                                        </p:tgtEl>
                                      </p:cBhvr>
                                    </p:animEffect>
                                  </p:childTnLst>
                                </p:cTn>
                              </p:par>
                              <p:par>
                                <p:cTn id="30" presetID="2" presetClass="entr" presetSubtype="2" fill="hold" grpId="0" nodeType="withEffect">
                                  <p:stCondLst>
                                    <p:cond delay="0"/>
                                  </p:stCondLst>
                                  <p:iterate type="lt">
                                    <p:tmPct val="10000"/>
                                  </p:iterate>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49" presetClass="entr" presetSubtype="0" decel="10000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fltVal val="0"/>
                                          </p:val>
                                        </p:tav>
                                        <p:tav tm="100000">
                                          <p:val>
                                            <p:strVal val="#ppt_w"/>
                                          </p:val>
                                        </p:tav>
                                      </p:tavLst>
                                    </p:anim>
                                    <p:anim calcmode="lin" valueType="num">
                                      <p:cBhvr>
                                        <p:cTn id="37" dur="1000" fill="hold"/>
                                        <p:tgtEl>
                                          <p:spTgt spid="11"/>
                                        </p:tgtEl>
                                        <p:attrNameLst>
                                          <p:attrName>ppt_h</p:attrName>
                                        </p:attrNameLst>
                                      </p:cBhvr>
                                      <p:tavLst>
                                        <p:tav tm="0">
                                          <p:val>
                                            <p:fltVal val="0"/>
                                          </p:val>
                                        </p:tav>
                                        <p:tav tm="100000">
                                          <p:val>
                                            <p:strVal val="#ppt_h"/>
                                          </p:val>
                                        </p:tav>
                                      </p:tavLst>
                                    </p:anim>
                                    <p:anim calcmode="lin" valueType="num">
                                      <p:cBhvr>
                                        <p:cTn id="38" dur="1000" fill="hold"/>
                                        <p:tgtEl>
                                          <p:spTgt spid="11"/>
                                        </p:tgtEl>
                                        <p:attrNameLst>
                                          <p:attrName>style.rotation</p:attrName>
                                        </p:attrNameLst>
                                      </p:cBhvr>
                                      <p:tavLst>
                                        <p:tav tm="0">
                                          <p:val>
                                            <p:fltVal val="360"/>
                                          </p:val>
                                        </p:tav>
                                        <p:tav tm="100000">
                                          <p:val>
                                            <p:fltVal val="0"/>
                                          </p:val>
                                        </p:tav>
                                      </p:tavLst>
                                    </p:anim>
                                    <p:animEffect transition="in" filter="fade">
                                      <p:cBhvr>
                                        <p:cTn id="39" dur="1000"/>
                                        <p:tgtEl>
                                          <p:spTgt spid="11"/>
                                        </p:tgtEl>
                                      </p:cBhvr>
                                    </p:animEffect>
                                  </p:childTnLst>
                                </p:cTn>
                              </p:par>
                              <p:par>
                                <p:cTn id="40" presetID="2" presetClass="entr" presetSubtype="2" fill="hold" grpId="0" nodeType="withEffect">
                                  <p:stCondLst>
                                    <p:cond delay="0"/>
                                  </p:stCondLst>
                                  <p:iterate type="lt">
                                    <p:tmPct val="10000"/>
                                  </p:iterate>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1+#ppt_w/2"/>
                                          </p:val>
                                        </p:tav>
                                        <p:tav tm="100000">
                                          <p:val>
                                            <p:strVal val="#ppt_x"/>
                                          </p:val>
                                        </p:tav>
                                      </p:tavLst>
                                    </p:anim>
                                    <p:anim calcmode="lin" valueType="num">
                                      <p:cBhvr additive="base">
                                        <p:cTn id="43" dur="500" fill="hold"/>
                                        <p:tgtEl>
                                          <p:spTgt spid="13"/>
                                        </p:tgtEl>
                                        <p:attrNameLst>
                                          <p:attrName>ppt_y</p:attrName>
                                        </p:attrNameLst>
                                      </p:cBhvr>
                                      <p:tavLst>
                                        <p:tav tm="0">
                                          <p:val>
                                            <p:strVal val="#ppt_y"/>
                                          </p:val>
                                        </p:tav>
                                        <p:tav tm="100000">
                                          <p:val>
                                            <p:strVal val="#ppt_y"/>
                                          </p:val>
                                        </p:tav>
                                      </p:tavLst>
                                    </p:anim>
                                  </p:childTnLst>
                                </p:cTn>
                              </p:par>
                              <p:par>
                                <p:cTn id="44" presetID="49" presetClass="entr" presetSubtype="0" decel="10000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p:cTn id="46" dur="1000" fill="hold"/>
                                        <p:tgtEl>
                                          <p:spTgt spid="38"/>
                                        </p:tgtEl>
                                        <p:attrNameLst>
                                          <p:attrName>ppt_w</p:attrName>
                                        </p:attrNameLst>
                                      </p:cBhvr>
                                      <p:tavLst>
                                        <p:tav tm="0">
                                          <p:val>
                                            <p:fltVal val="0"/>
                                          </p:val>
                                        </p:tav>
                                        <p:tav tm="100000">
                                          <p:val>
                                            <p:strVal val="#ppt_w"/>
                                          </p:val>
                                        </p:tav>
                                      </p:tavLst>
                                    </p:anim>
                                    <p:anim calcmode="lin" valueType="num">
                                      <p:cBhvr>
                                        <p:cTn id="47" dur="1000" fill="hold"/>
                                        <p:tgtEl>
                                          <p:spTgt spid="38"/>
                                        </p:tgtEl>
                                        <p:attrNameLst>
                                          <p:attrName>ppt_h</p:attrName>
                                        </p:attrNameLst>
                                      </p:cBhvr>
                                      <p:tavLst>
                                        <p:tav tm="0">
                                          <p:val>
                                            <p:fltVal val="0"/>
                                          </p:val>
                                        </p:tav>
                                        <p:tav tm="100000">
                                          <p:val>
                                            <p:strVal val="#ppt_h"/>
                                          </p:val>
                                        </p:tav>
                                      </p:tavLst>
                                    </p:anim>
                                    <p:anim calcmode="lin" valueType="num">
                                      <p:cBhvr>
                                        <p:cTn id="48" dur="1000" fill="hold"/>
                                        <p:tgtEl>
                                          <p:spTgt spid="38"/>
                                        </p:tgtEl>
                                        <p:attrNameLst>
                                          <p:attrName>style.rotation</p:attrName>
                                        </p:attrNameLst>
                                      </p:cBhvr>
                                      <p:tavLst>
                                        <p:tav tm="0">
                                          <p:val>
                                            <p:fltVal val="360"/>
                                          </p:val>
                                        </p:tav>
                                        <p:tav tm="100000">
                                          <p:val>
                                            <p:fltVal val="0"/>
                                          </p:val>
                                        </p:tav>
                                      </p:tavLst>
                                    </p:anim>
                                    <p:animEffect transition="in" filter="fade">
                                      <p:cBhvr>
                                        <p:cTn id="49" dur="1000"/>
                                        <p:tgtEl>
                                          <p:spTgt spid="38"/>
                                        </p:tgtEl>
                                      </p:cBhvr>
                                    </p:animEffect>
                                  </p:childTnLst>
                                </p:cTn>
                              </p:par>
                              <p:par>
                                <p:cTn id="50" presetID="2" presetClass="entr" presetSubtype="2" fill="hold" grpId="0" nodeType="withEffect">
                                  <p:stCondLst>
                                    <p:cond delay="0"/>
                                  </p:stCondLst>
                                  <p:iterate type="lt">
                                    <p:tmPct val="10000"/>
                                  </p:iterate>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1+#ppt_w/2"/>
                                          </p:val>
                                        </p:tav>
                                        <p:tav tm="100000">
                                          <p:val>
                                            <p:strVal val="#ppt_x"/>
                                          </p:val>
                                        </p:tav>
                                      </p:tavLst>
                                    </p:anim>
                                    <p:anim calcmode="lin" valueType="num">
                                      <p:cBhvr additive="base">
                                        <p:cTn id="53"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0" grpId="0" bldLvl="0" animBg="1"/>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前端内容</a:t>
            </a:r>
            <a:endParaRPr lang="zh-CN" altLang="en-US" sz="2000" dirty="0">
              <a:solidFill>
                <a:schemeClr val="bg1">
                  <a:lumMod val="50000"/>
                </a:schemeClr>
              </a:solidFill>
              <a:cs typeface="+mn-ea"/>
              <a:sym typeface="+mn-lt"/>
            </a:endParaRPr>
          </a:p>
        </p:txBody>
      </p:sp>
      <p:sp>
        <p:nvSpPr>
          <p:cNvPr id="11" name="文本框 10"/>
          <p:cNvSpPr txBox="1"/>
          <p:nvPr/>
        </p:nvSpPr>
        <p:spPr>
          <a:xfrm>
            <a:off x="715492" y="959078"/>
            <a:ext cx="8009150" cy="707886"/>
          </a:xfrm>
          <a:prstGeom prst="rect">
            <a:avLst/>
          </a:prstGeom>
          <a:noFill/>
        </p:spPr>
        <p:txBody>
          <a:bodyPr wrap="square" rtlCol="0">
            <a:spAutoFit/>
          </a:bodyPr>
          <a:lstStyle/>
          <a:p>
            <a:r>
              <a:rPr lang="en-US" altLang="zh-CN" sz="4000" dirty="0"/>
              <a:t>(7)</a:t>
            </a:r>
            <a:r>
              <a:rPr lang="zh-CN" altLang="en-US" sz="4000"/>
              <a:t>请假界面</a:t>
            </a:r>
            <a:r>
              <a:rPr lang="zh-CN" altLang="en-US" sz="4000" dirty="0"/>
              <a:t>展示</a:t>
            </a:r>
            <a:endParaRPr lang="zh-CN" altLang="en-US" sz="4000" dirty="0"/>
          </a:p>
        </p:txBody>
      </p:sp>
      <p:sp>
        <p:nvSpPr>
          <p:cNvPr id="12" name="文本框 11"/>
          <p:cNvSpPr txBox="1"/>
          <p:nvPr/>
        </p:nvSpPr>
        <p:spPr>
          <a:xfrm>
            <a:off x="897428" y="2919142"/>
            <a:ext cx="6164036" cy="1938992"/>
          </a:xfrm>
          <a:prstGeom prst="rect">
            <a:avLst/>
          </a:prstGeom>
          <a:noFill/>
        </p:spPr>
        <p:txBody>
          <a:bodyPr wrap="square">
            <a:spAutoFit/>
          </a:bodyPr>
          <a:lstStyle/>
          <a:p>
            <a:r>
              <a:rPr lang="zh-CN" altLang="zh-CN" sz="2400" b="1" dirty="0">
                <a:effectLst/>
                <a:latin typeface="Calibri" panose="020F0502020204030204" charset="0"/>
                <a:ea typeface="宋体" panose="02010600030101010101" pitchFamily="2" charset="-122"/>
                <a:cs typeface="Times New Roman" panose="02020603050405020304" charset="0"/>
              </a:rPr>
              <a:t>请假界面采取信息同步的方式无需用户再输入个人信息就可以根据所登录的账号自行匹配信息而后采取选择列表的方式选择申请周期，开始时间，结束时间并且提交，在提交后收到“提交成功的反馈”。</a:t>
            </a:r>
            <a:endParaRPr lang="zh-CN" altLang="en-US" sz="2400" b="1" dirty="0"/>
          </a:p>
        </p:txBody>
      </p:sp>
      <p:pic>
        <p:nvPicPr>
          <p:cNvPr id="14" name="图片 13" descr="Screenshot_20210910_212512_com.huawei.welink"/>
          <p:cNvPicPr/>
          <p:nvPr/>
        </p:nvPicPr>
        <p:blipFill>
          <a:blip r:embed="rId1"/>
          <a:stretch>
            <a:fillRect/>
          </a:stretch>
        </p:blipFill>
        <p:spPr>
          <a:xfrm>
            <a:off x="7615509" y="959078"/>
            <a:ext cx="3096034" cy="5462905"/>
          </a:xfrm>
          <a:prstGeom prst="rect">
            <a:avLst/>
          </a:prstGeom>
        </p:spPr>
      </p:pic>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前端内容</a:t>
            </a:r>
            <a:endParaRPr lang="zh-CN" altLang="en-US" sz="2000" dirty="0">
              <a:solidFill>
                <a:schemeClr val="bg1">
                  <a:lumMod val="50000"/>
                </a:schemeClr>
              </a:solidFill>
              <a:cs typeface="+mn-ea"/>
              <a:sym typeface="+mn-lt"/>
            </a:endParaRPr>
          </a:p>
        </p:txBody>
      </p:sp>
      <p:sp>
        <p:nvSpPr>
          <p:cNvPr id="11" name="文本框 10"/>
          <p:cNvSpPr txBox="1"/>
          <p:nvPr/>
        </p:nvSpPr>
        <p:spPr>
          <a:xfrm>
            <a:off x="715492" y="959078"/>
            <a:ext cx="8009150" cy="707886"/>
          </a:xfrm>
          <a:prstGeom prst="rect">
            <a:avLst/>
          </a:prstGeom>
          <a:noFill/>
        </p:spPr>
        <p:txBody>
          <a:bodyPr wrap="square" rtlCol="0">
            <a:spAutoFit/>
          </a:bodyPr>
          <a:lstStyle/>
          <a:p>
            <a:r>
              <a:rPr lang="en-US" altLang="zh-CN" sz="4000" dirty="0"/>
              <a:t>(7)</a:t>
            </a:r>
            <a:r>
              <a:rPr lang="zh-CN" altLang="en-US" sz="4000" dirty="0"/>
              <a:t>请假界面代码与原理</a:t>
            </a:r>
            <a:endParaRPr lang="zh-CN" altLang="en-US" sz="4000" dirty="0"/>
          </a:p>
        </p:txBody>
      </p:sp>
      <p:pic>
        <p:nvPicPr>
          <p:cNvPr id="12" name="图片 11" descr="IMG_256"/>
          <p:cNvPicPr/>
          <p:nvPr/>
        </p:nvPicPr>
        <p:blipFill>
          <a:blip r:embed="rId1"/>
          <a:stretch>
            <a:fillRect/>
          </a:stretch>
        </p:blipFill>
        <p:spPr>
          <a:xfrm>
            <a:off x="546847" y="2227172"/>
            <a:ext cx="4173220" cy="3448685"/>
          </a:xfrm>
          <a:prstGeom prst="rect">
            <a:avLst/>
          </a:prstGeom>
          <a:noFill/>
          <a:ln w="9525">
            <a:noFill/>
          </a:ln>
        </p:spPr>
      </p:pic>
      <p:sp>
        <p:nvSpPr>
          <p:cNvPr id="13" name="文本框 12"/>
          <p:cNvSpPr txBox="1"/>
          <p:nvPr/>
        </p:nvSpPr>
        <p:spPr>
          <a:xfrm>
            <a:off x="5145154" y="2694214"/>
            <a:ext cx="7158976" cy="2246769"/>
          </a:xfrm>
          <a:prstGeom prst="rect">
            <a:avLst/>
          </a:prstGeom>
          <a:noFill/>
        </p:spPr>
        <p:txBody>
          <a:bodyPr wrap="square">
            <a:spAutoFit/>
          </a:bodyPr>
          <a:lstStyle/>
          <a:p>
            <a:r>
              <a:rPr lang="zh-CN" altLang="zh-CN" sz="2800" b="1" dirty="0">
                <a:effectLst/>
                <a:latin typeface="Calibri" panose="020F0502020204030204" charset="0"/>
                <a:ea typeface="宋体" panose="02010600030101010101" pitchFamily="2" charset="-122"/>
                <a:cs typeface="Times New Roman" panose="02020603050405020304" charset="0"/>
              </a:rPr>
              <a:t> </a:t>
            </a:r>
            <a:r>
              <a:rPr lang="en-US" altLang="zh-CN" sz="2800" b="1" dirty="0">
                <a:effectLst/>
                <a:latin typeface="Calibri" panose="020F0502020204030204" charset="0"/>
                <a:ea typeface="宋体" panose="02010600030101010101" pitchFamily="2" charset="-122"/>
                <a:cs typeface="Times New Roman" panose="02020603050405020304" charset="0"/>
              </a:rPr>
              <a:t>  </a:t>
            </a:r>
            <a:r>
              <a:rPr lang="zh-CN" altLang="zh-CN" sz="2800" b="1" dirty="0">
                <a:effectLst/>
                <a:latin typeface="Calibri" panose="020F0502020204030204" charset="0"/>
                <a:ea typeface="宋体" panose="02010600030101010101" pitchFamily="2" charset="-122"/>
                <a:cs typeface="Times New Roman" panose="02020603050405020304" charset="0"/>
              </a:rPr>
              <a:t>与身份验证界面的同步原理一样将后端返回的</a:t>
            </a:r>
            <a:r>
              <a:rPr lang="en-US" altLang="zh-CN" sz="2800" b="1" dirty="0">
                <a:effectLst/>
                <a:latin typeface="Calibri" panose="020F0502020204030204" charset="0"/>
                <a:ea typeface="宋体" panose="02010600030101010101" pitchFamily="2" charset="-122"/>
                <a:cs typeface="Times New Roman" panose="02020603050405020304" charset="0"/>
              </a:rPr>
              <a:t>reply</a:t>
            </a:r>
            <a:r>
              <a:rPr lang="zh-CN" altLang="zh-CN" sz="2800" b="1" dirty="0">
                <a:effectLst/>
                <a:latin typeface="Calibri" panose="020F0502020204030204" charset="0"/>
                <a:ea typeface="宋体" panose="02010600030101010101" pitchFamily="2" charset="-122"/>
                <a:cs typeface="Times New Roman" panose="02020603050405020304" charset="0"/>
              </a:rPr>
              <a:t>赋值在</a:t>
            </a:r>
            <a:r>
              <a:rPr lang="en-US" altLang="zh-CN" sz="2800" b="1" dirty="0">
                <a:effectLst/>
                <a:latin typeface="Calibri" panose="020F0502020204030204" charset="0"/>
                <a:ea typeface="宋体" panose="02010600030101010101" pitchFamily="2" charset="-122"/>
                <a:cs typeface="Times New Roman" panose="02020603050405020304" charset="0"/>
              </a:rPr>
              <a:t>datas1.data</a:t>
            </a:r>
            <a:r>
              <a:rPr lang="zh-CN" altLang="zh-CN" sz="2800" b="1" dirty="0">
                <a:effectLst/>
                <a:latin typeface="Calibri" panose="020F0502020204030204" charset="0"/>
                <a:ea typeface="宋体" panose="02010600030101010101" pitchFamily="2" charset="-122"/>
                <a:cs typeface="Times New Roman" panose="02020603050405020304" charset="0"/>
              </a:rPr>
              <a:t>的各个属性中而后通过</a:t>
            </a:r>
            <a:r>
              <a:rPr lang="en-US" altLang="zh-CN" sz="2800" b="1" dirty="0">
                <a:effectLst/>
                <a:latin typeface="Calibri" panose="020F0502020204030204" charset="0"/>
                <a:ea typeface="宋体" panose="02010600030101010101" pitchFamily="2" charset="-122"/>
                <a:cs typeface="Times New Roman" panose="02020603050405020304" charset="0"/>
              </a:rPr>
              <a:t>datas1.data.</a:t>
            </a:r>
            <a:r>
              <a:rPr lang="zh-CN" altLang="zh-CN" sz="2800" b="1" dirty="0">
                <a:effectLst/>
                <a:latin typeface="Calibri" panose="020F0502020204030204" charset="0"/>
                <a:ea typeface="宋体" panose="02010600030101010101" pitchFamily="2" charset="-122"/>
                <a:cs typeface="Times New Roman" panose="02020603050405020304" charset="0"/>
              </a:rPr>
              <a:t>（属性）的格式调用返回的用户信息的各个信息然后显示在请假界面的同步位置。</a:t>
            </a:r>
            <a:endParaRPr lang="zh-CN" altLang="zh-CN" sz="2800" b="1" dirty="0">
              <a:effectLst/>
              <a:latin typeface="Calibri" panose="020F0502020204030204" charset="0"/>
              <a:ea typeface="宋体" panose="02010600030101010101" pitchFamily="2" charset="-122"/>
              <a:cs typeface="Times New Roman" panose="02020603050405020304" charset="0"/>
            </a:endParaRPr>
          </a:p>
        </p:txBody>
      </p:sp>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后端内容</a:t>
            </a:r>
            <a:endParaRPr lang="zh-CN" altLang="en-US" sz="2000" dirty="0">
              <a:solidFill>
                <a:schemeClr val="bg1">
                  <a:lumMod val="50000"/>
                </a:schemeClr>
              </a:solidFill>
              <a:cs typeface="+mn-ea"/>
              <a:sym typeface="+mn-lt"/>
            </a:endParaRPr>
          </a:p>
        </p:txBody>
      </p:sp>
      <p:grpSp>
        <p:nvGrpSpPr>
          <p:cNvPr id="8" name="组合 7"/>
          <p:cNvGrpSpPr/>
          <p:nvPr/>
        </p:nvGrpSpPr>
        <p:grpSpPr>
          <a:xfrm>
            <a:off x="4331199" y="2073717"/>
            <a:ext cx="2706311" cy="2710565"/>
            <a:chOff x="1393278" y="1580877"/>
            <a:chExt cx="2707454" cy="2711710"/>
          </a:xfrm>
        </p:grpSpPr>
        <p:sp>
          <p:nvSpPr>
            <p:cNvPr id="9" name="Oval 5"/>
            <p:cNvSpPr>
              <a:spLocks noChangeArrowheads="1"/>
            </p:cNvSpPr>
            <p:nvPr/>
          </p:nvSpPr>
          <p:spPr bwMode="auto">
            <a:xfrm>
              <a:off x="1393278" y="1580877"/>
              <a:ext cx="2707454" cy="2711710"/>
            </a:xfrm>
            <a:prstGeom prst="ellipse">
              <a:avLst/>
            </a:prstGeom>
            <a:gradFill>
              <a:gsLst>
                <a:gs pos="100000">
                  <a:srgbClr val="00C898"/>
                </a:gs>
                <a:gs pos="0">
                  <a:srgbClr val="04B5EC"/>
                </a:gs>
              </a:gsLst>
              <a:lin ang="0" scaled="0"/>
            </a:gra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01" tIns="45700" rIns="91401" bIns="45700" numCol="1" anchor="t" anchorCtr="0" compatLnSpc="1"/>
            <a:lstStyle/>
            <a:p>
              <a:endParaRPr lang="zh-CN" altLang="en-US" sz="100">
                <a:cs typeface="+mn-ea"/>
                <a:sym typeface="+mn-lt"/>
              </a:endParaRPr>
            </a:p>
          </p:txBody>
        </p:sp>
        <p:sp>
          <p:nvSpPr>
            <p:cNvPr id="10" name="Oval 6"/>
            <p:cNvSpPr>
              <a:spLocks noChangeArrowheads="1"/>
            </p:cNvSpPr>
            <p:nvPr/>
          </p:nvSpPr>
          <p:spPr bwMode="auto">
            <a:xfrm>
              <a:off x="1474163" y="1661762"/>
              <a:ext cx="2545689" cy="2549944"/>
            </a:xfrm>
            <a:prstGeom prst="ellipse">
              <a:avLst/>
            </a:prstGeom>
            <a:gradFill>
              <a:gsLst>
                <a:gs pos="100000">
                  <a:srgbClr val="00C898"/>
                </a:gs>
                <a:gs pos="0">
                  <a:srgbClr val="04B5EC"/>
                </a:gs>
              </a:gsLst>
              <a:lin ang="0" scaled="0"/>
            </a:gradFill>
            <a:ln w="3175" cap="flat">
              <a:solidFill>
                <a:srgbClr val="FEFEFE"/>
              </a:solidFill>
              <a:prstDash val="dash"/>
              <a:miter lim="800000"/>
            </a:ln>
          </p:spPr>
          <p:txBody>
            <a:bodyPr vert="horz" wrap="square" lIns="91401" tIns="45700" rIns="91401" bIns="45700" numCol="1" anchor="t" anchorCtr="0" compatLnSpc="1"/>
            <a:lstStyle/>
            <a:p>
              <a:endParaRPr lang="zh-CN" altLang="en-US" sz="100" dirty="0">
                <a:cs typeface="+mn-ea"/>
                <a:sym typeface="+mn-lt"/>
              </a:endParaRPr>
            </a:p>
          </p:txBody>
        </p:sp>
      </p:grpSp>
      <p:sp>
        <p:nvSpPr>
          <p:cNvPr id="6" name="矩形 5"/>
          <p:cNvSpPr/>
          <p:nvPr/>
        </p:nvSpPr>
        <p:spPr>
          <a:xfrm>
            <a:off x="4207028" y="2718760"/>
            <a:ext cx="2954655" cy="923330"/>
          </a:xfrm>
          <a:prstGeom prst="rect">
            <a:avLst/>
          </a:prstGeom>
          <a:noFill/>
        </p:spPr>
        <p:txBody>
          <a:bodyPr wrap="none" lIns="91440" tIns="45720" rIns="91440" bIns="45720">
            <a:spAutoFit/>
          </a:bodyPr>
          <a:lstStyle/>
          <a:p>
            <a:pPr algn="ctr"/>
            <a:r>
              <a:rPr lang="zh-CN" altLang="en-US" sz="5400" b="0" cap="none" spc="0" dirty="0">
                <a:ln w="0"/>
                <a:solidFill>
                  <a:schemeClr val="accent6">
                    <a:lumMod val="75000"/>
                  </a:schemeClr>
                </a:solidFill>
                <a:effectLst>
                  <a:outerShdw blurRad="38100" dist="25400" dir="5400000" algn="ctr" rotWithShape="0">
                    <a:srgbClr val="6E747A">
                      <a:alpha val="43000"/>
                    </a:srgbClr>
                  </a:outerShdw>
                </a:effectLst>
              </a:rPr>
              <a:t>后端内容</a:t>
            </a:r>
            <a:endParaRPr lang="zh-CN" altLang="en-US" sz="5400" b="0" cap="none" spc="0" dirty="0">
              <a:ln w="0"/>
              <a:solidFill>
                <a:schemeClr val="accent6">
                  <a:lumMod val="75000"/>
                </a:schemeClr>
              </a:solidFill>
              <a:effectLst>
                <a:outerShdw blurRad="38100" dist="25400" dir="5400000" algn="ctr" rotWithShape="0">
                  <a:srgbClr val="6E747A">
                    <a:alpha val="43000"/>
                  </a:srgbClr>
                </a:outerShdw>
              </a:effectLst>
            </a:endParaRPr>
          </a:p>
        </p:txBody>
      </p:sp>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par>
                          <p:cTn id="17" fill="hold">
                            <p:stCondLst>
                              <p:cond delay="1149"/>
                            </p:stCondLst>
                            <p:childTnLst>
                              <p:par>
                                <p:cTn id="18" presetID="53"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后端内容</a:t>
            </a:r>
            <a:endParaRPr lang="zh-CN" altLang="en-US" sz="2000" dirty="0">
              <a:solidFill>
                <a:schemeClr val="bg1">
                  <a:lumMod val="50000"/>
                </a:schemeClr>
              </a:solidFill>
              <a:cs typeface="+mn-ea"/>
              <a:sym typeface="+mn-lt"/>
            </a:endParaRPr>
          </a:p>
        </p:txBody>
      </p:sp>
      <p:pic>
        <p:nvPicPr>
          <p:cNvPr id="57" name="图片 57"/>
          <p:cNvPicPr>
            <a:picLocks noChangeAspect="1"/>
          </p:cNvPicPr>
          <p:nvPr>
            <p:custDataLst>
              <p:tags r:id="rId1"/>
            </p:custDataLst>
          </p:nvPr>
        </p:nvPicPr>
        <p:blipFill>
          <a:blip r:embed="rId2"/>
          <a:stretch>
            <a:fillRect/>
          </a:stretch>
        </p:blipFill>
        <p:spPr>
          <a:xfrm>
            <a:off x="852170" y="2093989"/>
            <a:ext cx="2681143" cy="2717021"/>
          </a:xfrm>
          <a:prstGeom prst="rect">
            <a:avLst/>
          </a:prstGeom>
        </p:spPr>
      </p:pic>
      <p:pic>
        <p:nvPicPr>
          <p:cNvPr id="58" name="图片 58"/>
          <p:cNvPicPr>
            <a:picLocks noChangeAspect="1"/>
          </p:cNvPicPr>
          <p:nvPr/>
        </p:nvPicPr>
        <p:blipFill>
          <a:blip r:embed="rId3"/>
          <a:stretch>
            <a:fillRect/>
          </a:stretch>
        </p:blipFill>
        <p:spPr>
          <a:xfrm>
            <a:off x="3771567" y="2093989"/>
            <a:ext cx="4259637" cy="2719070"/>
          </a:xfrm>
          <a:prstGeom prst="rect">
            <a:avLst/>
          </a:prstGeom>
        </p:spPr>
      </p:pic>
      <p:sp>
        <p:nvSpPr>
          <p:cNvPr id="5" name="文本框 4"/>
          <p:cNvSpPr txBox="1"/>
          <p:nvPr/>
        </p:nvSpPr>
        <p:spPr>
          <a:xfrm>
            <a:off x="767488" y="5087115"/>
            <a:ext cx="10730865" cy="1323439"/>
          </a:xfrm>
          <a:prstGeom prst="rect">
            <a:avLst/>
          </a:prstGeom>
          <a:noFill/>
        </p:spPr>
        <p:txBody>
          <a:bodyPr wrap="square" rtlCol="0">
            <a:spAutoFit/>
          </a:bodyPr>
          <a:lstStyle/>
          <a:p>
            <a:r>
              <a:rPr lang="en-US" altLang="zh-CN" sz="2000" dirty="0">
                <a:effectLst/>
                <a:latin typeface="Calibri" panose="020F0502020204030204" charset="0"/>
                <a:ea typeface="宋体" panose="02010600030101010101" pitchFamily="2" charset="-122"/>
                <a:cs typeface="Times New Roman" panose="02020603050405020304" charset="0"/>
              </a:rPr>
              <a:t>         </a:t>
            </a:r>
            <a:r>
              <a:rPr lang="zh-CN" altLang="zh-CN" sz="2000" dirty="0">
                <a:effectLst/>
                <a:latin typeface="Calibri" panose="020F0502020204030204" charset="0"/>
                <a:ea typeface="宋体" panose="02010600030101010101" pitchFamily="2" charset="-122"/>
                <a:cs typeface="Times New Roman" panose="02020603050405020304" charset="0"/>
              </a:rPr>
              <a:t>注册后端使用了</a:t>
            </a:r>
            <a:r>
              <a:rPr lang="en-US" altLang="zh-CN" sz="2000" dirty="0">
                <a:effectLst/>
                <a:latin typeface="Calibri" panose="020F0502020204030204" charset="0"/>
                <a:ea typeface="宋体" panose="02010600030101010101" pitchFamily="2" charset="-122"/>
                <a:cs typeface="Times New Roman" panose="02020603050405020304" charset="0"/>
              </a:rPr>
              <a:t>spring</a:t>
            </a:r>
            <a:r>
              <a:rPr lang="zh-CN" altLang="zh-CN" sz="2000" dirty="0">
                <a:effectLst/>
                <a:latin typeface="Calibri" panose="020F0502020204030204" charset="0"/>
                <a:ea typeface="宋体" panose="02010600030101010101" pitchFamily="2" charset="-122"/>
                <a:cs typeface="Times New Roman" panose="02020603050405020304" charset="0"/>
              </a:rPr>
              <a:t>框架下的</a:t>
            </a:r>
            <a:r>
              <a:rPr lang="en-US" altLang="zh-CN" sz="2000" dirty="0">
                <a:effectLst/>
                <a:latin typeface="Calibri" panose="020F0502020204030204" charset="0"/>
                <a:ea typeface="宋体" panose="02010600030101010101" pitchFamily="2" charset="-122"/>
                <a:cs typeface="Times New Roman" panose="02020603050405020304" charset="0"/>
              </a:rPr>
              <a:t>spring boot</a:t>
            </a:r>
            <a:r>
              <a:rPr lang="zh-CN" altLang="zh-CN" sz="2000" dirty="0">
                <a:effectLst/>
                <a:latin typeface="Calibri" panose="020F0502020204030204" charset="0"/>
                <a:ea typeface="宋体" panose="02010600030101010101" pitchFamily="2" charset="-122"/>
                <a:cs typeface="Times New Roman" panose="02020603050405020304" charset="0"/>
              </a:rPr>
              <a:t>配合学生云服务器，简单操作的同时能确保服务端体量不会过大，在</a:t>
            </a:r>
            <a:r>
              <a:rPr lang="en-US" altLang="zh-CN" sz="2000" dirty="0">
                <a:effectLst/>
                <a:latin typeface="Calibri" panose="020F0502020204030204" charset="0"/>
                <a:ea typeface="宋体" panose="02010600030101010101" pitchFamily="2" charset="-122"/>
                <a:cs typeface="Times New Roman" panose="02020603050405020304" charset="0"/>
              </a:rPr>
              <a:t>controller</a:t>
            </a:r>
            <a:r>
              <a:rPr lang="zh-CN" altLang="zh-CN" sz="2000" dirty="0">
                <a:effectLst/>
                <a:latin typeface="Calibri" panose="020F0502020204030204" charset="0"/>
                <a:ea typeface="宋体" panose="02010600030101010101" pitchFamily="2" charset="-122"/>
                <a:cs typeface="Times New Roman" panose="02020603050405020304" charset="0"/>
              </a:rPr>
              <a:t>下通过接收前端的</a:t>
            </a:r>
            <a:r>
              <a:rPr lang="en-US" altLang="zh-CN" sz="2000" dirty="0">
                <a:effectLst/>
                <a:latin typeface="Calibri" panose="020F0502020204030204" charset="0"/>
                <a:ea typeface="宋体" panose="02010600030101010101" pitchFamily="2" charset="-122"/>
                <a:cs typeface="Times New Roman" panose="02020603050405020304" charset="0"/>
              </a:rPr>
              <a:t>http</a:t>
            </a:r>
            <a:r>
              <a:rPr lang="zh-CN" altLang="zh-CN" sz="2000" dirty="0">
                <a:effectLst/>
                <a:latin typeface="Calibri" panose="020F0502020204030204" charset="0"/>
                <a:ea typeface="宋体" panose="02010600030101010101" pitchFamily="2" charset="-122"/>
                <a:cs typeface="Times New Roman" panose="02020603050405020304" charset="0"/>
              </a:rPr>
              <a:t>请求来进行注册，在数据储存方面并没有选择数据库，而是选取了类数组进行一个动态的保存，以及输出用户信息文件到服务器上，在保证简洁的同时也更容易管理和配合前端</a:t>
            </a:r>
            <a:r>
              <a:rPr lang="en-US" altLang="zh-CN" sz="2000" dirty="0" err="1">
                <a:effectLst/>
                <a:latin typeface="Calibri" panose="020F0502020204030204" charset="0"/>
                <a:ea typeface="宋体" panose="02010600030101010101" pitchFamily="2" charset="-122"/>
                <a:cs typeface="Times New Roman" panose="02020603050405020304" charset="0"/>
              </a:rPr>
              <a:t>api</a:t>
            </a:r>
            <a:r>
              <a:rPr lang="zh-CN" altLang="zh-CN" sz="2000" dirty="0">
                <a:effectLst/>
                <a:latin typeface="Calibri" panose="020F0502020204030204" charset="0"/>
                <a:ea typeface="宋体" panose="02010600030101010101" pitchFamily="2" charset="-122"/>
                <a:cs typeface="Times New Roman" panose="02020603050405020304" charset="0"/>
              </a:rPr>
              <a:t>相关请求。</a:t>
            </a:r>
            <a:endParaRPr lang="zh-CN" altLang="en-US" sz="2000" dirty="0"/>
          </a:p>
        </p:txBody>
      </p:sp>
      <p:sp>
        <p:nvSpPr>
          <p:cNvPr id="11" name="文本框 10"/>
          <p:cNvSpPr txBox="1"/>
          <p:nvPr/>
        </p:nvSpPr>
        <p:spPr>
          <a:xfrm>
            <a:off x="715492" y="959078"/>
            <a:ext cx="8009150" cy="707886"/>
          </a:xfrm>
          <a:prstGeom prst="rect">
            <a:avLst/>
          </a:prstGeom>
          <a:noFill/>
        </p:spPr>
        <p:txBody>
          <a:bodyPr wrap="square" rtlCol="0">
            <a:spAutoFit/>
          </a:bodyPr>
          <a:lstStyle/>
          <a:p>
            <a:r>
              <a:rPr lang="zh-CN" altLang="en-US" sz="4000" dirty="0"/>
              <a:t>基于</a:t>
            </a:r>
            <a:r>
              <a:rPr lang="en-US" altLang="zh-CN" sz="4000" dirty="0"/>
              <a:t>HTML</a:t>
            </a:r>
            <a:r>
              <a:rPr lang="zh-CN" altLang="en-US" sz="4000" dirty="0"/>
              <a:t>与服务端注册过程</a:t>
            </a:r>
            <a:endParaRPr lang="zh-CN" altLang="en-US" sz="4000" dirty="0"/>
          </a:p>
        </p:txBody>
      </p:sp>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前后交互</a:t>
            </a:r>
            <a:endParaRPr lang="zh-CN" altLang="en-US" sz="2000" dirty="0">
              <a:solidFill>
                <a:schemeClr val="bg1">
                  <a:lumMod val="50000"/>
                </a:schemeClr>
              </a:solidFill>
              <a:cs typeface="+mn-ea"/>
              <a:sym typeface="+mn-lt"/>
            </a:endParaRPr>
          </a:p>
        </p:txBody>
      </p:sp>
      <p:grpSp>
        <p:nvGrpSpPr>
          <p:cNvPr id="8" name="组合 7"/>
          <p:cNvGrpSpPr/>
          <p:nvPr/>
        </p:nvGrpSpPr>
        <p:grpSpPr>
          <a:xfrm>
            <a:off x="4331199" y="2073717"/>
            <a:ext cx="2706311" cy="2710565"/>
            <a:chOff x="1393278" y="1580877"/>
            <a:chExt cx="2707454" cy="2711710"/>
          </a:xfrm>
        </p:grpSpPr>
        <p:sp>
          <p:nvSpPr>
            <p:cNvPr id="9" name="Oval 5"/>
            <p:cNvSpPr>
              <a:spLocks noChangeArrowheads="1"/>
            </p:cNvSpPr>
            <p:nvPr/>
          </p:nvSpPr>
          <p:spPr bwMode="auto">
            <a:xfrm>
              <a:off x="1393278" y="1580877"/>
              <a:ext cx="2707454" cy="2711710"/>
            </a:xfrm>
            <a:prstGeom prst="ellipse">
              <a:avLst/>
            </a:prstGeom>
            <a:gradFill>
              <a:gsLst>
                <a:gs pos="100000">
                  <a:srgbClr val="00C898"/>
                </a:gs>
                <a:gs pos="0">
                  <a:srgbClr val="04B5EC"/>
                </a:gs>
              </a:gsLst>
              <a:lin ang="0" scaled="0"/>
            </a:gra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01" tIns="45700" rIns="91401" bIns="45700" numCol="1" anchor="t" anchorCtr="0" compatLnSpc="1"/>
            <a:lstStyle/>
            <a:p>
              <a:endParaRPr lang="zh-CN" altLang="en-US" sz="100">
                <a:cs typeface="+mn-ea"/>
                <a:sym typeface="+mn-lt"/>
              </a:endParaRPr>
            </a:p>
          </p:txBody>
        </p:sp>
        <p:sp>
          <p:nvSpPr>
            <p:cNvPr id="10" name="Oval 6"/>
            <p:cNvSpPr>
              <a:spLocks noChangeArrowheads="1"/>
            </p:cNvSpPr>
            <p:nvPr/>
          </p:nvSpPr>
          <p:spPr bwMode="auto">
            <a:xfrm>
              <a:off x="1474163" y="1661762"/>
              <a:ext cx="2545689" cy="2549944"/>
            </a:xfrm>
            <a:prstGeom prst="ellipse">
              <a:avLst/>
            </a:prstGeom>
            <a:gradFill>
              <a:gsLst>
                <a:gs pos="100000">
                  <a:srgbClr val="00C898"/>
                </a:gs>
                <a:gs pos="0">
                  <a:srgbClr val="04B5EC"/>
                </a:gs>
              </a:gsLst>
              <a:lin ang="0" scaled="0"/>
            </a:gradFill>
            <a:ln w="3175" cap="flat">
              <a:solidFill>
                <a:srgbClr val="FEFEFE"/>
              </a:solidFill>
              <a:prstDash val="dash"/>
              <a:miter lim="800000"/>
            </a:ln>
          </p:spPr>
          <p:txBody>
            <a:bodyPr vert="horz" wrap="square" lIns="91401" tIns="45700" rIns="91401" bIns="45700" numCol="1" anchor="t" anchorCtr="0" compatLnSpc="1"/>
            <a:lstStyle/>
            <a:p>
              <a:endParaRPr lang="zh-CN" altLang="en-US" sz="100" dirty="0">
                <a:cs typeface="+mn-ea"/>
                <a:sym typeface="+mn-lt"/>
              </a:endParaRPr>
            </a:p>
          </p:txBody>
        </p:sp>
      </p:grpSp>
      <p:sp>
        <p:nvSpPr>
          <p:cNvPr id="6" name="矩形 5"/>
          <p:cNvSpPr/>
          <p:nvPr/>
        </p:nvSpPr>
        <p:spPr>
          <a:xfrm>
            <a:off x="4207029" y="2718760"/>
            <a:ext cx="2954655" cy="923330"/>
          </a:xfrm>
          <a:prstGeom prst="rect">
            <a:avLst/>
          </a:prstGeom>
          <a:noFill/>
        </p:spPr>
        <p:txBody>
          <a:bodyPr wrap="none" lIns="91440" tIns="45720" rIns="91440" bIns="45720">
            <a:spAutoFit/>
          </a:bodyPr>
          <a:lstStyle/>
          <a:p>
            <a:pPr algn="ctr"/>
            <a:r>
              <a:rPr lang="zh-CN" altLang="en-US" sz="5400" dirty="0">
                <a:ln w="0"/>
                <a:solidFill>
                  <a:schemeClr val="accent6">
                    <a:lumMod val="75000"/>
                  </a:schemeClr>
                </a:solidFill>
                <a:effectLst>
                  <a:outerShdw blurRad="38100" dist="25400" dir="5400000" algn="ctr" rotWithShape="0">
                    <a:srgbClr val="6E747A">
                      <a:alpha val="43000"/>
                    </a:srgbClr>
                  </a:outerShdw>
                </a:effectLst>
              </a:rPr>
              <a:t>前后交互</a:t>
            </a:r>
            <a:endParaRPr lang="zh-CN" altLang="en-US" sz="5400" b="0" cap="none" spc="0" dirty="0">
              <a:ln w="0"/>
              <a:solidFill>
                <a:schemeClr val="accent6">
                  <a:lumMod val="75000"/>
                </a:schemeClr>
              </a:solidFill>
              <a:effectLst>
                <a:outerShdw blurRad="38100" dist="25400" dir="5400000" algn="ctr" rotWithShape="0">
                  <a:srgbClr val="6E747A">
                    <a:alpha val="43000"/>
                  </a:srgbClr>
                </a:outerShdw>
              </a:effectLst>
            </a:endParaRPr>
          </a:p>
        </p:txBody>
      </p:sp>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par>
                          <p:cTn id="17" fill="hold">
                            <p:stCondLst>
                              <p:cond delay="1149"/>
                            </p:stCondLst>
                            <p:childTnLst>
                              <p:par>
                                <p:cTn id="18" presetID="53"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前后交互</a:t>
            </a:r>
            <a:endParaRPr lang="zh-CN" altLang="en-US" sz="2000" dirty="0">
              <a:solidFill>
                <a:schemeClr val="bg1">
                  <a:lumMod val="50000"/>
                </a:schemeClr>
              </a:solidFill>
              <a:cs typeface="+mn-ea"/>
              <a:sym typeface="+mn-lt"/>
            </a:endParaRPr>
          </a:p>
        </p:txBody>
      </p:sp>
      <p:sp>
        <p:nvSpPr>
          <p:cNvPr id="4" name="文本框 3"/>
          <p:cNvSpPr txBox="1"/>
          <p:nvPr/>
        </p:nvSpPr>
        <p:spPr>
          <a:xfrm>
            <a:off x="715492" y="959078"/>
            <a:ext cx="8009150" cy="707886"/>
          </a:xfrm>
          <a:prstGeom prst="rect">
            <a:avLst/>
          </a:prstGeom>
          <a:noFill/>
        </p:spPr>
        <p:txBody>
          <a:bodyPr wrap="square" rtlCol="0">
            <a:spAutoFit/>
          </a:bodyPr>
          <a:lstStyle/>
          <a:p>
            <a:r>
              <a:rPr lang="zh-CN" altLang="en-US" sz="4000" dirty="0"/>
              <a:t>前后交互的登录过程</a:t>
            </a:r>
            <a:endParaRPr lang="zh-CN" altLang="en-US" sz="4000" dirty="0"/>
          </a:p>
        </p:txBody>
      </p:sp>
      <p:pic>
        <p:nvPicPr>
          <p:cNvPr id="28" name="图片 2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735047" y="1966641"/>
            <a:ext cx="5038016" cy="4301056"/>
          </a:xfrm>
          <a:prstGeom prst="rect">
            <a:avLst/>
          </a:prstGeom>
          <a:noFill/>
          <a:ln>
            <a:noFill/>
          </a:ln>
        </p:spPr>
      </p:pic>
      <p:sp>
        <p:nvSpPr>
          <p:cNvPr id="9" name="文本框 8"/>
          <p:cNvSpPr txBox="1"/>
          <p:nvPr/>
        </p:nvSpPr>
        <p:spPr>
          <a:xfrm>
            <a:off x="6243842" y="2527398"/>
            <a:ext cx="5132705" cy="2677656"/>
          </a:xfrm>
          <a:prstGeom prst="rect">
            <a:avLst/>
          </a:prstGeom>
          <a:noFill/>
        </p:spPr>
        <p:txBody>
          <a:bodyPr wrap="square" rtlCol="0">
            <a:spAutoFit/>
          </a:bodyPr>
          <a:lstStyle/>
          <a:p>
            <a:r>
              <a:rPr lang="en-US" altLang="zh-CN" sz="2800" dirty="0"/>
              <a:t>       </a:t>
            </a:r>
            <a:r>
              <a:rPr lang="zh-CN" altLang="en-US" sz="2800" dirty="0"/>
              <a:t>通过前端的</a:t>
            </a:r>
            <a:r>
              <a:rPr lang="en-US" altLang="zh-CN" sz="2800" dirty="0" err="1"/>
              <a:t>fetchInternet</a:t>
            </a:r>
            <a:r>
              <a:rPr lang="zh-CN" altLang="en-US" sz="2800" dirty="0"/>
              <a:t>函数同后端进行交互，抓取注册后服务器储存的用户信息，并作简单的信息处理后进行判断，用于登录的信息是否存在，进而实现登录过程。</a:t>
            </a:r>
            <a:endParaRPr lang="zh-CN" altLang="en-US" sz="2800" dirty="0"/>
          </a:p>
        </p:txBody>
      </p:sp>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前后交互</a:t>
            </a:r>
            <a:endParaRPr lang="zh-CN" altLang="en-US" sz="2000" dirty="0">
              <a:solidFill>
                <a:schemeClr val="bg1">
                  <a:lumMod val="50000"/>
                </a:schemeClr>
              </a:solidFill>
              <a:cs typeface="+mn-ea"/>
              <a:sym typeface="+mn-lt"/>
            </a:endParaRPr>
          </a:p>
        </p:txBody>
      </p:sp>
      <p:sp>
        <p:nvSpPr>
          <p:cNvPr id="4" name="文本框 3"/>
          <p:cNvSpPr txBox="1"/>
          <p:nvPr/>
        </p:nvSpPr>
        <p:spPr>
          <a:xfrm>
            <a:off x="715492" y="959078"/>
            <a:ext cx="8009150" cy="707886"/>
          </a:xfrm>
          <a:prstGeom prst="rect">
            <a:avLst/>
          </a:prstGeom>
          <a:noFill/>
        </p:spPr>
        <p:txBody>
          <a:bodyPr wrap="square" rtlCol="0">
            <a:spAutoFit/>
          </a:bodyPr>
          <a:lstStyle/>
          <a:p>
            <a:r>
              <a:rPr lang="zh-CN" altLang="en-US" sz="4000" dirty="0"/>
              <a:t>前后交互的同步过程</a:t>
            </a:r>
            <a:endParaRPr lang="zh-CN" altLang="en-US" sz="4000" dirty="0"/>
          </a:p>
        </p:txBody>
      </p:sp>
      <p:sp>
        <p:nvSpPr>
          <p:cNvPr id="9" name="文本框 8"/>
          <p:cNvSpPr txBox="1"/>
          <p:nvPr/>
        </p:nvSpPr>
        <p:spPr>
          <a:xfrm>
            <a:off x="757266" y="2890157"/>
            <a:ext cx="6366589" cy="1815882"/>
          </a:xfrm>
          <a:prstGeom prst="rect">
            <a:avLst/>
          </a:prstGeom>
          <a:noFill/>
        </p:spPr>
        <p:txBody>
          <a:bodyPr wrap="square" rtlCol="0">
            <a:spAutoFit/>
          </a:bodyPr>
          <a:lstStyle/>
          <a:p>
            <a:r>
              <a:rPr lang="en-US" altLang="zh-CN" sz="2800" dirty="0"/>
              <a:t>	</a:t>
            </a:r>
            <a:r>
              <a:rPr lang="zh-CN" altLang="en-US" sz="2800" dirty="0"/>
              <a:t>通过前端对后端服务器发送请求，获取服务器存储的</a:t>
            </a:r>
            <a:r>
              <a:rPr lang="en-US" altLang="zh-CN" sz="2800" dirty="0" err="1"/>
              <a:t>js</a:t>
            </a:r>
            <a:r>
              <a:rPr lang="zh-CN" altLang="en-US" sz="2800" dirty="0"/>
              <a:t>格式的信息，并将信息同步到前端，前端将个人信息进行展示和应用于身份认证及请假等界面</a:t>
            </a:r>
            <a:endParaRPr lang="zh-CN" altLang="en-US" sz="2800"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45732" y="452980"/>
            <a:ext cx="3326328" cy="6126252"/>
          </a:xfrm>
          <a:prstGeom prst="rect">
            <a:avLst/>
          </a:prstGeom>
        </p:spPr>
      </p:pic>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5"/>
          <p:cNvSpPr/>
          <p:nvPr/>
        </p:nvSpPr>
        <p:spPr bwMode="auto">
          <a:xfrm rot="5400000">
            <a:off x="4436745" y="1278255"/>
            <a:ext cx="3014345" cy="272161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2" name="Freeform 5"/>
          <p:cNvSpPr/>
          <p:nvPr/>
        </p:nvSpPr>
        <p:spPr bwMode="auto">
          <a:xfrm rot="5400000">
            <a:off x="4401185" y="1245870"/>
            <a:ext cx="586740" cy="52959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3" name="Freeform 5"/>
          <p:cNvSpPr/>
          <p:nvPr/>
        </p:nvSpPr>
        <p:spPr bwMode="auto">
          <a:xfrm rot="5400000">
            <a:off x="6983095" y="3588385"/>
            <a:ext cx="586740" cy="52959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4" name="Freeform 5"/>
          <p:cNvSpPr/>
          <p:nvPr/>
        </p:nvSpPr>
        <p:spPr bwMode="auto">
          <a:xfrm rot="5400000">
            <a:off x="6584315" y="3958590"/>
            <a:ext cx="317500" cy="28638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5" name="Freeform 5"/>
          <p:cNvSpPr/>
          <p:nvPr/>
        </p:nvSpPr>
        <p:spPr bwMode="auto">
          <a:xfrm rot="5400000">
            <a:off x="4946015" y="913130"/>
            <a:ext cx="274320" cy="24765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34" name="矩形 33">
            <a:hlinkClick r:id="rId1" action="ppaction://hlinksldjump"/>
          </p:cNvPr>
          <p:cNvSpPr/>
          <p:nvPr/>
        </p:nvSpPr>
        <p:spPr>
          <a:xfrm>
            <a:off x="4805045" y="2463800"/>
            <a:ext cx="2206625" cy="433070"/>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r>
              <a:rPr lang="en-US" altLang="zh-CN" sz="8800" b="1" dirty="0">
                <a:cs typeface="+mn-ea"/>
                <a:sym typeface="+mn-lt"/>
              </a:rPr>
              <a:t>03</a:t>
            </a:r>
            <a:endParaRPr lang="en-US" altLang="zh-CN" sz="8800" b="1" dirty="0">
              <a:cs typeface="+mn-ea"/>
              <a:sym typeface="+mn-lt"/>
            </a:endParaRPr>
          </a:p>
        </p:txBody>
      </p:sp>
      <p:sp>
        <p:nvSpPr>
          <p:cNvPr id="10" name="矩形 9">
            <a:hlinkClick r:id="rId1" action="ppaction://hlinksldjump"/>
          </p:cNvPr>
          <p:cNvSpPr/>
          <p:nvPr/>
        </p:nvSpPr>
        <p:spPr>
          <a:xfrm>
            <a:off x="4120345" y="4302654"/>
            <a:ext cx="3647152" cy="923330"/>
          </a:xfrm>
          <a:prstGeom prst="rect">
            <a:avLst/>
          </a:prstGeom>
        </p:spPr>
        <p:txBody>
          <a:bodyPr wrap="none">
            <a:spAutoFit/>
          </a:bodyPr>
          <a:lstStyle/>
          <a:p>
            <a:pPr lvl="0" algn="ctr"/>
            <a:r>
              <a:rPr lang="zh-CN" altLang="en-US" sz="5400" dirty="0">
                <a:solidFill>
                  <a:schemeClr val="tx1">
                    <a:lumMod val="75000"/>
                    <a:lumOff val="25000"/>
                  </a:schemeClr>
                </a:solidFill>
                <a:cs typeface="+mn-ea"/>
                <a:sym typeface="+mn-lt"/>
              </a:rPr>
              <a:t>解决与拓展</a:t>
            </a:r>
            <a:endParaRPr lang="zh-CN" altLang="en-US" sz="5400" dirty="0">
              <a:solidFill>
                <a:schemeClr val="tx1">
                  <a:lumMod val="75000"/>
                  <a:lumOff val="25000"/>
                </a:schemeClr>
              </a:solidFill>
              <a:cs typeface="+mn-ea"/>
              <a:sym typeface="+mn-lt"/>
            </a:endParaRPr>
          </a:p>
        </p:txBody>
      </p:sp>
      <p:sp>
        <p:nvSpPr>
          <p:cNvPr id="6" name="矩形 5"/>
          <p:cNvSpPr/>
          <p:nvPr/>
        </p:nvSpPr>
        <p:spPr>
          <a:xfrm>
            <a:off x="3571844" y="5268105"/>
            <a:ext cx="5048312" cy="658257"/>
          </a:xfrm>
          <a:prstGeom prst="rect">
            <a:avLst/>
          </a:prstGeom>
        </p:spPr>
        <p:txBody>
          <a:bodyPr wrap="square">
            <a:spAutoFit/>
          </a:bodyPr>
          <a:lstStyle/>
          <a:p>
            <a:pPr algn="ctr">
              <a:lnSpc>
                <a:spcPct val="120000"/>
              </a:lnSpc>
            </a:pPr>
            <a:r>
              <a:rPr lang="zh-CN" sz="1600" dirty="0">
                <a:solidFill>
                  <a:schemeClr val="tx1">
                    <a:lumMod val="75000"/>
                    <a:lumOff val="25000"/>
                  </a:schemeClr>
                </a:solidFill>
                <a:cs typeface="+mn-ea"/>
                <a:sym typeface="+mn-lt"/>
              </a:rPr>
              <a:t>主要依托与</a:t>
            </a:r>
            <a:r>
              <a:rPr lang="en-US" altLang="zh-CN" sz="1600" dirty="0">
                <a:solidFill>
                  <a:schemeClr val="tx1">
                    <a:lumMod val="75000"/>
                    <a:lumOff val="25000"/>
                  </a:schemeClr>
                </a:solidFill>
                <a:cs typeface="+mn-ea"/>
                <a:sym typeface="+mn-lt"/>
              </a:rPr>
              <a:t>welink</a:t>
            </a:r>
            <a:r>
              <a:rPr lang="zh-CN" altLang="en-US" sz="1600" dirty="0">
                <a:solidFill>
                  <a:schemeClr val="tx1">
                    <a:lumMod val="75000"/>
                    <a:lumOff val="25000"/>
                  </a:schemeClr>
                </a:solidFill>
                <a:cs typeface="+mn-ea"/>
                <a:sym typeface="+mn-lt"/>
              </a:rPr>
              <a:t>平台，使用</a:t>
            </a:r>
            <a:r>
              <a:rPr lang="en-US" altLang="zh-CN" sz="1600" dirty="0">
                <a:solidFill>
                  <a:schemeClr val="tx1">
                    <a:lumMod val="75000"/>
                    <a:lumOff val="25000"/>
                  </a:schemeClr>
                </a:solidFill>
                <a:cs typeface="+mn-ea"/>
                <a:sym typeface="+mn-lt"/>
              </a:rPr>
              <a:t>we</a:t>
            </a:r>
            <a:r>
              <a:rPr lang="zh-CN" altLang="en-US" sz="1600" dirty="0">
                <a:solidFill>
                  <a:schemeClr val="tx1">
                    <a:lumMod val="75000"/>
                    <a:lumOff val="25000"/>
                  </a:schemeClr>
                </a:solidFill>
                <a:cs typeface="+mn-ea"/>
                <a:sym typeface="+mn-lt"/>
              </a:rPr>
              <a:t>码</a:t>
            </a:r>
            <a:r>
              <a:rPr lang="en-US" altLang="zh-CN" sz="1600" dirty="0">
                <a:solidFill>
                  <a:schemeClr val="tx1">
                    <a:lumMod val="75000"/>
                    <a:lumOff val="25000"/>
                  </a:schemeClr>
                </a:solidFill>
                <a:cs typeface="+mn-ea"/>
                <a:sym typeface="+mn-lt"/>
              </a:rPr>
              <a:t>api</a:t>
            </a:r>
            <a:r>
              <a:rPr lang="zh-CN" altLang="en-US" sz="1600" dirty="0">
                <a:solidFill>
                  <a:schemeClr val="tx1">
                    <a:lumMod val="75000"/>
                    <a:lumOff val="25000"/>
                  </a:schemeClr>
                </a:solidFill>
                <a:cs typeface="+mn-ea"/>
                <a:sym typeface="+mn-lt"/>
              </a:rPr>
              <a:t>，同</a:t>
            </a:r>
            <a:r>
              <a:rPr lang="en-US" altLang="zh-CN" sz="1600" dirty="0">
                <a:solidFill>
                  <a:schemeClr val="tx1">
                    <a:lumMod val="75000"/>
                    <a:lumOff val="25000"/>
                  </a:schemeClr>
                </a:solidFill>
                <a:cs typeface="+mn-ea"/>
                <a:sym typeface="+mn-lt"/>
              </a:rPr>
              <a:t>JS</a:t>
            </a:r>
            <a:r>
              <a:rPr lang="zh-CN" altLang="en-US" sz="1600" dirty="0">
                <a:solidFill>
                  <a:schemeClr val="tx1">
                    <a:lumMod val="75000"/>
                    <a:lumOff val="25000"/>
                  </a:schemeClr>
                </a:solidFill>
                <a:cs typeface="+mn-ea"/>
                <a:sym typeface="+mn-lt"/>
              </a:rPr>
              <a:t>、</a:t>
            </a:r>
            <a:r>
              <a:rPr lang="en-US" altLang="zh-CN" sz="1600" dirty="0">
                <a:solidFill>
                  <a:schemeClr val="tx1">
                    <a:lumMod val="75000"/>
                    <a:lumOff val="25000"/>
                  </a:schemeClr>
                </a:solidFill>
                <a:cs typeface="+mn-ea"/>
                <a:sym typeface="+mn-lt"/>
              </a:rPr>
              <a:t>CSS</a:t>
            </a:r>
            <a:r>
              <a:rPr lang="zh-CN" altLang="en-US" sz="1600" dirty="0">
                <a:solidFill>
                  <a:schemeClr val="tx1">
                    <a:lumMod val="75000"/>
                    <a:lumOff val="25000"/>
                  </a:schemeClr>
                </a:solidFill>
                <a:cs typeface="+mn-ea"/>
                <a:sym typeface="+mn-lt"/>
              </a:rPr>
              <a:t>、</a:t>
            </a:r>
            <a:r>
              <a:rPr lang="en-US" altLang="zh-CN" sz="1600" dirty="0">
                <a:solidFill>
                  <a:schemeClr val="tx1">
                    <a:lumMod val="75000"/>
                    <a:lumOff val="25000"/>
                  </a:schemeClr>
                </a:solidFill>
                <a:cs typeface="+mn-ea"/>
                <a:sym typeface="+mn-lt"/>
              </a:rPr>
              <a:t>html</a:t>
            </a:r>
            <a:r>
              <a:rPr lang="zh-CN" altLang="en-US" sz="1600" dirty="0">
                <a:solidFill>
                  <a:schemeClr val="tx1">
                    <a:lumMod val="75000"/>
                    <a:lumOff val="25000"/>
                  </a:schemeClr>
                </a:solidFill>
                <a:cs typeface="+mn-ea"/>
                <a:sym typeface="+mn-lt"/>
              </a:rPr>
              <a:t>、</a:t>
            </a:r>
            <a:r>
              <a:rPr lang="en-US" altLang="zh-CN" sz="1600" dirty="0">
                <a:solidFill>
                  <a:schemeClr val="tx1">
                    <a:lumMod val="75000"/>
                    <a:lumOff val="25000"/>
                  </a:schemeClr>
                </a:solidFill>
                <a:cs typeface="+mn-ea"/>
                <a:sym typeface="+mn-lt"/>
              </a:rPr>
              <a:t>spring</a:t>
            </a:r>
            <a:r>
              <a:rPr lang="zh-CN" altLang="en-US" sz="1600" dirty="0">
                <a:solidFill>
                  <a:schemeClr val="tx1">
                    <a:lumMod val="75000"/>
                    <a:lumOff val="25000"/>
                  </a:schemeClr>
                </a:solidFill>
                <a:cs typeface="+mn-ea"/>
                <a:sym typeface="+mn-lt"/>
              </a:rPr>
              <a:t>框架结合，完成本项目</a:t>
            </a:r>
            <a:endParaRPr sz="1600" dirty="0">
              <a:solidFill>
                <a:schemeClr val="tx1">
                  <a:lumMod val="75000"/>
                  <a:lumOff val="25000"/>
                </a:schemeClr>
              </a:solidFill>
              <a:cs typeface="+mn-ea"/>
              <a:sym typeface="+mn-lt"/>
            </a:endParaRPr>
          </a:p>
        </p:txBody>
      </p:sp>
    </p:spTree>
  </p:cSld>
  <p:clrMapOvr>
    <a:masterClrMapping/>
  </p:clrMapOvr>
  <p:transition advTm="2246">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childTnLst>
                          </p:cTn>
                        </p:par>
                        <p:par>
                          <p:cTn id="35" fill="hold">
                            <p:stCondLst>
                              <p:cond delay="500"/>
                            </p:stCondLst>
                            <p:childTnLst>
                              <p:par>
                                <p:cTn id="36" presetID="2" presetClass="entr" presetSubtype="2" fill="hold" nodeType="afterEffect">
                                  <p:stCondLst>
                                    <p:cond delay="0"/>
                                  </p:stCondLst>
                                  <p:iterate type="lt">
                                    <p:tmPct val="10000"/>
                                  </p:iterate>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1+#ppt_w/2"/>
                                          </p:val>
                                        </p:tav>
                                        <p:tav tm="100000">
                                          <p:val>
                                            <p:strVal val="#ppt_x"/>
                                          </p:val>
                                        </p:tav>
                                      </p:tavLst>
                                    </p:anim>
                                    <p:anim calcmode="lin" valueType="num">
                                      <p:cBhvr additive="base">
                                        <p:cTn id="39" dur="500" fill="hold"/>
                                        <p:tgtEl>
                                          <p:spTgt spid="10"/>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anim calcmode="lin" valueType="num">
                                      <p:cBhvr>
                                        <p:cTn id="44" dur="500" fill="hold"/>
                                        <p:tgtEl>
                                          <p:spTgt spid="6"/>
                                        </p:tgtEl>
                                        <p:attrNameLst>
                                          <p:attrName>ppt_x</p:attrName>
                                        </p:attrNameLst>
                                      </p:cBhvr>
                                      <p:tavLst>
                                        <p:tav tm="0">
                                          <p:val>
                                            <p:strVal val="#ppt_x"/>
                                          </p:val>
                                        </p:tav>
                                        <p:tav tm="100000">
                                          <p:val>
                                            <p:strVal val="#ppt_x"/>
                                          </p:val>
                                        </p:tav>
                                      </p:tavLst>
                                    </p:anim>
                                    <p:anim calcmode="lin" valueType="num">
                                      <p:cBhvr>
                                        <p:cTn id="4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 grpId="0" bldLvl="0" animBg="1"/>
      <p:bldP spid="3" grpId="0" bldLvl="0" animBg="1"/>
      <p:bldP spid="4" grpId="0" bldLvl="0" animBg="1"/>
      <p:bldP spid="5" grpId="0" bldLvl="0" animBg="1"/>
      <p:bldP spid="34" grpId="0" bldLvl="0" animBg="1"/>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解决问题</a:t>
            </a:r>
            <a:endParaRPr lang="zh-CN" altLang="en-US" sz="2000" dirty="0">
              <a:solidFill>
                <a:schemeClr val="bg1">
                  <a:lumMod val="50000"/>
                </a:schemeClr>
              </a:solidFill>
              <a:cs typeface="+mn-ea"/>
              <a:sym typeface="+mn-lt"/>
            </a:endParaRPr>
          </a:p>
        </p:txBody>
      </p:sp>
      <p:sp>
        <p:nvSpPr>
          <p:cNvPr id="5" name="文本框 4"/>
          <p:cNvSpPr txBox="1"/>
          <p:nvPr/>
        </p:nvSpPr>
        <p:spPr>
          <a:xfrm>
            <a:off x="1037590" y="3676015"/>
            <a:ext cx="8834755" cy="2954655"/>
          </a:xfrm>
          <a:prstGeom prst="rect">
            <a:avLst/>
          </a:prstGeom>
          <a:noFill/>
        </p:spPr>
        <p:txBody>
          <a:bodyPr wrap="square" rtlCol="0">
            <a:spAutoFit/>
          </a:bodyPr>
          <a:lstStyle/>
          <a:p>
            <a:r>
              <a:rPr lang="zh-CN" altLang="en-US" dirty="0"/>
              <a:t>通过超级校园Welink小程序，我们实现了命题赛道的以下要求与条件：</a:t>
            </a:r>
            <a:endParaRPr lang="zh-CN" altLang="en-US" dirty="0"/>
          </a:p>
          <a:p>
            <a:r>
              <a:rPr lang="en-US" altLang="zh-CN" dirty="0"/>
              <a:t>          </a:t>
            </a:r>
            <a:r>
              <a:rPr lang="zh-CN" altLang="en-US" dirty="0"/>
              <a:t>(1)选取校园身份认证、消费的高频场景：通过学号和密码登录进入身份认证页   面，完成了身份认证的高频场景。 </a:t>
            </a:r>
            <a:endParaRPr lang="zh-CN" altLang="en-US" dirty="0"/>
          </a:p>
          <a:p>
            <a:r>
              <a:rPr lang="en-US" altLang="zh-CN" dirty="0"/>
              <a:t>          </a:t>
            </a:r>
            <a:r>
              <a:rPr lang="zh-CN" altLang="en-US" dirty="0"/>
              <a:t>(2)开发对应Welink小程序：在华为welink平台我们创建了“超级校园welink”公司，并且发布了版本在公司平台，经过三人以上的调试。</a:t>
            </a:r>
            <a:endParaRPr lang="zh-CN" altLang="en-US" dirty="0"/>
          </a:p>
          <a:p>
            <a:r>
              <a:rPr lang="en-US" altLang="zh-CN" dirty="0"/>
              <a:t>          </a:t>
            </a:r>
            <a:r>
              <a:rPr lang="zh-CN" altLang="en-US" dirty="0"/>
              <a:t>(3)以可度量的方式呈现校园一卡通的上线效果：我们通过console在后台输出当前用户走到的步骤，可以让我们实时监测报错信息。</a:t>
            </a:r>
            <a:endParaRPr lang="zh-CN" altLang="en-US" dirty="0"/>
          </a:p>
          <a:p>
            <a:r>
              <a:rPr lang="en-US" altLang="zh-CN" dirty="0"/>
              <a:t>          </a:t>
            </a:r>
            <a:r>
              <a:rPr lang="zh-CN" altLang="en-US" dirty="0"/>
              <a:t>(4)场景优先选取本校的两个或以上高频场景，系统架构支持后续场景灵魂或快速扩展，能达成校园服务“一网通办”的终极目标：通过综合性信息，完成了综合性小程序的整理，让大家可以实现一小程序多个功能，提高用户依赖。</a:t>
            </a:r>
            <a:endParaRPr lang="zh-CN" altLang="en-US" dirty="0"/>
          </a:p>
        </p:txBody>
      </p:sp>
      <p:pic>
        <p:nvPicPr>
          <p:cNvPr id="4" name="图片 3"/>
          <p:cNvPicPr>
            <a:picLocks noChangeAspect="1"/>
          </p:cNvPicPr>
          <p:nvPr/>
        </p:nvPicPr>
        <p:blipFill>
          <a:blip r:embed="rId1"/>
          <a:stretch>
            <a:fillRect/>
          </a:stretch>
        </p:blipFill>
        <p:spPr>
          <a:xfrm>
            <a:off x="1037590" y="1023415"/>
            <a:ext cx="7437765" cy="2370025"/>
          </a:xfrm>
          <a:prstGeom prst="rect">
            <a:avLst/>
          </a:prstGeom>
        </p:spPr>
      </p:pic>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5"/>
          <p:cNvSpPr/>
          <p:nvPr/>
        </p:nvSpPr>
        <p:spPr bwMode="auto">
          <a:xfrm rot="5400000">
            <a:off x="4436745" y="1278255"/>
            <a:ext cx="3014345" cy="272161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2" name="Freeform 5"/>
          <p:cNvSpPr/>
          <p:nvPr/>
        </p:nvSpPr>
        <p:spPr bwMode="auto">
          <a:xfrm rot="5400000">
            <a:off x="4401185" y="1245870"/>
            <a:ext cx="586740" cy="52959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3" name="Freeform 5"/>
          <p:cNvSpPr/>
          <p:nvPr/>
        </p:nvSpPr>
        <p:spPr bwMode="auto">
          <a:xfrm rot="5400000">
            <a:off x="6983095" y="3588385"/>
            <a:ext cx="586740" cy="52959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4" name="Freeform 5"/>
          <p:cNvSpPr/>
          <p:nvPr/>
        </p:nvSpPr>
        <p:spPr bwMode="auto">
          <a:xfrm rot="5400000">
            <a:off x="6584315" y="3958590"/>
            <a:ext cx="317500" cy="28638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5" name="Freeform 5"/>
          <p:cNvSpPr/>
          <p:nvPr/>
        </p:nvSpPr>
        <p:spPr bwMode="auto">
          <a:xfrm rot="5400000">
            <a:off x="4946015" y="913130"/>
            <a:ext cx="274320" cy="24765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34" name="矩形 33">
            <a:hlinkClick r:id="rId1" action="ppaction://hlinksldjump"/>
          </p:cNvPr>
          <p:cNvSpPr/>
          <p:nvPr/>
        </p:nvSpPr>
        <p:spPr>
          <a:xfrm>
            <a:off x="4805045" y="2463800"/>
            <a:ext cx="2206625" cy="433070"/>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r>
              <a:rPr lang="en-US" altLang="zh-CN" sz="8800" b="1" dirty="0">
                <a:cs typeface="+mn-ea"/>
                <a:sym typeface="+mn-lt"/>
              </a:rPr>
              <a:t>04</a:t>
            </a:r>
            <a:endParaRPr lang="en-US" altLang="zh-CN" sz="8800" b="1" dirty="0">
              <a:cs typeface="+mn-ea"/>
              <a:sym typeface="+mn-lt"/>
            </a:endParaRPr>
          </a:p>
        </p:txBody>
      </p:sp>
      <p:sp>
        <p:nvSpPr>
          <p:cNvPr id="10" name="矩形 9">
            <a:hlinkClick r:id="rId1" action="ppaction://hlinksldjump"/>
          </p:cNvPr>
          <p:cNvSpPr/>
          <p:nvPr/>
        </p:nvSpPr>
        <p:spPr>
          <a:xfrm>
            <a:off x="4466590" y="4302654"/>
            <a:ext cx="2954655" cy="923330"/>
          </a:xfrm>
          <a:prstGeom prst="rect">
            <a:avLst/>
          </a:prstGeom>
        </p:spPr>
        <p:txBody>
          <a:bodyPr wrap="none">
            <a:spAutoFit/>
          </a:bodyPr>
          <a:lstStyle/>
          <a:p>
            <a:pPr lvl="0" algn="ctr"/>
            <a:r>
              <a:rPr lang="zh-CN" altLang="en-US" sz="5400" dirty="0">
                <a:solidFill>
                  <a:schemeClr val="tx1">
                    <a:lumMod val="75000"/>
                    <a:lumOff val="25000"/>
                  </a:schemeClr>
                </a:solidFill>
                <a:cs typeface="+mn-ea"/>
                <a:sym typeface="+mn-lt"/>
              </a:rPr>
              <a:t>应用前景</a:t>
            </a:r>
            <a:endParaRPr lang="zh-CN" altLang="en-US" sz="5400" dirty="0">
              <a:solidFill>
                <a:schemeClr val="tx1">
                  <a:lumMod val="75000"/>
                  <a:lumOff val="25000"/>
                </a:schemeClr>
              </a:solidFill>
              <a:cs typeface="+mn-ea"/>
              <a:sym typeface="+mn-lt"/>
            </a:endParaRPr>
          </a:p>
        </p:txBody>
      </p:sp>
      <p:sp>
        <p:nvSpPr>
          <p:cNvPr id="6" name="矩形 5"/>
          <p:cNvSpPr/>
          <p:nvPr/>
        </p:nvSpPr>
        <p:spPr>
          <a:xfrm>
            <a:off x="3416485" y="5217986"/>
            <a:ext cx="5359030" cy="953723"/>
          </a:xfrm>
          <a:prstGeom prst="rect">
            <a:avLst/>
          </a:prstGeom>
        </p:spPr>
        <p:txBody>
          <a:bodyPr wrap="square">
            <a:spAutoFit/>
          </a:bodyPr>
          <a:lstStyle/>
          <a:p>
            <a:pPr algn="ctr">
              <a:lnSpc>
                <a:spcPct val="120000"/>
              </a:lnSpc>
            </a:pPr>
            <a:r>
              <a:rPr lang="en-US" altLang="zh-CN" sz="1600" dirty="0">
                <a:solidFill>
                  <a:schemeClr val="tx1">
                    <a:lumMod val="75000"/>
                    <a:lumOff val="25000"/>
                  </a:schemeClr>
                </a:solidFill>
                <a:cs typeface="+mn-ea"/>
                <a:sym typeface="+mn-lt"/>
              </a:rPr>
              <a:t>        </a:t>
            </a:r>
            <a:r>
              <a:rPr lang="zh-CN" sz="1600" dirty="0">
                <a:solidFill>
                  <a:schemeClr val="tx1">
                    <a:lumMod val="75000"/>
                    <a:lumOff val="25000"/>
                  </a:schemeClr>
                </a:solidFill>
                <a:cs typeface="+mn-ea"/>
                <a:sym typeface="+mn-lt"/>
              </a:rPr>
              <a:t>聚焦未来更加丰富的大学生活，校园</a:t>
            </a:r>
            <a:r>
              <a:rPr lang="en-US" altLang="zh-CN" sz="1600" dirty="0">
                <a:solidFill>
                  <a:schemeClr val="tx1">
                    <a:lumMod val="75000"/>
                    <a:lumOff val="25000"/>
                  </a:schemeClr>
                </a:solidFill>
                <a:cs typeface="+mn-ea"/>
                <a:sym typeface="+mn-lt"/>
              </a:rPr>
              <a:t>app</a:t>
            </a:r>
            <a:r>
              <a:rPr lang="zh-CN" altLang="en-US" sz="1600" dirty="0">
                <a:solidFill>
                  <a:schemeClr val="tx1">
                    <a:lumMod val="75000"/>
                    <a:lumOff val="25000"/>
                  </a:schemeClr>
                </a:solidFill>
                <a:cs typeface="+mn-ea"/>
                <a:sym typeface="+mn-lt"/>
              </a:rPr>
              <a:t>的功能必将更加完善，所能提供的服务也将大大增多，本</a:t>
            </a:r>
            <a:r>
              <a:rPr lang="en-US" altLang="zh-CN" sz="1600" dirty="0">
                <a:solidFill>
                  <a:schemeClr val="tx1">
                    <a:lumMod val="75000"/>
                    <a:lumOff val="25000"/>
                  </a:schemeClr>
                </a:solidFill>
                <a:cs typeface="+mn-ea"/>
                <a:sym typeface="+mn-lt"/>
              </a:rPr>
              <a:t>app</a:t>
            </a:r>
            <a:r>
              <a:rPr lang="zh-CN" altLang="en-US" sz="1600" dirty="0">
                <a:solidFill>
                  <a:schemeClr val="tx1">
                    <a:lumMod val="75000"/>
                    <a:lumOff val="25000"/>
                  </a:schemeClr>
                </a:solidFill>
                <a:cs typeface="+mn-ea"/>
                <a:sym typeface="+mn-lt"/>
              </a:rPr>
              <a:t>提供了较大的拓展空间，和简单的改变策略，可拓展性强。</a:t>
            </a:r>
            <a:endParaRPr sz="1600" dirty="0">
              <a:solidFill>
                <a:schemeClr val="tx1">
                  <a:lumMod val="75000"/>
                  <a:lumOff val="25000"/>
                </a:schemeClr>
              </a:solidFill>
              <a:cs typeface="+mn-ea"/>
              <a:sym typeface="+mn-lt"/>
            </a:endParaRPr>
          </a:p>
        </p:txBody>
      </p:sp>
    </p:spTree>
  </p:cSld>
  <p:clrMapOvr>
    <a:masterClrMapping/>
  </p:clrMapOvr>
  <p:transition advTm="2247">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childTnLst>
                          </p:cTn>
                        </p:par>
                        <p:par>
                          <p:cTn id="35" fill="hold">
                            <p:stCondLst>
                              <p:cond delay="500"/>
                            </p:stCondLst>
                            <p:childTnLst>
                              <p:par>
                                <p:cTn id="36" presetID="2" presetClass="entr" presetSubtype="2" fill="hold" nodeType="afterEffect">
                                  <p:stCondLst>
                                    <p:cond delay="0"/>
                                  </p:stCondLst>
                                  <p:iterate type="lt">
                                    <p:tmPct val="10000"/>
                                  </p:iterate>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1+#ppt_w/2"/>
                                          </p:val>
                                        </p:tav>
                                        <p:tav tm="100000">
                                          <p:val>
                                            <p:strVal val="#ppt_x"/>
                                          </p:val>
                                        </p:tav>
                                      </p:tavLst>
                                    </p:anim>
                                    <p:anim calcmode="lin" valueType="num">
                                      <p:cBhvr additive="base">
                                        <p:cTn id="39" dur="500" fill="hold"/>
                                        <p:tgtEl>
                                          <p:spTgt spid="10"/>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anim calcmode="lin" valueType="num">
                                      <p:cBhvr>
                                        <p:cTn id="44" dur="500" fill="hold"/>
                                        <p:tgtEl>
                                          <p:spTgt spid="6"/>
                                        </p:tgtEl>
                                        <p:attrNameLst>
                                          <p:attrName>ppt_x</p:attrName>
                                        </p:attrNameLst>
                                      </p:cBhvr>
                                      <p:tavLst>
                                        <p:tav tm="0">
                                          <p:val>
                                            <p:strVal val="#ppt_x"/>
                                          </p:val>
                                        </p:tav>
                                        <p:tav tm="100000">
                                          <p:val>
                                            <p:strVal val="#ppt_x"/>
                                          </p:val>
                                        </p:tav>
                                      </p:tavLst>
                                    </p:anim>
                                    <p:anim calcmode="lin" valueType="num">
                                      <p:cBhvr>
                                        <p:cTn id="4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 grpId="0" bldLvl="0" animBg="1"/>
      <p:bldP spid="3" grpId="0" bldLvl="0" animBg="1"/>
      <p:bldP spid="4" grpId="0" bldLvl="0" animBg="1"/>
      <p:bldP spid="5" grpId="0" bldLvl="0" animBg="1"/>
      <p:bldP spid="34" grpId="0" bldLvl="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5"/>
          <p:cNvSpPr/>
          <p:nvPr/>
        </p:nvSpPr>
        <p:spPr bwMode="auto">
          <a:xfrm rot="5400000">
            <a:off x="4436745" y="1278255"/>
            <a:ext cx="3014345" cy="272161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2" name="Freeform 5"/>
          <p:cNvSpPr/>
          <p:nvPr/>
        </p:nvSpPr>
        <p:spPr bwMode="auto">
          <a:xfrm rot="5400000">
            <a:off x="4401185" y="1245870"/>
            <a:ext cx="586740" cy="52959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3" name="Freeform 5"/>
          <p:cNvSpPr/>
          <p:nvPr/>
        </p:nvSpPr>
        <p:spPr bwMode="auto">
          <a:xfrm rot="5400000">
            <a:off x="6983095" y="3588385"/>
            <a:ext cx="586740" cy="52959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4" name="Freeform 5"/>
          <p:cNvSpPr/>
          <p:nvPr/>
        </p:nvSpPr>
        <p:spPr bwMode="auto">
          <a:xfrm rot="5400000">
            <a:off x="6584315" y="3958590"/>
            <a:ext cx="317500" cy="28638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5" name="Freeform 5"/>
          <p:cNvSpPr/>
          <p:nvPr/>
        </p:nvSpPr>
        <p:spPr bwMode="auto">
          <a:xfrm rot="5400000">
            <a:off x="4946015" y="913130"/>
            <a:ext cx="274320" cy="24765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34" name="矩形 33">
            <a:hlinkClick r:id="rId1" action="ppaction://hlinksldjump"/>
          </p:cNvPr>
          <p:cNvSpPr/>
          <p:nvPr/>
        </p:nvSpPr>
        <p:spPr>
          <a:xfrm>
            <a:off x="4805045" y="2463800"/>
            <a:ext cx="2206625" cy="433070"/>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r>
              <a:rPr lang="en-US" altLang="zh-CN" sz="8800" b="1" dirty="0">
                <a:cs typeface="+mn-ea"/>
                <a:sym typeface="+mn-lt"/>
              </a:rPr>
              <a:t>01</a:t>
            </a:r>
            <a:endParaRPr lang="en-US" altLang="zh-CN" sz="8800" b="1" dirty="0">
              <a:cs typeface="+mn-ea"/>
              <a:sym typeface="+mn-lt"/>
            </a:endParaRPr>
          </a:p>
        </p:txBody>
      </p:sp>
      <p:sp>
        <p:nvSpPr>
          <p:cNvPr id="10" name="矩形 9">
            <a:hlinkClick r:id="rId1" action="ppaction://hlinksldjump"/>
          </p:cNvPr>
          <p:cNvSpPr/>
          <p:nvPr/>
        </p:nvSpPr>
        <p:spPr>
          <a:xfrm>
            <a:off x="4480878" y="4302654"/>
            <a:ext cx="2926080" cy="922020"/>
          </a:xfrm>
          <a:prstGeom prst="rect">
            <a:avLst/>
          </a:prstGeom>
        </p:spPr>
        <p:txBody>
          <a:bodyPr wrap="none">
            <a:spAutoFit/>
          </a:bodyPr>
          <a:lstStyle/>
          <a:p>
            <a:pPr lvl="0" algn="ctr"/>
            <a:r>
              <a:rPr lang="zh-CN" altLang="en-US" sz="5400" dirty="0">
                <a:solidFill>
                  <a:schemeClr val="tx1">
                    <a:lumMod val="75000"/>
                    <a:lumOff val="25000"/>
                  </a:schemeClr>
                </a:solidFill>
                <a:cs typeface="+mn-ea"/>
                <a:sym typeface="+mn-lt"/>
              </a:rPr>
              <a:t>命题背景</a:t>
            </a:r>
            <a:endParaRPr lang="zh-CN" altLang="en-US" sz="5400" dirty="0">
              <a:solidFill>
                <a:schemeClr val="tx1">
                  <a:lumMod val="75000"/>
                  <a:lumOff val="25000"/>
                </a:schemeClr>
              </a:solidFill>
              <a:cs typeface="+mn-ea"/>
              <a:sym typeface="+mn-lt"/>
            </a:endParaRPr>
          </a:p>
        </p:txBody>
      </p:sp>
      <p:sp>
        <p:nvSpPr>
          <p:cNvPr id="6" name="矩形 5"/>
          <p:cNvSpPr/>
          <p:nvPr/>
        </p:nvSpPr>
        <p:spPr>
          <a:xfrm>
            <a:off x="4051300" y="5224674"/>
            <a:ext cx="4308929" cy="658257"/>
          </a:xfrm>
          <a:prstGeom prst="rect">
            <a:avLst/>
          </a:prstGeom>
        </p:spPr>
        <p:txBody>
          <a:bodyPr wrap="square">
            <a:spAutoFit/>
          </a:bodyPr>
          <a:lstStyle/>
          <a:p>
            <a:pPr algn="ctr">
              <a:lnSpc>
                <a:spcPct val="120000"/>
              </a:lnSpc>
            </a:pPr>
            <a:r>
              <a:rPr lang="zh-CN" sz="1600" dirty="0">
                <a:solidFill>
                  <a:schemeClr val="tx1">
                    <a:lumMod val="75000"/>
                    <a:lumOff val="25000"/>
                  </a:schemeClr>
                </a:solidFill>
                <a:cs typeface="+mn-ea"/>
                <a:sym typeface="+mn-lt"/>
              </a:rPr>
              <a:t>为简化大学生校园生活，并将校园一卡通同手机</a:t>
            </a:r>
            <a:r>
              <a:rPr lang="en-US" altLang="zh-CN" sz="1600" dirty="0">
                <a:solidFill>
                  <a:schemeClr val="tx1">
                    <a:lumMod val="75000"/>
                    <a:lumOff val="25000"/>
                  </a:schemeClr>
                </a:solidFill>
                <a:cs typeface="+mn-ea"/>
                <a:sym typeface="+mn-lt"/>
              </a:rPr>
              <a:t>app</a:t>
            </a:r>
            <a:r>
              <a:rPr lang="zh-CN" altLang="en-US" sz="1600" dirty="0">
                <a:solidFill>
                  <a:schemeClr val="tx1">
                    <a:lumMod val="75000"/>
                    <a:lumOff val="25000"/>
                  </a:schemeClr>
                </a:solidFill>
                <a:cs typeface="+mn-ea"/>
                <a:sym typeface="+mn-lt"/>
              </a:rPr>
              <a:t>结合，依托</a:t>
            </a:r>
            <a:r>
              <a:rPr lang="en-US" altLang="zh-CN" sz="1600" dirty="0">
                <a:solidFill>
                  <a:schemeClr val="tx1">
                    <a:lumMod val="75000"/>
                    <a:lumOff val="25000"/>
                  </a:schemeClr>
                </a:solidFill>
                <a:cs typeface="+mn-ea"/>
                <a:sym typeface="+mn-lt"/>
              </a:rPr>
              <a:t>welink</a:t>
            </a:r>
            <a:r>
              <a:rPr lang="zh-CN" altLang="en-US" sz="1600" dirty="0">
                <a:solidFill>
                  <a:schemeClr val="tx1">
                    <a:lumMod val="75000"/>
                    <a:lumOff val="25000"/>
                  </a:schemeClr>
                </a:solidFill>
                <a:cs typeface="+mn-ea"/>
                <a:sym typeface="+mn-lt"/>
              </a:rPr>
              <a:t>平台来开发相关</a:t>
            </a:r>
            <a:r>
              <a:rPr lang="en-US" altLang="zh-CN" sz="1600" dirty="0">
                <a:solidFill>
                  <a:schemeClr val="tx1">
                    <a:lumMod val="75000"/>
                    <a:lumOff val="25000"/>
                  </a:schemeClr>
                </a:solidFill>
                <a:cs typeface="+mn-ea"/>
                <a:sym typeface="+mn-lt"/>
              </a:rPr>
              <a:t>app</a:t>
            </a:r>
            <a:r>
              <a:rPr lang="zh-CN" altLang="en-US" sz="1600" dirty="0">
                <a:solidFill>
                  <a:schemeClr val="tx1">
                    <a:lumMod val="75000"/>
                    <a:lumOff val="25000"/>
                  </a:schemeClr>
                </a:solidFill>
                <a:cs typeface="+mn-ea"/>
                <a:sym typeface="+mn-lt"/>
              </a:rPr>
              <a:t>。</a:t>
            </a:r>
            <a:endParaRPr sz="1600" dirty="0">
              <a:solidFill>
                <a:schemeClr val="tx1">
                  <a:lumMod val="75000"/>
                  <a:lumOff val="25000"/>
                </a:schemeClr>
              </a:solidFill>
              <a:cs typeface="+mn-ea"/>
              <a:sym typeface="+mn-lt"/>
            </a:endParaRPr>
          </a:p>
        </p:txBody>
      </p:sp>
    </p:spTree>
  </p:cSld>
  <p:clrMapOvr>
    <a:masterClrMapping/>
  </p:clrMapOvr>
  <p:transition advTm="2527">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childTnLst>
                          </p:cTn>
                        </p:par>
                        <p:par>
                          <p:cTn id="35" fill="hold">
                            <p:stCondLst>
                              <p:cond delay="500"/>
                            </p:stCondLst>
                            <p:childTnLst>
                              <p:par>
                                <p:cTn id="36" presetID="2" presetClass="entr" presetSubtype="2" fill="hold" nodeType="afterEffect">
                                  <p:stCondLst>
                                    <p:cond delay="0"/>
                                  </p:stCondLst>
                                  <p:iterate type="lt">
                                    <p:tmPct val="10000"/>
                                  </p:iterate>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1+#ppt_w/2"/>
                                          </p:val>
                                        </p:tav>
                                        <p:tav tm="100000">
                                          <p:val>
                                            <p:strVal val="#ppt_x"/>
                                          </p:val>
                                        </p:tav>
                                      </p:tavLst>
                                    </p:anim>
                                    <p:anim calcmode="lin" valueType="num">
                                      <p:cBhvr additive="base">
                                        <p:cTn id="39" dur="500" fill="hold"/>
                                        <p:tgtEl>
                                          <p:spTgt spid="10"/>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anim calcmode="lin" valueType="num">
                                      <p:cBhvr>
                                        <p:cTn id="44" dur="500" fill="hold"/>
                                        <p:tgtEl>
                                          <p:spTgt spid="6"/>
                                        </p:tgtEl>
                                        <p:attrNameLst>
                                          <p:attrName>ppt_x</p:attrName>
                                        </p:attrNameLst>
                                      </p:cBhvr>
                                      <p:tavLst>
                                        <p:tav tm="0">
                                          <p:val>
                                            <p:strVal val="#ppt_x"/>
                                          </p:val>
                                        </p:tav>
                                        <p:tav tm="100000">
                                          <p:val>
                                            <p:strVal val="#ppt_x"/>
                                          </p:val>
                                        </p:tav>
                                      </p:tavLst>
                                    </p:anim>
                                    <p:anim calcmode="lin" valueType="num">
                                      <p:cBhvr>
                                        <p:cTn id="4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animBg="1"/>
      <p:bldP spid="3" grpId="0" animBg="1"/>
      <p:bldP spid="4" grpId="0" animBg="1"/>
      <p:bldP spid="5" grpId="0" animBg="1"/>
      <p:bldP spid="34"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应用前景</a:t>
            </a:r>
            <a:endParaRPr lang="en-US" altLang="zh-CN" sz="2000" dirty="0">
              <a:solidFill>
                <a:schemeClr val="bg1">
                  <a:lumMod val="50000"/>
                </a:schemeClr>
              </a:solidFill>
              <a:cs typeface="+mn-ea"/>
              <a:sym typeface="+mn-lt"/>
            </a:endParaRPr>
          </a:p>
        </p:txBody>
      </p:sp>
      <p:sp>
        <p:nvSpPr>
          <p:cNvPr id="5" name="文本框 4"/>
          <p:cNvSpPr txBox="1"/>
          <p:nvPr/>
        </p:nvSpPr>
        <p:spPr>
          <a:xfrm>
            <a:off x="1168066" y="4991496"/>
            <a:ext cx="8559184" cy="1200329"/>
          </a:xfrm>
          <a:prstGeom prst="rect">
            <a:avLst/>
          </a:prstGeom>
          <a:noFill/>
        </p:spPr>
        <p:txBody>
          <a:bodyPr wrap="square" rtlCol="0">
            <a:spAutoFit/>
          </a:bodyPr>
          <a:lstStyle/>
          <a:p>
            <a:r>
              <a:rPr lang="en-US" altLang="zh-CN" dirty="0"/>
              <a:t>         </a:t>
            </a:r>
            <a:endParaRPr lang="zh-CN" altLang="en-US" dirty="0"/>
          </a:p>
          <a:p>
            <a:r>
              <a:rPr lang="zh-CN" altLang="en-US" dirty="0"/>
              <a:t>我们的产品名称为“超级校园”，这是一个集校内校外为一体的多方位平台，一个提供饮食、学习、游玩等多功能的综合性应用，一个从物质生活到精神生活深层次提供帮助的温暖社区，这是专属于大学生们的优质资讯和服务运营平台。</a:t>
            </a:r>
            <a:endParaRPr lang="zh-CN" altLang="en-US" dirty="0"/>
          </a:p>
        </p:txBody>
      </p:sp>
      <p:sp>
        <p:nvSpPr>
          <p:cNvPr id="8" name="文本框 7"/>
          <p:cNvSpPr txBox="1"/>
          <p:nvPr/>
        </p:nvSpPr>
        <p:spPr>
          <a:xfrm>
            <a:off x="897428" y="1034183"/>
            <a:ext cx="6161102" cy="2308324"/>
          </a:xfrm>
          <a:prstGeom prst="rect">
            <a:avLst/>
          </a:prstGeom>
          <a:noFill/>
        </p:spPr>
        <p:txBody>
          <a:bodyPr wrap="square">
            <a:spAutoFit/>
          </a:bodyPr>
          <a:lstStyle/>
          <a:p>
            <a:r>
              <a:rPr lang="zh-CN" altLang="en-US" dirty="0"/>
              <a:t>大学生在生活中存在许多共性需求和消费趋势，却因为不具保障的交易渠道和不够完善的线上系统得不到及时满足甚至遭受损失。近几年，大学生心理问题也越来越受到人们的关注，这些事件的背后往往是由于一些看似微不足道的问题的积累，所以大学生们也亟需一个能够畅所欲言、解决问题的窗口来解开内心的结。因此，构建一个提供覆盖校园内外、学习生活等各个方面功能的APP平台，满足许多潜在市场的需求、优化同学们的校园体验就显得尤为重要</a:t>
            </a:r>
            <a:endParaRPr lang="zh-CN" altLang="en-US" dirty="0"/>
          </a:p>
        </p:txBody>
      </p:sp>
      <p:sp>
        <p:nvSpPr>
          <p:cNvPr id="6" name="矩形 5"/>
          <p:cNvSpPr/>
          <p:nvPr/>
        </p:nvSpPr>
        <p:spPr>
          <a:xfrm>
            <a:off x="7388508" y="1034183"/>
            <a:ext cx="2954655" cy="923330"/>
          </a:xfrm>
          <a:prstGeom prst="rect">
            <a:avLst/>
          </a:prstGeom>
          <a:noFill/>
        </p:spPr>
        <p:txBody>
          <a:bodyPr wrap="none" lIns="91440" tIns="45720" rIns="91440" bIns="45720">
            <a:spAutoFit/>
          </a:bodyPr>
          <a:lstStyle/>
          <a:p>
            <a:pPr algn="ctr"/>
            <a:r>
              <a:rPr lang="zh-CN" altLang="en-US" sz="5400" dirty="0">
                <a:ln w="0"/>
                <a:solidFill>
                  <a:schemeClr val="accent1"/>
                </a:solidFill>
                <a:effectLst>
                  <a:outerShdw blurRad="38100" dist="25400" dir="5400000" algn="ctr" rotWithShape="0">
                    <a:srgbClr val="6E747A">
                      <a:alpha val="43000"/>
                    </a:srgbClr>
                  </a:outerShdw>
                </a:effectLst>
              </a:rPr>
              <a:t>市场需求</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矩形 6"/>
          <p:cNvSpPr/>
          <p:nvPr/>
        </p:nvSpPr>
        <p:spPr>
          <a:xfrm>
            <a:off x="515689" y="4068166"/>
            <a:ext cx="2954655" cy="923330"/>
          </a:xfrm>
          <a:prstGeom prst="rect">
            <a:avLst/>
          </a:prstGeom>
          <a:noFill/>
        </p:spPr>
        <p:txBody>
          <a:bodyPr wrap="none" lIns="91440" tIns="45720" rIns="91440" bIns="45720">
            <a:spAutoFit/>
          </a:bodyPr>
          <a:lstStyle/>
          <a:p>
            <a:pPr algn="ctr"/>
            <a:r>
              <a:rPr lang="zh-CN" altLang="en-US" sz="5400" b="0" cap="none" spc="0" dirty="0">
                <a:ln w="0"/>
                <a:solidFill>
                  <a:schemeClr val="accent1"/>
                </a:solidFill>
                <a:effectLst>
                  <a:outerShdw blurRad="38100" dist="25400" dir="5400000" algn="ctr" rotWithShape="0">
                    <a:srgbClr val="6E747A">
                      <a:alpha val="43000"/>
                    </a:srgbClr>
                  </a:outerShdw>
                </a:effectLst>
              </a:rPr>
              <a:t>项目</a:t>
            </a:r>
            <a:r>
              <a:rPr lang="zh-CN" altLang="en-US" sz="5400" dirty="0">
                <a:ln w="0"/>
                <a:solidFill>
                  <a:schemeClr val="accent1"/>
                </a:solidFill>
                <a:effectLst>
                  <a:outerShdw blurRad="38100" dist="25400" dir="5400000" algn="ctr" rotWithShape="0">
                    <a:srgbClr val="6E747A">
                      <a:alpha val="43000"/>
                    </a:srgbClr>
                  </a:outerShdw>
                </a:effectLst>
              </a:rPr>
              <a:t>对口</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应用前景</a:t>
            </a:r>
            <a:endParaRPr lang="en-US" altLang="zh-CN" sz="2000" dirty="0">
              <a:solidFill>
                <a:schemeClr val="bg1">
                  <a:lumMod val="50000"/>
                </a:schemeClr>
              </a:solidFill>
              <a:cs typeface="+mn-ea"/>
              <a:sym typeface="+mn-lt"/>
            </a:endParaRPr>
          </a:p>
        </p:txBody>
      </p:sp>
      <p:sp>
        <p:nvSpPr>
          <p:cNvPr id="5" name="文本框 4"/>
          <p:cNvSpPr txBox="1"/>
          <p:nvPr/>
        </p:nvSpPr>
        <p:spPr>
          <a:xfrm>
            <a:off x="1168066" y="4991496"/>
            <a:ext cx="8559184" cy="369332"/>
          </a:xfrm>
          <a:prstGeom prst="rect">
            <a:avLst/>
          </a:prstGeom>
          <a:noFill/>
        </p:spPr>
        <p:txBody>
          <a:bodyPr wrap="square" rtlCol="0">
            <a:spAutoFit/>
          </a:bodyPr>
          <a:lstStyle/>
          <a:p>
            <a:r>
              <a:rPr lang="en-US" altLang="zh-CN" dirty="0"/>
              <a:t>         </a:t>
            </a:r>
            <a:endParaRPr lang="zh-CN" altLang="en-US" dirty="0"/>
          </a:p>
        </p:txBody>
      </p:sp>
      <p:sp>
        <p:nvSpPr>
          <p:cNvPr id="8" name="文本框 7"/>
          <p:cNvSpPr txBox="1"/>
          <p:nvPr/>
        </p:nvSpPr>
        <p:spPr>
          <a:xfrm>
            <a:off x="715492" y="3429000"/>
            <a:ext cx="12726793" cy="1631216"/>
          </a:xfrm>
          <a:prstGeom prst="rect">
            <a:avLst/>
          </a:prstGeom>
          <a:noFill/>
        </p:spPr>
        <p:txBody>
          <a:bodyPr wrap="square">
            <a:spAutoFit/>
          </a:bodyPr>
          <a:lstStyle/>
          <a:p>
            <a:r>
              <a:rPr lang="zh-CN" altLang="en-US" sz="2000" dirty="0"/>
              <a:t>此小程序产品的优势在于：</a:t>
            </a:r>
            <a:endParaRPr lang="zh-CN" altLang="en-US" sz="2000" dirty="0"/>
          </a:p>
          <a:p>
            <a:r>
              <a:rPr lang="en-US" altLang="zh-CN" sz="2000" dirty="0"/>
              <a:t>	</a:t>
            </a:r>
            <a:r>
              <a:rPr lang="zh-CN" altLang="en-US" sz="2000" dirty="0"/>
              <a:t>1.功能全面、针对性强，切合实际，实用性强</a:t>
            </a:r>
            <a:endParaRPr lang="zh-CN" altLang="en-US" sz="2000" dirty="0"/>
          </a:p>
          <a:p>
            <a:r>
              <a:rPr lang="en-US" altLang="zh-CN" sz="2000" dirty="0"/>
              <a:t>	</a:t>
            </a:r>
            <a:r>
              <a:rPr lang="zh-CN" altLang="en-US" sz="2000" dirty="0"/>
              <a:t>2.使用便捷、提高效率、节省不必要的时间</a:t>
            </a:r>
            <a:endParaRPr lang="zh-CN" altLang="en-US" sz="2000" dirty="0"/>
          </a:p>
          <a:p>
            <a:r>
              <a:rPr lang="en-US" altLang="zh-CN" sz="2000" dirty="0"/>
              <a:t>	</a:t>
            </a:r>
            <a:r>
              <a:rPr lang="zh-CN" altLang="en-US" sz="2000" dirty="0"/>
              <a:t>3.创业团队亦为产品使用者，可以深入市场获取真实可靠的调研结果，有助于产品优化升级</a:t>
            </a:r>
            <a:endParaRPr lang="en-US" altLang="zh-CN" sz="2000" dirty="0"/>
          </a:p>
          <a:p>
            <a:r>
              <a:rPr lang="en-US" altLang="zh-CN" sz="2000" dirty="0"/>
              <a:t>	4.</a:t>
            </a:r>
            <a:r>
              <a:rPr lang="zh-CN" altLang="en-US" sz="2000" dirty="0"/>
              <a:t>代码、模板规范，未来对应用进行拓展和开发十分方便</a:t>
            </a:r>
            <a:endParaRPr lang="zh-CN" altLang="en-US" sz="2000" dirty="0"/>
          </a:p>
        </p:txBody>
      </p:sp>
      <p:sp>
        <p:nvSpPr>
          <p:cNvPr id="6" name="矩形 5"/>
          <p:cNvSpPr/>
          <p:nvPr/>
        </p:nvSpPr>
        <p:spPr>
          <a:xfrm>
            <a:off x="715492" y="1989808"/>
            <a:ext cx="2954655" cy="923330"/>
          </a:xfrm>
          <a:prstGeom prst="rect">
            <a:avLst/>
          </a:prstGeom>
          <a:noFill/>
        </p:spPr>
        <p:txBody>
          <a:bodyPr wrap="none" lIns="91440" tIns="45720" rIns="91440" bIns="45720">
            <a:spAutoFit/>
          </a:bodyPr>
          <a:lstStyle/>
          <a:p>
            <a:pPr algn="ctr"/>
            <a:r>
              <a:rPr lang="zh-CN" altLang="en-US" sz="5400" dirty="0">
                <a:ln w="0"/>
                <a:solidFill>
                  <a:schemeClr val="accent1"/>
                </a:solidFill>
                <a:effectLst>
                  <a:outerShdw blurRad="38100" dist="25400" dir="5400000" algn="ctr" rotWithShape="0">
                    <a:srgbClr val="6E747A">
                      <a:alpha val="43000"/>
                    </a:srgbClr>
                  </a:outerShdw>
                </a:effectLst>
              </a:rPr>
              <a:t>项目优势</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应用前景</a:t>
            </a:r>
            <a:endParaRPr lang="en-US" altLang="zh-CN" sz="2000" dirty="0">
              <a:solidFill>
                <a:schemeClr val="bg1">
                  <a:lumMod val="50000"/>
                </a:schemeClr>
              </a:solidFill>
              <a:cs typeface="+mn-ea"/>
              <a:sym typeface="+mn-lt"/>
            </a:endParaRPr>
          </a:p>
        </p:txBody>
      </p:sp>
      <p:sp>
        <p:nvSpPr>
          <p:cNvPr id="5" name="文本框 4"/>
          <p:cNvSpPr txBox="1"/>
          <p:nvPr/>
        </p:nvSpPr>
        <p:spPr>
          <a:xfrm>
            <a:off x="1168066" y="4991496"/>
            <a:ext cx="8559184" cy="369332"/>
          </a:xfrm>
          <a:prstGeom prst="rect">
            <a:avLst/>
          </a:prstGeom>
          <a:noFill/>
        </p:spPr>
        <p:txBody>
          <a:bodyPr wrap="square" rtlCol="0">
            <a:spAutoFit/>
          </a:bodyPr>
          <a:lstStyle/>
          <a:p>
            <a:r>
              <a:rPr lang="en-US" altLang="zh-CN" dirty="0"/>
              <a:t>         </a:t>
            </a:r>
            <a:endParaRPr lang="zh-CN" altLang="en-US" dirty="0"/>
          </a:p>
        </p:txBody>
      </p:sp>
      <p:sp>
        <p:nvSpPr>
          <p:cNvPr id="6" name="矩形 5"/>
          <p:cNvSpPr/>
          <p:nvPr/>
        </p:nvSpPr>
        <p:spPr>
          <a:xfrm>
            <a:off x="757266" y="895794"/>
            <a:ext cx="6417141" cy="923330"/>
          </a:xfrm>
          <a:prstGeom prst="rect">
            <a:avLst/>
          </a:prstGeom>
          <a:noFill/>
        </p:spPr>
        <p:txBody>
          <a:bodyPr wrap="none" lIns="91440" tIns="45720" rIns="91440" bIns="45720">
            <a:spAutoFit/>
          </a:bodyPr>
          <a:lstStyle/>
          <a:p>
            <a:pPr algn="ctr"/>
            <a:r>
              <a:rPr lang="zh-CN" altLang="en-US" sz="5400" b="0" cap="none" spc="0" dirty="0">
                <a:ln w="0"/>
                <a:solidFill>
                  <a:schemeClr val="accent1"/>
                </a:solidFill>
                <a:effectLst>
                  <a:outerShdw blurRad="38100" dist="25400" dir="5400000" algn="ctr" rotWithShape="0">
                    <a:srgbClr val="6E747A">
                      <a:alpha val="43000"/>
                    </a:srgbClr>
                  </a:outerShdw>
                </a:effectLst>
              </a:rPr>
              <a:t>写在后面：发展方向</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1" name="文本框 10"/>
          <p:cNvSpPr txBox="1"/>
          <p:nvPr/>
        </p:nvSpPr>
        <p:spPr>
          <a:xfrm>
            <a:off x="715492" y="2451370"/>
            <a:ext cx="10490772" cy="3618939"/>
          </a:xfrm>
          <a:prstGeom prst="rect">
            <a:avLst/>
          </a:prstGeom>
          <a:noFill/>
        </p:spPr>
        <p:txBody>
          <a:bodyPr wrap="square">
            <a:spAutoFit/>
          </a:bodyPr>
          <a:lstStyle/>
          <a:p>
            <a:pPr indent="266700">
              <a:lnSpc>
                <a:spcPts val="2500"/>
              </a:lnSpc>
            </a:pPr>
            <a:r>
              <a:rPr lang="zh-CN" altLang="zh-CN" sz="2400" dirty="0">
                <a:effectLst/>
                <a:latin typeface="Calibri" panose="020F0502020204030204" charset="0"/>
                <a:ea typeface="宋体" panose="02010600030101010101" pitchFamily="2" charset="-122"/>
                <a:cs typeface="宋体" panose="02010600030101010101" pitchFamily="2" charset="-122"/>
              </a:rPr>
              <a:t>目前我们的</a:t>
            </a:r>
            <a:r>
              <a:rPr lang="en-US" altLang="zh-CN" sz="2400" dirty="0">
                <a:effectLst/>
                <a:latin typeface="Calibri" panose="020F0502020204030204" charset="0"/>
                <a:ea typeface="宋体" panose="02010600030101010101" pitchFamily="2" charset="-122"/>
                <a:cs typeface="宋体" panose="02010600030101010101" pitchFamily="2" charset="-122"/>
              </a:rPr>
              <a:t>APP</a:t>
            </a:r>
            <a:r>
              <a:rPr lang="zh-CN" altLang="zh-CN" sz="2400" dirty="0">
                <a:effectLst/>
                <a:latin typeface="Calibri" panose="020F0502020204030204" charset="0"/>
                <a:ea typeface="宋体" panose="02010600030101010101" pitchFamily="2" charset="-122"/>
                <a:cs typeface="宋体" panose="02010600030101010101" pitchFamily="2" charset="-122"/>
              </a:rPr>
              <a:t>有些应用场景还未涉及，但该应用有很强大的扩展功能，可以在未来添加新的功能来满足学生们新的需求。</a:t>
            </a:r>
            <a:endParaRPr lang="zh-CN" altLang="zh-CN" sz="2400" dirty="0">
              <a:effectLst/>
              <a:latin typeface="Calibri" panose="020F0502020204030204" charset="0"/>
              <a:ea typeface="宋体" panose="02010600030101010101" pitchFamily="2" charset="-122"/>
              <a:cs typeface="Times New Roman" panose="02020603050405020304" charset="0"/>
            </a:endParaRPr>
          </a:p>
          <a:p>
            <a:pPr indent="266700">
              <a:lnSpc>
                <a:spcPts val="2500"/>
              </a:lnSpc>
            </a:pPr>
            <a:r>
              <a:rPr lang="zh-CN" altLang="zh-CN" sz="2400" dirty="0">
                <a:effectLst/>
                <a:latin typeface="Calibri" panose="020F0502020204030204" charset="0"/>
                <a:ea typeface="宋体" panose="02010600030101010101" pitchFamily="2" charset="-122"/>
                <a:cs typeface="宋体" panose="02010600030101010101" pitchFamily="2" charset="-122"/>
              </a:rPr>
              <a:t>可以在服务界面继续添加一些应用功能，在常用网站界面添加一些新增高访问量的网站，在收付款界面完善相应功能，满足更多消费区域使用的需求。</a:t>
            </a:r>
            <a:endParaRPr lang="zh-CN" altLang="zh-CN" sz="2400" dirty="0">
              <a:effectLst/>
              <a:latin typeface="Calibri" panose="020F0502020204030204" charset="0"/>
              <a:ea typeface="宋体" panose="02010600030101010101" pitchFamily="2" charset="-122"/>
              <a:cs typeface="Times New Roman" panose="02020603050405020304" charset="0"/>
            </a:endParaRPr>
          </a:p>
          <a:p>
            <a:pPr indent="304800">
              <a:lnSpc>
                <a:spcPts val="2500"/>
              </a:lnSpc>
            </a:pPr>
            <a:r>
              <a:rPr lang="zh-CN" altLang="zh-CN" sz="2400" dirty="0">
                <a:effectLst/>
                <a:latin typeface="Calibri" panose="020F0502020204030204" charset="0"/>
                <a:ea typeface="宋体" panose="02010600030101010101" pitchFamily="2" charset="-122"/>
                <a:cs typeface="宋体" panose="02010600030101010101" pitchFamily="2" charset="-122"/>
              </a:rPr>
              <a:t>还可以增加校外板块，校外板块的功能主要包括美食推荐、游玩推荐、景点推荐、团购优惠等。</a:t>
            </a:r>
            <a:endParaRPr lang="zh-CN" altLang="zh-CN" sz="2400" dirty="0">
              <a:effectLst/>
              <a:latin typeface="Calibri" panose="020F0502020204030204" charset="0"/>
              <a:ea typeface="宋体" panose="02010600030101010101" pitchFamily="2" charset="-122"/>
              <a:cs typeface="Times New Roman" panose="02020603050405020304" charset="0"/>
            </a:endParaRPr>
          </a:p>
          <a:p>
            <a:pPr indent="304800">
              <a:lnSpc>
                <a:spcPts val="2500"/>
              </a:lnSpc>
            </a:pPr>
            <a:r>
              <a:rPr lang="zh-CN" altLang="zh-CN" sz="2400" dirty="0">
                <a:effectLst/>
                <a:latin typeface="Calibri" panose="020F0502020204030204" charset="0"/>
                <a:ea typeface="宋体" panose="02010600030101010101" pitchFamily="2" charset="-122"/>
                <a:cs typeface="宋体" panose="02010600030101010101" pitchFamily="2" charset="-122"/>
              </a:rPr>
              <a:t>总而言之，我们的</a:t>
            </a:r>
            <a:r>
              <a:rPr lang="en-US" altLang="zh-CN" sz="2400" dirty="0">
                <a:effectLst/>
                <a:latin typeface="Calibri" panose="020F0502020204030204" charset="0"/>
                <a:ea typeface="宋体" panose="02010600030101010101" pitchFamily="2" charset="-122"/>
                <a:cs typeface="宋体" panose="02010600030101010101" pitchFamily="2" charset="-122"/>
              </a:rPr>
              <a:t>APP</a:t>
            </a:r>
            <a:r>
              <a:rPr lang="zh-CN" altLang="zh-CN" sz="2400" dirty="0">
                <a:effectLst/>
                <a:latin typeface="Calibri" panose="020F0502020204030204" charset="0"/>
                <a:ea typeface="宋体" panose="02010600030101010101" pitchFamily="2" charset="-122"/>
                <a:cs typeface="宋体" panose="02010600030101010101" pitchFamily="2" charset="-122"/>
              </a:rPr>
              <a:t>具备一个集校内校外为一体的多方位平台，一个提供饮食、学习、游玩等多功能的综合性应用，一个从物质生活到精神生活深层次提供帮助的温暖社区，专属于大学生们的优质资讯和服务运营平台。</a:t>
            </a:r>
            <a:endParaRPr lang="en-US" altLang="zh-CN" sz="2400" dirty="0">
              <a:effectLst/>
              <a:latin typeface="Calibri" panose="020F0502020204030204" charset="0"/>
              <a:ea typeface="宋体" panose="02010600030101010101" pitchFamily="2" charset="-122"/>
              <a:cs typeface="宋体" panose="02010600030101010101" pitchFamily="2" charset="-122"/>
            </a:endParaRPr>
          </a:p>
          <a:p>
            <a:pPr indent="304800">
              <a:lnSpc>
                <a:spcPts val="2500"/>
              </a:lnSpc>
            </a:pPr>
            <a:r>
              <a:rPr lang="zh-CN" altLang="zh-CN" sz="2400" b="1" dirty="0">
                <a:effectLst/>
                <a:latin typeface="Calibri" panose="020F0502020204030204" charset="0"/>
                <a:ea typeface="宋体" panose="02010600030101010101" pitchFamily="2" charset="-122"/>
                <a:cs typeface="宋体" panose="02010600030101010101" pitchFamily="2" charset="-122"/>
              </a:rPr>
              <a:t>超级校园——用超级强大的功能为你的大学生活保驾护航。</a:t>
            </a:r>
            <a:endParaRPr lang="zh-CN" altLang="zh-CN" sz="2400" dirty="0">
              <a:effectLst/>
              <a:latin typeface="Calibri" panose="020F0502020204030204" charset="0"/>
              <a:ea typeface="宋体" panose="02010600030101010101" pitchFamily="2" charset="-122"/>
              <a:cs typeface="Times New Roman" panose="02020603050405020304" charset="0"/>
            </a:endParaRPr>
          </a:p>
          <a:p>
            <a:pPr indent="266700">
              <a:lnSpc>
                <a:spcPts val="2500"/>
              </a:lnSpc>
            </a:pPr>
            <a:r>
              <a:rPr lang="en-US" altLang="zh-CN" sz="2400" dirty="0">
                <a:effectLst/>
                <a:latin typeface="宋体" panose="02010600030101010101" pitchFamily="2" charset="-122"/>
                <a:ea typeface="宋体" panose="02010600030101010101" pitchFamily="2" charset="-122"/>
                <a:cs typeface="宋体" panose="02010600030101010101" pitchFamily="2" charset="-122"/>
              </a:rPr>
              <a:t> </a:t>
            </a:r>
            <a:endParaRPr lang="zh-CN" altLang="zh-CN" sz="2400" dirty="0">
              <a:effectLst/>
              <a:latin typeface="Calibri" panose="020F0502020204030204" charset="0"/>
              <a:ea typeface="宋体" panose="02010600030101010101" pitchFamily="2" charset="-122"/>
              <a:cs typeface="Times New Roman" panose="02020603050405020304" charset="0"/>
            </a:endParaRPr>
          </a:p>
        </p:txBody>
      </p:sp>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3"/>
          <p:cNvSpPr txBox="1"/>
          <p:nvPr/>
        </p:nvSpPr>
        <p:spPr>
          <a:xfrm>
            <a:off x="5285740" y="2717165"/>
            <a:ext cx="5175885" cy="829945"/>
          </a:xfrm>
          <a:prstGeom prst="rect">
            <a:avLst/>
          </a:prstGeom>
          <a:noFill/>
          <a:effectLst/>
        </p:spPr>
        <p:txBody>
          <a:bodyPr wrap="square" rtlCol="0">
            <a:spAutoFit/>
          </a:bodyPr>
          <a:lstStyle/>
          <a:p>
            <a:pPr algn="dist"/>
            <a:r>
              <a:rPr lang="zh-CN" altLang="en-US" sz="4800" b="1" dirty="0">
                <a:gradFill flip="none" rotWithShape="1">
                  <a:gsLst>
                    <a:gs pos="0">
                      <a:srgbClr val="04B5EC"/>
                    </a:gs>
                    <a:gs pos="100000">
                      <a:srgbClr val="00C88A"/>
                    </a:gs>
                  </a:gsLst>
                  <a:lin ang="0" scaled="1"/>
                  <a:tileRect/>
                </a:gradFill>
                <a:cs typeface="+mn-ea"/>
                <a:sym typeface="+mn-lt"/>
              </a:rPr>
              <a:t>感谢您的认真观看！</a:t>
            </a:r>
            <a:endParaRPr lang="zh-CN" altLang="en-US" sz="4800" b="1" dirty="0">
              <a:gradFill flip="none" rotWithShape="1">
                <a:gsLst>
                  <a:gs pos="0">
                    <a:srgbClr val="04B5EC"/>
                  </a:gs>
                  <a:gs pos="100000">
                    <a:srgbClr val="00C88A"/>
                  </a:gs>
                </a:gsLst>
                <a:lin ang="0" scaled="1"/>
                <a:tileRect/>
              </a:gradFill>
              <a:cs typeface="+mn-ea"/>
              <a:sym typeface="+mn-lt"/>
            </a:endParaRPr>
          </a:p>
        </p:txBody>
      </p:sp>
      <p:sp>
        <p:nvSpPr>
          <p:cNvPr id="8" name="文本框 3"/>
          <p:cNvSpPr txBox="1"/>
          <p:nvPr/>
        </p:nvSpPr>
        <p:spPr>
          <a:xfrm>
            <a:off x="5342255" y="3622675"/>
            <a:ext cx="5119370" cy="368300"/>
          </a:xfrm>
          <a:prstGeom prst="rect">
            <a:avLst/>
          </a:prstGeom>
          <a:noFill/>
          <a:effectLst/>
        </p:spPr>
        <p:txBody>
          <a:bodyPr wrap="square" rtlCol="0">
            <a:spAutoFit/>
          </a:bodyPr>
          <a:lstStyle/>
          <a:p>
            <a:pPr algn="dist"/>
            <a:r>
              <a:rPr b="1" dirty="0" err="1">
                <a:gradFill flip="none" rotWithShape="1">
                  <a:gsLst>
                    <a:gs pos="0">
                      <a:srgbClr val="04B5EC"/>
                    </a:gs>
                    <a:gs pos="100000">
                      <a:srgbClr val="00C88A"/>
                    </a:gs>
                  </a:gsLst>
                  <a:lin ang="0" scaled="1"/>
                  <a:tileRect/>
                </a:gradFill>
                <a:cs typeface="+mn-ea"/>
                <a:sym typeface="+mn-lt"/>
              </a:rPr>
              <a:t>团队成员：田宇航、苏国瑞、武泽浩</a:t>
            </a:r>
            <a:endParaRPr lang="zh-CN" b="1" dirty="0">
              <a:gradFill flip="none" rotWithShape="1">
                <a:gsLst>
                  <a:gs pos="0">
                    <a:srgbClr val="04B5EC"/>
                  </a:gs>
                  <a:gs pos="100000">
                    <a:srgbClr val="00C88A"/>
                  </a:gs>
                </a:gsLst>
                <a:lin ang="0" scaled="1"/>
                <a:tileRect/>
              </a:gradFill>
              <a:cs typeface="+mn-ea"/>
              <a:sym typeface="+mn-lt"/>
            </a:endParaRPr>
          </a:p>
        </p:txBody>
      </p:sp>
      <p:cxnSp>
        <p:nvCxnSpPr>
          <p:cNvPr id="9" name="直接连接符 8"/>
          <p:cNvCxnSpPr/>
          <p:nvPr/>
        </p:nvCxnSpPr>
        <p:spPr>
          <a:xfrm>
            <a:off x="5342255" y="3547156"/>
            <a:ext cx="5113870" cy="0"/>
          </a:xfrm>
          <a:prstGeom prst="line">
            <a:avLst/>
          </a:prstGeom>
          <a:ln>
            <a:solidFill>
              <a:srgbClr val="00C88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42255" y="4121358"/>
            <a:ext cx="5113870" cy="0"/>
          </a:xfrm>
          <a:prstGeom prst="line">
            <a:avLst/>
          </a:prstGeom>
          <a:ln>
            <a:solidFill>
              <a:srgbClr val="00C88A"/>
            </a:solidFill>
          </a:ln>
        </p:spPr>
        <p:style>
          <a:lnRef idx="1">
            <a:schemeClr val="accent1"/>
          </a:lnRef>
          <a:fillRef idx="0">
            <a:schemeClr val="accent1"/>
          </a:fillRef>
          <a:effectRef idx="0">
            <a:schemeClr val="accent1"/>
          </a:effectRef>
          <a:fontRef idx="minor">
            <a:schemeClr val="tx1"/>
          </a:fontRef>
        </p:style>
      </p:cxnSp>
      <p:pic>
        <p:nvPicPr>
          <p:cNvPr id="2" name="图片 1" descr="KKOY]XJ3{RUN_NZCGF7[1BO"/>
          <p:cNvPicPr>
            <a:picLocks noChangeAspect="1"/>
          </p:cNvPicPr>
          <p:nvPr/>
        </p:nvPicPr>
        <p:blipFill>
          <a:blip r:embed="rId1"/>
          <a:stretch>
            <a:fillRect/>
          </a:stretch>
        </p:blipFill>
        <p:spPr>
          <a:xfrm>
            <a:off x="436245" y="1212215"/>
            <a:ext cx="4433570" cy="4433570"/>
          </a:xfrm>
          <a:prstGeom prst="rect">
            <a:avLst/>
          </a:prstGeom>
        </p:spPr>
      </p:pic>
    </p:spTree>
  </p:cSld>
  <p:clrMapOvr>
    <a:masterClrMapping/>
  </p:clrMapOvr>
  <p:transition advTm="3604">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16" presetClass="entr" presetSubtype="2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par>
                                <p:cTn id="12" presetID="16" presetClass="entr" presetSubtype="21"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barn(inVertical)">
                                      <p:cBhvr>
                                        <p:cTn id="14" dur="500"/>
                                        <p:tgtEl>
                                          <p:spTgt spid="30"/>
                                        </p:tgtEl>
                                      </p:cBhvr>
                                    </p:animEffect>
                                  </p:childTnLst>
                                </p:cTn>
                              </p:par>
                              <p:par>
                                <p:cTn id="15" presetID="49" presetClass="entr" presetSubtype="0" decel="100000" fill="hold" grpId="0" nodeType="with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 calcmode="lin" valueType="num">
                                      <p:cBhvr>
                                        <p:cTn id="19" dur="500" fill="hold"/>
                                        <p:tgtEl>
                                          <p:spTgt spid="8"/>
                                        </p:tgtEl>
                                        <p:attrNameLst>
                                          <p:attrName>style.rotation</p:attrName>
                                        </p:attrNameLst>
                                      </p:cBhvr>
                                      <p:tavLst>
                                        <p:tav tm="0">
                                          <p:val>
                                            <p:fltVal val="360"/>
                                          </p:val>
                                        </p:tav>
                                        <p:tav tm="100000">
                                          <p:val>
                                            <p:fltVal val="0"/>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659380" y="4484881"/>
            <a:ext cx="9532620" cy="2246769"/>
          </a:xfrm>
          <a:prstGeom prst="rect">
            <a:avLst/>
          </a:prstGeom>
          <a:noFill/>
          <a:ln w="9525">
            <a:noFill/>
          </a:ln>
        </p:spPr>
        <p:txBody>
          <a:bodyPr wrap="square">
            <a:spAutoFit/>
          </a:bodyPr>
          <a:lstStyle/>
          <a:p>
            <a:pPr indent="304800"/>
            <a:r>
              <a:rPr lang="zh-CN" sz="2000" b="1" dirty="0">
                <a:solidFill>
                  <a:srgbClr val="FF0000"/>
                </a:solidFill>
                <a:latin typeface="Calibri" panose="020F0502020204030204" charset="0"/>
                <a:ea typeface="宋体" panose="02010600030101010101" pitchFamily="2" charset="-122"/>
              </a:rPr>
              <a:t>应华为公司号召</a:t>
            </a:r>
            <a:r>
              <a:rPr lang="zh-CN" sz="2000" b="0" dirty="0">
                <a:latin typeface="Calibri" panose="020F0502020204030204" charset="0"/>
                <a:ea typeface="宋体" panose="02010600030101010101" pitchFamily="2" charset="-122"/>
              </a:rPr>
              <a:t>我们本次以校园一卡通为主体，打造的</a:t>
            </a:r>
            <a:r>
              <a:rPr lang="en-US" sz="2000" b="0" dirty="0" err="1">
                <a:latin typeface="Calibri" panose="020F0502020204030204" charset="0"/>
                <a:ea typeface="宋体" panose="02010600030101010101" pitchFamily="2" charset="-122"/>
              </a:rPr>
              <a:t>Welink</a:t>
            </a:r>
            <a:r>
              <a:rPr lang="zh-CN" sz="2000" b="0" dirty="0">
                <a:latin typeface="Calibri" panose="020F0502020204030204" charset="0"/>
                <a:ea typeface="宋体" panose="02010600030101010101" pitchFamily="2" charset="-122"/>
              </a:rPr>
              <a:t>小程序主要完成以下几个要点：</a:t>
            </a:r>
            <a:endParaRPr lang="en-US" sz="2000" b="0" dirty="0">
              <a:latin typeface="Calibri" panose="020F0502020204030204" charset="0"/>
              <a:ea typeface="宋体" panose="02010600030101010101" pitchFamily="2" charset="-122"/>
              <a:cs typeface="Times New Roman" panose="02020603050405020304" charset="0"/>
            </a:endParaRPr>
          </a:p>
          <a:p>
            <a:pPr indent="304800"/>
            <a:r>
              <a:rPr lang="en-US" sz="2000" b="0" dirty="0">
                <a:latin typeface="Calibri" panose="020F0502020204030204" charset="0"/>
                <a:ea typeface="宋体" panose="02010600030101010101" pitchFamily="2" charset="-122"/>
                <a:cs typeface="Times New Roman" panose="02020603050405020304" charset="0"/>
              </a:rPr>
              <a:t>1.</a:t>
            </a:r>
            <a:r>
              <a:rPr lang="zh-CN" sz="2000" b="0" dirty="0">
                <a:latin typeface="Calibri" panose="020F0502020204030204" charset="0"/>
                <a:ea typeface="宋体" panose="02010600030101010101" pitchFamily="2" charset="-122"/>
              </a:rPr>
              <a:t>选取校园身份认证、消费的高频场景。</a:t>
            </a:r>
            <a:endParaRPr lang="en-US" sz="2000" b="0" dirty="0">
              <a:latin typeface="Calibri" panose="020F0502020204030204" charset="0"/>
              <a:ea typeface="宋体" panose="02010600030101010101" pitchFamily="2" charset="-122"/>
              <a:cs typeface="Times New Roman" panose="02020603050405020304" charset="0"/>
            </a:endParaRPr>
          </a:p>
          <a:p>
            <a:pPr indent="304800"/>
            <a:r>
              <a:rPr lang="en-US" sz="2000" b="0" dirty="0">
                <a:latin typeface="Calibri" panose="020F0502020204030204" charset="0"/>
                <a:ea typeface="宋体" panose="02010600030101010101" pitchFamily="2" charset="-122"/>
                <a:cs typeface="Times New Roman" panose="02020603050405020304" charset="0"/>
              </a:rPr>
              <a:t>2.</a:t>
            </a:r>
            <a:r>
              <a:rPr lang="zh-CN" sz="2000" b="0" dirty="0">
                <a:latin typeface="Calibri" panose="020F0502020204030204" charset="0"/>
                <a:ea typeface="宋体" panose="02010600030101010101" pitchFamily="2" charset="-122"/>
              </a:rPr>
              <a:t>开发对应的为</a:t>
            </a:r>
            <a:r>
              <a:rPr lang="en-US" sz="2000" b="0" dirty="0" err="1">
                <a:latin typeface="Calibri" panose="020F0502020204030204" charset="0"/>
                <a:ea typeface="宋体" panose="02010600030101010101" pitchFamily="2" charset="-122"/>
                <a:cs typeface="Times New Roman" panose="02020603050405020304" charset="0"/>
              </a:rPr>
              <a:t>Welin</a:t>
            </a:r>
            <a:r>
              <a:rPr lang="en-US" sz="2000" b="0" dirty="0" err="1">
                <a:latin typeface="Calibri" panose="020F0502020204030204" charset="0"/>
                <a:ea typeface="宋体" panose="02010600030101010101" pitchFamily="2" charset="-122"/>
              </a:rPr>
              <a:t>k</a:t>
            </a:r>
            <a:r>
              <a:rPr lang="zh-CN" sz="2000" b="0" dirty="0">
                <a:latin typeface="Calibri" panose="020F0502020204030204" charset="0"/>
                <a:ea typeface="宋体" panose="02010600030101010101" pitchFamily="2" charset="-122"/>
              </a:rPr>
              <a:t>小程序，</a:t>
            </a:r>
            <a:endParaRPr lang="en-US" sz="2000" b="0" dirty="0">
              <a:latin typeface="Calibri" panose="020F0502020204030204" charset="0"/>
              <a:ea typeface="宋体" panose="02010600030101010101" pitchFamily="2" charset="-122"/>
              <a:cs typeface="Times New Roman" panose="02020603050405020304" charset="0"/>
            </a:endParaRPr>
          </a:p>
          <a:p>
            <a:pPr indent="304800"/>
            <a:r>
              <a:rPr lang="en-US" sz="2000" b="0" dirty="0">
                <a:latin typeface="Calibri" panose="020F0502020204030204" charset="0"/>
                <a:ea typeface="宋体" panose="02010600030101010101" pitchFamily="2" charset="-122"/>
                <a:cs typeface="Times New Roman" panose="02020603050405020304" charset="0"/>
              </a:rPr>
              <a:t>3.</a:t>
            </a:r>
            <a:r>
              <a:rPr lang="zh-CN" sz="2000" b="0" dirty="0">
                <a:latin typeface="Calibri" panose="020F0502020204030204" charset="0"/>
                <a:ea typeface="宋体" panose="02010600030101010101" pitchFamily="2" charset="-122"/>
              </a:rPr>
              <a:t>以可度量的方式呈现校园一卡通的上线效果。</a:t>
            </a:r>
            <a:endParaRPr lang="en-US" sz="2000" b="0" dirty="0">
              <a:latin typeface="Calibri" panose="020F0502020204030204" charset="0"/>
              <a:ea typeface="宋体" panose="02010600030101010101" pitchFamily="2" charset="-122"/>
              <a:cs typeface="Times New Roman" panose="02020603050405020304" charset="0"/>
            </a:endParaRPr>
          </a:p>
          <a:p>
            <a:pPr indent="304800"/>
            <a:r>
              <a:rPr lang="en-US" sz="2000" b="0" dirty="0">
                <a:latin typeface="Calibri" panose="020F0502020204030204" charset="0"/>
                <a:ea typeface="宋体" panose="02010600030101010101" pitchFamily="2" charset="-122"/>
                <a:cs typeface="Times New Roman" panose="02020603050405020304" charset="0"/>
              </a:rPr>
              <a:t>4.</a:t>
            </a:r>
            <a:r>
              <a:rPr lang="zh-CN" sz="2000" b="0" dirty="0">
                <a:latin typeface="Calibri" panose="020F0502020204030204" charset="0"/>
                <a:ea typeface="宋体" panose="02010600030101010101" pitchFamily="2" charset="-122"/>
              </a:rPr>
              <a:t>场景优先选择本校的两个或以上的高频厂家，系统架构支持后续场景灵活快速拓展，能达成校园服务“一网通办”的终极目标。</a:t>
            </a:r>
            <a:endParaRPr lang="zh-CN" altLang="en-US" sz="2000" dirty="0"/>
          </a:p>
        </p:txBody>
      </p:sp>
      <p:sp>
        <p:nvSpPr>
          <p:cNvPr id="4" name="文本框 3"/>
          <p:cNvSpPr txBox="1"/>
          <p:nvPr/>
        </p:nvSpPr>
        <p:spPr>
          <a:xfrm>
            <a:off x="357326" y="355053"/>
            <a:ext cx="7055528" cy="1323439"/>
          </a:xfrm>
          <a:prstGeom prst="rect">
            <a:avLst/>
          </a:prstGeom>
          <a:noFill/>
        </p:spPr>
        <p:txBody>
          <a:bodyPr wrap="square">
            <a:spAutoFit/>
          </a:bodyPr>
          <a:lstStyle/>
          <a:p>
            <a:r>
              <a:rPr lang="en-US" altLang="zh-CN" sz="2000" b="0" dirty="0">
                <a:ea typeface="宋体" panose="02010600030101010101" pitchFamily="2" charset="-122"/>
              </a:rPr>
              <a:t>	</a:t>
            </a:r>
            <a:r>
              <a:rPr lang="zh-CN" altLang="zh-CN" sz="2000" b="0" dirty="0">
                <a:ea typeface="宋体" panose="02010600030101010101" pitchFamily="2" charset="-122"/>
              </a:rPr>
              <a:t>在</a:t>
            </a:r>
            <a:r>
              <a:rPr lang="zh-CN" altLang="zh-CN" sz="2000" b="1" dirty="0">
                <a:solidFill>
                  <a:srgbClr val="FF0000"/>
                </a:solidFill>
                <a:ea typeface="宋体" panose="02010600030101010101" pitchFamily="2" charset="-122"/>
              </a:rPr>
              <a:t>亲身体验</a:t>
            </a:r>
            <a:r>
              <a:rPr lang="zh-CN" altLang="zh-CN" sz="2000" b="0" dirty="0">
                <a:ea typeface="宋体" panose="02010600030101010101" pitchFamily="2" charset="-122"/>
              </a:rPr>
              <a:t>了一个学年的大学校园生活后，我们发觉到校园生活存在着多多少少不够便捷的问题，而这些不便其实可以通过现已发展成熟的技术去解决并进一步优化，从而为同学、老师及校务工作人员们提供更加智能高效的校园体验。</a:t>
            </a:r>
            <a:endParaRPr lang="zh-CN" altLang="en-US" sz="2000" dirty="0"/>
          </a:p>
        </p:txBody>
      </p:sp>
      <p:pic>
        <p:nvPicPr>
          <p:cNvPr id="5" name="图片 4" descr="KKOY]XJ3{RUN_NZCGF7[1BO"/>
          <p:cNvPicPr>
            <a:picLocks noChangeAspect="1"/>
          </p:cNvPicPr>
          <p:nvPr/>
        </p:nvPicPr>
        <p:blipFill>
          <a:blip r:embed="rId1"/>
          <a:stretch>
            <a:fillRect/>
          </a:stretch>
        </p:blipFill>
        <p:spPr>
          <a:xfrm>
            <a:off x="8889410" y="555107"/>
            <a:ext cx="2246769" cy="2246769"/>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26" y="2801876"/>
            <a:ext cx="2017939" cy="2017939"/>
          </a:xfrm>
          <a:prstGeom prst="rect">
            <a:avLst/>
          </a:prstGeom>
        </p:spPr>
      </p:pic>
    </p:spTree>
  </p:cSld>
  <p:clrMapOvr>
    <a:masterClrMapping/>
  </p:clrMapOvr>
  <p:transition advTm="3697">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5"/>
          <p:cNvSpPr/>
          <p:nvPr/>
        </p:nvSpPr>
        <p:spPr bwMode="auto">
          <a:xfrm rot="5400000">
            <a:off x="4436745" y="1278255"/>
            <a:ext cx="3014345" cy="272161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2" name="Freeform 5"/>
          <p:cNvSpPr/>
          <p:nvPr/>
        </p:nvSpPr>
        <p:spPr bwMode="auto">
          <a:xfrm rot="5400000">
            <a:off x="4401185" y="1245870"/>
            <a:ext cx="586740" cy="52959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3" name="Freeform 5"/>
          <p:cNvSpPr/>
          <p:nvPr/>
        </p:nvSpPr>
        <p:spPr bwMode="auto">
          <a:xfrm rot="5400000">
            <a:off x="6983095" y="3588385"/>
            <a:ext cx="586740" cy="52959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4" name="Freeform 5"/>
          <p:cNvSpPr/>
          <p:nvPr/>
        </p:nvSpPr>
        <p:spPr bwMode="auto">
          <a:xfrm rot="5400000">
            <a:off x="6584315" y="3958590"/>
            <a:ext cx="317500" cy="28638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5" name="Freeform 5"/>
          <p:cNvSpPr/>
          <p:nvPr/>
        </p:nvSpPr>
        <p:spPr bwMode="auto">
          <a:xfrm rot="5400000">
            <a:off x="4946015" y="913130"/>
            <a:ext cx="274320" cy="24765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sz="2800" b="1" dirty="0">
              <a:solidFill>
                <a:schemeClr val="lt1"/>
              </a:solidFill>
              <a:cs typeface="+mn-ea"/>
              <a:sym typeface="+mn-lt"/>
            </a:endParaRPr>
          </a:p>
        </p:txBody>
      </p:sp>
      <p:sp>
        <p:nvSpPr>
          <p:cNvPr id="34" name="矩形 33">
            <a:hlinkClick r:id="rId1" action="ppaction://hlinksldjump"/>
          </p:cNvPr>
          <p:cNvSpPr/>
          <p:nvPr/>
        </p:nvSpPr>
        <p:spPr>
          <a:xfrm>
            <a:off x="4805045" y="2463800"/>
            <a:ext cx="2206625" cy="433070"/>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r>
              <a:rPr lang="en-US" altLang="zh-CN" sz="8800" b="1" dirty="0">
                <a:cs typeface="+mn-ea"/>
                <a:sym typeface="+mn-lt"/>
              </a:rPr>
              <a:t>02</a:t>
            </a:r>
            <a:endParaRPr lang="en-US" altLang="zh-CN" sz="8800" b="1" dirty="0">
              <a:cs typeface="+mn-ea"/>
              <a:sym typeface="+mn-lt"/>
            </a:endParaRPr>
          </a:p>
        </p:txBody>
      </p:sp>
      <p:sp>
        <p:nvSpPr>
          <p:cNvPr id="10" name="矩形 9">
            <a:hlinkClick r:id="rId1" action="ppaction://hlinksldjump"/>
          </p:cNvPr>
          <p:cNvSpPr/>
          <p:nvPr/>
        </p:nvSpPr>
        <p:spPr>
          <a:xfrm>
            <a:off x="4480878" y="4302654"/>
            <a:ext cx="2926080" cy="922020"/>
          </a:xfrm>
          <a:prstGeom prst="rect">
            <a:avLst/>
          </a:prstGeom>
        </p:spPr>
        <p:txBody>
          <a:bodyPr wrap="none">
            <a:spAutoFit/>
          </a:bodyPr>
          <a:lstStyle/>
          <a:p>
            <a:pPr lvl="0" algn="ctr"/>
            <a:r>
              <a:rPr lang="zh-CN" altLang="en-US" sz="5400" dirty="0">
                <a:solidFill>
                  <a:schemeClr val="tx1">
                    <a:lumMod val="75000"/>
                    <a:lumOff val="25000"/>
                  </a:schemeClr>
                </a:solidFill>
                <a:cs typeface="+mn-ea"/>
                <a:sym typeface="+mn-lt"/>
              </a:rPr>
              <a:t>项目介绍</a:t>
            </a:r>
            <a:endParaRPr lang="zh-CN" altLang="en-US" sz="5400" dirty="0">
              <a:solidFill>
                <a:schemeClr val="tx1">
                  <a:lumMod val="75000"/>
                  <a:lumOff val="25000"/>
                </a:schemeClr>
              </a:solidFill>
              <a:cs typeface="+mn-ea"/>
              <a:sym typeface="+mn-lt"/>
            </a:endParaRPr>
          </a:p>
        </p:txBody>
      </p:sp>
      <p:sp>
        <p:nvSpPr>
          <p:cNvPr id="6" name="矩形 5"/>
          <p:cNvSpPr/>
          <p:nvPr/>
        </p:nvSpPr>
        <p:spPr>
          <a:xfrm>
            <a:off x="4051300" y="5107940"/>
            <a:ext cx="3869055" cy="681355"/>
          </a:xfrm>
          <a:prstGeom prst="rect">
            <a:avLst/>
          </a:prstGeom>
        </p:spPr>
        <p:txBody>
          <a:bodyPr wrap="square">
            <a:spAutoFit/>
          </a:bodyPr>
          <a:lstStyle/>
          <a:p>
            <a:pPr algn="ctr">
              <a:lnSpc>
                <a:spcPct val="120000"/>
              </a:lnSpc>
            </a:pPr>
            <a:r>
              <a:rPr lang="zh-CN" altLang="en-US" sz="1600" dirty="0">
                <a:solidFill>
                  <a:schemeClr val="tx1">
                    <a:lumMod val="75000"/>
                    <a:lumOff val="25000"/>
                  </a:schemeClr>
                </a:solidFill>
                <a:cs typeface="+mn-ea"/>
                <a:sym typeface="+mn-lt"/>
              </a:rPr>
              <a:t>展示本</a:t>
            </a:r>
            <a:r>
              <a:rPr lang="en-US" altLang="zh-CN" sz="1600" dirty="0">
                <a:solidFill>
                  <a:schemeClr val="tx1">
                    <a:lumMod val="75000"/>
                    <a:lumOff val="25000"/>
                  </a:schemeClr>
                </a:solidFill>
                <a:cs typeface="+mn-ea"/>
                <a:sym typeface="+mn-lt"/>
              </a:rPr>
              <a:t>app</a:t>
            </a:r>
            <a:r>
              <a:rPr lang="zh-CN" altLang="en-US" sz="1600" dirty="0">
                <a:solidFill>
                  <a:schemeClr val="tx1">
                    <a:lumMod val="75000"/>
                    <a:lumOff val="25000"/>
                  </a:schemeClr>
                </a:solidFill>
                <a:cs typeface="+mn-ea"/>
                <a:sym typeface="+mn-lt"/>
              </a:rPr>
              <a:t>的前端</a:t>
            </a:r>
            <a:r>
              <a:rPr lang="en-US" altLang="zh-CN" sz="1600" dirty="0">
                <a:solidFill>
                  <a:schemeClr val="tx1">
                    <a:lumMod val="75000"/>
                    <a:lumOff val="25000"/>
                  </a:schemeClr>
                </a:solidFill>
                <a:cs typeface="+mn-ea"/>
                <a:sym typeface="+mn-lt"/>
              </a:rPr>
              <a:t>UI</a:t>
            </a:r>
            <a:r>
              <a:rPr lang="zh-CN" altLang="en-US" sz="1600" dirty="0">
                <a:solidFill>
                  <a:schemeClr val="tx1">
                    <a:lumMod val="75000"/>
                    <a:lumOff val="25000"/>
                  </a:schemeClr>
                </a:solidFill>
                <a:cs typeface="+mn-ea"/>
                <a:sym typeface="+mn-lt"/>
              </a:rPr>
              <a:t>设计和所提供的各相关功能</a:t>
            </a:r>
            <a:endParaRPr lang="zh-CN" altLang="en-US" sz="1600" dirty="0">
              <a:solidFill>
                <a:schemeClr val="tx1">
                  <a:lumMod val="75000"/>
                  <a:lumOff val="25000"/>
                </a:schemeClr>
              </a:solidFill>
              <a:cs typeface="+mn-ea"/>
              <a:sym typeface="+mn-lt"/>
            </a:endParaRPr>
          </a:p>
        </p:txBody>
      </p:sp>
    </p:spTree>
  </p:cSld>
  <p:clrMapOvr>
    <a:masterClrMapping/>
  </p:clrMapOvr>
  <p:transition advTm="201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childTnLst>
                          </p:cTn>
                        </p:par>
                        <p:par>
                          <p:cTn id="35" fill="hold">
                            <p:stCondLst>
                              <p:cond delay="500"/>
                            </p:stCondLst>
                            <p:childTnLst>
                              <p:par>
                                <p:cTn id="36" presetID="2" presetClass="entr" presetSubtype="2" fill="hold" nodeType="afterEffect">
                                  <p:stCondLst>
                                    <p:cond delay="0"/>
                                  </p:stCondLst>
                                  <p:iterate type="lt">
                                    <p:tmPct val="10000"/>
                                  </p:iterate>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1+#ppt_w/2"/>
                                          </p:val>
                                        </p:tav>
                                        <p:tav tm="100000">
                                          <p:val>
                                            <p:strVal val="#ppt_x"/>
                                          </p:val>
                                        </p:tav>
                                      </p:tavLst>
                                    </p:anim>
                                    <p:anim calcmode="lin" valueType="num">
                                      <p:cBhvr additive="base">
                                        <p:cTn id="39" dur="500" fill="hold"/>
                                        <p:tgtEl>
                                          <p:spTgt spid="10"/>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anim calcmode="lin" valueType="num">
                                      <p:cBhvr>
                                        <p:cTn id="44" dur="500" fill="hold"/>
                                        <p:tgtEl>
                                          <p:spTgt spid="6"/>
                                        </p:tgtEl>
                                        <p:attrNameLst>
                                          <p:attrName>ppt_x</p:attrName>
                                        </p:attrNameLst>
                                      </p:cBhvr>
                                      <p:tavLst>
                                        <p:tav tm="0">
                                          <p:val>
                                            <p:strVal val="#ppt_x"/>
                                          </p:val>
                                        </p:tav>
                                        <p:tav tm="100000">
                                          <p:val>
                                            <p:strVal val="#ppt_x"/>
                                          </p:val>
                                        </p:tav>
                                      </p:tavLst>
                                    </p:anim>
                                    <p:anim calcmode="lin" valueType="num">
                                      <p:cBhvr>
                                        <p:cTn id="4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 grpId="0" bldLvl="0" animBg="1"/>
      <p:bldP spid="3" grpId="0" bldLvl="0" animBg="1"/>
      <p:bldP spid="4" grpId="0" bldLvl="0" animBg="1"/>
      <p:bldP spid="5" grpId="0" bldLvl="0" animBg="1"/>
      <p:bldP spid="34" grpId="0" bldLvl="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整体框架介绍</a:t>
            </a:r>
            <a:endParaRPr lang="zh-CN" altLang="en-US" sz="2000" dirty="0">
              <a:solidFill>
                <a:schemeClr val="bg1">
                  <a:lumMod val="50000"/>
                </a:schemeClr>
              </a:solidFill>
              <a:cs typeface="+mn-ea"/>
              <a:sym typeface="+mn-lt"/>
            </a:endParaRPr>
          </a:p>
        </p:txBody>
      </p:sp>
      <p:grpSp>
        <p:nvGrpSpPr>
          <p:cNvPr id="25" name="组合 24"/>
          <p:cNvGrpSpPr/>
          <p:nvPr/>
        </p:nvGrpSpPr>
        <p:grpSpPr>
          <a:xfrm>
            <a:off x="1596876" y="2014279"/>
            <a:ext cx="2706311" cy="2710565"/>
            <a:chOff x="1393278" y="1580877"/>
            <a:chExt cx="2707454" cy="2711710"/>
          </a:xfrm>
        </p:grpSpPr>
        <p:sp>
          <p:nvSpPr>
            <p:cNvPr id="26" name="Oval 5"/>
            <p:cNvSpPr>
              <a:spLocks noChangeArrowheads="1"/>
            </p:cNvSpPr>
            <p:nvPr/>
          </p:nvSpPr>
          <p:spPr bwMode="auto">
            <a:xfrm>
              <a:off x="1393278" y="1580877"/>
              <a:ext cx="2707454" cy="2711710"/>
            </a:xfrm>
            <a:prstGeom prst="ellipse">
              <a:avLst/>
            </a:prstGeom>
            <a:gradFill>
              <a:gsLst>
                <a:gs pos="100000">
                  <a:srgbClr val="00C898"/>
                </a:gs>
                <a:gs pos="0">
                  <a:srgbClr val="04B5EC"/>
                </a:gs>
              </a:gsLst>
              <a:lin ang="0" scaled="0"/>
            </a:gra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01" tIns="45700" rIns="91401" bIns="45700" numCol="1" anchor="t" anchorCtr="0" compatLnSpc="1"/>
            <a:lstStyle/>
            <a:p>
              <a:endParaRPr lang="zh-CN" altLang="en-US" sz="100">
                <a:cs typeface="+mn-ea"/>
                <a:sym typeface="+mn-lt"/>
              </a:endParaRPr>
            </a:p>
          </p:txBody>
        </p:sp>
        <p:sp>
          <p:nvSpPr>
            <p:cNvPr id="27" name="Oval 6"/>
            <p:cNvSpPr>
              <a:spLocks noChangeArrowheads="1"/>
            </p:cNvSpPr>
            <p:nvPr/>
          </p:nvSpPr>
          <p:spPr bwMode="auto">
            <a:xfrm>
              <a:off x="1474163" y="1661762"/>
              <a:ext cx="2545689" cy="2549944"/>
            </a:xfrm>
            <a:prstGeom prst="ellipse">
              <a:avLst/>
            </a:prstGeom>
            <a:gradFill>
              <a:gsLst>
                <a:gs pos="100000">
                  <a:srgbClr val="00C898"/>
                </a:gs>
                <a:gs pos="0">
                  <a:srgbClr val="04B5EC"/>
                </a:gs>
              </a:gsLst>
              <a:lin ang="0" scaled="0"/>
            </a:gradFill>
            <a:ln w="3175" cap="flat">
              <a:solidFill>
                <a:srgbClr val="FEFEFE"/>
              </a:solidFill>
              <a:prstDash val="dash"/>
              <a:miter lim="800000"/>
            </a:ln>
          </p:spPr>
          <p:txBody>
            <a:bodyPr vert="horz" wrap="square" lIns="91401" tIns="45700" rIns="91401" bIns="45700" numCol="1" anchor="t" anchorCtr="0" compatLnSpc="1"/>
            <a:lstStyle/>
            <a:p>
              <a:endParaRPr lang="zh-CN" altLang="en-US" sz="100">
                <a:cs typeface="+mn-ea"/>
                <a:sym typeface="+mn-lt"/>
              </a:endParaRPr>
            </a:p>
          </p:txBody>
        </p:sp>
      </p:grpSp>
      <p:grpSp>
        <p:nvGrpSpPr>
          <p:cNvPr id="28" name="组合 27"/>
          <p:cNvGrpSpPr/>
          <p:nvPr/>
        </p:nvGrpSpPr>
        <p:grpSpPr>
          <a:xfrm>
            <a:off x="4807261" y="2014278"/>
            <a:ext cx="2702057" cy="2710567"/>
            <a:chOff x="4605019" y="1580876"/>
            <a:chExt cx="2703198" cy="2711712"/>
          </a:xfrm>
        </p:grpSpPr>
        <p:sp>
          <p:nvSpPr>
            <p:cNvPr id="29" name="Oval 7"/>
            <p:cNvSpPr>
              <a:spLocks noChangeArrowheads="1"/>
            </p:cNvSpPr>
            <p:nvPr/>
          </p:nvSpPr>
          <p:spPr bwMode="auto">
            <a:xfrm>
              <a:off x="4605019" y="1580876"/>
              <a:ext cx="2703198" cy="2711712"/>
            </a:xfrm>
            <a:prstGeom prst="ellipse">
              <a:avLst/>
            </a:prstGeom>
            <a:gradFill>
              <a:gsLst>
                <a:gs pos="100000">
                  <a:srgbClr val="00C898"/>
                </a:gs>
                <a:gs pos="0">
                  <a:srgbClr val="04B5EC"/>
                </a:gs>
              </a:gsLst>
              <a:lin ang="0" scaled="0"/>
            </a:gra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01" tIns="45700" rIns="91401" bIns="45700" numCol="1" anchor="t" anchorCtr="0" compatLnSpc="1"/>
            <a:lstStyle/>
            <a:p>
              <a:endParaRPr lang="zh-CN" altLang="en-US" sz="100">
                <a:cs typeface="+mn-ea"/>
                <a:sym typeface="+mn-lt"/>
              </a:endParaRPr>
            </a:p>
          </p:txBody>
        </p:sp>
        <p:sp>
          <p:nvSpPr>
            <p:cNvPr id="30" name="Oval 8"/>
            <p:cNvSpPr>
              <a:spLocks noChangeArrowheads="1"/>
            </p:cNvSpPr>
            <p:nvPr/>
          </p:nvSpPr>
          <p:spPr bwMode="auto">
            <a:xfrm>
              <a:off x="4681644" y="1661761"/>
              <a:ext cx="2545688" cy="2549946"/>
            </a:xfrm>
            <a:prstGeom prst="ellipse">
              <a:avLst/>
            </a:prstGeom>
            <a:gradFill>
              <a:gsLst>
                <a:gs pos="100000">
                  <a:srgbClr val="00C898"/>
                </a:gs>
                <a:gs pos="0">
                  <a:srgbClr val="04B5EC"/>
                </a:gs>
              </a:gsLst>
              <a:lin ang="0" scaled="0"/>
            </a:gradFill>
            <a:ln w="3175" cap="flat">
              <a:solidFill>
                <a:srgbClr val="FEFEFE"/>
              </a:solidFill>
              <a:prstDash val="dash"/>
              <a:miter lim="800000"/>
            </a:ln>
          </p:spPr>
          <p:txBody>
            <a:bodyPr vert="horz" wrap="square" lIns="91401" tIns="45700" rIns="91401" bIns="45700" numCol="1" anchor="t" anchorCtr="0" compatLnSpc="1"/>
            <a:lstStyle/>
            <a:p>
              <a:endParaRPr lang="zh-CN" altLang="en-US" sz="100">
                <a:cs typeface="+mn-ea"/>
                <a:sym typeface="+mn-lt"/>
              </a:endParaRPr>
            </a:p>
          </p:txBody>
        </p:sp>
      </p:grpSp>
      <p:grpSp>
        <p:nvGrpSpPr>
          <p:cNvPr id="31" name="组合 30"/>
          <p:cNvGrpSpPr/>
          <p:nvPr/>
        </p:nvGrpSpPr>
        <p:grpSpPr>
          <a:xfrm>
            <a:off x="8054132" y="2014278"/>
            <a:ext cx="2702057" cy="2710567"/>
            <a:chOff x="7853261" y="1580876"/>
            <a:chExt cx="2703198" cy="2711712"/>
          </a:xfrm>
        </p:grpSpPr>
        <p:sp>
          <p:nvSpPr>
            <p:cNvPr id="32" name="Oval 9"/>
            <p:cNvSpPr>
              <a:spLocks noChangeArrowheads="1"/>
            </p:cNvSpPr>
            <p:nvPr/>
          </p:nvSpPr>
          <p:spPr bwMode="auto">
            <a:xfrm>
              <a:off x="7853261" y="1580876"/>
              <a:ext cx="2703198" cy="2711712"/>
            </a:xfrm>
            <a:prstGeom prst="ellipse">
              <a:avLst/>
            </a:prstGeom>
            <a:gradFill>
              <a:gsLst>
                <a:gs pos="100000">
                  <a:srgbClr val="00C898"/>
                </a:gs>
                <a:gs pos="0">
                  <a:srgbClr val="04B5EC"/>
                </a:gs>
              </a:gsLst>
              <a:lin ang="0" scaled="0"/>
            </a:gra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01" tIns="45700" rIns="91401" bIns="45700" numCol="1" anchor="t" anchorCtr="0" compatLnSpc="1"/>
            <a:lstStyle/>
            <a:p>
              <a:endParaRPr lang="zh-CN" altLang="en-US" sz="100">
                <a:cs typeface="+mn-ea"/>
                <a:sym typeface="+mn-lt"/>
              </a:endParaRPr>
            </a:p>
          </p:txBody>
        </p:sp>
        <p:sp>
          <p:nvSpPr>
            <p:cNvPr id="33" name="Oval 10"/>
            <p:cNvSpPr>
              <a:spLocks noChangeArrowheads="1"/>
            </p:cNvSpPr>
            <p:nvPr/>
          </p:nvSpPr>
          <p:spPr bwMode="auto">
            <a:xfrm>
              <a:off x="7934146" y="1661761"/>
              <a:ext cx="2541432" cy="2549946"/>
            </a:xfrm>
            <a:prstGeom prst="ellipse">
              <a:avLst/>
            </a:prstGeom>
            <a:gradFill>
              <a:gsLst>
                <a:gs pos="100000">
                  <a:srgbClr val="00C898"/>
                </a:gs>
                <a:gs pos="0">
                  <a:srgbClr val="04B5EC"/>
                </a:gs>
              </a:gsLst>
              <a:lin ang="0" scaled="0"/>
            </a:gradFill>
            <a:ln w="3175" cap="flat">
              <a:solidFill>
                <a:srgbClr val="FEFEFE"/>
              </a:solidFill>
              <a:prstDash val="dash"/>
              <a:miter lim="800000"/>
            </a:ln>
          </p:spPr>
          <p:txBody>
            <a:bodyPr vert="horz" wrap="square" lIns="91401" tIns="45700" rIns="91401" bIns="45700" numCol="1" anchor="t" anchorCtr="0" compatLnSpc="1"/>
            <a:lstStyle/>
            <a:p>
              <a:endParaRPr lang="zh-CN" altLang="en-US" sz="100">
                <a:cs typeface="+mn-ea"/>
                <a:sym typeface="+mn-lt"/>
              </a:endParaRPr>
            </a:p>
          </p:txBody>
        </p:sp>
      </p:grpSp>
      <p:grpSp>
        <p:nvGrpSpPr>
          <p:cNvPr id="34" name="组合 33"/>
          <p:cNvGrpSpPr/>
          <p:nvPr/>
        </p:nvGrpSpPr>
        <p:grpSpPr>
          <a:xfrm>
            <a:off x="4031428" y="3313554"/>
            <a:ext cx="1029765" cy="144677"/>
            <a:chOff x="2929691" y="2127825"/>
            <a:chExt cx="900366" cy="126498"/>
          </a:xfrm>
        </p:grpSpPr>
        <p:sp>
          <p:nvSpPr>
            <p:cNvPr id="35"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01" tIns="45700" rIns="91401" bIns="45700" numCol="1" anchor="t" anchorCtr="0" compatLnSpc="1"/>
            <a:lstStyle/>
            <a:p>
              <a:endParaRPr lang="zh-CN" altLang="en-US" sz="100">
                <a:cs typeface="+mn-ea"/>
                <a:sym typeface="+mn-lt"/>
              </a:endParaRPr>
            </a:p>
          </p:txBody>
        </p:sp>
        <p:sp>
          <p:nvSpPr>
            <p:cNvPr id="36"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01" tIns="45700" rIns="91401" bIns="45700" numCol="1" anchor="t" anchorCtr="0" compatLnSpc="1"/>
            <a:lstStyle/>
            <a:p>
              <a:endParaRPr lang="zh-CN" altLang="en-US" sz="100">
                <a:cs typeface="+mn-ea"/>
                <a:sym typeface="+mn-lt"/>
              </a:endParaRPr>
            </a:p>
          </p:txBody>
        </p:sp>
        <p:sp>
          <p:nvSpPr>
            <p:cNvPr id="37"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01" tIns="45700" rIns="91401" bIns="45700" numCol="1" anchor="t" anchorCtr="0" compatLnSpc="1"/>
            <a:lstStyle/>
            <a:p>
              <a:endParaRPr lang="zh-CN" altLang="en-US" sz="100">
                <a:cs typeface="+mn-ea"/>
                <a:sym typeface="+mn-lt"/>
              </a:endParaRPr>
            </a:p>
          </p:txBody>
        </p:sp>
      </p:grpSp>
      <p:grpSp>
        <p:nvGrpSpPr>
          <p:cNvPr id="38" name="组合 37"/>
          <p:cNvGrpSpPr/>
          <p:nvPr/>
        </p:nvGrpSpPr>
        <p:grpSpPr>
          <a:xfrm>
            <a:off x="7270889" y="3313554"/>
            <a:ext cx="1029765" cy="144677"/>
            <a:chOff x="5627069" y="2127825"/>
            <a:chExt cx="900366" cy="126498"/>
          </a:xfrm>
        </p:grpSpPr>
        <p:sp>
          <p:nvSpPr>
            <p:cNvPr id="39"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01" tIns="45700" rIns="91401" bIns="45700" numCol="1" anchor="t" anchorCtr="0" compatLnSpc="1"/>
            <a:lstStyle/>
            <a:p>
              <a:endParaRPr lang="zh-CN" altLang="en-US" sz="100">
                <a:cs typeface="+mn-ea"/>
                <a:sym typeface="+mn-lt"/>
              </a:endParaRPr>
            </a:p>
          </p:txBody>
        </p:sp>
        <p:sp>
          <p:nvSpPr>
            <p:cNvPr id="40"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01" tIns="45700" rIns="91401" bIns="45700" numCol="1" anchor="t" anchorCtr="0" compatLnSpc="1"/>
            <a:lstStyle/>
            <a:p>
              <a:endParaRPr lang="zh-CN" altLang="en-US" sz="100">
                <a:cs typeface="+mn-ea"/>
                <a:sym typeface="+mn-lt"/>
              </a:endParaRPr>
            </a:p>
          </p:txBody>
        </p:sp>
        <p:sp>
          <p:nvSpPr>
            <p:cNvPr id="41"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01" tIns="45700" rIns="91401" bIns="45700" numCol="1" anchor="t" anchorCtr="0" compatLnSpc="1"/>
            <a:lstStyle/>
            <a:p>
              <a:endParaRPr lang="zh-CN" altLang="en-US" sz="100">
                <a:cs typeface="+mn-ea"/>
                <a:sym typeface="+mn-lt"/>
              </a:endParaRPr>
            </a:p>
          </p:txBody>
        </p:sp>
      </p:grpSp>
      <p:sp>
        <p:nvSpPr>
          <p:cNvPr id="46" name="矩形 45"/>
          <p:cNvSpPr/>
          <p:nvPr/>
        </p:nvSpPr>
        <p:spPr>
          <a:xfrm>
            <a:off x="1934797" y="3173691"/>
            <a:ext cx="2011680" cy="645160"/>
          </a:xfrm>
          <a:prstGeom prst="rect">
            <a:avLst/>
          </a:prstGeom>
        </p:spPr>
        <p:txBody>
          <a:bodyPr wrap="none">
            <a:spAutoFit/>
          </a:bodyPr>
          <a:lstStyle/>
          <a:p>
            <a:pPr algn="l"/>
            <a:r>
              <a:rPr lang="zh-CN" altLang="en-US" sz="3600" dirty="0">
                <a:solidFill>
                  <a:schemeClr val="bg2"/>
                </a:solidFill>
                <a:cs typeface="+mn-ea"/>
                <a:sym typeface="+mn-lt"/>
              </a:rPr>
              <a:t>前端内容</a:t>
            </a:r>
            <a:endParaRPr lang="zh-CN" altLang="en-US" sz="3600" dirty="0">
              <a:solidFill>
                <a:schemeClr val="bg2"/>
              </a:solidFill>
              <a:cs typeface="+mn-ea"/>
              <a:sym typeface="+mn-lt"/>
            </a:endParaRPr>
          </a:p>
        </p:txBody>
      </p:sp>
      <p:sp>
        <p:nvSpPr>
          <p:cNvPr id="47" name="矩形 46"/>
          <p:cNvSpPr/>
          <p:nvPr/>
        </p:nvSpPr>
        <p:spPr>
          <a:xfrm>
            <a:off x="5218695" y="3175298"/>
            <a:ext cx="2011680" cy="645160"/>
          </a:xfrm>
          <a:prstGeom prst="rect">
            <a:avLst/>
          </a:prstGeom>
        </p:spPr>
        <p:txBody>
          <a:bodyPr wrap="none">
            <a:spAutoFit/>
          </a:bodyPr>
          <a:lstStyle/>
          <a:p>
            <a:pPr algn="l"/>
            <a:r>
              <a:rPr lang="zh-CN" altLang="en-US" sz="3600" dirty="0">
                <a:solidFill>
                  <a:schemeClr val="bg2"/>
                </a:solidFill>
                <a:cs typeface="+mn-ea"/>
                <a:sym typeface="+mn-lt"/>
              </a:rPr>
              <a:t>后端内容</a:t>
            </a:r>
            <a:endParaRPr lang="zh-CN" altLang="en-US" sz="3600" dirty="0">
              <a:solidFill>
                <a:schemeClr val="bg2"/>
              </a:solidFill>
              <a:cs typeface="+mn-ea"/>
              <a:sym typeface="+mn-lt"/>
            </a:endParaRPr>
          </a:p>
        </p:txBody>
      </p:sp>
      <p:sp>
        <p:nvSpPr>
          <p:cNvPr id="48" name="矩形 47"/>
          <p:cNvSpPr/>
          <p:nvPr/>
        </p:nvSpPr>
        <p:spPr>
          <a:xfrm>
            <a:off x="8455394" y="3192989"/>
            <a:ext cx="2031325" cy="646331"/>
          </a:xfrm>
          <a:prstGeom prst="rect">
            <a:avLst/>
          </a:prstGeom>
        </p:spPr>
        <p:txBody>
          <a:bodyPr wrap="none">
            <a:spAutoFit/>
          </a:bodyPr>
          <a:lstStyle/>
          <a:p>
            <a:pPr algn="l"/>
            <a:r>
              <a:rPr lang="zh-CN" altLang="en-US" sz="3600" dirty="0">
                <a:solidFill>
                  <a:schemeClr val="bg2"/>
                </a:solidFill>
                <a:cs typeface="+mn-ea"/>
                <a:sym typeface="+mn-lt"/>
              </a:rPr>
              <a:t>前后交互</a:t>
            </a:r>
            <a:endParaRPr lang="zh-CN" altLang="en-US" sz="3600" dirty="0">
              <a:solidFill>
                <a:schemeClr val="bg2"/>
              </a:solidFill>
              <a:cs typeface="+mn-ea"/>
              <a:sym typeface="+mn-lt"/>
            </a:endParaRPr>
          </a:p>
        </p:txBody>
      </p:sp>
      <p:sp>
        <p:nvSpPr>
          <p:cNvPr id="83" name="文本框 82"/>
          <p:cNvSpPr txBox="1"/>
          <p:nvPr/>
        </p:nvSpPr>
        <p:spPr>
          <a:xfrm>
            <a:off x="2655368" y="2530708"/>
            <a:ext cx="486030" cy="707886"/>
          </a:xfrm>
          <a:prstGeom prst="rect">
            <a:avLst/>
          </a:prstGeom>
          <a:noFill/>
        </p:spPr>
        <p:txBody>
          <a:bodyPr wrap="none" rtlCol="0">
            <a:spAutoFit/>
          </a:bodyPr>
          <a:lstStyle/>
          <a:p>
            <a:r>
              <a:rPr lang="en-US" altLang="zh-CN" sz="4000" dirty="0">
                <a:solidFill>
                  <a:schemeClr val="bg2"/>
                </a:solidFill>
                <a:cs typeface="+mn-ea"/>
                <a:sym typeface="+mn-lt"/>
              </a:rPr>
              <a:t>1</a:t>
            </a:r>
            <a:endParaRPr lang="en-US" altLang="zh-CN" sz="4000" dirty="0">
              <a:solidFill>
                <a:schemeClr val="bg2"/>
              </a:solidFill>
              <a:cs typeface="+mn-ea"/>
              <a:sym typeface="+mn-lt"/>
            </a:endParaRPr>
          </a:p>
        </p:txBody>
      </p:sp>
      <p:sp>
        <p:nvSpPr>
          <p:cNvPr id="84" name="文本框 83"/>
          <p:cNvSpPr txBox="1"/>
          <p:nvPr/>
        </p:nvSpPr>
        <p:spPr>
          <a:xfrm>
            <a:off x="5825259" y="2530708"/>
            <a:ext cx="486030" cy="707886"/>
          </a:xfrm>
          <a:prstGeom prst="rect">
            <a:avLst/>
          </a:prstGeom>
          <a:noFill/>
        </p:spPr>
        <p:txBody>
          <a:bodyPr wrap="none" rtlCol="0">
            <a:spAutoFit/>
          </a:bodyPr>
          <a:lstStyle/>
          <a:p>
            <a:r>
              <a:rPr lang="en-US" altLang="zh-CN" sz="4000" dirty="0">
                <a:solidFill>
                  <a:schemeClr val="bg2"/>
                </a:solidFill>
                <a:cs typeface="+mn-ea"/>
                <a:sym typeface="+mn-lt"/>
              </a:rPr>
              <a:t>2</a:t>
            </a:r>
            <a:endParaRPr lang="en-US" altLang="zh-CN" sz="4000" dirty="0">
              <a:solidFill>
                <a:schemeClr val="bg2"/>
              </a:solidFill>
              <a:cs typeface="+mn-ea"/>
              <a:sym typeface="+mn-lt"/>
            </a:endParaRPr>
          </a:p>
        </p:txBody>
      </p:sp>
      <p:sp>
        <p:nvSpPr>
          <p:cNvPr id="85" name="文本框 84"/>
          <p:cNvSpPr txBox="1"/>
          <p:nvPr/>
        </p:nvSpPr>
        <p:spPr>
          <a:xfrm>
            <a:off x="9035935" y="2530708"/>
            <a:ext cx="486030" cy="707886"/>
          </a:xfrm>
          <a:prstGeom prst="rect">
            <a:avLst/>
          </a:prstGeom>
          <a:noFill/>
        </p:spPr>
        <p:txBody>
          <a:bodyPr wrap="none" rtlCol="0">
            <a:spAutoFit/>
          </a:bodyPr>
          <a:lstStyle/>
          <a:p>
            <a:r>
              <a:rPr lang="en-US" altLang="zh-CN" sz="4000" dirty="0">
                <a:solidFill>
                  <a:schemeClr val="bg2"/>
                </a:solidFill>
                <a:cs typeface="+mn-ea"/>
                <a:sym typeface="+mn-lt"/>
              </a:rPr>
              <a:t>3</a:t>
            </a:r>
            <a:endParaRPr lang="en-US" altLang="zh-CN" sz="4000" dirty="0">
              <a:solidFill>
                <a:schemeClr val="bg2"/>
              </a:solidFill>
              <a:cs typeface="+mn-ea"/>
              <a:sym typeface="+mn-lt"/>
            </a:endParaRPr>
          </a:p>
        </p:txBody>
      </p:sp>
    </p:spTree>
  </p:cSld>
  <p:clrMapOvr>
    <a:masterClrMapping/>
  </p:clrMapOvr>
  <p:transition advTm="3978">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par>
                          <p:cTn id="17" fill="hold">
                            <p:stCondLst>
                              <p:cond delay="1250"/>
                            </p:stCondLst>
                            <p:childTnLst>
                              <p:par>
                                <p:cTn id="18" presetID="53" presetClass="entr" presetSubtype="16"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p:cTn id="20" dur="500" fill="hold"/>
                                        <p:tgtEl>
                                          <p:spTgt spid="25"/>
                                        </p:tgtEl>
                                        <p:attrNameLst>
                                          <p:attrName>ppt_w</p:attrName>
                                        </p:attrNameLst>
                                      </p:cBhvr>
                                      <p:tavLst>
                                        <p:tav tm="0">
                                          <p:val>
                                            <p:fltVal val="0"/>
                                          </p:val>
                                        </p:tav>
                                        <p:tav tm="100000">
                                          <p:val>
                                            <p:strVal val="#ppt_w"/>
                                          </p:val>
                                        </p:tav>
                                      </p:tavLst>
                                    </p:anim>
                                    <p:anim calcmode="lin" valueType="num">
                                      <p:cBhvr>
                                        <p:cTn id="21" dur="500" fill="hold"/>
                                        <p:tgtEl>
                                          <p:spTgt spid="25"/>
                                        </p:tgtEl>
                                        <p:attrNameLst>
                                          <p:attrName>ppt_h</p:attrName>
                                        </p:attrNameLst>
                                      </p:cBhvr>
                                      <p:tavLst>
                                        <p:tav tm="0">
                                          <p:val>
                                            <p:fltVal val="0"/>
                                          </p:val>
                                        </p:tav>
                                        <p:tav tm="100000">
                                          <p:val>
                                            <p:strVal val="#ppt_h"/>
                                          </p:val>
                                        </p:tav>
                                      </p:tavLst>
                                    </p:anim>
                                    <p:animEffect transition="in" filter="fade">
                                      <p:cBhvr>
                                        <p:cTn id="22" dur="500"/>
                                        <p:tgtEl>
                                          <p:spTgt spid="25"/>
                                        </p:tgtEl>
                                      </p:cBhvr>
                                    </p:animEffect>
                                  </p:childTnLst>
                                </p:cTn>
                              </p:par>
                              <p:par>
                                <p:cTn id="23" presetID="53" presetClass="entr" presetSubtype="16"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par>
                                <p:cTn id="28" presetID="53" presetClass="entr" presetSubtype="16"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53" presetClass="entr" presetSubtype="16"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par>
                                <p:cTn id="38" presetID="53" presetClass="entr" presetSubtype="16"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p:cTn id="40" dur="500" fill="hold"/>
                                        <p:tgtEl>
                                          <p:spTgt spid="38"/>
                                        </p:tgtEl>
                                        <p:attrNameLst>
                                          <p:attrName>ppt_w</p:attrName>
                                        </p:attrNameLst>
                                      </p:cBhvr>
                                      <p:tavLst>
                                        <p:tav tm="0">
                                          <p:val>
                                            <p:fltVal val="0"/>
                                          </p:val>
                                        </p:tav>
                                        <p:tav tm="100000">
                                          <p:val>
                                            <p:strVal val="#ppt_w"/>
                                          </p:val>
                                        </p:tav>
                                      </p:tavLst>
                                    </p:anim>
                                    <p:anim calcmode="lin" valueType="num">
                                      <p:cBhvr>
                                        <p:cTn id="41" dur="500" fill="hold"/>
                                        <p:tgtEl>
                                          <p:spTgt spid="38"/>
                                        </p:tgtEl>
                                        <p:attrNameLst>
                                          <p:attrName>ppt_h</p:attrName>
                                        </p:attrNameLst>
                                      </p:cBhvr>
                                      <p:tavLst>
                                        <p:tav tm="0">
                                          <p:val>
                                            <p:fltVal val="0"/>
                                          </p:val>
                                        </p:tav>
                                        <p:tav tm="100000">
                                          <p:val>
                                            <p:strVal val="#ppt_h"/>
                                          </p:val>
                                        </p:tav>
                                      </p:tavLst>
                                    </p:anim>
                                    <p:animEffect transition="in" filter="fade">
                                      <p:cBhvr>
                                        <p:cTn id="42" dur="500"/>
                                        <p:tgtEl>
                                          <p:spTgt spid="3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500" fill="hold"/>
                                        <p:tgtEl>
                                          <p:spTgt spid="46"/>
                                        </p:tgtEl>
                                        <p:attrNameLst>
                                          <p:attrName>ppt_w</p:attrName>
                                        </p:attrNameLst>
                                      </p:cBhvr>
                                      <p:tavLst>
                                        <p:tav tm="0">
                                          <p:val>
                                            <p:fltVal val="0"/>
                                          </p:val>
                                        </p:tav>
                                        <p:tav tm="100000">
                                          <p:val>
                                            <p:strVal val="#ppt_w"/>
                                          </p:val>
                                        </p:tav>
                                      </p:tavLst>
                                    </p:anim>
                                    <p:anim calcmode="lin" valueType="num">
                                      <p:cBhvr>
                                        <p:cTn id="46" dur="500" fill="hold"/>
                                        <p:tgtEl>
                                          <p:spTgt spid="46"/>
                                        </p:tgtEl>
                                        <p:attrNameLst>
                                          <p:attrName>ppt_h</p:attrName>
                                        </p:attrNameLst>
                                      </p:cBhvr>
                                      <p:tavLst>
                                        <p:tav tm="0">
                                          <p:val>
                                            <p:fltVal val="0"/>
                                          </p:val>
                                        </p:tav>
                                        <p:tav tm="100000">
                                          <p:val>
                                            <p:strVal val="#ppt_h"/>
                                          </p:val>
                                        </p:tav>
                                      </p:tavLst>
                                    </p:anim>
                                    <p:animEffect transition="in" filter="fade">
                                      <p:cBhvr>
                                        <p:cTn id="47" dur="500"/>
                                        <p:tgtEl>
                                          <p:spTgt spid="46"/>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 calcmode="lin" valueType="num">
                                      <p:cBhvr>
                                        <p:cTn id="50" dur="500" fill="hold"/>
                                        <p:tgtEl>
                                          <p:spTgt spid="47"/>
                                        </p:tgtEl>
                                        <p:attrNameLst>
                                          <p:attrName>ppt_w</p:attrName>
                                        </p:attrNameLst>
                                      </p:cBhvr>
                                      <p:tavLst>
                                        <p:tav tm="0">
                                          <p:val>
                                            <p:fltVal val="0"/>
                                          </p:val>
                                        </p:tav>
                                        <p:tav tm="100000">
                                          <p:val>
                                            <p:strVal val="#ppt_w"/>
                                          </p:val>
                                        </p:tav>
                                      </p:tavLst>
                                    </p:anim>
                                    <p:anim calcmode="lin" valueType="num">
                                      <p:cBhvr>
                                        <p:cTn id="51" dur="500" fill="hold"/>
                                        <p:tgtEl>
                                          <p:spTgt spid="47"/>
                                        </p:tgtEl>
                                        <p:attrNameLst>
                                          <p:attrName>ppt_h</p:attrName>
                                        </p:attrNameLst>
                                      </p:cBhvr>
                                      <p:tavLst>
                                        <p:tav tm="0">
                                          <p:val>
                                            <p:fltVal val="0"/>
                                          </p:val>
                                        </p:tav>
                                        <p:tav tm="100000">
                                          <p:val>
                                            <p:strVal val="#ppt_h"/>
                                          </p:val>
                                        </p:tav>
                                      </p:tavLst>
                                    </p:anim>
                                    <p:animEffect transition="in" filter="fade">
                                      <p:cBhvr>
                                        <p:cTn id="52" dur="500"/>
                                        <p:tgtEl>
                                          <p:spTgt spid="47"/>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p:cTn id="55" dur="500" fill="hold"/>
                                        <p:tgtEl>
                                          <p:spTgt spid="48"/>
                                        </p:tgtEl>
                                        <p:attrNameLst>
                                          <p:attrName>ppt_w</p:attrName>
                                        </p:attrNameLst>
                                      </p:cBhvr>
                                      <p:tavLst>
                                        <p:tav tm="0">
                                          <p:val>
                                            <p:fltVal val="0"/>
                                          </p:val>
                                        </p:tav>
                                        <p:tav tm="100000">
                                          <p:val>
                                            <p:strVal val="#ppt_w"/>
                                          </p:val>
                                        </p:tav>
                                      </p:tavLst>
                                    </p:anim>
                                    <p:anim calcmode="lin" valueType="num">
                                      <p:cBhvr>
                                        <p:cTn id="56" dur="500" fill="hold"/>
                                        <p:tgtEl>
                                          <p:spTgt spid="48"/>
                                        </p:tgtEl>
                                        <p:attrNameLst>
                                          <p:attrName>ppt_h</p:attrName>
                                        </p:attrNameLst>
                                      </p:cBhvr>
                                      <p:tavLst>
                                        <p:tav tm="0">
                                          <p:val>
                                            <p:fltVal val="0"/>
                                          </p:val>
                                        </p:tav>
                                        <p:tav tm="100000">
                                          <p:val>
                                            <p:strVal val="#ppt_h"/>
                                          </p:val>
                                        </p:tav>
                                      </p:tavLst>
                                    </p:anim>
                                    <p:animEffect transition="in" filter="fade">
                                      <p:cBhvr>
                                        <p:cTn id="57" dur="500"/>
                                        <p:tgtEl>
                                          <p:spTgt spid="48"/>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 calcmode="lin" valueType="num">
                                      <p:cBhvr>
                                        <p:cTn id="60" dur="500" fill="hold"/>
                                        <p:tgtEl>
                                          <p:spTgt spid="83"/>
                                        </p:tgtEl>
                                        <p:attrNameLst>
                                          <p:attrName>ppt_w</p:attrName>
                                        </p:attrNameLst>
                                      </p:cBhvr>
                                      <p:tavLst>
                                        <p:tav tm="0">
                                          <p:val>
                                            <p:fltVal val="0"/>
                                          </p:val>
                                        </p:tav>
                                        <p:tav tm="100000">
                                          <p:val>
                                            <p:strVal val="#ppt_w"/>
                                          </p:val>
                                        </p:tav>
                                      </p:tavLst>
                                    </p:anim>
                                    <p:anim calcmode="lin" valueType="num">
                                      <p:cBhvr>
                                        <p:cTn id="61" dur="500" fill="hold"/>
                                        <p:tgtEl>
                                          <p:spTgt spid="83"/>
                                        </p:tgtEl>
                                        <p:attrNameLst>
                                          <p:attrName>ppt_h</p:attrName>
                                        </p:attrNameLst>
                                      </p:cBhvr>
                                      <p:tavLst>
                                        <p:tav tm="0">
                                          <p:val>
                                            <p:fltVal val="0"/>
                                          </p:val>
                                        </p:tav>
                                        <p:tav tm="100000">
                                          <p:val>
                                            <p:strVal val="#ppt_h"/>
                                          </p:val>
                                        </p:tav>
                                      </p:tavLst>
                                    </p:anim>
                                    <p:animEffect transition="in" filter="fade">
                                      <p:cBhvr>
                                        <p:cTn id="62" dur="500"/>
                                        <p:tgtEl>
                                          <p:spTgt spid="83"/>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anim calcmode="lin" valueType="num">
                                      <p:cBhvr>
                                        <p:cTn id="65" dur="500" fill="hold"/>
                                        <p:tgtEl>
                                          <p:spTgt spid="84"/>
                                        </p:tgtEl>
                                        <p:attrNameLst>
                                          <p:attrName>ppt_w</p:attrName>
                                        </p:attrNameLst>
                                      </p:cBhvr>
                                      <p:tavLst>
                                        <p:tav tm="0">
                                          <p:val>
                                            <p:fltVal val="0"/>
                                          </p:val>
                                        </p:tav>
                                        <p:tav tm="100000">
                                          <p:val>
                                            <p:strVal val="#ppt_w"/>
                                          </p:val>
                                        </p:tav>
                                      </p:tavLst>
                                    </p:anim>
                                    <p:anim calcmode="lin" valueType="num">
                                      <p:cBhvr>
                                        <p:cTn id="66" dur="500" fill="hold"/>
                                        <p:tgtEl>
                                          <p:spTgt spid="84"/>
                                        </p:tgtEl>
                                        <p:attrNameLst>
                                          <p:attrName>ppt_h</p:attrName>
                                        </p:attrNameLst>
                                      </p:cBhvr>
                                      <p:tavLst>
                                        <p:tav tm="0">
                                          <p:val>
                                            <p:fltVal val="0"/>
                                          </p:val>
                                        </p:tav>
                                        <p:tav tm="100000">
                                          <p:val>
                                            <p:strVal val="#ppt_h"/>
                                          </p:val>
                                        </p:tav>
                                      </p:tavLst>
                                    </p:anim>
                                    <p:animEffect transition="in" filter="fade">
                                      <p:cBhvr>
                                        <p:cTn id="67" dur="500"/>
                                        <p:tgtEl>
                                          <p:spTgt spid="84"/>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85"/>
                                        </p:tgtEl>
                                        <p:attrNameLst>
                                          <p:attrName>style.visibility</p:attrName>
                                        </p:attrNameLst>
                                      </p:cBhvr>
                                      <p:to>
                                        <p:strVal val="visible"/>
                                      </p:to>
                                    </p:set>
                                    <p:anim calcmode="lin" valueType="num">
                                      <p:cBhvr>
                                        <p:cTn id="70" dur="500" fill="hold"/>
                                        <p:tgtEl>
                                          <p:spTgt spid="85"/>
                                        </p:tgtEl>
                                        <p:attrNameLst>
                                          <p:attrName>ppt_w</p:attrName>
                                        </p:attrNameLst>
                                      </p:cBhvr>
                                      <p:tavLst>
                                        <p:tav tm="0">
                                          <p:val>
                                            <p:fltVal val="0"/>
                                          </p:val>
                                        </p:tav>
                                        <p:tav tm="100000">
                                          <p:val>
                                            <p:strVal val="#ppt_w"/>
                                          </p:val>
                                        </p:tav>
                                      </p:tavLst>
                                    </p:anim>
                                    <p:anim calcmode="lin" valueType="num">
                                      <p:cBhvr>
                                        <p:cTn id="71" dur="500" fill="hold"/>
                                        <p:tgtEl>
                                          <p:spTgt spid="85"/>
                                        </p:tgtEl>
                                        <p:attrNameLst>
                                          <p:attrName>ppt_h</p:attrName>
                                        </p:attrNameLst>
                                      </p:cBhvr>
                                      <p:tavLst>
                                        <p:tav tm="0">
                                          <p:val>
                                            <p:fltVal val="0"/>
                                          </p:val>
                                        </p:tav>
                                        <p:tav tm="100000">
                                          <p:val>
                                            <p:strVal val="#ppt_h"/>
                                          </p:val>
                                        </p:tav>
                                      </p:tavLst>
                                    </p:anim>
                                    <p:animEffect transition="in" filter="fade">
                                      <p:cBhvr>
                                        <p:cTn id="7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6" grpId="0"/>
      <p:bldP spid="47" grpId="0"/>
      <p:bldP spid="48" grpId="0"/>
      <p:bldP spid="83" grpId="0"/>
      <p:bldP spid="84" grpId="0"/>
      <p:bldP spid="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前端内容</a:t>
            </a:r>
            <a:endParaRPr lang="zh-CN" altLang="en-US" sz="2000" dirty="0">
              <a:solidFill>
                <a:schemeClr val="bg1">
                  <a:lumMod val="50000"/>
                </a:schemeClr>
              </a:solidFill>
              <a:cs typeface="+mn-ea"/>
              <a:sym typeface="+mn-lt"/>
            </a:endParaRPr>
          </a:p>
        </p:txBody>
      </p:sp>
      <p:grpSp>
        <p:nvGrpSpPr>
          <p:cNvPr id="8" name="组合 7"/>
          <p:cNvGrpSpPr/>
          <p:nvPr/>
        </p:nvGrpSpPr>
        <p:grpSpPr>
          <a:xfrm>
            <a:off x="4331199" y="2073717"/>
            <a:ext cx="2706311" cy="2710565"/>
            <a:chOff x="1393278" y="1580877"/>
            <a:chExt cx="2707454" cy="2711710"/>
          </a:xfrm>
        </p:grpSpPr>
        <p:sp>
          <p:nvSpPr>
            <p:cNvPr id="9" name="Oval 5"/>
            <p:cNvSpPr>
              <a:spLocks noChangeArrowheads="1"/>
            </p:cNvSpPr>
            <p:nvPr/>
          </p:nvSpPr>
          <p:spPr bwMode="auto">
            <a:xfrm>
              <a:off x="1393278" y="1580877"/>
              <a:ext cx="2707454" cy="2711710"/>
            </a:xfrm>
            <a:prstGeom prst="ellipse">
              <a:avLst/>
            </a:prstGeom>
            <a:gradFill>
              <a:gsLst>
                <a:gs pos="100000">
                  <a:srgbClr val="00C898"/>
                </a:gs>
                <a:gs pos="0">
                  <a:srgbClr val="04B5EC"/>
                </a:gs>
              </a:gsLst>
              <a:lin ang="0" scaled="0"/>
            </a:gra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01" tIns="45700" rIns="91401" bIns="45700" numCol="1" anchor="t" anchorCtr="0" compatLnSpc="1"/>
            <a:lstStyle/>
            <a:p>
              <a:endParaRPr lang="zh-CN" altLang="en-US" sz="100">
                <a:cs typeface="+mn-ea"/>
                <a:sym typeface="+mn-lt"/>
              </a:endParaRPr>
            </a:p>
          </p:txBody>
        </p:sp>
        <p:sp>
          <p:nvSpPr>
            <p:cNvPr id="10" name="Oval 6"/>
            <p:cNvSpPr>
              <a:spLocks noChangeArrowheads="1"/>
            </p:cNvSpPr>
            <p:nvPr/>
          </p:nvSpPr>
          <p:spPr bwMode="auto">
            <a:xfrm>
              <a:off x="1474163" y="1661762"/>
              <a:ext cx="2545689" cy="2549944"/>
            </a:xfrm>
            <a:prstGeom prst="ellipse">
              <a:avLst/>
            </a:prstGeom>
            <a:gradFill>
              <a:gsLst>
                <a:gs pos="100000">
                  <a:srgbClr val="00C898"/>
                </a:gs>
                <a:gs pos="0">
                  <a:srgbClr val="04B5EC"/>
                </a:gs>
              </a:gsLst>
              <a:lin ang="0" scaled="0"/>
            </a:gradFill>
            <a:ln w="3175" cap="flat">
              <a:solidFill>
                <a:srgbClr val="FEFEFE"/>
              </a:solidFill>
              <a:prstDash val="dash"/>
              <a:miter lim="800000"/>
            </a:ln>
          </p:spPr>
          <p:txBody>
            <a:bodyPr vert="horz" wrap="square" lIns="91401" tIns="45700" rIns="91401" bIns="45700" numCol="1" anchor="t" anchorCtr="0" compatLnSpc="1"/>
            <a:lstStyle/>
            <a:p>
              <a:endParaRPr lang="zh-CN" altLang="en-US" sz="100" dirty="0">
                <a:cs typeface="+mn-ea"/>
                <a:sym typeface="+mn-lt"/>
              </a:endParaRPr>
            </a:p>
          </p:txBody>
        </p:sp>
      </p:grpSp>
      <p:sp>
        <p:nvSpPr>
          <p:cNvPr id="6" name="矩形 5"/>
          <p:cNvSpPr/>
          <p:nvPr/>
        </p:nvSpPr>
        <p:spPr>
          <a:xfrm>
            <a:off x="4185866" y="2718760"/>
            <a:ext cx="2996975" cy="923330"/>
          </a:xfrm>
          <a:prstGeom prst="rect">
            <a:avLst/>
          </a:prstGeom>
          <a:noFill/>
        </p:spPr>
        <p:txBody>
          <a:bodyPr wrap="none" lIns="91440" tIns="45720" rIns="91440" bIns="45720">
            <a:spAutoFit/>
          </a:bodyPr>
          <a:lstStyle/>
          <a:p>
            <a:pPr algn="ctr"/>
            <a:r>
              <a:rPr lang="zh-CN" altLang="en-US" sz="5400" b="0" cap="none" spc="0" dirty="0">
                <a:ln w="0"/>
                <a:solidFill>
                  <a:schemeClr val="accent6">
                    <a:lumMod val="75000"/>
                  </a:schemeClr>
                </a:solidFill>
                <a:effectLst>
                  <a:outerShdw blurRad="38100" dist="25400" dir="5400000" algn="ctr" rotWithShape="0">
                    <a:srgbClr val="6E747A">
                      <a:alpha val="43000"/>
                    </a:srgbClr>
                  </a:outerShdw>
                </a:effectLst>
              </a:rPr>
              <a:t>前端内容</a:t>
            </a:r>
            <a:endParaRPr lang="zh-CN" altLang="en-US" sz="5400" b="0" cap="none" spc="0" dirty="0">
              <a:ln w="0"/>
              <a:solidFill>
                <a:schemeClr val="accent6">
                  <a:lumMod val="75000"/>
                </a:schemeClr>
              </a:solidFill>
              <a:effectLst>
                <a:outerShdw blurRad="38100" dist="25400" dir="5400000" algn="ctr" rotWithShape="0">
                  <a:srgbClr val="6E747A">
                    <a:alpha val="43000"/>
                  </a:srgbClr>
                </a:outerShdw>
              </a:effectLst>
            </a:endParaRPr>
          </a:p>
        </p:txBody>
      </p:sp>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par>
                          <p:cTn id="17" fill="hold">
                            <p:stCondLst>
                              <p:cond delay="1149"/>
                            </p:stCondLst>
                            <p:childTnLst>
                              <p:par>
                                <p:cTn id="18" presetID="53"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前端内容</a:t>
            </a:r>
            <a:endParaRPr lang="zh-CN" altLang="en-US" sz="2000" dirty="0">
              <a:solidFill>
                <a:schemeClr val="bg1">
                  <a:lumMod val="50000"/>
                </a:schemeClr>
              </a:solidFill>
              <a:cs typeface="+mn-ea"/>
              <a:sym typeface="+mn-lt"/>
            </a:endParaRPr>
          </a:p>
        </p:txBody>
      </p:sp>
      <p:sp>
        <p:nvSpPr>
          <p:cNvPr id="5" name="文本框 4"/>
          <p:cNvSpPr txBox="1"/>
          <p:nvPr/>
        </p:nvSpPr>
        <p:spPr>
          <a:xfrm>
            <a:off x="757266" y="5372669"/>
            <a:ext cx="10730865" cy="1426031"/>
          </a:xfrm>
          <a:prstGeom prst="rect">
            <a:avLst/>
          </a:prstGeom>
          <a:noFill/>
        </p:spPr>
        <p:txBody>
          <a:bodyPr wrap="square" rtlCol="0">
            <a:spAutoFit/>
          </a:bodyPr>
          <a:lstStyle/>
          <a:p>
            <a:pPr indent="304800">
              <a:lnSpc>
                <a:spcPts val="2000"/>
              </a:lnSpc>
            </a:pPr>
            <a:r>
              <a:rPr lang="en-US" altLang="zh-CN" sz="2000" dirty="0">
                <a:effectLst/>
                <a:latin typeface="Calibri" panose="020F0502020204030204" charset="0"/>
                <a:ea typeface="宋体" panose="02010600030101010101" pitchFamily="2" charset="-122"/>
                <a:cs typeface="Times New Roman" panose="02020603050405020304" charset="0"/>
              </a:rPr>
              <a:t>   </a:t>
            </a:r>
            <a:r>
              <a:rPr lang="zh-CN" altLang="en-US" sz="2000" dirty="0">
                <a:effectLst/>
                <a:latin typeface="宋体" panose="02010600030101010101" pitchFamily="2" charset="-122"/>
                <a:ea typeface="宋体" panose="02010600030101010101" pitchFamily="2" charset="-122"/>
                <a:cs typeface="宋体" panose="02010600030101010101" pitchFamily="2" charset="-122"/>
              </a:rPr>
              <a:t>小程序</a:t>
            </a:r>
            <a:r>
              <a:rPr lang="zh-CN" altLang="zh-CN" sz="2000" dirty="0">
                <a:effectLst/>
                <a:latin typeface="Calibri" panose="020F0502020204030204" charset="0"/>
                <a:ea typeface="宋体" panose="02010600030101010101" pitchFamily="2" charset="-122"/>
                <a:cs typeface="宋体" panose="02010600030101010101" pitchFamily="2" charset="-122"/>
              </a:rPr>
              <a:t>的使用是建立在用户管理电子化的基础上的，用户管理在当今商业营销中起着重要作用。</a:t>
            </a:r>
            <a:endParaRPr lang="zh-CN" altLang="zh-CN" sz="2000" dirty="0">
              <a:effectLst/>
              <a:latin typeface="Calibri" panose="020F0502020204030204" charset="0"/>
              <a:ea typeface="宋体" panose="02010600030101010101" pitchFamily="2" charset="-122"/>
              <a:cs typeface="Times New Roman" panose="02020603050405020304" charset="0"/>
            </a:endParaRPr>
          </a:p>
          <a:p>
            <a:pPr indent="304800">
              <a:lnSpc>
                <a:spcPts val="2000"/>
              </a:lnSpc>
            </a:pPr>
            <a:r>
              <a:rPr lang="zh-CN" altLang="zh-CN" sz="2000" dirty="0">
                <a:effectLst/>
                <a:latin typeface="Calibri" panose="020F0502020204030204" charset="0"/>
                <a:ea typeface="宋体" panose="02010600030101010101" pitchFamily="2" charset="-122"/>
                <a:cs typeface="宋体" panose="02010600030101010101" pitchFamily="2" charset="-122"/>
              </a:rPr>
              <a:t>根据麦肯锡（</a:t>
            </a:r>
            <a:r>
              <a:rPr lang="en-US" altLang="zh-CN" sz="2000" dirty="0" err="1">
                <a:effectLst/>
                <a:latin typeface="Calibri" panose="020F0502020204030204" charset="0"/>
                <a:ea typeface="宋体" panose="02010600030101010101" pitchFamily="2" charset="-122"/>
                <a:cs typeface="宋体" panose="02010600030101010101" pitchFamily="2" charset="-122"/>
              </a:rPr>
              <a:t>Mckinsey</a:t>
            </a:r>
            <a:r>
              <a:rPr lang="zh-CN" altLang="zh-CN" sz="2000" dirty="0">
                <a:effectLst/>
                <a:latin typeface="Calibri" panose="020F0502020204030204" charset="0"/>
                <a:ea typeface="宋体" panose="02010600030101010101" pitchFamily="2" charset="-122"/>
                <a:cs typeface="宋体" panose="02010600030101010101" pitchFamily="2" charset="-122"/>
              </a:rPr>
              <a:t>）的数据报告：每个人都是有惰性的，每个人都不喜欢操作太复杂的</a:t>
            </a:r>
            <a:r>
              <a:rPr lang="zh-CN" altLang="en-US" sz="2000" dirty="0">
                <a:latin typeface="Calibri" panose="020F0502020204030204" charset="0"/>
                <a:ea typeface="宋体" panose="02010600030101010101" pitchFamily="2" charset="-122"/>
                <a:cs typeface="宋体" panose="02010600030101010101" pitchFamily="2" charset="-122"/>
              </a:rPr>
              <a:t>小程序</a:t>
            </a:r>
            <a:r>
              <a:rPr lang="zh-CN" altLang="zh-CN" sz="2000" dirty="0">
                <a:effectLst/>
                <a:latin typeface="Calibri" panose="020F0502020204030204" charset="0"/>
                <a:ea typeface="宋体" panose="02010600030101010101" pitchFamily="2" charset="-122"/>
                <a:cs typeface="宋体" panose="02010600030101010101" pitchFamily="2" charset="-122"/>
              </a:rPr>
              <a:t>，为了让大家使用起来更加轻松，我们在保证信息安全准确的情况下简化了注册流程。</a:t>
            </a:r>
            <a:endParaRPr lang="zh-CN" altLang="zh-CN" sz="2000" dirty="0">
              <a:effectLst/>
              <a:latin typeface="Calibri" panose="020F0502020204030204" charset="0"/>
              <a:ea typeface="宋体" panose="02010600030101010101" pitchFamily="2" charset="-122"/>
              <a:cs typeface="Times New Roman" panose="02020603050405020304" charset="0"/>
            </a:endParaRPr>
          </a:p>
          <a:p>
            <a:endParaRPr lang="zh-CN" altLang="en-US" sz="2000" dirty="0"/>
          </a:p>
        </p:txBody>
      </p:sp>
      <p:sp>
        <p:nvSpPr>
          <p:cNvPr id="11" name="文本框 10"/>
          <p:cNvSpPr txBox="1"/>
          <p:nvPr/>
        </p:nvSpPr>
        <p:spPr>
          <a:xfrm>
            <a:off x="715492" y="959078"/>
            <a:ext cx="8009150" cy="707886"/>
          </a:xfrm>
          <a:prstGeom prst="rect">
            <a:avLst/>
          </a:prstGeom>
          <a:noFill/>
        </p:spPr>
        <p:txBody>
          <a:bodyPr wrap="square" rtlCol="0">
            <a:spAutoFit/>
          </a:bodyPr>
          <a:lstStyle/>
          <a:p>
            <a:r>
              <a:rPr lang="en-US" altLang="zh-CN" sz="4000" dirty="0"/>
              <a:t>(1)</a:t>
            </a:r>
            <a:r>
              <a:rPr lang="zh-CN" altLang="en-US" sz="4000" dirty="0"/>
              <a:t>登陆注册</a:t>
            </a:r>
            <a:endParaRPr lang="zh-CN" altLang="en-US" sz="4000" dirty="0"/>
          </a:p>
        </p:txBody>
      </p:sp>
      <p:pic>
        <p:nvPicPr>
          <p:cNvPr id="12" name="ECB019B1-382A-4266-B25C-5B523AA43C14-2" descr="wps"/>
          <p:cNvPicPr/>
          <p:nvPr/>
        </p:nvPicPr>
        <p:blipFill>
          <a:blip r:embed="rId1"/>
          <a:stretch>
            <a:fillRect/>
          </a:stretch>
        </p:blipFill>
        <p:spPr>
          <a:xfrm>
            <a:off x="1438909" y="1666964"/>
            <a:ext cx="3737247" cy="3332617"/>
          </a:xfrm>
          <a:prstGeom prst="rect">
            <a:avLst/>
          </a:prstGeom>
        </p:spPr>
      </p:pic>
      <p:pic>
        <p:nvPicPr>
          <p:cNvPr id="13" name="ECB019B1-382A-4266-B25C-5B523AA43C14-4" descr="wps"/>
          <p:cNvPicPr/>
          <p:nvPr/>
        </p:nvPicPr>
        <p:blipFill>
          <a:blip r:embed="rId2"/>
          <a:stretch>
            <a:fillRect/>
          </a:stretch>
        </p:blipFill>
        <p:spPr>
          <a:xfrm>
            <a:off x="5740671" y="1666964"/>
            <a:ext cx="3533957" cy="3247844"/>
          </a:xfrm>
          <a:prstGeom prst="rect">
            <a:avLst/>
          </a:prstGeom>
        </p:spPr>
      </p:pic>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userDrawn="1"/>
        </p:nvGrpSpPr>
        <p:grpSpPr>
          <a:xfrm>
            <a:off x="-14605" y="315595"/>
            <a:ext cx="1052195" cy="274955"/>
            <a:chOff x="-14514" y="457622"/>
            <a:chExt cx="1519466" cy="552821"/>
          </a:xfrm>
        </p:grpSpPr>
        <p:sp>
          <p:nvSpPr>
            <p:cNvPr id="94" name="矩形 93"/>
            <p:cNvSpPr/>
            <p:nvPr userDrawn="1"/>
          </p:nvSpPr>
          <p:spPr>
            <a:xfrm>
              <a:off x="-14514" y="457622"/>
              <a:ext cx="1054327" cy="552449"/>
            </a:xfrm>
            <a:prstGeom prst="rect">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五边形 94"/>
            <p:cNvSpPr/>
            <p:nvPr userDrawn="1"/>
          </p:nvSpPr>
          <p:spPr>
            <a:xfrm>
              <a:off x="1100139" y="457994"/>
              <a:ext cx="404813" cy="552449"/>
            </a:xfrm>
            <a:prstGeom prst="homePlate">
              <a:avLst/>
            </a:prstGeom>
            <a:gradFill flip="none" rotWithShape="1">
              <a:gsLst>
                <a:gs pos="100000">
                  <a:srgbClr val="00C898"/>
                </a:gs>
                <a:gs pos="0">
                  <a:srgbClr val="04B5EC"/>
                </a:gs>
              </a:gsLst>
              <a:lin ang="0" scaled="1"/>
              <a:tileRect/>
            </a:gra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3" tIns="45731" rIns="91463" bIns="45731"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3" name="文本框 3"/>
          <p:cNvSpPr txBox="1"/>
          <p:nvPr/>
        </p:nvSpPr>
        <p:spPr>
          <a:xfrm>
            <a:off x="1037590" y="227330"/>
            <a:ext cx="3408680" cy="398780"/>
          </a:xfrm>
          <a:prstGeom prst="rect">
            <a:avLst/>
          </a:prstGeom>
          <a:noFill/>
          <a:effectLst/>
        </p:spPr>
        <p:txBody>
          <a:bodyPr wrap="square" rtlCol="0">
            <a:spAutoFit/>
          </a:bodyPr>
          <a:lstStyle/>
          <a:p>
            <a:pPr algn="l"/>
            <a:r>
              <a:rPr lang="zh-CN" altLang="en-US" sz="2000" dirty="0">
                <a:solidFill>
                  <a:schemeClr val="bg1">
                    <a:lumMod val="50000"/>
                  </a:schemeClr>
                </a:solidFill>
                <a:cs typeface="+mn-ea"/>
                <a:sym typeface="+mn-lt"/>
              </a:rPr>
              <a:t>前端内容</a:t>
            </a:r>
            <a:endParaRPr lang="zh-CN" altLang="en-US" sz="2000" dirty="0">
              <a:solidFill>
                <a:schemeClr val="bg1">
                  <a:lumMod val="50000"/>
                </a:schemeClr>
              </a:solidFill>
              <a:cs typeface="+mn-ea"/>
              <a:sym typeface="+mn-lt"/>
            </a:endParaRPr>
          </a:p>
        </p:txBody>
      </p:sp>
      <p:sp>
        <p:nvSpPr>
          <p:cNvPr id="11" name="文本框 10"/>
          <p:cNvSpPr txBox="1"/>
          <p:nvPr/>
        </p:nvSpPr>
        <p:spPr>
          <a:xfrm>
            <a:off x="715492" y="959078"/>
            <a:ext cx="8009150" cy="707886"/>
          </a:xfrm>
          <a:prstGeom prst="rect">
            <a:avLst/>
          </a:prstGeom>
          <a:noFill/>
        </p:spPr>
        <p:txBody>
          <a:bodyPr wrap="square" rtlCol="0">
            <a:spAutoFit/>
          </a:bodyPr>
          <a:lstStyle/>
          <a:p>
            <a:r>
              <a:rPr lang="en-US" altLang="zh-CN" sz="4000" dirty="0"/>
              <a:t>(2)</a:t>
            </a:r>
            <a:r>
              <a:rPr lang="zh-CN" altLang="en-US" sz="4000" dirty="0"/>
              <a:t>身份认证</a:t>
            </a:r>
            <a:endParaRPr lang="zh-CN" altLang="en-US" sz="4000" dirty="0"/>
          </a:p>
        </p:txBody>
      </p:sp>
      <p:pic>
        <p:nvPicPr>
          <p:cNvPr id="10" name="图片 9"/>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58232" y="626110"/>
            <a:ext cx="2647225" cy="5627914"/>
          </a:xfrm>
          <a:prstGeom prst="rect">
            <a:avLst/>
          </a:prstGeom>
          <a:noFill/>
          <a:ln>
            <a:noFill/>
          </a:ln>
        </p:spPr>
      </p:pic>
      <p:sp>
        <p:nvSpPr>
          <p:cNvPr id="14" name="文本框 13"/>
          <p:cNvSpPr txBox="1"/>
          <p:nvPr/>
        </p:nvSpPr>
        <p:spPr>
          <a:xfrm>
            <a:off x="1186543" y="2677517"/>
            <a:ext cx="6471557" cy="2553335"/>
          </a:xfrm>
          <a:prstGeom prst="rect">
            <a:avLst/>
          </a:prstGeom>
          <a:noFill/>
        </p:spPr>
        <p:txBody>
          <a:bodyPr wrap="square">
            <a:spAutoFit/>
          </a:bodyPr>
          <a:lstStyle/>
          <a:p>
            <a:pPr indent="266700"/>
            <a:r>
              <a:rPr lang="en-US" altLang="zh-CN" sz="3200" dirty="0">
                <a:effectLst/>
                <a:latin typeface="Calibri" panose="020F0502020204030204" charset="0"/>
                <a:ea typeface="宋体" panose="02010600030101010101" pitchFamily="2" charset="-122"/>
                <a:cs typeface="Times New Roman" panose="02020603050405020304" charset="0"/>
              </a:rPr>
              <a:t>      </a:t>
            </a:r>
            <a:r>
              <a:rPr lang="zh-CN" altLang="zh-CN" sz="3200" dirty="0">
                <a:effectLst/>
                <a:latin typeface="Calibri" panose="020F0502020204030204" charset="0"/>
                <a:ea typeface="宋体" panose="02010600030101010101" pitchFamily="2" charset="-122"/>
                <a:cs typeface="Times New Roman" panose="02020603050405020304" charset="0"/>
              </a:rPr>
              <a:t>在登录成功后会在身份认证界面根据个人注册</a:t>
            </a:r>
            <a:r>
              <a:rPr lang="zh-CN" altLang="zh-CN" sz="3200" dirty="0">
                <a:effectLst/>
                <a:latin typeface="Calibri" panose="020F0502020204030204" charset="0"/>
                <a:ea typeface="宋体" panose="02010600030101010101" pitchFamily="2" charset="-122"/>
                <a:cs typeface="Times New Roman" panose="02020603050405020304" charset="0"/>
              </a:rPr>
              <a:t>信息同步显示</a:t>
            </a:r>
            <a:r>
              <a:rPr lang="zh-CN" altLang="zh-CN" sz="3200" dirty="0">
                <a:effectLst/>
                <a:latin typeface="Calibri" panose="020F0502020204030204" charset="0"/>
                <a:ea typeface="宋体" panose="02010600030101010101" pitchFamily="2" charset="-122"/>
                <a:cs typeface="Times New Roman" panose="02020603050405020304" charset="0"/>
              </a:rPr>
              <a:t>对应登录人的身份信息，有学号、学院、职位、班级、邮箱、手机号、专业、入学时间、年龄等。</a:t>
            </a:r>
            <a:endParaRPr lang="zh-CN" altLang="zh-CN" sz="3200" dirty="0">
              <a:effectLst/>
              <a:latin typeface="Calibri" panose="020F0502020204030204" charset="0"/>
              <a:ea typeface="宋体" panose="02010600030101010101" pitchFamily="2" charset="-122"/>
              <a:cs typeface="Times New Roman" panose="02020603050405020304" charset="0"/>
            </a:endParaRPr>
          </a:p>
        </p:txBody>
      </p:sp>
    </p:spTree>
  </p:cSld>
  <p:clrMapOvr>
    <a:masterClrMapping/>
  </p:clrMapOvr>
  <p:transition advTm="4072">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tags/tag1.xml><?xml version="1.0" encoding="utf-8"?>
<p:tagLst xmlns:p="http://schemas.openxmlformats.org/presentationml/2006/main">
  <p:tag name="KSO_WM_UNIT_PLACING_PICTURE_USER_VIEWPORT" val="{&quot;height&quot;:8416,&quot;width&quot;:830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12v2wdm">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4180</Words>
  <Application>WPS 演示</Application>
  <PresentationFormat>宽屏</PresentationFormat>
  <Paragraphs>235</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33</vt:i4>
      </vt:variant>
    </vt:vector>
  </HeadingPairs>
  <TitlesOfParts>
    <vt:vector size="42" baseType="lpstr">
      <vt:lpstr>Arial</vt:lpstr>
      <vt:lpstr>宋体</vt:lpstr>
      <vt:lpstr>Wingdings</vt:lpstr>
      <vt:lpstr>微软雅黑</vt:lpstr>
      <vt:lpstr>Calibri</vt:lpstr>
      <vt:lpstr>Times New Roman</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移动互联网</dc:title>
  <dc:creator>第一PPT</dc:creator>
  <cp:keywords>www.1ppt.com</cp:keywords>
  <dc:description>www.1ppt.com</dc:description>
  <cp:lastModifiedBy>苏国瑞</cp:lastModifiedBy>
  <cp:revision>30</cp:revision>
  <dcterms:created xsi:type="dcterms:W3CDTF">2017-05-25T05:23:00Z</dcterms:created>
  <dcterms:modified xsi:type="dcterms:W3CDTF">2021-09-10T16:21:56Z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5CEB0C3CAA9A4A59A96C5A8C5B29906D</vt:lpwstr>
  </property>
</Properties>
</file>