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82" r:id="rId2"/>
    <p:sldMasterId id="2147483694" r:id="rId3"/>
  </p:sldMasterIdLst>
  <p:notesMasterIdLst>
    <p:notesMasterId r:id="rId53"/>
  </p:notesMasterIdLst>
  <p:handoutMasterIdLst>
    <p:handoutMasterId r:id="rId54"/>
  </p:handoutMasterIdLst>
  <p:sldIdLst>
    <p:sldId id="277" r:id="rId4"/>
    <p:sldId id="342" r:id="rId5"/>
    <p:sldId id="368" r:id="rId6"/>
    <p:sldId id="343" r:id="rId7"/>
    <p:sldId id="296" r:id="rId8"/>
    <p:sldId id="369" r:id="rId9"/>
    <p:sldId id="397" r:id="rId10"/>
    <p:sldId id="274" r:id="rId11"/>
    <p:sldId id="370" r:id="rId12"/>
    <p:sldId id="398" r:id="rId13"/>
    <p:sldId id="285" r:id="rId14"/>
    <p:sldId id="399" r:id="rId15"/>
    <p:sldId id="401" r:id="rId16"/>
    <p:sldId id="400" r:id="rId17"/>
    <p:sldId id="390" r:id="rId18"/>
    <p:sldId id="297" r:id="rId19"/>
    <p:sldId id="374" r:id="rId20"/>
    <p:sldId id="375" r:id="rId21"/>
    <p:sldId id="392" r:id="rId22"/>
    <p:sldId id="376" r:id="rId23"/>
    <p:sldId id="377" r:id="rId24"/>
    <p:sldId id="393" r:id="rId25"/>
    <p:sldId id="378" r:id="rId26"/>
    <p:sldId id="394" r:id="rId27"/>
    <p:sldId id="391" r:id="rId28"/>
    <p:sldId id="396" r:id="rId29"/>
    <p:sldId id="380" r:id="rId30"/>
    <p:sldId id="389" r:id="rId31"/>
    <p:sldId id="312" r:id="rId32"/>
    <p:sldId id="286" r:id="rId33"/>
    <p:sldId id="288" r:id="rId34"/>
    <p:sldId id="406" r:id="rId35"/>
    <p:sldId id="291" r:id="rId36"/>
    <p:sldId id="318" r:id="rId37"/>
    <p:sldId id="319" r:id="rId38"/>
    <p:sldId id="334" r:id="rId39"/>
    <p:sldId id="335" r:id="rId40"/>
    <p:sldId id="324" r:id="rId41"/>
    <p:sldId id="325" r:id="rId42"/>
    <p:sldId id="381" r:id="rId43"/>
    <p:sldId id="382" r:id="rId44"/>
    <p:sldId id="383" r:id="rId45"/>
    <p:sldId id="386" r:id="rId46"/>
    <p:sldId id="387" r:id="rId47"/>
    <p:sldId id="402" r:id="rId48"/>
    <p:sldId id="403" r:id="rId49"/>
    <p:sldId id="388" r:id="rId50"/>
    <p:sldId id="348" r:id="rId51"/>
    <p:sldId id="40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97874F-BC93-4587-AC07-84B45580F048}">
          <p14:sldIdLst>
            <p14:sldId id="277"/>
            <p14:sldId id="342"/>
            <p14:sldId id="368"/>
            <p14:sldId id="343"/>
            <p14:sldId id="296"/>
            <p14:sldId id="369"/>
            <p14:sldId id="397"/>
            <p14:sldId id="274"/>
            <p14:sldId id="370"/>
            <p14:sldId id="398"/>
            <p14:sldId id="285"/>
            <p14:sldId id="399"/>
            <p14:sldId id="401"/>
            <p14:sldId id="400"/>
            <p14:sldId id="390"/>
            <p14:sldId id="297"/>
            <p14:sldId id="374"/>
            <p14:sldId id="375"/>
            <p14:sldId id="392"/>
            <p14:sldId id="376"/>
            <p14:sldId id="377"/>
            <p14:sldId id="393"/>
            <p14:sldId id="378"/>
            <p14:sldId id="394"/>
            <p14:sldId id="391"/>
            <p14:sldId id="396"/>
            <p14:sldId id="380"/>
            <p14:sldId id="389"/>
            <p14:sldId id="312"/>
            <p14:sldId id="286"/>
            <p14:sldId id="288"/>
            <p14:sldId id="406"/>
            <p14:sldId id="291"/>
            <p14:sldId id="318"/>
            <p14:sldId id="319"/>
            <p14:sldId id="334"/>
            <p14:sldId id="335"/>
            <p14:sldId id="324"/>
            <p14:sldId id="325"/>
            <p14:sldId id="381"/>
            <p14:sldId id="382"/>
            <p14:sldId id="383"/>
            <p14:sldId id="386"/>
            <p14:sldId id="387"/>
            <p14:sldId id="402"/>
            <p14:sldId id="403"/>
            <p14:sldId id="388"/>
            <p14:sldId id="348"/>
            <p14:sldId id="40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1B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p:cViewPr varScale="1">
        <p:scale>
          <a:sx n="80" d="100"/>
          <a:sy n="80" d="100"/>
        </p:scale>
        <p:origin x="77" y="110"/>
      </p:cViewPr>
      <p:guideLst>
        <p:guide orient="horz" pos="2160"/>
        <p:guide pos="3840"/>
      </p:guideLst>
    </p:cSldViewPr>
  </p:slideViewPr>
  <p:notesTextViewPr>
    <p:cViewPr>
      <p:scale>
        <a:sx n="1" d="1"/>
        <a:sy n="1" d="1"/>
      </p:scale>
      <p:origin x="0" y="0"/>
    </p:cViewPr>
  </p:notesText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6E48A4-F03A-418A-BBE5-A6A99587765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3AC86DE-6D18-4BA9-8B09-26EB40BBF4B7}">
      <dgm:prSet custT="1"/>
      <dgm:spPr/>
      <dgm:t>
        <a:bodyPr/>
        <a:lstStyle/>
        <a:p>
          <a:pPr>
            <a:lnSpc>
              <a:spcPct val="100000"/>
            </a:lnSpc>
          </a:pPr>
          <a:r>
            <a:rPr lang="en-US" sz="1800" b="1" i="0" baseline="0" dirty="0"/>
            <a:t>Main</a:t>
          </a:r>
          <a:r>
            <a:rPr lang="en-US" sz="1400" b="1" i="0" baseline="0" dirty="0"/>
            <a:t> </a:t>
          </a:r>
          <a:r>
            <a:rPr lang="en-US" sz="1800" b="1" i="0" baseline="0" dirty="0"/>
            <a:t>Objective</a:t>
          </a:r>
        </a:p>
        <a:p>
          <a:pPr>
            <a:lnSpc>
              <a:spcPct val="100000"/>
            </a:lnSpc>
          </a:pPr>
          <a:r>
            <a:rPr lang="en-US" sz="1800" b="0" i="0" baseline="0" dirty="0"/>
            <a:t>Secure and scalable e-voting system using ZKP and blockchain.</a:t>
          </a:r>
        </a:p>
        <a:p>
          <a:pPr>
            <a:lnSpc>
              <a:spcPct val="100000"/>
            </a:lnSpc>
          </a:pPr>
          <a:endParaRPr lang="en-US" sz="1400" dirty="0"/>
        </a:p>
      </dgm:t>
    </dgm:pt>
    <dgm:pt modelId="{0E69841B-CCD2-4E11-A3F9-E8FD3DACD753}" type="parTrans" cxnId="{16533798-BB26-42BD-8D1C-625A7094E2DA}">
      <dgm:prSet/>
      <dgm:spPr/>
      <dgm:t>
        <a:bodyPr/>
        <a:lstStyle/>
        <a:p>
          <a:endParaRPr lang="en-US"/>
        </a:p>
      </dgm:t>
    </dgm:pt>
    <dgm:pt modelId="{3752BD21-EF53-4326-AF1F-62E91006FF5B}" type="sibTrans" cxnId="{16533798-BB26-42BD-8D1C-625A7094E2DA}">
      <dgm:prSet phldrT="01" phldr="0"/>
      <dgm:spPr/>
      <dgm:t>
        <a:bodyPr/>
        <a:lstStyle/>
        <a:p>
          <a:endParaRPr lang="en-US"/>
        </a:p>
      </dgm:t>
    </dgm:pt>
    <dgm:pt modelId="{EC0CA0D2-B948-46DA-8F37-B4C59E2AD1A9}">
      <dgm:prSet custT="1"/>
      <dgm:spPr/>
      <dgm:t>
        <a:bodyPr/>
        <a:lstStyle/>
        <a:p>
          <a:pPr marL="0" lvl="0" indent="0" algn="l" defTabSz="800100">
            <a:lnSpc>
              <a:spcPct val="100000"/>
            </a:lnSpc>
            <a:spcBef>
              <a:spcPct val="0"/>
            </a:spcBef>
            <a:spcAft>
              <a:spcPct val="35000"/>
            </a:spcAft>
            <a:buNone/>
          </a:pPr>
          <a:r>
            <a:rPr lang="en-US" sz="1800" b="1" i="0" kern="1200" baseline="0" dirty="0">
              <a:solidFill>
                <a:prstClr val="black">
                  <a:hueOff val="0"/>
                  <a:satOff val="0"/>
                  <a:lumOff val="0"/>
                  <a:alphaOff val="0"/>
                </a:prstClr>
              </a:solidFill>
              <a:latin typeface="Cambria"/>
              <a:ea typeface="+mn-ea"/>
              <a:cs typeface="+mn-cs"/>
            </a:rPr>
            <a:t>Sub-objective 1</a:t>
          </a:r>
        </a:p>
        <a:p>
          <a:pPr marL="0" lvl="0" algn="l" defTabSz="800100">
            <a:lnSpc>
              <a:spcPct val="100000"/>
            </a:lnSpc>
            <a:spcBef>
              <a:spcPct val="0"/>
            </a:spcBef>
            <a:spcAft>
              <a:spcPct val="35000"/>
            </a:spcAft>
            <a:buNone/>
          </a:pPr>
          <a:r>
            <a:rPr lang="en-US" sz="1800" b="0" i="0" kern="1200" baseline="0" dirty="0">
              <a:solidFill>
                <a:prstClr val="black">
                  <a:hueOff val="0"/>
                  <a:satOff val="0"/>
                  <a:lumOff val="0"/>
                  <a:alphaOff val="0"/>
                </a:prstClr>
              </a:solidFill>
              <a:latin typeface="Cambria"/>
              <a:ea typeface="+mn-ea"/>
              <a:cs typeface="+mn-cs"/>
            </a:rPr>
            <a:t>Implement ZKP-based privacy for voter authentication.</a:t>
          </a:r>
        </a:p>
        <a:p>
          <a:pPr marL="0" lvl="0" algn="l" defTabSz="889000">
            <a:lnSpc>
              <a:spcPct val="100000"/>
            </a:lnSpc>
            <a:spcBef>
              <a:spcPct val="0"/>
            </a:spcBef>
            <a:spcAft>
              <a:spcPct val="35000"/>
            </a:spcAft>
            <a:buNone/>
          </a:pPr>
          <a:endParaRPr lang="en-US" sz="2000" kern="1200" dirty="0"/>
        </a:p>
      </dgm:t>
    </dgm:pt>
    <dgm:pt modelId="{B136B9D5-8B85-401D-8E02-64E3E6D84F29}" type="parTrans" cxnId="{FCE19A7C-768C-44AC-9B51-AA9D5250B7CB}">
      <dgm:prSet/>
      <dgm:spPr/>
      <dgm:t>
        <a:bodyPr/>
        <a:lstStyle/>
        <a:p>
          <a:endParaRPr lang="en-US"/>
        </a:p>
      </dgm:t>
    </dgm:pt>
    <dgm:pt modelId="{CD66C824-B1B8-41E4-8B59-CA15302BBA83}" type="sibTrans" cxnId="{FCE19A7C-768C-44AC-9B51-AA9D5250B7CB}">
      <dgm:prSet phldrT="02" phldr="0"/>
      <dgm:spPr/>
      <dgm:t>
        <a:bodyPr/>
        <a:lstStyle/>
        <a:p>
          <a:endParaRPr lang="en-US"/>
        </a:p>
      </dgm:t>
    </dgm:pt>
    <dgm:pt modelId="{1B31EB21-7016-45AE-92A6-DFA464EA36DA}">
      <dgm:prSet custT="1"/>
      <dgm:spPr/>
      <dgm:t>
        <a:bodyPr/>
        <a:lstStyle/>
        <a:p>
          <a:pPr marL="0" lvl="0" indent="0" algn="l" defTabSz="800100">
            <a:lnSpc>
              <a:spcPct val="100000"/>
            </a:lnSpc>
            <a:spcBef>
              <a:spcPct val="0"/>
            </a:spcBef>
            <a:spcAft>
              <a:spcPct val="35000"/>
            </a:spcAft>
            <a:buNone/>
          </a:pPr>
          <a:r>
            <a:rPr lang="en-US" sz="1800" b="1" i="0" kern="1200" baseline="0" dirty="0">
              <a:solidFill>
                <a:prstClr val="black">
                  <a:hueOff val="0"/>
                  <a:satOff val="0"/>
                  <a:lumOff val="0"/>
                  <a:alphaOff val="0"/>
                </a:prstClr>
              </a:solidFill>
              <a:latin typeface="Cambria"/>
              <a:ea typeface="+mn-ea"/>
              <a:cs typeface="+mn-cs"/>
            </a:rPr>
            <a:t>Sub-objective 2</a:t>
          </a:r>
        </a:p>
        <a:p>
          <a:pPr marL="0" lvl="0" indent="0" algn="l" defTabSz="800100">
            <a:lnSpc>
              <a:spcPct val="100000"/>
            </a:lnSpc>
            <a:spcBef>
              <a:spcPct val="0"/>
            </a:spcBef>
            <a:spcAft>
              <a:spcPct val="35000"/>
            </a:spcAft>
            <a:buNone/>
          </a:pPr>
          <a:r>
            <a:rPr lang="en-US" sz="1800" b="0" i="0" kern="1200" baseline="0" dirty="0">
              <a:solidFill>
                <a:prstClr val="black">
                  <a:hueOff val="0"/>
                  <a:satOff val="0"/>
                  <a:lumOff val="0"/>
                  <a:alphaOff val="0"/>
                </a:prstClr>
              </a:solidFill>
              <a:latin typeface="Cambria"/>
              <a:ea typeface="+mn-ea"/>
              <a:cs typeface="+mn-cs"/>
            </a:rPr>
            <a:t>Integrate blockchain for secure vote storage.</a:t>
          </a:r>
        </a:p>
        <a:p>
          <a:pPr marL="0" lvl="0" algn="l" defTabSz="933450">
            <a:lnSpc>
              <a:spcPct val="100000"/>
            </a:lnSpc>
            <a:spcBef>
              <a:spcPct val="0"/>
            </a:spcBef>
            <a:spcAft>
              <a:spcPct val="35000"/>
            </a:spcAft>
            <a:buNone/>
          </a:pPr>
          <a:endParaRPr lang="en-US" sz="2100" kern="1200" dirty="0"/>
        </a:p>
      </dgm:t>
    </dgm:pt>
    <dgm:pt modelId="{755E279A-A8BC-4066-85EC-955C3F549082}" type="parTrans" cxnId="{95FA2A00-16B4-4A82-8201-5268578F4EDB}">
      <dgm:prSet/>
      <dgm:spPr/>
      <dgm:t>
        <a:bodyPr/>
        <a:lstStyle/>
        <a:p>
          <a:endParaRPr lang="en-US"/>
        </a:p>
      </dgm:t>
    </dgm:pt>
    <dgm:pt modelId="{32580C7C-47C8-42C1-8850-6B04CD0431B3}" type="sibTrans" cxnId="{95FA2A00-16B4-4A82-8201-5268578F4EDB}">
      <dgm:prSet phldrT="03" phldr="0"/>
      <dgm:spPr/>
      <dgm:t>
        <a:bodyPr/>
        <a:lstStyle/>
        <a:p>
          <a:endParaRPr lang="en-US"/>
        </a:p>
      </dgm:t>
    </dgm:pt>
    <dgm:pt modelId="{E6A44A84-7AC5-4D1E-BBB4-DA54F80EE21E}" type="pres">
      <dgm:prSet presAssocID="{806E48A4-F03A-418A-BBE5-A6A995877653}" presName="root" presStyleCnt="0">
        <dgm:presLayoutVars>
          <dgm:dir/>
          <dgm:resizeHandles val="exact"/>
        </dgm:presLayoutVars>
      </dgm:prSet>
      <dgm:spPr/>
    </dgm:pt>
    <dgm:pt modelId="{A53571FE-04AB-402C-B1AF-C281A66F8A9F}" type="pres">
      <dgm:prSet presAssocID="{E3AC86DE-6D18-4BA9-8B09-26EB40BBF4B7}" presName="compNode" presStyleCnt="0"/>
      <dgm:spPr/>
    </dgm:pt>
    <dgm:pt modelId="{71FBFC44-62C9-484B-BC1D-C92B79B10575}" type="pres">
      <dgm:prSet presAssocID="{E3AC86DE-6D18-4BA9-8B09-26EB40BBF4B7}" presName="bgRect" presStyleLbl="bgShp" presStyleIdx="0" presStyleCnt="3"/>
      <dgm:spPr/>
    </dgm:pt>
    <dgm:pt modelId="{BC8F0B04-68C5-49CD-B1FE-EA63AB708E6F}" type="pres">
      <dgm:prSet presAssocID="{E3AC86DE-6D18-4BA9-8B09-26EB40BBF4B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5519C765-9024-4C13-9BE6-E5287E7EA65D}" type="pres">
      <dgm:prSet presAssocID="{E3AC86DE-6D18-4BA9-8B09-26EB40BBF4B7}" presName="spaceRect" presStyleCnt="0"/>
      <dgm:spPr/>
    </dgm:pt>
    <dgm:pt modelId="{2DA63FFB-CD0B-4E3E-9628-0B05BB2B2B1C}" type="pres">
      <dgm:prSet presAssocID="{E3AC86DE-6D18-4BA9-8B09-26EB40BBF4B7}" presName="parTx" presStyleLbl="revTx" presStyleIdx="0" presStyleCnt="3" custLinFactNeighborX="-188" custLinFactNeighborY="6833">
        <dgm:presLayoutVars>
          <dgm:chMax val="0"/>
          <dgm:chPref val="0"/>
        </dgm:presLayoutVars>
      </dgm:prSet>
      <dgm:spPr/>
    </dgm:pt>
    <dgm:pt modelId="{1E8C6C51-6170-44F4-8DDD-DEC042AC6B00}" type="pres">
      <dgm:prSet presAssocID="{3752BD21-EF53-4326-AF1F-62E91006FF5B}" presName="sibTrans" presStyleCnt="0"/>
      <dgm:spPr/>
    </dgm:pt>
    <dgm:pt modelId="{169763DE-C1EF-493F-B2CD-70F5301F1A94}" type="pres">
      <dgm:prSet presAssocID="{EC0CA0D2-B948-46DA-8F37-B4C59E2AD1A9}" presName="compNode" presStyleCnt="0"/>
      <dgm:spPr/>
    </dgm:pt>
    <dgm:pt modelId="{34D52745-A741-4947-9F75-E19077EC2C1B}" type="pres">
      <dgm:prSet presAssocID="{EC0CA0D2-B948-46DA-8F37-B4C59E2AD1A9}" presName="bgRect" presStyleLbl="bgShp" presStyleIdx="1" presStyleCnt="3" custLinFactNeighborX="-15435" custLinFactNeighborY="-1618"/>
      <dgm:spPr/>
    </dgm:pt>
    <dgm:pt modelId="{A852F037-A499-4D38-936E-39FE960E8B33}" type="pres">
      <dgm:prSet presAssocID="{EC0CA0D2-B948-46DA-8F37-B4C59E2AD1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C0E0078-7F43-47D2-B62E-4DC23975B13F}" type="pres">
      <dgm:prSet presAssocID="{EC0CA0D2-B948-46DA-8F37-B4C59E2AD1A9}" presName="spaceRect" presStyleCnt="0"/>
      <dgm:spPr/>
    </dgm:pt>
    <dgm:pt modelId="{6C214FA4-8316-4B62-8FAC-BE037FBBDEEF}" type="pres">
      <dgm:prSet presAssocID="{EC0CA0D2-B948-46DA-8F37-B4C59E2AD1A9}" presName="parTx" presStyleLbl="revTx" presStyleIdx="1" presStyleCnt="3" custLinFactNeighborX="-149" custLinFactNeighborY="6324">
        <dgm:presLayoutVars>
          <dgm:chMax val="0"/>
          <dgm:chPref val="0"/>
        </dgm:presLayoutVars>
      </dgm:prSet>
      <dgm:spPr/>
    </dgm:pt>
    <dgm:pt modelId="{494DDC40-727F-4D5F-8D1D-24A6AB2744A4}" type="pres">
      <dgm:prSet presAssocID="{CD66C824-B1B8-41E4-8B59-CA15302BBA83}" presName="sibTrans" presStyleCnt="0"/>
      <dgm:spPr/>
    </dgm:pt>
    <dgm:pt modelId="{17B3D069-E236-41E9-ADE1-89761A1567CC}" type="pres">
      <dgm:prSet presAssocID="{1B31EB21-7016-45AE-92A6-DFA464EA36DA}" presName="compNode" presStyleCnt="0"/>
      <dgm:spPr/>
    </dgm:pt>
    <dgm:pt modelId="{6BA04AF9-A4CA-43DC-9B46-C64155BACFD7}" type="pres">
      <dgm:prSet presAssocID="{1B31EB21-7016-45AE-92A6-DFA464EA36DA}" presName="bgRect" presStyleLbl="bgShp" presStyleIdx="2" presStyleCnt="3" custLinFactNeighborX="-9565" custLinFactNeighborY="-4765"/>
      <dgm:spPr/>
    </dgm:pt>
    <dgm:pt modelId="{CF29A9AE-2E76-4A51-981F-C608A1723A1F}" type="pres">
      <dgm:prSet presAssocID="{1B31EB21-7016-45AE-92A6-DFA464EA36DA}" presName="iconRect" presStyleLbl="node1" presStyleIdx="2"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pt>
    <dgm:pt modelId="{BED13EB1-9B92-4432-BACD-E27CAC5E90C5}" type="pres">
      <dgm:prSet presAssocID="{1B31EB21-7016-45AE-92A6-DFA464EA36DA}" presName="spaceRect" presStyleCnt="0"/>
      <dgm:spPr/>
    </dgm:pt>
    <dgm:pt modelId="{6CA51BBE-0C56-41C9-91F9-D7EA75E8DBF7}" type="pres">
      <dgm:prSet presAssocID="{1B31EB21-7016-45AE-92A6-DFA464EA36DA}" presName="parTx" presStyleLbl="revTx" presStyleIdx="2" presStyleCnt="3" custLinFactNeighborX="-149" custLinFactNeighborY="18755">
        <dgm:presLayoutVars>
          <dgm:chMax val="0"/>
          <dgm:chPref val="0"/>
        </dgm:presLayoutVars>
      </dgm:prSet>
      <dgm:spPr/>
    </dgm:pt>
  </dgm:ptLst>
  <dgm:cxnLst>
    <dgm:cxn modelId="{95FA2A00-16B4-4A82-8201-5268578F4EDB}" srcId="{806E48A4-F03A-418A-BBE5-A6A995877653}" destId="{1B31EB21-7016-45AE-92A6-DFA464EA36DA}" srcOrd="2" destOrd="0" parTransId="{755E279A-A8BC-4066-85EC-955C3F549082}" sibTransId="{32580C7C-47C8-42C1-8850-6B04CD0431B3}"/>
    <dgm:cxn modelId="{73F10701-1545-45DA-8C64-C935B34205AF}" type="presOf" srcId="{E3AC86DE-6D18-4BA9-8B09-26EB40BBF4B7}" destId="{2DA63FFB-CD0B-4E3E-9628-0B05BB2B2B1C}" srcOrd="0" destOrd="0" presId="urn:microsoft.com/office/officeart/2018/2/layout/IconVerticalSolidList"/>
    <dgm:cxn modelId="{6F627818-364A-4078-842E-37A70252B1A6}" type="presOf" srcId="{1B31EB21-7016-45AE-92A6-DFA464EA36DA}" destId="{6CA51BBE-0C56-41C9-91F9-D7EA75E8DBF7}" srcOrd="0" destOrd="0" presId="urn:microsoft.com/office/officeart/2018/2/layout/IconVerticalSolidList"/>
    <dgm:cxn modelId="{BDD9C945-B647-4E9B-AD33-186440771D59}" type="presOf" srcId="{EC0CA0D2-B948-46DA-8F37-B4C59E2AD1A9}" destId="{6C214FA4-8316-4B62-8FAC-BE037FBBDEEF}" srcOrd="0" destOrd="0" presId="urn:microsoft.com/office/officeart/2018/2/layout/IconVerticalSolidList"/>
    <dgm:cxn modelId="{FCE19A7C-768C-44AC-9B51-AA9D5250B7CB}" srcId="{806E48A4-F03A-418A-BBE5-A6A995877653}" destId="{EC0CA0D2-B948-46DA-8F37-B4C59E2AD1A9}" srcOrd="1" destOrd="0" parTransId="{B136B9D5-8B85-401D-8E02-64E3E6D84F29}" sibTransId="{CD66C824-B1B8-41E4-8B59-CA15302BBA83}"/>
    <dgm:cxn modelId="{16533798-BB26-42BD-8D1C-625A7094E2DA}" srcId="{806E48A4-F03A-418A-BBE5-A6A995877653}" destId="{E3AC86DE-6D18-4BA9-8B09-26EB40BBF4B7}" srcOrd="0" destOrd="0" parTransId="{0E69841B-CCD2-4E11-A3F9-E8FD3DACD753}" sibTransId="{3752BD21-EF53-4326-AF1F-62E91006FF5B}"/>
    <dgm:cxn modelId="{84BD37D1-73A2-4C09-A537-219219F6F5D2}" type="presOf" srcId="{806E48A4-F03A-418A-BBE5-A6A995877653}" destId="{E6A44A84-7AC5-4D1E-BBB4-DA54F80EE21E}" srcOrd="0" destOrd="0" presId="urn:microsoft.com/office/officeart/2018/2/layout/IconVerticalSolidList"/>
    <dgm:cxn modelId="{05D46D16-43ED-4B12-96C4-803E33A2D0C8}" type="presParOf" srcId="{E6A44A84-7AC5-4D1E-BBB4-DA54F80EE21E}" destId="{A53571FE-04AB-402C-B1AF-C281A66F8A9F}" srcOrd="0" destOrd="0" presId="urn:microsoft.com/office/officeart/2018/2/layout/IconVerticalSolidList"/>
    <dgm:cxn modelId="{3C27F686-7DA7-4334-BF68-110F00140D2F}" type="presParOf" srcId="{A53571FE-04AB-402C-B1AF-C281A66F8A9F}" destId="{71FBFC44-62C9-484B-BC1D-C92B79B10575}" srcOrd="0" destOrd="0" presId="urn:microsoft.com/office/officeart/2018/2/layout/IconVerticalSolidList"/>
    <dgm:cxn modelId="{6A932F88-D8E9-48C0-90D1-9EB129E5A28C}" type="presParOf" srcId="{A53571FE-04AB-402C-B1AF-C281A66F8A9F}" destId="{BC8F0B04-68C5-49CD-B1FE-EA63AB708E6F}" srcOrd="1" destOrd="0" presId="urn:microsoft.com/office/officeart/2018/2/layout/IconVerticalSolidList"/>
    <dgm:cxn modelId="{29485EE6-E2F7-4B7E-8AF2-70290996679E}" type="presParOf" srcId="{A53571FE-04AB-402C-B1AF-C281A66F8A9F}" destId="{5519C765-9024-4C13-9BE6-E5287E7EA65D}" srcOrd="2" destOrd="0" presId="urn:microsoft.com/office/officeart/2018/2/layout/IconVerticalSolidList"/>
    <dgm:cxn modelId="{EF0FDD08-A7E8-4184-9A0E-0933D0D9B041}" type="presParOf" srcId="{A53571FE-04AB-402C-B1AF-C281A66F8A9F}" destId="{2DA63FFB-CD0B-4E3E-9628-0B05BB2B2B1C}" srcOrd="3" destOrd="0" presId="urn:microsoft.com/office/officeart/2018/2/layout/IconVerticalSolidList"/>
    <dgm:cxn modelId="{FEDCD610-38FE-4C2A-9AB6-375BC8BB22B6}" type="presParOf" srcId="{E6A44A84-7AC5-4D1E-BBB4-DA54F80EE21E}" destId="{1E8C6C51-6170-44F4-8DDD-DEC042AC6B00}" srcOrd="1" destOrd="0" presId="urn:microsoft.com/office/officeart/2018/2/layout/IconVerticalSolidList"/>
    <dgm:cxn modelId="{6D8F9D1C-B1B4-4455-B930-51FD16B9650F}" type="presParOf" srcId="{E6A44A84-7AC5-4D1E-BBB4-DA54F80EE21E}" destId="{169763DE-C1EF-493F-B2CD-70F5301F1A94}" srcOrd="2" destOrd="0" presId="urn:microsoft.com/office/officeart/2018/2/layout/IconVerticalSolidList"/>
    <dgm:cxn modelId="{7D428716-DDB0-4859-9336-79E5C88900C3}" type="presParOf" srcId="{169763DE-C1EF-493F-B2CD-70F5301F1A94}" destId="{34D52745-A741-4947-9F75-E19077EC2C1B}" srcOrd="0" destOrd="0" presId="urn:microsoft.com/office/officeart/2018/2/layout/IconVerticalSolidList"/>
    <dgm:cxn modelId="{5C6F5A7D-60A8-42D1-AC75-3368E8DD8127}" type="presParOf" srcId="{169763DE-C1EF-493F-B2CD-70F5301F1A94}" destId="{A852F037-A499-4D38-936E-39FE960E8B33}" srcOrd="1" destOrd="0" presId="urn:microsoft.com/office/officeart/2018/2/layout/IconVerticalSolidList"/>
    <dgm:cxn modelId="{1F05E40E-2EC4-48D9-8C95-C31ED5E1B9B4}" type="presParOf" srcId="{169763DE-C1EF-493F-B2CD-70F5301F1A94}" destId="{BC0E0078-7F43-47D2-B62E-4DC23975B13F}" srcOrd="2" destOrd="0" presId="urn:microsoft.com/office/officeart/2018/2/layout/IconVerticalSolidList"/>
    <dgm:cxn modelId="{516F0060-D077-43BA-996B-2E885E3B179F}" type="presParOf" srcId="{169763DE-C1EF-493F-B2CD-70F5301F1A94}" destId="{6C214FA4-8316-4B62-8FAC-BE037FBBDEEF}" srcOrd="3" destOrd="0" presId="urn:microsoft.com/office/officeart/2018/2/layout/IconVerticalSolidList"/>
    <dgm:cxn modelId="{9F486488-DF7D-4C86-BF33-3204B9E0B72E}" type="presParOf" srcId="{E6A44A84-7AC5-4D1E-BBB4-DA54F80EE21E}" destId="{494DDC40-727F-4D5F-8D1D-24A6AB2744A4}" srcOrd="3" destOrd="0" presId="urn:microsoft.com/office/officeart/2018/2/layout/IconVerticalSolidList"/>
    <dgm:cxn modelId="{43F52EC5-BED7-483D-9468-204B65B70CB3}" type="presParOf" srcId="{E6A44A84-7AC5-4D1E-BBB4-DA54F80EE21E}" destId="{17B3D069-E236-41E9-ADE1-89761A1567CC}" srcOrd="4" destOrd="0" presId="urn:microsoft.com/office/officeart/2018/2/layout/IconVerticalSolidList"/>
    <dgm:cxn modelId="{E02D8460-168C-40C7-BA91-D98109D96406}" type="presParOf" srcId="{17B3D069-E236-41E9-ADE1-89761A1567CC}" destId="{6BA04AF9-A4CA-43DC-9B46-C64155BACFD7}" srcOrd="0" destOrd="0" presId="urn:microsoft.com/office/officeart/2018/2/layout/IconVerticalSolidList"/>
    <dgm:cxn modelId="{8311ACED-53A8-4E73-A5F1-B431498DA6EB}" type="presParOf" srcId="{17B3D069-E236-41E9-ADE1-89761A1567CC}" destId="{CF29A9AE-2E76-4A51-981F-C608A1723A1F}" srcOrd="1" destOrd="0" presId="urn:microsoft.com/office/officeart/2018/2/layout/IconVerticalSolidList"/>
    <dgm:cxn modelId="{BB629ACF-09D7-47CE-BD2C-0B18C913AC0D}" type="presParOf" srcId="{17B3D069-E236-41E9-ADE1-89761A1567CC}" destId="{BED13EB1-9B92-4432-BACD-E27CAC5E90C5}" srcOrd="2" destOrd="0" presId="urn:microsoft.com/office/officeart/2018/2/layout/IconVerticalSolidList"/>
    <dgm:cxn modelId="{46684A64-6D0D-4CCA-980A-A4467B4891CC}" type="presParOf" srcId="{17B3D069-E236-41E9-ADE1-89761A1567CC}" destId="{6CA51BBE-0C56-41C9-91F9-D7EA75E8DB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BFC44-62C9-484B-BC1D-C92B79B10575}">
      <dsp:nvSpPr>
        <dsp:cNvPr id="0" name=""/>
        <dsp:cNvSpPr/>
      </dsp:nvSpPr>
      <dsp:spPr>
        <a:xfrm>
          <a:off x="0" y="2104"/>
          <a:ext cx="11684000" cy="958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8F0B04-68C5-49CD-B1FE-EA63AB708E6F}">
      <dsp:nvSpPr>
        <dsp:cNvPr id="0" name=""/>
        <dsp:cNvSpPr/>
      </dsp:nvSpPr>
      <dsp:spPr>
        <a:xfrm>
          <a:off x="289987" y="217797"/>
          <a:ext cx="527765" cy="527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A63FFB-CD0B-4E3E-9628-0B05BB2B2B1C}">
      <dsp:nvSpPr>
        <dsp:cNvPr id="0" name=""/>
        <dsp:cNvSpPr/>
      </dsp:nvSpPr>
      <dsp:spPr>
        <a:xfrm>
          <a:off x="1088105" y="67672"/>
          <a:ext cx="10443986" cy="95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55" tIns="101555" rIns="101555" bIns="101555" numCol="1" spcCol="1270" anchor="ctr" anchorCtr="0">
          <a:noAutofit/>
        </a:bodyPr>
        <a:lstStyle/>
        <a:p>
          <a:pPr marL="0" lvl="0" indent="0" algn="l" defTabSz="800100">
            <a:lnSpc>
              <a:spcPct val="100000"/>
            </a:lnSpc>
            <a:spcBef>
              <a:spcPct val="0"/>
            </a:spcBef>
            <a:spcAft>
              <a:spcPct val="35000"/>
            </a:spcAft>
            <a:buNone/>
          </a:pPr>
          <a:r>
            <a:rPr lang="en-US" sz="1800" b="1" i="0" kern="1200" baseline="0" dirty="0"/>
            <a:t>Main</a:t>
          </a:r>
          <a:r>
            <a:rPr lang="en-US" sz="1400" b="1" i="0" kern="1200" baseline="0" dirty="0"/>
            <a:t> </a:t>
          </a:r>
          <a:r>
            <a:rPr lang="en-US" sz="1800" b="1" i="0" kern="1200" baseline="0" dirty="0"/>
            <a:t>Objective</a:t>
          </a:r>
        </a:p>
        <a:p>
          <a:pPr marL="0" lvl="0" indent="0" algn="l" defTabSz="800100">
            <a:lnSpc>
              <a:spcPct val="100000"/>
            </a:lnSpc>
            <a:spcBef>
              <a:spcPct val="0"/>
            </a:spcBef>
            <a:spcAft>
              <a:spcPct val="35000"/>
            </a:spcAft>
            <a:buNone/>
          </a:pPr>
          <a:r>
            <a:rPr lang="en-US" sz="1800" b="0" i="0" kern="1200" baseline="0" dirty="0"/>
            <a:t>Secure and scalable e-voting system using ZKP and blockchain.</a:t>
          </a:r>
        </a:p>
        <a:p>
          <a:pPr marL="0" lvl="0" indent="0" algn="l" defTabSz="800100">
            <a:lnSpc>
              <a:spcPct val="100000"/>
            </a:lnSpc>
            <a:spcBef>
              <a:spcPct val="0"/>
            </a:spcBef>
            <a:spcAft>
              <a:spcPct val="35000"/>
            </a:spcAft>
            <a:buNone/>
          </a:pPr>
          <a:endParaRPr lang="en-US" sz="1400" kern="1200" dirty="0"/>
        </a:p>
      </dsp:txBody>
      <dsp:txXfrm>
        <a:off x="1088105" y="67672"/>
        <a:ext cx="10443986" cy="959573"/>
      </dsp:txXfrm>
    </dsp:sp>
    <dsp:sp modelId="{34D52745-A741-4947-9F75-E19077EC2C1B}">
      <dsp:nvSpPr>
        <dsp:cNvPr id="0" name=""/>
        <dsp:cNvSpPr/>
      </dsp:nvSpPr>
      <dsp:spPr>
        <a:xfrm>
          <a:off x="0" y="1143002"/>
          <a:ext cx="11684000" cy="958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52F037-A499-4D38-936E-39FE960E8B33}">
      <dsp:nvSpPr>
        <dsp:cNvPr id="0" name=""/>
        <dsp:cNvSpPr/>
      </dsp:nvSpPr>
      <dsp:spPr>
        <a:xfrm>
          <a:off x="289987" y="1374206"/>
          <a:ext cx="527765" cy="527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214FA4-8316-4B62-8FAC-BE037FBBDEEF}">
      <dsp:nvSpPr>
        <dsp:cNvPr id="0" name=""/>
        <dsp:cNvSpPr/>
      </dsp:nvSpPr>
      <dsp:spPr>
        <a:xfrm>
          <a:off x="1092178" y="1219196"/>
          <a:ext cx="10443986" cy="95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55" tIns="101555" rIns="101555" bIns="101555" numCol="1" spcCol="1270" anchor="ctr" anchorCtr="0">
          <a:noAutofit/>
        </a:bodyPr>
        <a:lstStyle/>
        <a:p>
          <a:pPr marL="0" lvl="0" indent="0" algn="l" defTabSz="800100">
            <a:lnSpc>
              <a:spcPct val="100000"/>
            </a:lnSpc>
            <a:spcBef>
              <a:spcPct val="0"/>
            </a:spcBef>
            <a:spcAft>
              <a:spcPct val="35000"/>
            </a:spcAft>
            <a:buNone/>
          </a:pPr>
          <a:r>
            <a:rPr lang="en-US" sz="1800" b="1" i="0" kern="1200" baseline="0" dirty="0">
              <a:solidFill>
                <a:prstClr val="black">
                  <a:hueOff val="0"/>
                  <a:satOff val="0"/>
                  <a:lumOff val="0"/>
                  <a:alphaOff val="0"/>
                </a:prstClr>
              </a:solidFill>
              <a:latin typeface="Cambria"/>
              <a:ea typeface="+mn-ea"/>
              <a:cs typeface="+mn-cs"/>
            </a:rPr>
            <a:t>Sub-objective 1</a:t>
          </a:r>
        </a:p>
        <a:p>
          <a:pPr marL="0" lvl="0" algn="l" defTabSz="800100">
            <a:lnSpc>
              <a:spcPct val="100000"/>
            </a:lnSpc>
            <a:spcBef>
              <a:spcPct val="0"/>
            </a:spcBef>
            <a:spcAft>
              <a:spcPct val="35000"/>
            </a:spcAft>
            <a:buNone/>
          </a:pPr>
          <a:r>
            <a:rPr lang="en-US" sz="1800" b="0" i="0" kern="1200" baseline="0" dirty="0">
              <a:solidFill>
                <a:prstClr val="black">
                  <a:hueOff val="0"/>
                  <a:satOff val="0"/>
                  <a:lumOff val="0"/>
                  <a:alphaOff val="0"/>
                </a:prstClr>
              </a:solidFill>
              <a:latin typeface="Cambria"/>
              <a:ea typeface="+mn-ea"/>
              <a:cs typeface="+mn-cs"/>
            </a:rPr>
            <a:t>Implement ZKP-based privacy for voter authentication.</a:t>
          </a:r>
        </a:p>
        <a:p>
          <a:pPr marL="0" lvl="0" algn="l" defTabSz="889000">
            <a:lnSpc>
              <a:spcPct val="100000"/>
            </a:lnSpc>
            <a:spcBef>
              <a:spcPct val="0"/>
            </a:spcBef>
            <a:spcAft>
              <a:spcPct val="35000"/>
            </a:spcAft>
            <a:buNone/>
          </a:pPr>
          <a:endParaRPr lang="en-US" sz="2000" kern="1200" dirty="0"/>
        </a:p>
      </dsp:txBody>
      <dsp:txXfrm>
        <a:off x="1092178" y="1219196"/>
        <a:ext cx="10443986" cy="959573"/>
      </dsp:txXfrm>
    </dsp:sp>
    <dsp:sp modelId="{6BA04AF9-A4CA-43DC-9B46-C64155BACFD7}">
      <dsp:nvSpPr>
        <dsp:cNvPr id="0" name=""/>
        <dsp:cNvSpPr/>
      </dsp:nvSpPr>
      <dsp:spPr>
        <a:xfrm>
          <a:off x="0" y="2269243"/>
          <a:ext cx="11684000" cy="95863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29A9AE-2E76-4A51-981F-C608A1723A1F}">
      <dsp:nvSpPr>
        <dsp:cNvPr id="0" name=""/>
        <dsp:cNvSpPr/>
      </dsp:nvSpPr>
      <dsp:spPr>
        <a:xfrm>
          <a:off x="289987" y="2530615"/>
          <a:ext cx="527765" cy="52724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A51BBE-0C56-41C9-91F9-D7EA75E8DBF7}">
      <dsp:nvSpPr>
        <dsp:cNvPr id="0" name=""/>
        <dsp:cNvSpPr/>
      </dsp:nvSpPr>
      <dsp:spPr>
        <a:xfrm>
          <a:off x="1092178" y="2317026"/>
          <a:ext cx="10443986" cy="959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55" tIns="101555" rIns="101555" bIns="101555" numCol="1" spcCol="1270" anchor="ctr" anchorCtr="0">
          <a:noAutofit/>
        </a:bodyPr>
        <a:lstStyle/>
        <a:p>
          <a:pPr marL="0" lvl="0" indent="0" algn="l" defTabSz="800100">
            <a:lnSpc>
              <a:spcPct val="100000"/>
            </a:lnSpc>
            <a:spcBef>
              <a:spcPct val="0"/>
            </a:spcBef>
            <a:spcAft>
              <a:spcPct val="35000"/>
            </a:spcAft>
            <a:buNone/>
          </a:pPr>
          <a:r>
            <a:rPr lang="en-US" sz="1800" b="1" i="0" kern="1200" baseline="0" dirty="0">
              <a:solidFill>
                <a:prstClr val="black">
                  <a:hueOff val="0"/>
                  <a:satOff val="0"/>
                  <a:lumOff val="0"/>
                  <a:alphaOff val="0"/>
                </a:prstClr>
              </a:solidFill>
              <a:latin typeface="Cambria"/>
              <a:ea typeface="+mn-ea"/>
              <a:cs typeface="+mn-cs"/>
            </a:rPr>
            <a:t>Sub-objective 2</a:t>
          </a:r>
        </a:p>
        <a:p>
          <a:pPr marL="0" lvl="0" indent="0" algn="l" defTabSz="800100">
            <a:lnSpc>
              <a:spcPct val="100000"/>
            </a:lnSpc>
            <a:spcBef>
              <a:spcPct val="0"/>
            </a:spcBef>
            <a:spcAft>
              <a:spcPct val="35000"/>
            </a:spcAft>
            <a:buNone/>
          </a:pPr>
          <a:r>
            <a:rPr lang="en-US" sz="1800" b="0" i="0" kern="1200" baseline="0" dirty="0">
              <a:solidFill>
                <a:prstClr val="black">
                  <a:hueOff val="0"/>
                  <a:satOff val="0"/>
                  <a:lumOff val="0"/>
                  <a:alphaOff val="0"/>
                </a:prstClr>
              </a:solidFill>
              <a:latin typeface="Cambria"/>
              <a:ea typeface="+mn-ea"/>
              <a:cs typeface="+mn-cs"/>
            </a:rPr>
            <a:t>Integrate blockchain for secure vote storage.</a:t>
          </a:r>
        </a:p>
        <a:p>
          <a:pPr marL="0" lvl="0" algn="l" defTabSz="933450">
            <a:lnSpc>
              <a:spcPct val="100000"/>
            </a:lnSpc>
            <a:spcBef>
              <a:spcPct val="0"/>
            </a:spcBef>
            <a:spcAft>
              <a:spcPct val="35000"/>
            </a:spcAft>
            <a:buNone/>
          </a:pPr>
          <a:endParaRPr lang="en-US" sz="2100" kern="1200" dirty="0"/>
        </a:p>
      </dsp:txBody>
      <dsp:txXfrm>
        <a:off x="1092178" y="2317026"/>
        <a:ext cx="10443986" cy="95957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12/5/2024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IT21278976   | Perera U.L.S.A | 24-25J-136</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IT21278976   | Perera U.L.S.A | 24-25J-136</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31ad58d156a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31ad58d156a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6" name="Google Shape;866;g31ad58d156a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2"/>
        <p:cNvGrpSpPr/>
        <p:nvPr/>
      </p:nvGrpSpPr>
      <p:grpSpPr>
        <a:xfrm>
          <a:off x="0" y="0"/>
          <a:ext cx="0" cy="0"/>
          <a:chOff x="0" y="0"/>
          <a:chExt cx="0" cy="0"/>
        </a:xfrm>
      </p:grpSpPr>
      <p:sp>
        <p:nvSpPr>
          <p:cNvPr id="873" name="Google Shape;873;g31ad58d156a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 name="Google Shape;874;g31ad58d156a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5" name="Google Shape;875;g31ad58d156a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a:extLst>
            <a:ext uri="{FF2B5EF4-FFF2-40B4-BE49-F238E27FC236}">
              <a16:creationId xmlns:a16="http://schemas.microsoft.com/office/drawing/2014/main" id="{C8CAF929-8D0B-D945-D019-0EA4CF65B217}"/>
            </a:ext>
          </a:extLst>
        </p:cNvPr>
        <p:cNvGrpSpPr/>
        <p:nvPr/>
      </p:nvGrpSpPr>
      <p:grpSpPr>
        <a:xfrm>
          <a:off x="0" y="0"/>
          <a:ext cx="0" cy="0"/>
          <a:chOff x="0" y="0"/>
          <a:chExt cx="0" cy="0"/>
        </a:xfrm>
      </p:grpSpPr>
      <p:sp>
        <p:nvSpPr>
          <p:cNvPr id="884" name="Google Shape;884;g31ad58d156a_0_45:notes">
            <a:extLst>
              <a:ext uri="{FF2B5EF4-FFF2-40B4-BE49-F238E27FC236}">
                <a16:creationId xmlns:a16="http://schemas.microsoft.com/office/drawing/2014/main" id="{FF0A8A8D-A423-4F9F-DACA-32903570E6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31ad58d156a_0_45:notes">
            <a:extLst>
              <a:ext uri="{FF2B5EF4-FFF2-40B4-BE49-F238E27FC236}">
                <a16:creationId xmlns:a16="http://schemas.microsoft.com/office/drawing/2014/main" id="{9CBF5811-385C-A027-8242-61DAF988027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g31ad58d156a_0_45:notes">
            <a:extLst>
              <a:ext uri="{FF2B5EF4-FFF2-40B4-BE49-F238E27FC236}">
                <a16:creationId xmlns:a16="http://schemas.microsoft.com/office/drawing/2014/main" id="{529B9D46-8F25-D6D7-9492-69FBE52EBBFB}"/>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1954754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a:extLst>
            <a:ext uri="{FF2B5EF4-FFF2-40B4-BE49-F238E27FC236}">
              <a16:creationId xmlns:a16="http://schemas.microsoft.com/office/drawing/2014/main" id="{D55BAEBB-E71F-EED5-538F-9605CBAD23B3}"/>
            </a:ext>
          </a:extLst>
        </p:cNvPr>
        <p:cNvGrpSpPr/>
        <p:nvPr/>
      </p:nvGrpSpPr>
      <p:grpSpPr>
        <a:xfrm>
          <a:off x="0" y="0"/>
          <a:ext cx="0" cy="0"/>
          <a:chOff x="0" y="0"/>
          <a:chExt cx="0" cy="0"/>
        </a:xfrm>
      </p:grpSpPr>
      <p:sp>
        <p:nvSpPr>
          <p:cNvPr id="884" name="Google Shape;884;g31ad58d156a_0_45:notes">
            <a:extLst>
              <a:ext uri="{FF2B5EF4-FFF2-40B4-BE49-F238E27FC236}">
                <a16:creationId xmlns:a16="http://schemas.microsoft.com/office/drawing/2014/main" id="{021BF98D-6117-C98D-4A5C-2FA3CC3DA5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31ad58d156a_0_45:notes">
            <a:extLst>
              <a:ext uri="{FF2B5EF4-FFF2-40B4-BE49-F238E27FC236}">
                <a16:creationId xmlns:a16="http://schemas.microsoft.com/office/drawing/2014/main" id="{8E56F86B-7FB5-EE24-6584-4E21C1633DF0}"/>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g31ad58d156a_0_45:notes">
            <a:extLst>
              <a:ext uri="{FF2B5EF4-FFF2-40B4-BE49-F238E27FC236}">
                <a16:creationId xmlns:a16="http://schemas.microsoft.com/office/drawing/2014/main" id="{B62B31D7-9598-873C-3363-ACC622909E64}"/>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81886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31ad58d156a_0_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31ad58d156a_0_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4" name="Google Shape;924;g31ad58d156a_0_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2" name="Google Shape;932;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dirty="0"/>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ID</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10850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277258"/>
      </p:ext>
    </p:extLst>
  </p:cSld>
  <p:clrMapOvr>
    <a:masterClrMapping/>
  </p:clrMapOvr>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790282"/>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8C58C66-3399-3E73-D0B9-8281295967C6}"/>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8975669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3514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5299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584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2" name="二等辺三角形 9">
            <a:extLst>
              <a:ext uri="{FF2B5EF4-FFF2-40B4-BE49-F238E27FC236}">
                <a16:creationId xmlns:a16="http://schemas.microsoft.com/office/drawing/2014/main" id="{210F60BE-ADC3-6BC3-A1C9-8FF6B28242E9}"/>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 name="二等辺三角形 10">
            <a:extLst>
              <a:ext uri="{FF2B5EF4-FFF2-40B4-BE49-F238E27FC236}">
                <a16:creationId xmlns:a16="http://schemas.microsoft.com/office/drawing/2014/main" id="{EBB825B3-51D3-683B-F5F5-FE660AA4659E}"/>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Slide Number Placeholder 5">
            <a:extLst>
              <a:ext uri="{FF2B5EF4-FFF2-40B4-BE49-F238E27FC236}">
                <a16:creationId xmlns:a16="http://schemas.microsoft.com/office/drawing/2014/main" id="{BD796CD5-DEAF-175E-23E0-845E0A42A2CB}"/>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2202483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
        <p:nvSpPr>
          <p:cNvPr id="10" name="二等辺三角形 11">
            <a:extLst>
              <a:ext uri="{FF2B5EF4-FFF2-40B4-BE49-F238E27FC236}">
                <a16:creationId xmlns:a16="http://schemas.microsoft.com/office/drawing/2014/main" id="{C9574471-BCEF-5904-A72E-81AD3F3D7CB7}"/>
              </a:ext>
            </a:extLst>
          </p:cNvPr>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9">
            <a:extLst>
              <a:ext uri="{FF2B5EF4-FFF2-40B4-BE49-F238E27FC236}">
                <a16:creationId xmlns:a16="http://schemas.microsoft.com/office/drawing/2014/main" id="{C6C366FF-4C60-B15C-B59D-EE6E66059AE2}"/>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二等辺三角形 10">
            <a:extLst>
              <a:ext uri="{FF2B5EF4-FFF2-40B4-BE49-F238E27FC236}">
                <a16:creationId xmlns:a16="http://schemas.microsoft.com/office/drawing/2014/main" id="{0E693895-AF71-41D8-AF83-F41D3798EAB8}"/>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973297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二等辺三角形 10">
            <a:extLst>
              <a:ext uri="{FF2B5EF4-FFF2-40B4-BE49-F238E27FC236}">
                <a16:creationId xmlns:a16="http://schemas.microsoft.com/office/drawing/2014/main" id="{394D984C-FF72-C86E-5449-0528B37E5181}"/>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9702684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二等辺三角形 10">
            <a:extLst>
              <a:ext uri="{FF2B5EF4-FFF2-40B4-BE49-F238E27FC236}">
                <a16:creationId xmlns:a16="http://schemas.microsoft.com/office/drawing/2014/main" id="{AD363A05-FE35-567D-981C-714FFB96932C}"/>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7135265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二等辺三角形 9">
            <a:extLst>
              <a:ext uri="{FF2B5EF4-FFF2-40B4-BE49-F238E27FC236}">
                <a16:creationId xmlns:a16="http://schemas.microsoft.com/office/drawing/2014/main" id="{D6BE2D5A-BF32-8A81-8DE3-EE0CE002736B}"/>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二等辺三角形 10">
            <a:extLst>
              <a:ext uri="{FF2B5EF4-FFF2-40B4-BE49-F238E27FC236}">
                <a16:creationId xmlns:a16="http://schemas.microsoft.com/office/drawing/2014/main" id="{7CF133BC-506B-3F92-A20A-E40AC6ECB2F3}"/>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8302297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690331"/>
      </p:ext>
    </p:extLst>
  </p:cSld>
  <p:clrMapOvr>
    <a:masterClrMapping/>
  </p:clrMapOvr>
  <p:hf sldNum="0"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507831629"/>
      </p:ext>
    </p:extLst>
  </p:cSld>
  <p:clrMapOvr>
    <a:masterClrMapping/>
  </p:clrMapOvr>
  <p:hf sldNum="0"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0258780-D9FB-150A-F61D-E82AD7D13F0A}"/>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1245875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7343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266584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871211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12/5/2024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
        <p:nvSpPr>
          <p:cNvPr id="2" name="二等辺三角形 9">
            <a:extLst>
              <a:ext uri="{FF2B5EF4-FFF2-40B4-BE49-F238E27FC236}">
                <a16:creationId xmlns:a16="http://schemas.microsoft.com/office/drawing/2014/main" id="{B4391E26-13B4-8CDD-BB80-FAC91C3387DC}"/>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3" name="二等辺三角形 10">
            <a:extLst>
              <a:ext uri="{FF2B5EF4-FFF2-40B4-BE49-F238E27FC236}">
                <a16:creationId xmlns:a16="http://schemas.microsoft.com/office/drawing/2014/main" id="{FE788616-EEA6-45E1-CC26-9ABE145C315D}"/>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Slide Number Placeholder 5">
            <a:extLst>
              <a:ext uri="{FF2B5EF4-FFF2-40B4-BE49-F238E27FC236}">
                <a16:creationId xmlns:a16="http://schemas.microsoft.com/office/drawing/2014/main" id="{D62F9A0D-E96C-C786-BD49-CE685BF5E2BE}"/>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701546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12/5/2024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
        <p:nvSpPr>
          <p:cNvPr id="10" name="二等辺三角形 11">
            <a:extLst>
              <a:ext uri="{FF2B5EF4-FFF2-40B4-BE49-F238E27FC236}">
                <a16:creationId xmlns:a16="http://schemas.microsoft.com/office/drawing/2014/main" id="{417788A3-0B31-28FD-E281-5BE171244DCB}"/>
              </a:ext>
            </a:extLst>
          </p:cNvPr>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9">
            <a:extLst>
              <a:ext uri="{FF2B5EF4-FFF2-40B4-BE49-F238E27FC236}">
                <a16:creationId xmlns:a16="http://schemas.microsoft.com/office/drawing/2014/main" id="{7B9F3E2E-E33B-355D-1F4A-59EE911FF24D}"/>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二等辺三角形 10">
            <a:extLst>
              <a:ext uri="{FF2B5EF4-FFF2-40B4-BE49-F238E27FC236}">
                <a16:creationId xmlns:a16="http://schemas.microsoft.com/office/drawing/2014/main" id="{C6701FDA-C2D0-ECC7-2B4B-8F24BAB9AA4E}"/>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41637164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10" name="二等辺三角形 10">
            <a:extLst>
              <a:ext uri="{FF2B5EF4-FFF2-40B4-BE49-F238E27FC236}">
                <a16:creationId xmlns:a16="http://schemas.microsoft.com/office/drawing/2014/main" id="{F5C298A4-CBFF-BB69-FF05-F0173F91467E}"/>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27653886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二等辺三角形 10">
            <a:extLst>
              <a:ext uri="{FF2B5EF4-FFF2-40B4-BE49-F238E27FC236}">
                <a16:creationId xmlns:a16="http://schemas.microsoft.com/office/drawing/2014/main" id="{E3FC8506-6E67-34DB-388B-D923AEC7D0F4}"/>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956236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9" name="二等辺三角形 9">
            <a:extLst>
              <a:ext uri="{FF2B5EF4-FFF2-40B4-BE49-F238E27FC236}">
                <a16:creationId xmlns:a16="http://schemas.microsoft.com/office/drawing/2014/main" id="{ABCE29F8-9AE0-025F-CE9C-8DA607690A52}"/>
              </a:ext>
            </a:extLst>
          </p:cNvPr>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0" name="二等辺三角形 10">
            <a:extLst>
              <a:ext uri="{FF2B5EF4-FFF2-40B4-BE49-F238E27FC236}">
                <a16:creationId xmlns:a16="http://schemas.microsoft.com/office/drawing/2014/main" id="{5BF2A71A-7C2D-E088-DE78-35C6BDF11E67}"/>
              </a:ext>
            </a:extLst>
          </p:cNvPr>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51436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Section Sub-Titles</a:t>
            </a:r>
          </a:p>
        </p:txBody>
      </p:sp>
      <p:sp>
        <p:nvSpPr>
          <p:cNvPr id="19" name="Rectangle 18">
            <a:extLst>
              <a:ext uri="{FF2B5EF4-FFF2-40B4-BE49-F238E27FC236}">
                <a16:creationId xmlns:a16="http://schemas.microsoft.com/office/drawing/2014/main" id="{77C29E58-4878-471A-A8CF-FA8607A4052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Student IT Number | Student Name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Student’s Specialization</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7" name="Picture 6" descr="A picture containing photo, table, person, monitor&#10;&#10;Description automatically generated">
            <a:extLst>
              <a:ext uri="{FF2B5EF4-FFF2-40B4-BE49-F238E27FC236}">
                <a16:creationId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12/5/2024</a:t>
            </a:fld>
            <a:endParaRPr lang="en-US" sz="1200" b="1" dirty="0"/>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sldNum="0" hdr="0" ftr="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3899114E-DF91-0B55-DDFA-B4F7348D02F5}"/>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11" name="Picture 10" descr="A picture containing photo, table, person, monitor&#10;&#10;Description automatically generated">
            <a:extLst>
              <a:ext uri="{FF2B5EF4-FFF2-40B4-BE49-F238E27FC236}">
                <a16:creationId xmlns:a16="http://schemas.microsoft.com/office/drawing/2014/main" id="{0279E7C2-C3FB-8743-92A1-8A292C2463AB}"/>
              </a:ext>
            </a:extLst>
          </p:cNvPr>
          <p:cNvPicPr>
            <a:picLocks noChangeAspect="1"/>
          </p:cNvPicPr>
          <p:nvPr userDrawn="1"/>
        </p:nvPicPr>
        <p:blipFill rotWithShape="1">
          <a:blip r:embed="rId13"/>
          <a:srcRect t="90286" r="71976"/>
          <a:stretch/>
        </p:blipFill>
        <p:spPr>
          <a:xfrm>
            <a:off x="0" y="6373302"/>
            <a:ext cx="2514600" cy="490308"/>
          </a:xfrm>
          <a:prstGeom prst="rect">
            <a:avLst/>
          </a:prstGeom>
        </p:spPr>
      </p:pic>
      <p:sp>
        <p:nvSpPr>
          <p:cNvPr id="12" name="TextBox 11">
            <a:extLst>
              <a:ext uri="{FF2B5EF4-FFF2-40B4-BE49-F238E27FC236}">
                <a16:creationId xmlns:a16="http://schemas.microsoft.com/office/drawing/2014/main" id="{9E758001-9BC0-AE32-7FDC-222D91CFA0B3}"/>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12/5/2024</a:t>
            </a:fld>
            <a:endParaRPr lang="en-US" sz="1200" b="1" dirty="0"/>
          </a:p>
        </p:txBody>
      </p:sp>
    </p:spTree>
    <p:extLst>
      <p:ext uri="{BB962C8B-B14F-4D97-AF65-F5344CB8AC3E}">
        <p14:creationId xmlns:p14="http://schemas.microsoft.com/office/powerpoint/2010/main" val="10800071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12/5/2024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377C4457-D967-0A31-798B-D209C6EFAD2E}"/>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11" name="Picture 10" descr="A picture containing photo, table, person, monitor&#10;&#10;Description automatically generated">
            <a:extLst>
              <a:ext uri="{FF2B5EF4-FFF2-40B4-BE49-F238E27FC236}">
                <a16:creationId xmlns:a16="http://schemas.microsoft.com/office/drawing/2014/main" id="{45E490F0-8007-9BF5-105D-21082F2B89DD}"/>
              </a:ext>
            </a:extLst>
          </p:cNvPr>
          <p:cNvPicPr>
            <a:picLocks noChangeAspect="1"/>
          </p:cNvPicPr>
          <p:nvPr userDrawn="1"/>
        </p:nvPicPr>
        <p:blipFill rotWithShape="1">
          <a:blip r:embed="rId13"/>
          <a:srcRect t="90286" r="71976"/>
          <a:stretch/>
        </p:blipFill>
        <p:spPr>
          <a:xfrm>
            <a:off x="0" y="6373302"/>
            <a:ext cx="2514600" cy="490308"/>
          </a:xfrm>
          <a:prstGeom prst="rect">
            <a:avLst/>
          </a:prstGeom>
        </p:spPr>
      </p:pic>
      <p:sp>
        <p:nvSpPr>
          <p:cNvPr id="12" name="TextBox 11">
            <a:extLst>
              <a:ext uri="{FF2B5EF4-FFF2-40B4-BE49-F238E27FC236}">
                <a16:creationId xmlns:a16="http://schemas.microsoft.com/office/drawing/2014/main" id="{94C4792F-21AB-8DF2-D0C1-9B8ADF1DBB2A}"/>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12/5/2024</a:t>
            </a:fld>
            <a:endParaRPr lang="en-US" sz="1200" b="1" dirty="0"/>
          </a:p>
        </p:txBody>
      </p:sp>
    </p:spTree>
    <p:extLst>
      <p:ext uri="{BB962C8B-B14F-4D97-AF65-F5344CB8AC3E}">
        <p14:creationId xmlns:p14="http://schemas.microsoft.com/office/powerpoint/2010/main" val="17837819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75E098-F3D0-453C-BBF5-A7C840F21FD8}"/>
              </a:ext>
            </a:extLst>
          </p:cNvPr>
          <p:cNvSpPr>
            <a:spLocks noGrp="1"/>
          </p:cNvSpPr>
          <p:nvPr>
            <p:ph type="ctrTitle"/>
          </p:nvPr>
        </p:nvSpPr>
        <p:spPr>
          <a:xfrm>
            <a:off x="914400" y="2047619"/>
            <a:ext cx="10363200" cy="1470025"/>
          </a:xfrm>
        </p:spPr>
        <p:txBody>
          <a:bodyPr>
            <a:normAutofit/>
          </a:bodyPr>
          <a:lstStyle/>
          <a:p>
            <a:r>
              <a:rPr lang="en-US" dirty="0">
                <a:effectLst/>
                <a:ea typeface="Calibri" panose="020F0502020204030204" pitchFamily="34" charset="0"/>
              </a:rPr>
              <a:t>ZKP and Security for </a:t>
            </a:r>
            <a:r>
              <a:rPr lang="en-US" dirty="0">
                <a:ea typeface="Calibri" panose="020F0502020204030204" pitchFamily="34" charset="0"/>
              </a:rPr>
              <a:t>E</a:t>
            </a:r>
            <a:r>
              <a:rPr lang="en-US" dirty="0">
                <a:effectLst/>
                <a:ea typeface="Calibri" panose="020F0502020204030204" pitchFamily="34" charset="0"/>
              </a:rPr>
              <a:t>-Voting Systems</a:t>
            </a:r>
            <a:endParaRPr lang="en-US" sz="8000" dirty="0"/>
          </a:p>
        </p:txBody>
      </p:sp>
      <p:sp>
        <p:nvSpPr>
          <p:cNvPr id="5" name="Subtitle 4">
            <a:extLst>
              <a:ext uri="{FF2B5EF4-FFF2-40B4-BE49-F238E27FC236}">
                <a16:creationId xmlns:a16="http://schemas.microsoft.com/office/drawing/2014/main" id="{288F3F03-40A0-499D-BDCC-A8E886D9D7C4}"/>
              </a:ext>
            </a:extLst>
          </p:cNvPr>
          <p:cNvSpPr>
            <a:spLocks noGrp="1"/>
          </p:cNvSpPr>
          <p:nvPr>
            <p:ph type="subTitle" idx="1"/>
          </p:nvPr>
        </p:nvSpPr>
        <p:spPr>
          <a:xfrm>
            <a:off x="1919536" y="3488606"/>
            <a:ext cx="8534400" cy="698376"/>
          </a:xfrm>
        </p:spPr>
        <p:txBody>
          <a:bodyPr/>
          <a:lstStyle/>
          <a:p>
            <a:r>
              <a:rPr lang="en-US" sz="3200" dirty="0">
                <a:solidFill>
                  <a:schemeClr val="tx1"/>
                </a:solidFill>
              </a:rPr>
              <a:t>24-25J-136</a:t>
            </a:r>
            <a:endParaRPr lang="en-US" dirty="0"/>
          </a:p>
        </p:txBody>
      </p:sp>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29ADF-BE00-8A04-A571-459A36E30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3A7A2C-BFD2-2720-5AC9-DDFB5401296F}"/>
              </a:ext>
            </a:extLst>
          </p:cNvPr>
          <p:cNvSpPr>
            <a:spLocks noGrp="1"/>
          </p:cNvSpPr>
          <p:nvPr>
            <p:ph type="title"/>
          </p:nvPr>
        </p:nvSpPr>
        <p:spPr>
          <a:xfrm>
            <a:off x="838200" y="466511"/>
            <a:ext cx="4495800" cy="506710"/>
          </a:xfrm>
        </p:spPr>
        <p:txBody>
          <a:bodyPr anchor="ctr">
            <a:normAutofit/>
          </a:bodyPr>
          <a:lstStyle/>
          <a:p>
            <a:pPr algn="l">
              <a:lnSpc>
                <a:spcPct val="90000"/>
              </a:lnSpc>
            </a:pPr>
            <a:r>
              <a:rPr lang="en-US" sz="2800" b="1" dirty="0"/>
              <a:t>System Architecture</a:t>
            </a:r>
          </a:p>
        </p:txBody>
      </p:sp>
      <p:sp>
        <p:nvSpPr>
          <p:cNvPr id="4" name="Rectangle 3">
            <a:extLst>
              <a:ext uri="{FF2B5EF4-FFF2-40B4-BE49-F238E27FC236}">
                <a16:creationId xmlns:a16="http://schemas.microsoft.com/office/drawing/2014/main" id="{F7E72CC7-7EA4-0B00-3E86-77A7884E8959}"/>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
        <p:nvSpPr>
          <p:cNvPr id="6" name="TextBox 5">
            <a:extLst>
              <a:ext uri="{FF2B5EF4-FFF2-40B4-BE49-F238E27FC236}">
                <a16:creationId xmlns:a16="http://schemas.microsoft.com/office/drawing/2014/main" id="{66C5E96F-7767-09FD-7123-6B49CAB9B72A}"/>
              </a:ext>
            </a:extLst>
          </p:cNvPr>
          <p:cNvSpPr txBox="1"/>
          <p:nvPr/>
        </p:nvSpPr>
        <p:spPr>
          <a:xfrm>
            <a:off x="838200" y="1016544"/>
            <a:ext cx="10134600" cy="646331"/>
          </a:xfrm>
          <a:prstGeom prst="rect">
            <a:avLst/>
          </a:prstGeom>
          <a:noFill/>
        </p:spPr>
        <p:txBody>
          <a:bodyPr wrap="square">
            <a:spAutoFit/>
          </a:bodyPr>
          <a:lstStyle/>
          <a:p>
            <a:r>
              <a:rPr lang="en-US" dirty="0"/>
              <a:t>Our e-voting system architecture is designed with modularity and security in mind. This allows for scalability and flexibility, enabling adaptation to different election scenarios.</a:t>
            </a:r>
          </a:p>
        </p:txBody>
      </p:sp>
      <p:pic>
        <p:nvPicPr>
          <p:cNvPr id="3" name="Image 1" descr="preencoded.png">
            <a:extLst>
              <a:ext uri="{FF2B5EF4-FFF2-40B4-BE49-F238E27FC236}">
                <a16:creationId xmlns:a16="http://schemas.microsoft.com/office/drawing/2014/main" id="{87B8F576-CAD7-659D-3BEA-520B47AEF538}"/>
              </a:ext>
            </a:extLst>
          </p:cNvPr>
          <p:cNvPicPr>
            <a:picLocks noChangeAspect="1"/>
          </p:cNvPicPr>
          <p:nvPr/>
        </p:nvPicPr>
        <p:blipFill>
          <a:blip r:embed="rId2"/>
          <a:stretch>
            <a:fillRect/>
          </a:stretch>
        </p:blipFill>
        <p:spPr>
          <a:xfrm>
            <a:off x="1024295" y="1939072"/>
            <a:ext cx="853321" cy="923564"/>
          </a:xfrm>
          <a:prstGeom prst="rect">
            <a:avLst/>
          </a:prstGeom>
        </p:spPr>
      </p:pic>
      <p:sp>
        <p:nvSpPr>
          <p:cNvPr id="5" name="Text 2">
            <a:extLst>
              <a:ext uri="{FF2B5EF4-FFF2-40B4-BE49-F238E27FC236}">
                <a16:creationId xmlns:a16="http://schemas.microsoft.com/office/drawing/2014/main" id="{D7972A72-F6F0-089C-B447-A9CF8F65F6FB}"/>
              </a:ext>
            </a:extLst>
          </p:cNvPr>
          <p:cNvSpPr/>
          <p:nvPr/>
        </p:nvSpPr>
        <p:spPr>
          <a:xfrm>
            <a:off x="2133600" y="2109688"/>
            <a:ext cx="2245638" cy="28063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Barlow Bold" pitchFamily="34" charset="0"/>
                <a:ea typeface="Barlow Bold" pitchFamily="34" charset="-122"/>
                <a:cs typeface="Barlow Bold" pitchFamily="34" charset="-120"/>
              </a:rPr>
              <a:t>Voter</a:t>
            </a:r>
            <a:endParaRPr lang="en-US" sz="1750" dirty="0"/>
          </a:p>
        </p:txBody>
      </p:sp>
      <p:pic>
        <p:nvPicPr>
          <p:cNvPr id="8" name="Image 2" descr="preencoded.png">
            <a:extLst>
              <a:ext uri="{FF2B5EF4-FFF2-40B4-BE49-F238E27FC236}">
                <a16:creationId xmlns:a16="http://schemas.microsoft.com/office/drawing/2014/main" id="{F71A9F9C-43C1-6F4A-85DC-8354A864405B}"/>
              </a:ext>
            </a:extLst>
          </p:cNvPr>
          <p:cNvPicPr>
            <a:picLocks noChangeAspect="1"/>
          </p:cNvPicPr>
          <p:nvPr/>
        </p:nvPicPr>
        <p:blipFill>
          <a:blip r:embed="rId3"/>
          <a:stretch>
            <a:fillRect/>
          </a:stretch>
        </p:blipFill>
        <p:spPr>
          <a:xfrm>
            <a:off x="1024295" y="2967218"/>
            <a:ext cx="853321" cy="923564"/>
          </a:xfrm>
          <a:prstGeom prst="rect">
            <a:avLst/>
          </a:prstGeom>
        </p:spPr>
      </p:pic>
      <p:sp>
        <p:nvSpPr>
          <p:cNvPr id="9" name="Text 4">
            <a:extLst>
              <a:ext uri="{FF2B5EF4-FFF2-40B4-BE49-F238E27FC236}">
                <a16:creationId xmlns:a16="http://schemas.microsoft.com/office/drawing/2014/main" id="{628E668C-C9E5-A9E6-819A-3AC283F1EBEB}"/>
              </a:ext>
            </a:extLst>
          </p:cNvPr>
          <p:cNvSpPr/>
          <p:nvPr/>
        </p:nvSpPr>
        <p:spPr>
          <a:xfrm>
            <a:off x="2209800" y="3119077"/>
            <a:ext cx="2245638" cy="28063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Barlow Bold" pitchFamily="34" charset="0"/>
                <a:ea typeface="Barlow Bold" pitchFamily="34" charset="-122"/>
                <a:cs typeface="Barlow Bold" pitchFamily="34" charset="-120"/>
              </a:rPr>
              <a:t>ZKP</a:t>
            </a:r>
            <a:endParaRPr lang="en-US" sz="1750" dirty="0"/>
          </a:p>
        </p:txBody>
      </p:sp>
      <p:pic>
        <p:nvPicPr>
          <p:cNvPr id="10" name="Image 3" descr="preencoded.png">
            <a:extLst>
              <a:ext uri="{FF2B5EF4-FFF2-40B4-BE49-F238E27FC236}">
                <a16:creationId xmlns:a16="http://schemas.microsoft.com/office/drawing/2014/main" id="{046A4BA8-DD34-1717-FFF4-B168EC3C65D7}"/>
              </a:ext>
            </a:extLst>
          </p:cNvPr>
          <p:cNvPicPr>
            <a:picLocks noChangeAspect="1"/>
          </p:cNvPicPr>
          <p:nvPr/>
        </p:nvPicPr>
        <p:blipFill>
          <a:blip r:embed="rId4"/>
          <a:stretch>
            <a:fillRect/>
          </a:stretch>
        </p:blipFill>
        <p:spPr>
          <a:xfrm>
            <a:off x="1024295" y="4033780"/>
            <a:ext cx="853321" cy="923563"/>
          </a:xfrm>
          <a:prstGeom prst="rect">
            <a:avLst/>
          </a:prstGeom>
        </p:spPr>
      </p:pic>
      <p:sp>
        <p:nvSpPr>
          <p:cNvPr id="11" name="Text 6">
            <a:extLst>
              <a:ext uri="{FF2B5EF4-FFF2-40B4-BE49-F238E27FC236}">
                <a16:creationId xmlns:a16="http://schemas.microsoft.com/office/drawing/2014/main" id="{AB9E42CC-65CA-ECC0-D3DB-FEF43E687A95}"/>
              </a:ext>
            </a:extLst>
          </p:cNvPr>
          <p:cNvSpPr/>
          <p:nvPr/>
        </p:nvSpPr>
        <p:spPr>
          <a:xfrm>
            <a:off x="2103268" y="4268513"/>
            <a:ext cx="2245638" cy="28063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Barlow Bold" pitchFamily="34" charset="0"/>
                <a:ea typeface="Barlow Bold" pitchFamily="34" charset="-122"/>
                <a:cs typeface="Barlow Bold" pitchFamily="34" charset="-120"/>
              </a:rPr>
              <a:t>Blockchain</a:t>
            </a:r>
            <a:endParaRPr lang="en-US" sz="1750" dirty="0"/>
          </a:p>
        </p:txBody>
      </p:sp>
      <p:pic>
        <p:nvPicPr>
          <p:cNvPr id="12" name="Image 4" descr="preencoded.png">
            <a:extLst>
              <a:ext uri="{FF2B5EF4-FFF2-40B4-BE49-F238E27FC236}">
                <a16:creationId xmlns:a16="http://schemas.microsoft.com/office/drawing/2014/main" id="{C4855BFF-E68A-976D-4DEA-46058825E588}"/>
              </a:ext>
            </a:extLst>
          </p:cNvPr>
          <p:cNvPicPr>
            <a:picLocks noChangeAspect="1"/>
          </p:cNvPicPr>
          <p:nvPr/>
        </p:nvPicPr>
        <p:blipFill>
          <a:blip r:embed="rId5"/>
          <a:stretch>
            <a:fillRect/>
          </a:stretch>
        </p:blipFill>
        <p:spPr>
          <a:xfrm>
            <a:off x="1024295" y="5100341"/>
            <a:ext cx="853321" cy="853816"/>
          </a:xfrm>
          <a:prstGeom prst="rect">
            <a:avLst/>
          </a:prstGeom>
        </p:spPr>
      </p:pic>
      <p:sp>
        <p:nvSpPr>
          <p:cNvPr id="13" name="Text 8">
            <a:extLst>
              <a:ext uri="{FF2B5EF4-FFF2-40B4-BE49-F238E27FC236}">
                <a16:creationId xmlns:a16="http://schemas.microsoft.com/office/drawing/2014/main" id="{B0BC7686-745F-F9AC-71A0-91F9286A5E6B}"/>
              </a:ext>
            </a:extLst>
          </p:cNvPr>
          <p:cNvSpPr/>
          <p:nvPr/>
        </p:nvSpPr>
        <p:spPr>
          <a:xfrm>
            <a:off x="2182633" y="5277902"/>
            <a:ext cx="2245638" cy="28063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Barlow Bold" pitchFamily="34" charset="0"/>
                <a:ea typeface="Barlow Bold" pitchFamily="34" charset="-122"/>
                <a:cs typeface="Barlow Bold" pitchFamily="34" charset="-120"/>
              </a:rPr>
              <a:t>API</a:t>
            </a:r>
            <a:endParaRPr lang="en-US" sz="1750" dirty="0"/>
          </a:p>
        </p:txBody>
      </p:sp>
      <p:sp>
        <p:nvSpPr>
          <p:cNvPr id="17" name="TextBox 16">
            <a:extLst>
              <a:ext uri="{FF2B5EF4-FFF2-40B4-BE49-F238E27FC236}">
                <a16:creationId xmlns:a16="http://schemas.microsoft.com/office/drawing/2014/main" id="{C93B35B6-CEB4-517E-B8C0-7C77FBBB437A}"/>
              </a:ext>
            </a:extLst>
          </p:cNvPr>
          <p:cNvSpPr txBox="1"/>
          <p:nvPr/>
        </p:nvSpPr>
        <p:spPr>
          <a:xfrm>
            <a:off x="3505200" y="2057539"/>
            <a:ext cx="6094520" cy="369332"/>
          </a:xfrm>
          <a:prstGeom prst="rect">
            <a:avLst/>
          </a:prstGeom>
          <a:noFill/>
        </p:spPr>
        <p:txBody>
          <a:bodyPr wrap="square">
            <a:spAutoFit/>
          </a:bodyPr>
          <a:lstStyle/>
          <a:p>
            <a:r>
              <a:rPr lang="en-US" dirty="0"/>
              <a:t>Submits vote data.</a:t>
            </a:r>
          </a:p>
        </p:txBody>
      </p:sp>
      <p:sp>
        <p:nvSpPr>
          <p:cNvPr id="21" name="TextBox 20">
            <a:extLst>
              <a:ext uri="{FF2B5EF4-FFF2-40B4-BE49-F238E27FC236}">
                <a16:creationId xmlns:a16="http://schemas.microsoft.com/office/drawing/2014/main" id="{B80AA5B5-361E-5E1D-90D8-DD3D49AAA9A7}"/>
              </a:ext>
            </a:extLst>
          </p:cNvPr>
          <p:cNvSpPr txBox="1"/>
          <p:nvPr/>
        </p:nvSpPr>
        <p:spPr>
          <a:xfrm>
            <a:off x="3505200" y="3040693"/>
            <a:ext cx="6094520" cy="369332"/>
          </a:xfrm>
          <a:prstGeom prst="rect">
            <a:avLst/>
          </a:prstGeom>
          <a:noFill/>
        </p:spPr>
        <p:txBody>
          <a:bodyPr wrap="square">
            <a:spAutoFit/>
          </a:bodyPr>
          <a:lstStyle/>
          <a:p>
            <a:r>
              <a:rPr lang="en-US" dirty="0"/>
              <a:t>Generates proof of authentication.</a:t>
            </a:r>
          </a:p>
        </p:txBody>
      </p:sp>
      <p:sp>
        <p:nvSpPr>
          <p:cNvPr id="23" name="TextBox 22">
            <a:extLst>
              <a:ext uri="{FF2B5EF4-FFF2-40B4-BE49-F238E27FC236}">
                <a16:creationId xmlns:a16="http://schemas.microsoft.com/office/drawing/2014/main" id="{3E8F691A-4EC3-28BF-1A2A-FA7625110803}"/>
              </a:ext>
            </a:extLst>
          </p:cNvPr>
          <p:cNvSpPr txBox="1"/>
          <p:nvPr/>
        </p:nvSpPr>
        <p:spPr>
          <a:xfrm>
            <a:off x="3505200" y="4179811"/>
            <a:ext cx="6094520" cy="369332"/>
          </a:xfrm>
          <a:prstGeom prst="rect">
            <a:avLst/>
          </a:prstGeom>
          <a:noFill/>
        </p:spPr>
        <p:txBody>
          <a:bodyPr wrap="square">
            <a:spAutoFit/>
          </a:bodyPr>
          <a:lstStyle/>
          <a:p>
            <a:r>
              <a:rPr lang="en-US" dirty="0"/>
              <a:t>Securely stores votes.</a:t>
            </a:r>
          </a:p>
        </p:txBody>
      </p:sp>
      <p:sp>
        <p:nvSpPr>
          <p:cNvPr id="25" name="TextBox 24">
            <a:extLst>
              <a:ext uri="{FF2B5EF4-FFF2-40B4-BE49-F238E27FC236}">
                <a16:creationId xmlns:a16="http://schemas.microsoft.com/office/drawing/2014/main" id="{5B232185-B808-9434-4E6E-CBE88F5AE6C1}"/>
              </a:ext>
            </a:extLst>
          </p:cNvPr>
          <p:cNvSpPr txBox="1"/>
          <p:nvPr/>
        </p:nvSpPr>
        <p:spPr>
          <a:xfrm>
            <a:off x="3505200" y="5222965"/>
            <a:ext cx="6094520" cy="369332"/>
          </a:xfrm>
          <a:prstGeom prst="rect">
            <a:avLst/>
          </a:prstGeom>
          <a:noFill/>
        </p:spPr>
        <p:txBody>
          <a:bodyPr wrap="square">
            <a:spAutoFit/>
          </a:bodyPr>
          <a:lstStyle/>
          <a:p>
            <a:r>
              <a:rPr lang="en-US" dirty="0"/>
              <a:t>Provides vote casting and status retrieval.</a:t>
            </a:r>
          </a:p>
        </p:txBody>
      </p:sp>
      <p:pic>
        <p:nvPicPr>
          <p:cNvPr id="26" name="Image 0" descr="preencoded.png">
            <a:extLst>
              <a:ext uri="{FF2B5EF4-FFF2-40B4-BE49-F238E27FC236}">
                <a16:creationId xmlns:a16="http://schemas.microsoft.com/office/drawing/2014/main" id="{EA15B781-27BC-D883-22BE-DCD876F6FB09}"/>
              </a:ext>
            </a:extLst>
          </p:cNvPr>
          <p:cNvPicPr>
            <a:picLocks noChangeAspect="1"/>
          </p:cNvPicPr>
          <p:nvPr/>
        </p:nvPicPr>
        <p:blipFill>
          <a:blip r:embed="rId6"/>
          <a:stretch>
            <a:fillRect/>
          </a:stretch>
        </p:blipFill>
        <p:spPr>
          <a:xfrm>
            <a:off x="7736564" y="1708223"/>
            <a:ext cx="3998235" cy="4784651"/>
          </a:xfrm>
          <a:prstGeom prst="rect">
            <a:avLst/>
          </a:prstGeom>
        </p:spPr>
      </p:pic>
    </p:spTree>
    <p:extLst>
      <p:ext uri="{BB962C8B-B14F-4D97-AF65-F5344CB8AC3E}">
        <p14:creationId xmlns:p14="http://schemas.microsoft.com/office/powerpoint/2010/main" val="35135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white sheet of paper with text and words&#10;&#10;Description automatically generated">
            <a:extLst>
              <a:ext uri="{FF2B5EF4-FFF2-40B4-BE49-F238E27FC236}">
                <a16:creationId xmlns:a16="http://schemas.microsoft.com/office/drawing/2014/main" id="{C2B34072-3748-4928-FEE7-0FEDE269F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86" y="1143000"/>
            <a:ext cx="11143228" cy="5181600"/>
          </a:xfrm>
          <a:prstGeom prst="rect">
            <a:avLst/>
          </a:prstGeom>
          <a:noFill/>
        </p:spPr>
      </p:pic>
      <p:sp>
        <p:nvSpPr>
          <p:cNvPr id="9" name="Rectangle 8">
            <a:extLst>
              <a:ext uri="{FF2B5EF4-FFF2-40B4-BE49-F238E27FC236}">
                <a16:creationId xmlns:a16="http://schemas.microsoft.com/office/drawing/2014/main" id="{6ECE4620-C522-D94E-6177-1D416E82865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Tree>
    <p:extLst>
      <p:ext uri="{BB962C8B-B14F-4D97-AF65-F5344CB8AC3E}">
        <p14:creationId xmlns:p14="http://schemas.microsoft.com/office/powerpoint/2010/main" val="1239560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7195-AD7D-16E1-DD7B-18D111A89B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FC2FD3F-619D-9B86-37A6-47B869C43029}"/>
              </a:ext>
            </a:extLst>
          </p:cNvPr>
          <p:cNvSpPr>
            <a:spLocks noGrp="1"/>
          </p:cNvSpPr>
          <p:nvPr>
            <p:ph type="title"/>
          </p:nvPr>
        </p:nvSpPr>
        <p:spPr>
          <a:xfrm>
            <a:off x="609600" y="304800"/>
            <a:ext cx="6629400" cy="792162"/>
          </a:xfrm>
        </p:spPr>
        <p:txBody>
          <a:bodyPr anchor="ctr">
            <a:normAutofit/>
          </a:bodyPr>
          <a:lstStyle/>
          <a:p>
            <a:pPr algn="l"/>
            <a:r>
              <a:rPr lang="en-US" sz="3200" b="1" dirty="0"/>
              <a:t>Methodology</a:t>
            </a:r>
            <a:r>
              <a:rPr lang="en-US" dirty="0"/>
              <a:t> </a:t>
            </a:r>
          </a:p>
        </p:txBody>
      </p:sp>
      <p:sp>
        <p:nvSpPr>
          <p:cNvPr id="9" name="Rectangle 8">
            <a:extLst>
              <a:ext uri="{FF2B5EF4-FFF2-40B4-BE49-F238E27FC236}">
                <a16:creationId xmlns:a16="http://schemas.microsoft.com/office/drawing/2014/main" id="{A147DB90-6AAC-416A-5BD0-A89AF5439C9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
        <p:nvSpPr>
          <p:cNvPr id="3" name="TextBox 2">
            <a:extLst>
              <a:ext uri="{FF2B5EF4-FFF2-40B4-BE49-F238E27FC236}">
                <a16:creationId xmlns:a16="http://schemas.microsoft.com/office/drawing/2014/main" id="{FCE0C600-7092-568E-2D6D-6F67FABC5BFE}"/>
              </a:ext>
            </a:extLst>
          </p:cNvPr>
          <p:cNvSpPr txBox="1"/>
          <p:nvPr/>
        </p:nvSpPr>
        <p:spPr>
          <a:xfrm>
            <a:off x="609600" y="1371600"/>
            <a:ext cx="10591800" cy="646331"/>
          </a:xfrm>
          <a:prstGeom prst="rect">
            <a:avLst/>
          </a:prstGeom>
          <a:noFill/>
        </p:spPr>
        <p:txBody>
          <a:bodyPr wrap="square">
            <a:spAutoFit/>
          </a:bodyPr>
          <a:lstStyle/>
          <a:p>
            <a:r>
              <a:rPr lang="en-US" dirty="0"/>
              <a:t>Our project is divided into two phases, each focusing on specific tasks and functionalities. This phased approach allows for incremental progress and early validation of key components.</a:t>
            </a:r>
          </a:p>
        </p:txBody>
      </p:sp>
      <p:sp>
        <p:nvSpPr>
          <p:cNvPr id="7" name="TextBox 6">
            <a:extLst>
              <a:ext uri="{FF2B5EF4-FFF2-40B4-BE49-F238E27FC236}">
                <a16:creationId xmlns:a16="http://schemas.microsoft.com/office/drawing/2014/main" id="{AE1F6476-DEF2-876D-8F6D-9909744666AF}"/>
              </a:ext>
            </a:extLst>
          </p:cNvPr>
          <p:cNvSpPr txBox="1"/>
          <p:nvPr/>
        </p:nvSpPr>
        <p:spPr>
          <a:xfrm>
            <a:off x="609600" y="2730714"/>
            <a:ext cx="2591540" cy="369332"/>
          </a:xfrm>
          <a:prstGeom prst="rect">
            <a:avLst/>
          </a:prstGeom>
          <a:noFill/>
        </p:spPr>
        <p:txBody>
          <a:bodyPr wrap="square">
            <a:spAutoFit/>
          </a:bodyPr>
          <a:lstStyle/>
          <a:p>
            <a:r>
              <a:rPr lang="en-US" dirty="0"/>
              <a:t>Phase 1 (Completed)</a:t>
            </a:r>
          </a:p>
        </p:txBody>
      </p:sp>
      <p:sp>
        <p:nvSpPr>
          <p:cNvPr id="11" name="TextBox 10">
            <a:extLst>
              <a:ext uri="{FF2B5EF4-FFF2-40B4-BE49-F238E27FC236}">
                <a16:creationId xmlns:a16="http://schemas.microsoft.com/office/drawing/2014/main" id="{6433F39C-CA2B-3946-8541-54199572AADB}"/>
              </a:ext>
            </a:extLst>
          </p:cNvPr>
          <p:cNvSpPr txBox="1"/>
          <p:nvPr/>
        </p:nvSpPr>
        <p:spPr>
          <a:xfrm>
            <a:off x="6644196" y="2718228"/>
            <a:ext cx="2591540" cy="369332"/>
          </a:xfrm>
          <a:prstGeom prst="rect">
            <a:avLst/>
          </a:prstGeom>
          <a:noFill/>
        </p:spPr>
        <p:txBody>
          <a:bodyPr wrap="square">
            <a:spAutoFit/>
          </a:bodyPr>
          <a:lstStyle/>
          <a:p>
            <a:r>
              <a:rPr lang="en-US" dirty="0"/>
              <a:t>Phase 2 (Upcoming)</a:t>
            </a:r>
          </a:p>
        </p:txBody>
      </p:sp>
      <p:sp>
        <p:nvSpPr>
          <p:cNvPr id="13" name="TextBox 12">
            <a:extLst>
              <a:ext uri="{FF2B5EF4-FFF2-40B4-BE49-F238E27FC236}">
                <a16:creationId xmlns:a16="http://schemas.microsoft.com/office/drawing/2014/main" id="{B1CCD09C-CC33-28B4-3CB8-A695B039DF25}"/>
              </a:ext>
            </a:extLst>
          </p:cNvPr>
          <p:cNvSpPr txBox="1"/>
          <p:nvPr/>
        </p:nvSpPr>
        <p:spPr>
          <a:xfrm>
            <a:off x="381000" y="3266814"/>
            <a:ext cx="6019800" cy="1754326"/>
          </a:xfrm>
          <a:prstGeom prst="rect">
            <a:avLst/>
          </a:prstGeom>
          <a:noFill/>
        </p:spPr>
        <p:txBody>
          <a:bodyPr wrap="square">
            <a:spAutoFit/>
          </a:bodyPr>
          <a:lstStyle/>
          <a:p>
            <a:pPr marL="285750" indent="-285750">
              <a:buFont typeface="Arial" panose="020B0604020202020204" pitchFamily="34" charset="0"/>
              <a:buChar char="•"/>
            </a:pPr>
            <a:r>
              <a:rPr lang="en-US" dirty="0"/>
              <a:t>Developed ZKP module for vote privacy.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Created blockchain for secure vote storage.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Implemented API for vote casting and status checking.</a:t>
            </a:r>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1CECA163-0A62-C175-A72F-DEB79091EE41}"/>
              </a:ext>
            </a:extLst>
          </p:cNvPr>
          <p:cNvSpPr txBox="1"/>
          <p:nvPr/>
        </p:nvSpPr>
        <p:spPr>
          <a:xfrm>
            <a:off x="6400800" y="3266814"/>
            <a:ext cx="6094520" cy="1200329"/>
          </a:xfrm>
          <a:prstGeom prst="rect">
            <a:avLst/>
          </a:prstGeom>
          <a:noFill/>
        </p:spPr>
        <p:txBody>
          <a:bodyPr wrap="square">
            <a:spAutoFit/>
          </a:bodyPr>
          <a:lstStyle/>
          <a:p>
            <a:pPr marL="285750" indent="-285750">
              <a:buFont typeface="Arial" panose="020B0604020202020204" pitchFamily="34" charset="0"/>
              <a:buChar char="•"/>
            </a:pPr>
            <a:r>
              <a:rPr lang="en-US" dirty="0"/>
              <a:t>Integrate all Components and add security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 testing and deployment.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0951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37DCF-A018-136C-64E1-158F40C41EA2}"/>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98E60B07-625B-4E57-628D-BC3098D90377}"/>
              </a:ext>
            </a:extLst>
          </p:cNvPr>
          <p:cNvSpPr txBox="1">
            <a:spLocks/>
          </p:cNvSpPr>
          <p:nvPr/>
        </p:nvSpPr>
        <p:spPr>
          <a:xfrm>
            <a:off x="536113" y="762000"/>
            <a:ext cx="11684000" cy="7921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cap="all" dirty="0">
                <a:solidFill>
                  <a:schemeClr val="tx1"/>
                </a:solidFill>
                <a:latin typeface="Arial" panose="020B0604020202020204" pitchFamily="34" charset="0"/>
                <a:cs typeface="Arial" panose="020B0604020202020204" pitchFamily="34" charset="0"/>
              </a:rPr>
              <a:t>Results So Far</a:t>
            </a:r>
          </a:p>
        </p:txBody>
      </p:sp>
      <p:sp>
        <p:nvSpPr>
          <p:cNvPr id="6" name="TextBox 5">
            <a:extLst>
              <a:ext uri="{FF2B5EF4-FFF2-40B4-BE49-F238E27FC236}">
                <a16:creationId xmlns:a16="http://schemas.microsoft.com/office/drawing/2014/main" id="{49CF7C9D-1A83-50A7-16ED-D8BC459C8DF3}"/>
              </a:ext>
            </a:extLst>
          </p:cNvPr>
          <p:cNvSpPr txBox="1"/>
          <p:nvPr/>
        </p:nvSpPr>
        <p:spPr>
          <a:xfrm>
            <a:off x="536112" y="1981200"/>
            <a:ext cx="11122487" cy="923330"/>
          </a:xfrm>
          <a:prstGeom prst="rect">
            <a:avLst/>
          </a:prstGeom>
          <a:noFill/>
        </p:spPr>
        <p:txBody>
          <a:bodyPr wrap="square">
            <a:spAutoFit/>
          </a:bodyPr>
          <a:lstStyle/>
          <a:p>
            <a:r>
              <a:rPr lang="en-US" dirty="0"/>
              <a:t>We've achieved significant milestones in the first phase of our project, demonstrating the feasibility and effectiveness of our approach. Our system has already implemented essential functionalities for a secure and transparent e-voting platform.</a:t>
            </a:r>
          </a:p>
        </p:txBody>
      </p:sp>
      <p:sp>
        <p:nvSpPr>
          <p:cNvPr id="16" name="TextBox 15">
            <a:extLst>
              <a:ext uri="{FF2B5EF4-FFF2-40B4-BE49-F238E27FC236}">
                <a16:creationId xmlns:a16="http://schemas.microsoft.com/office/drawing/2014/main" id="{42F0C826-33E8-D22E-C765-46D65921DF18}"/>
              </a:ext>
            </a:extLst>
          </p:cNvPr>
          <p:cNvSpPr txBox="1"/>
          <p:nvPr/>
        </p:nvSpPr>
        <p:spPr>
          <a:xfrm>
            <a:off x="685800" y="3244334"/>
            <a:ext cx="6112274" cy="369332"/>
          </a:xfrm>
          <a:prstGeom prst="rect">
            <a:avLst/>
          </a:prstGeom>
          <a:noFill/>
        </p:spPr>
        <p:txBody>
          <a:bodyPr wrap="square">
            <a:spAutoFit/>
          </a:bodyPr>
          <a:lstStyle/>
          <a:p>
            <a:r>
              <a:rPr lang="en-US" b="1" dirty="0"/>
              <a:t>ZKP Integration</a:t>
            </a:r>
          </a:p>
        </p:txBody>
      </p:sp>
      <p:sp>
        <p:nvSpPr>
          <p:cNvPr id="18" name="TextBox 17">
            <a:extLst>
              <a:ext uri="{FF2B5EF4-FFF2-40B4-BE49-F238E27FC236}">
                <a16:creationId xmlns:a16="http://schemas.microsoft.com/office/drawing/2014/main" id="{78E64DCA-15E7-BA61-7B43-E2C98D0FD82E}"/>
              </a:ext>
            </a:extLst>
          </p:cNvPr>
          <p:cNvSpPr txBox="1"/>
          <p:nvPr/>
        </p:nvSpPr>
        <p:spPr>
          <a:xfrm>
            <a:off x="2984480" y="3244334"/>
            <a:ext cx="6112274" cy="369332"/>
          </a:xfrm>
          <a:prstGeom prst="rect">
            <a:avLst/>
          </a:prstGeom>
          <a:noFill/>
        </p:spPr>
        <p:txBody>
          <a:bodyPr wrap="square">
            <a:spAutoFit/>
          </a:bodyPr>
          <a:lstStyle/>
          <a:p>
            <a:r>
              <a:rPr lang="en-US" dirty="0"/>
              <a:t>Successful implementation of ZKP for voter authentication.</a:t>
            </a:r>
          </a:p>
        </p:txBody>
      </p:sp>
      <p:sp>
        <p:nvSpPr>
          <p:cNvPr id="20" name="TextBox 19">
            <a:extLst>
              <a:ext uri="{FF2B5EF4-FFF2-40B4-BE49-F238E27FC236}">
                <a16:creationId xmlns:a16="http://schemas.microsoft.com/office/drawing/2014/main" id="{78FEA66C-2501-2847-8E3D-6A397D69D943}"/>
              </a:ext>
            </a:extLst>
          </p:cNvPr>
          <p:cNvSpPr txBox="1"/>
          <p:nvPr/>
        </p:nvSpPr>
        <p:spPr>
          <a:xfrm>
            <a:off x="685800" y="3974802"/>
            <a:ext cx="1600200" cy="369332"/>
          </a:xfrm>
          <a:prstGeom prst="rect">
            <a:avLst/>
          </a:prstGeom>
          <a:noFill/>
        </p:spPr>
        <p:txBody>
          <a:bodyPr wrap="square">
            <a:spAutoFit/>
          </a:bodyPr>
          <a:lstStyle/>
          <a:p>
            <a:r>
              <a:rPr lang="en-US" b="1" dirty="0"/>
              <a:t>Blockchain</a:t>
            </a:r>
          </a:p>
        </p:txBody>
      </p:sp>
      <p:sp>
        <p:nvSpPr>
          <p:cNvPr id="22" name="TextBox 21">
            <a:extLst>
              <a:ext uri="{FF2B5EF4-FFF2-40B4-BE49-F238E27FC236}">
                <a16:creationId xmlns:a16="http://schemas.microsoft.com/office/drawing/2014/main" id="{555873E9-6E23-7B68-D8DA-7DDCC9027FC8}"/>
              </a:ext>
            </a:extLst>
          </p:cNvPr>
          <p:cNvSpPr txBox="1"/>
          <p:nvPr/>
        </p:nvSpPr>
        <p:spPr>
          <a:xfrm>
            <a:off x="2984480" y="3969692"/>
            <a:ext cx="6112274" cy="369332"/>
          </a:xfrm>
          <a:prstGeom prst="rect">
            <a:avLst/>
          </a:prstGeom>
          <a:noFill/>
        </p:spPr>
        <p:txBody>
          <a:bodyPr wrap="square">
            <a:spAutoFit/>
          </a:bodyPr>
          <a:lstStyle/>
          <a:p>
            <a:r>
              <a:rPr lang="en-US" dirty="0"/>
              <a:t>Secure storage of votes on a custom blockchain.</a:t>
            </a:r>
          </a:p>
        </p:txBody>
      </p:sp>
      <p:sp>
        <p:nvSpPr>
          <p:cNvPr id="24" name="TextBox 23">
            <a:extLst>
              <a:ext uri="{FF2B5EF4-FFF2-40B4-BE49-F238E27FC236}">
                <a16:creationId xmlns:a16="http://schemas.microsoft.com/office/drawing/2014/main" id="{E4C6246B-A140-3629-C158-74D2075E1248}"/>
              </a:ext>
            </a:extLst>
          </p:cNvPr>
          <p:cNvSpPr txBox="1"/>
          <p:nvPr/>
        </p:nvSpPr>
        <p:spPr>
          <a:xfrm>
            <a:off x="762000" y="4705270"/>
            <a:ext cx="1524000" cy="369332"/>
          </a:xfrm>
          <a:prstGeom prst="rect">
            <a:avLst/>
          </a:prstGeom>
          <a:noFill/>
        </p:spPr>
        <p:txBody>
          <a:bodyPr wrap="square">
            <a:spAutoFit/>
          </a:bodyPr>
          <a:lstStyle/>
          <a:p>
            <a:r>
              <a:rPr lang="en-US" b="1" dirty="0"/>
              <a:t>API</a:t>
            </a:r>
          </a:p>
        </p:txBody>
      </p:sp>
      <p:sp>
        <p:nvSpPr>
          <p:cNvPr id="26" name="TextBox 25">
            <a:extLst>
              <a:ext uri="{FF2B5EF4-FFF2-40B4-BE49-F238E27FC236}">
                <a16:creationId xmlns:a16="http://schemas.microsoft.com/office/drawing/2014/main" id="{426F41CD-32D5-89EA-E058-179FE2AB9EA9}"/>
              </a:ext>
            </a:extLst>
          </p:cNvPr>
          <p:cNvSpPr txBox="1"/>
          <p:nvPr/>
        </p:nvSpPr>
        <p:spPr>
          <a:xfrm>
            <a:off x="2984480" y="4705270"/>
            <a:ext cx="6112274" cy="369332"/>
          </a:xfrm>
          <a:prstGeom prst="rect">
            <a:avLst/>
          </a:prstGeom>
          <a:noFill/>
        </p:spPr>
        <p:txBody>
          <a:bodyPr wrap="square">
            <a:spAutoFit/>
          </a:bodyPr>
          <a:lstStyle/>
          <a:p>
            <a:r>
              <a:rPr lang="en-US" dirty="0"/>
              <a:t>HTTPS-secured Flask API for vote casting and retrieval.</a:t>
            </a:r>
          </a:p>
        </p:txBody>
      </p:sp>
      <p:sp>
        <p:nvSpPr>
          <p:cNvPr id="27" name="Rectangle 26">
            <a:extLst>
              <a:ext uri="{FF2B5EF4-FFF2-40B4-BE49-F238E27FC236}">
                <a16:creationId xmlns:a16="http://schemas.microsoft.com/office/drawing/2014/main" id="{09A816FD-53E8-6B75-1511-08D68B04C06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Tree>
    <p:extLst>
      <p:ext uri="{BB962C8B-B14F-4D97-AF65-F5344CB8AC3E}">
        <p14:creationId xmlns:p14="http://schemas.microsoft.com/office/powerpoint/2010/main" val="424547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F36C3-D61F-724C-8D44-656BF1D849D1}"/>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5F719D6C-C740-60AD-2261-8869D188295D}"/>
              </a:ext>
            </a:extLst>
          </p:cNvPr>
          <p:cNvSpPr txBox="1">
            <a:spLocks/>
          </p:cNvSpPr>
          <p:nvPr/>
        </p:nvSpPr>
        <p:spPr>
          <a:xfrm>
            <a:off x="536113" y="762000"/>
            <a:ext cx="11684000" cy="7921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cap="all" dirty="0">
                <a:solidFill>
                  <a:schemeClr val="tx1"/>
                </a:solidFill>
                <a:latin typeface="Arial" panose="020B0604020202020204" pitchFamily="34" charset="0"/>
                <a:cs typeface="Arial" panose="020B0604020202020204" pitchFamily="34" charset="0"/>
              </a:rPr>
              <a:t>Challenges and Future Work</a:t>
            </a:r>
          </a:p>
        </p:txBody>
      </p:sp>
      <p:sp>
        <p:nvSpPr>
          <p:cNvPr id="6" name="TextBox 5">
            <a:extLst>
              <a:ext uri="{FF2B5EF4-FFF2-40B4-BE49-F238E27FC236}">
                <a16:creationId xmlns:a16="http://schemas.microsoft.com/office/drawing/2014/main" id="{02CD0E0D-D6D5-C56A-8A04-48B74BE76C5B}"/>
              </a:ext>
            </a:extLst>
          </p:cNvPr>
          <p:cNvSpPr txBox="1"/>
          <p:nvPr/>
        </p:nvSpPr>
        <p:spPr>
          <a:xfrm>
            <a:off x="536112" y="1981200"/>
            <a:ext cx="10817687" cy="923330"/>
          </a:xfrm>
          <a:prstGeom prst="rect">
            <a:avLst/>
          </a:prstGeom>
          <a:noFill/>
        </p:spPr>
        <p:txBody>
          <a:bodyPr wrap="square">
            <a:spAutoFit/>
          </a:bodyPr>
          <a:lstStyle/>
          <a:p>
            <a:r>
              <a:rPr lang="en-US" dirty="0"/>
              <a:t>While we have made significant progress, there are still challenges to address as we move forward. We are developing strategies to overcome these obstacles and further enhance the security and scalability of our e-voting system.</a:t>
            </a:r>
          </a:p>
        </p:txBody>
      </p:sp>
      <p:sp>
        <p:nvSpPr>
          <p:cNvPr id="8" name="TextBox 7">
            <a:extLst>
              <a:ext uri="{FF2B5EF4-FFF2-40B4-BE49-F238E27FC236}">
                <a16:creationId xmlns:a16="http://schemas.microsoft.com/office/drawing/2014/main" id="{1CDD5DED-0F13-1CB0-F712-0C6EF523B1E8}"/>
              </a:ext>
            </a:extLst>
          </p:cNvPr>
          <p:cNvSpPr txBox="1"/>
          <p:nvPr/>
        </p:nvSpPr>
        <p:spPr>
          <a:xfrm>
            <a:off x="1965952" y="3262568"/>
            <a:ext cx="2087896" cy="369332"/>
          </a:xfrm>
          <a:prstGeom prst="rect">
            <a:avLst/>
          </a:prstGeom>
          <a:noFill/>
        </p:spPr>
        <p:txBody>
          <a:bodyPr wrap="square">
            <a:spAutoFit/>
          </a:bodyPr>
          <a:lstStyle/>
          <a:p>
            <a:r>
              <a:rPr lang="en-US" b="1" dirty="0"/>
              <a:t>Security</a:t>
            </a:r>
          </a:p>
        </p:txBody>
      </p:sp>
      <p:sp>
        <p:nvSpPr>
          <p:cNvPr id="10" name="TextBox 9">
            <a:extLst>
              <a:ext uri="{FF2B5EF4-FFF2-40B4-BE49-F238E27FC236}">
                <a16:creationId xmlns:a16="http://schemas.microsoft.com/office/drawing/2014/main" id="{8E9F7027-8DDD-ACC4-3611-D5A01700BF58}"/>
              </a:ext>
            </a:extLst>
          </p:cNvPr>
          <p:cNvSpPr txBox="1"/>
          <p:nvPr/>
        </p:nvSpPr>
        <p:spPr>
          <a:xfrm>
            <a:off x="609600" y="3953471"/>
            <a:ext cx="4800600" cy="646331"/>
          </a:xfrm>
          <a:prstGeom prst="rect">
            <a:avLst/>
          </a:prstGeom>
          <a:noFill/>
        </p:spPr>
        <p:txBody>
          <a:bodyPr wrap="square">
            <a:spAutoFit/>
          </a:bodyPr>
          <a:lstStyle/>
          <a:p>
            <a:pPr marL="285750" indent="-285750">
              <a:buFont typeface="Arial" panose="020B0604020202020204" pitchFamily="34" charset="0"/>
              <a:buChar char="•"/>
            </a:pPr>
            <a:r>
              <a:rPr lang="en-US" dirty="0"/>
              <a:t>Preventing duplicate votes and ensuring scalability for large elections.</a:t>
            </a:r>
          </a:p>
        </p:txBody>
      </p:sp>
      <p:sp>
        <p:nvSpPr>
          <p:cNvPr id="12" name="TextBox 11">
            <a:extLst>
              <a:ext uri="{FF2B5EF4-FFF2-40B4-BE49-F238E27FC236}">
                <a16:creationId xmlns:a16="http://schemas.microsoft.com/office/drawing/2014/main" id="{4C60E1DD-A7EA-BB8B-BF56-B362E348A1F4}"/>
              </a:ext>
            </a:extLst>
          </p:cNvPr>
          <p:cNvSpPr txBox="1"/>
          <p:nvPr/>
        </p:nvSpPr>
        <p:spPr>
          <a:xfrm>
            <a:off x="7448610" y="3266552"/>
            <a:ext cx="3039862" cy="369332"/>
          </a:xfrm>
          <a:prstGeom prst="rect">
            <a:avLst/>
          </a:prstGeom>
          <a:noFill/>
        </p:spPr>
        <p:txBody>
          <a:bodyPr wrap="square">
            <a:spAutoFit/>
          </a:bodyPr>
          <a:lstStyle/>
          <a:p>
            <a:r>
              <a:rPr lang="en-US" b="1" dirty="0"/>
              <a:t>Performance</a:t>
            </a:r>
          </a:p>
        </p:txBody>
      </p:sp>
      <p:sp>
        <p:nvSpPr>
          <p:cNvPr id="14" name="TextBox 13">
            <a:extLst>
              <a:ext uri="{FF2B5EF4-FFF2-40B4-BE49-F238E27FC236}">
                <a16:creationId xmlns:a16="http://schemas.microsoft.com/office/drawing/2014/main" id="{A9185FF3-5F58-AF4E-3AAD-B5F3A3E50910}"/>
              </a:ext>
            </a:extLst>
          </p:cNvPr>
          <p:cNvSpPr txBox="1"/>
          <p:nvPr/>
        </p:nvSpPr>
        <p:spPr>
          <a:xfrm>
            <a:off x="5912404" y="3953470"/>
            <a:ext cx="6112274" cy="646331"/>
          </a:xfrm>
          <a:prstGeom prst="rect">
            <a:avLst/>
          </a:prstGeom>
          <a:noFill/>
        </p:spPr>
        <p:txBody>
          <a:bodyPr wrap="square">
            <a:spAutoFit/>
          </a:bodyPr>
          <a:lstStyle/>
          <a:p>
            <a:pPr marL="285750" indent="-285750">
              <a:buFont typeface="Arial" panose="020B0604020202020204" pitchFamily="34" charset="0"/>
              <a:buChar char="•"/>
            </a:pPr>
            <a:r>
              <a:rPr lang="en-US" dirty="0"/>
              <a:t>Optimizing ZKP proof generation and blockchain query efficiency.</a:t>
            </a:r>
          </a:p>
        </p:txBody>
      </p:sp>
      <p:sp>
        <p:nvSpPr>
          <p:cNvPr id="15" name="Rectangle 14">
            <a:extLst>
              <a:ext uri="{FF2B5EF4-FFF2-40B4-BE49-F238E27FC236}">
                <a16:creationId xmlns:a16="http://schemas.microsoft.com/office/drawing/2014/main" id="{2362CA0C-BF69-2239-013D-593E946A96C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Tree>
    <p:extLst>
      <p:ext uri="{BB962C8B-B14F-4D97-AF65-F5344CB8AC3E}">
        <p14:creationId xmlns:p14="http://schemas.microsoft.com/office/powerpoint/2010/main" val="102006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304800"/>
            <a:ext cx="11684000" cy="792162"/>
          </a:xfrm>
        </p:spPr>
        <p:txBody>
          <a:bodyPr vert="horz" lIns="91440" tIns="45720" rIns="91440" bIns="45720" rtlCol="0" anchor="ctr">
            <a:normAutofit/>
          </a:bodyPr>
          <a:lstStyle/>
          <a:p>
            <a:r>
              <a:rPr lang="en-US" kern="1200">
                <a:latin typeface="Adobe Devanagari" pitchFamily="18" charset="0"/>
                <a:ea typeface="+mj-ea"/>
                <a:cs typeface="Adobe Devanagari" pitchFamily="18" charset="0"/>
              </a:rPr>
              <a:t>Completion of the Project</a:t>
            </a:r>
          </a:p>
        </p:txBody>
      </p:sp>
      <p:sp>
        <p:nvSpPr>
          <p:cNvPr id="11" name="TextBox 10">
            <a:extLst>
              <a:ext uri="{FF2B5EF4-FFF2-40B4-BE49-F238E27FC236}">
                <a16:creationId xmlns:a16="http://schemas.microsoft.com/office/drawing/2014/main" id="{72B4632F-FEB6-A110-896E-5387E69A1320}"/>
              </a:ext>
            </a:extLst>
          </p:cNvPr>
          <p:cNvSpPr txBox="1"/>
          <p:nvPr/>
        </p:nvSpPr>
        <p:spPr>
          <a:xfrm>
            <a:off x="619125" y="2028825"/>
            <a:ext cx="5386917" cy="639762"/>
          </a:xfrm>
          <a:prstGeom prst="rect">
            <a:avLst/>
          </a:prstGeom>
        </p:spPr>
        <p:txBody>
          <a:bodyPr vert="horz" lIns="91440" tIns="45720" rIns="91440" bIns="45720" rtlCol="0" anchor="b">
            <a:normAutofit/>
          </a:bodyPr>
          <a:lstStyle/>
          <a:p>
            <a:pPr>
              <a:spcBef>
                <a:spcPct val="20000"/>
              </a:spcBef>
            </a:pPr>
            <a:r>
              <a:rPr lang="en-US" sz="2400" b="1" kern="1200" dirty="0">
                <a:latin typeface="+mn-lt"/>
                <a:ea typeface="+mn-ea"/>
                <a:cs typeface="+mn-cs"/>
              </a:rPr>
              <a:t>Commercialization</a:t>
            </a:r>
          </a:p>
          <a:p>
            <a:pPr>
              <a:spcBef>
                <a:spcPct val="20000"/>
              </a:spcBef>
            </a:pPr>
            <a:endParaRPr lang="en-US" sz="2400" b="1" kern="1200" dirty="0">
              <a:latin typeface="+mn-lt"/>
              <a:ea typeface="+mn-ea"/>
              <a:cs typeface="+mn-cs"/>
            </a:endParaRPr>
          </a:p>
        </p:txBody>
      </p:sp>
      <p:sp>
        <p:nvSpPr>
          <p:cNvPr id="6" name="TextBox 5">
            <a:extLst>
              <a:ext uri="{FF2B5EF4-FFF2-40B4-BE49-F238E27FC236}">
                <a16:creationId xmlns:a16="http://schemas.microsoft.com/office/drawing/2014/main" id="{15F415BF-EDFC-90A2-B7FD-86722FE40F20}"/>
              </a:ext>
            </a:extLst>
          </p:cNvPr>
          <p:cNvSpPr txBox="1"/>
          <p:nvPr/>
        </p:nvSpPr>
        <p:spPr>
          <a:xfrm>
            <a:off x="5996517" y="1981200"/>
            <a:ext cx="5386917" cy="3951288"/>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2400" b="1" dirty="0"/>
          </a:p>
          <a:p>
            <a:pPr marL="342900" indent="-342900">
              <a:spcBef>
                <a:spcPct val="20000"/>
              </a:spcBef>
              <a:buFont typeface="Arial" pitchFamily="34" charset="0"/>
              <a:buChar char="•"/>
            </a:pPr>
            <a:r>
              <a:rPr lang="en-US" sz="2400" b="1" dirty="0"/>
              <a:t>Hardware Costs:</a:t>
            </a:r>
            <a:r>
              <a:rPr lang="en-US" sz="2400" dirty="0"/>
              <a:t> Secure servers and blockchain infrastructure setup.</a:t>
            </a:r>
          </a:p>
          <a:p>
            <a:pPr>
              <a:spcBef>
                <a:spcPct val="20000"/>
              </a:spcBef>
            </a:pPr>
            <a:endParaRPr lang="en-US" sz="2400" dirty="0"/>
          </a:p>
          <a:p>
            <a:pPr marL="342900" indent="-342900">
              <a:spcBef>
                <a:spcPct val="20000"/>
              </a:spcBef>
              <a:buFont typeface="Arial" pitchFamily="34" charset="0"/>
              <a:buChar char="•"/>
            </a:pPr>
            <a:r>
              <a:rPr lang="en-US" sz="2400" b="1" dirty="0"/>
              <a:t>Miscellaneous Costs:</a:t>
            </a:r>
            <a:r>
              <a:rPr lang="en-US" sz="2400" dirty="0"/>
              <a:t> Testing, documentation, and dissemination of results.</a:t>
            </a:r>
          </a:p>
          <a:p>
            <a:pPr marL="342900" indent="-342900">
              <a:spcBef>
                <a:spcPct val="20000"/>
              </a:spcBef>
              <a:buFont typeface="Arial" pitchFamily="34" charset="0"/>
              <a:buChar char="•"/>
            </a:pPr>
            <a:endParaRPr lang="en-US" sz="2400" dirty="0"/>
          </a:p>
        </p:txBody>
      </p:sp>
      <p:sp>
        <p:nvSpPr>
          <p:cNvPr id="9" name="TextBox 8">
            <a:extLst>
              <a:ext uri="{FF2B5EF4-FFF2-40B4-BE49-F238E27FC236}">
                <a16:creationId xmlns:a16="http://schemas.microsoft.com/office/drawing/2014/main" id="{FE0C0EF7-E078-87EE-0D71-F1FFED220E65}"/>
              </a:ext>
            </a:extLst>
          </p:cNvPr>
          <p:cNvSpPr txBox="1"/>
          <p:nvPr/>
        </p:nvSpPr>
        <p:spPr>
          <a:xfrm>
            <a:off x="6180236" y="1981200"/>
            <a:ext cx="5389033" cy="639762"/>
          </a:xfrm>
          <a:prstGeom prst="rect">
            <a:avLst/>
          </a:prstGeom>
        </p:spPr>
        <p:txBody>
          <a:bodyPr vert="horz" lIns="91440" tIns="45720" rIns="91440" bIns="45720" rtlCol="0" anchor="b">
            <a:normAutofit/>
          </a:bodyPr>
          <a:lstStyle/>
          <a:p>
            <a:pPr>
              <a:spcBef>
                <a:spcPct val="20000"/>
              </a:spcBef>
            </a:pPr>
            <a:r>
              <a:rPr lang="en-US" sz="2400" b="1" kern="1200" dirty="0">
                <a:latin typeface="+mn-lt"/>
                <a:ea typeface="+mn-ea"/>
                <a:cs typeface="+mn-cs"/>
              </a:rPr>
              <a:t>Budget</a:t>
            </a:r>
          </a:p>
          <a:p>
            <a:pPr>
              <a:spcBef>
                <a:spcPct val="20000"/>
              </a:spcBef>
            </a:pPr>
            <a:endParaRPr lang="en-US" sz="2400" b="1" kern="1200" dirty="0">
              <a:latin typeface="+mn-lt"/>
              <a:ea typeface="+mn-ea"/>
              <a:cs typeface="+mn-cs"/>
            </a:endParaRPr>
          </a:p>
        </p:txBody>
      </p:sp>
      <p:sp>
        <p:nvSpPr>
          <p:cNvPr id="17" name="TextBox 16">
            <a:extLst>
              <a:ext uri="{FF2B5EF4-FFF2-40B4-BE49-F238E27FC236}">
                <a16:creationId xmlns:a16="http://schemas.microsoft.com/office/drawing/2014/main" id="{0F736A67-1A26-29B6-3638-A6458501F429}"/>
              </a:ext>
            </a:extLst>
          </p:cNvPr>
          <p:cNvSpPr txBox="1"/>
          <p:nvPr/>
        </p:nvSpPr>
        <p:spPr>
          <a:xfrm>
            <a:off x="433290" y="2057400"/>
            <a:ext cx="5389033" cy="3951288"/>
          </a:xfrm>
          <a:prstGeom prst="rect">
            <a:avLst/>
          </a:prstGeom>
        </p:spPr>
        <p:txBody>
          <a:bodyPr vert="horz" lIns="91440" tIns="45720" rIns="91440" bIns="45720" rtlCol="0">
            <a:normAutofit/>
          </a:bodyPr>
          <a:lstStyle/>
          <a:p>
            <a:pPr marL="342900" indent="-342900">
              <a:spcBef>
                <a:spcPct val="20000"/>
              </a:spcBef>
              <a:buFont typeface="Arial" pitchFamily="34" charset="0"/>
              <a:buChar char="•"/>
            </a:pPr>
            <a:endParaRPr lang="en-US" sz="2400" dirty="0"/>
          </a:p>
          <a:p>
            <a:pPr marL="342900" indent="-342900">
              <a:spcBef>
                <a:spcPct val="20000"/>
              </a:spcBef>
              <a:buFont typeface="Arial" pitchFamily="34" charset="0"/>
              <a:buChar char="•"/>
            </a:pPr>
            <a:r>
              <a:rPr lang="en-US" sz="2400" dirty="0"/>
              <a:t>Plan to commercialize the developed e-voting system by partnering with election commissions and government agencies.</a:t>
            </a:r>
          </a:p>
          <a:p>
            <a:pPr marL="342900" indent="-342900">
              <a:spcBef>
                <a:spcPct val="20000"/>
              </a:spcBef>
              <a:buFont typeface="Arial" pitchFamily="34" charset="0"/>
              <a:buChar char="•"/>
            </a:pPr>
            <a:r>
              <a:rPr lang="en-US" sz="2400" dirty="0"/>
              <a:t>Market the solution as a secure, transparent, and efficient e-voting platform for large-scale elections.</a:t>
            </a:r>
          </a:p>
          <a:p>
            <a:pPr marL="342900" indent="-342900">
              <a:spcBef>
                <a:spcPct val="20000"/>
              </a:spcBef>
              <a:buFont typeface="Arial" pitchFamily="34" charset="0"/>
              <a:buChar char="•"/>
            </a:pPr>
            <a:endParaRPr lang="en-US" sz="2400" dirty="0"/>
          </a:p>
        </p:txBody>
      </p:sp>
      <p:sp>
        <p:nvSpPr>
          <p:cNvPr id="20" name="Rectangle 19">
            <a:extLst>
              <a:ext uri="{FF2B5EF4-FFF2-40B4-BE49-F238E27FC236}">
                <a16:creationId xmlns:a16="http://schemas.microsoft.com/office/drawing/2014/main" id="{E70F1BF5-EB2F-1A12-F42E-09CEE9541D7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Tree>
    <p:extLst>
      <p:ext uri="{BB962C8B-B14F-4D97-AF65-F5344CB8AC3E}">
        <p14:creationId xmlns:p14="http://schemas.microsoft.com/office/powerpoint/2010/main" val="125887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FC2F256-ADE5-8FC2-F073-6C6A4CCB6DB8}"/>
              </a:ext>
            </a:extLst>
          </p:cNvPr>
          <p:cNvSpPr>
            <a:spLocks noGrp="1"/>
          </p:cNvSpPr>
          <p:nvPr>
            <p:ph type="title"/>
          </p:nvPr>
        </p:nvSpPr>
        <p:spPr>
          <a:xfrm>
            <a:off x="0" y="-76200"/>
            <a:ext cx="10363200" cy="1362075"/>
          </a:xfrm>
        </p:spPr>
        <p:txBody>
          <a:bodyPr/>
          <a:lstStyle/>
          <a:p>
            <a:r>
              <a:rPr lang="en-US" dirty="0"/>
              <a:t>REFERENCES</a:t>
            </a:r>
          </a:p>
        </p:txBody>
      </p:sp>
      <p:sp>
        <p:nvSpPr>
          <p:cNvPr id="5" name="TextBox 4">
            <a:extLst>
              <a:ext uri="{FF2B5EF4-FFF2-40B4-BE49-F238E27FC236}">
                <a16:creationId xmlns:a16="http://schemas.microsoft.com/office/drawing/2014/main" id="{A70FD1C7-A7B9-BE71-A783-8ED0567FF9CF}"/>
              </a:ext>
            </a:extLst>
          </p:cNvPr>
          <p:cNvSpPr txBox="1"/>
          <p:nvPr/>
        </p:nvSpPr>
        <p:spPr>
          <a:xfrm>
            <a:off x="762000" y="1524000"/>
            <a:ext cx="8915400" cy="3970318"/>
          </a:xfrm>
          <a:prstGeom prst="rect">
            <a:avLst/>
          </a:prstGeom>
          <a:noFill/>
        </p:spPr>
        <p:txBody>
          <a:bodyPr wrap="square" rtlCol="0">
            <a:spAutoFit/>
          </a:bodyPr>
          <a:lstStyle/>
          <a:p>
            <a:r>
              <a:rPr lang="en-US" dirty="0"/>
              <a:t>E. Ben-</a:t>
            </a:r>
            <a:r>
              <a:rPr lang="en-US" dirty="0" err="1"/>
              <a:t>Sasson</a:t>
            </a:r>
            <a:r>
              <a:rPr lang="en-US" dirty="0"/>
              <a:t>, A. Chiesa, E. </a:t>
            </a:r>
            <a:r>
              <a:rPr lang="en-US" dirty="0" err="1"/>
              <a:t>Tromer</a:t>
            </a:r>
            <a:r>
              <a:rPr lang="en-US" dirty="0"/>
              <a:t>, and M. </a:t>
            </a:r>
            <a:r>
              <a:rPr lang="en-US" dirty="0" err="1"/>
              <a:t>Virza</a:t>
            </a:r>
            <a:r>
              <a:rPr lang="en-US" dirty="0"/>
              <a:t>, "Scalable Zero-Knowledge via Cycles of Elliptic Curves," </a:t>
            </a:r>
            <a:r>
              <a:rPr lang="en-US" i="1" dirty="0"/>
              <a:t>Advances in Cryptology – CRYPTO 2014</a:t>
            </a:r>
            <a:r>
              <a:rPr lang="en-US" dirty="0"/>
              <a:t>, 2014, pp. 276-294.. </a:t>
            </a:r>
          </a:p>
          <a:p>
            <a:endParaRPr lang="en-US" dirty="0"/>
          </a:p>
          <a:p>
            <a:r>
              <a:rPr lang="en-US" dirty="0"/>
              <a:t>S. Majumder, "Design and Implementation of an E-Voting System," ScienceDirect, 2021. [Online]. Available: https://www.sciencedirect.com/science/article/abs/pii/S0306457321000947. </a:t>
            </a:r>
          </a:p>
          <a:p>
            <a:endParaRPr lang="en-US" dirty="0"/>
          </a:p>
          <a:p>
            <a:r>
              <a:rPr lang="en-US" dirty="0"/>
              <a:t>S. </a:t>
            </a:r>
            <a:r>
              <a:rPr lang="en-US" dirty="0" err="1"/>
              <a:t>Setty</a:t>
            </a:r>
            <a:r>
              <a:rPr lang="en-US" dirty="0"/>
              <a:t>, "Spartan: Efficient and general-purpose </a:t>
            </a:r>
            <a:r>
              <a:rPr lang="en-US" dirty="0" err="1"/>
              <a:t>zkSNARKs</a:t>
            </a:r>
            <a:r>
              <a:rPr lang="en-US" dirty="0"/>
              <a:t> without trusted setup," in </a:t>
            </a:r>
            <a:r>
              <a:rPr lang="en-US" i="1" dirty="0"/>
              <a:t>Proceedings of the 2019 ACM SIGSAC Conference on Computer and Communications Security (CCS '19)</a:t>
            </a:r>
            <a:r>
              <a:rPr lang="en-US" dirty="0"/>
              <a:t>, 2019, pp. 1317-1334.</a:t>
            </a:r>
          </a:p>
          <a:p>
            <a:endParaRPr lang="en-US" dirty="0"/>
          </a:p>
          <a:p>
            <a:r>
              <a:rPr lang="en-US" dirty="0"/>
              <a:t>E. Ben-Sasson, A. Chiesa, E. Goren, and S. </a:t>
            </a:r>
            <a:r>
              <a:rPr lang="en-US" dirty="0" err="1"/>
              <a:t>Vadhan</a:t>
            </a:r>
            <a:r>
              <a:rPr lang="en-US" dirty="0"/>
              <a:t>, "Scalable Transparent Proofs," IEEE Transactions on Information Theory, vol. 60, no. 12, pp. 6972-6992, Dec. 2014, </a:t>
            </a:r>
            <a:r>
              <a:rPr lang="en-US" dirty="0" err="1"/>
              <a:t>doi</a:t>
            </a:r>
            <a:r>
              <a:rPr lang="en-US" dirty="0"/>
              <a:t>: 10.1109/TIT.2014.2364747</a:t>
            </a:r>
          </a:p>
        </p:txBody>
      </p:sp>
      <p:sp>
        <p:nvSpPr>
          <p:cNvPr id="8" name="Rectangle 7">
            <a:extLst>
              <a:ext uri="{FF2B5EF4-FFF2-40B4-BE49-F238E27FC236}">
                <a16:creationId xmlns:a16="http://schemas.microsoft.com/office/drawing/2014/main" id="{6C5954DC-C4EC-2E7C-F3B1-60EDC3D3F0CA}"/>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Tree>
    <p:extLst>
      <p:ext uri="{BB962C8B-B14F-4D97-AF65-F5344CB8AC3E}">
        <p14:creationId xmlns:p14="http://schemas.microsoft.com/office/powerpoint/2010/main" val="29964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a:xfrm>
            <a:off x="762000" y="261888"/>
            <a:ext cx="10058400" cy="1450757"/>
          </a:xfrm>
        </p:spPr>
        <p:txBody>
          <a:bodyPr/>
          <a:lstStyle/>
          <a:p>
            <a:r>
              <a:rPr lang="en-US" dirty="0"/>
              <a:t>IT21318252 | Rafeek A.M</a:t>
            </a:r>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4294967295"/>
          </p:nvPr>
        </p:nvSpPr>
        <p:spPr>
          <a:xfrm>
            <a:off x="859017" y="3048000"/>
            <a:ext cx="10363200" cy="1500187"/>
          </a:xfrm>
        </p:spPr>
        <p:txBody>
          <a:bodyPr/>
          <a:lstStyle/>
          <a:p>
            <a:r>
              <a:rPr lang="en-US" dirty="0"/>
              <a:t>Cyber Security</a:t>
            </a:r>
          </a:p>
          <a:p>
            <a:endParaRPr lang="en-US" dirty="0"/>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dirty="0" err="1">
                <a:solidFill>
                  <a:schemeClr val="tx1"/>
                </a:solidFill>
              </a:rPr>
              <a:t>Rafeek</a:t>
            </a:r>
            <a:r>
              <a:rPr lang="en-US" dirty="0">
                <a:solidFill>
                  <a:schemeClr val="tx1"/>
                </a:solidFill>
              </a:rPr>
              <a:t> A.M </a:t>
            </a:r>
            <a:r>
              <a:rPr lang="en-US" sz="1800" dirty="0">
                <a:solidFill>
                  <a:schemeClr val="tx1"/>
                </a:solidFill>
              </a:rPr>
              <a:t>| </a:t>
            </a:r>
            <a:r>
              <a:rPr lang="en-US" sz="1800" b="0" dirty="0">
                <a:solidFill>
                  <a:schemeClr val="tx1"/>
                </a:solidFill>
              </a:rPr>
              <a:t>24-25J-136</a:t>
            </a:r>
          </a:p>
        </p:txBody>
      </p:sp>
      <p:pic>
        <p:nvPicPr>
          <p:cNvPr id="3" name="Picture 2" descr="A person in a purple shirt&#10;&#10;Description automatically generated">
            <a:extLst>
              <a:ext uri="{FF2B5EF4-FFF2-40B4-BE49-F238E27FC236}">
                <a16:creationId xmlns:a16="http://schemas.microsoft.com/office/drawing/2014/main" id="{6DDF2B98-4996-E56E-158C-B76C35299E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9770240" y="211960"/>
            <a:ext cx="2438400" cy="2166880"/>
          </a:xfrm>
          <a:prstGeom prst="rect">
            <a:avLst/>
          </a:prstGeom>
        </p:spPr>
      </p:pic>
      <p:sp>
        <p:nvSpPr>
          <p:cNvPr id="2" name="Title 4">
            <a:extLst>
              <a:ext uri="{FF2B5EF4-FFF2-40B4-BE49-F238E27FC236}">
                <a16:creationId xmlns:a16="http://schemas.microsoft.com/office/drawing/2014/main" id="{D816D072-CA81-C772-3F47-D731B155369D}"/>
              </a:ext>
            </a:extLst>
          </p:cNvPr>
          <p:cNvSpPr txBox="1">
            <a:spLocks/>
          </p:cNvSpPr>
          <p:nvPr/>
        </p:nvSpPr>
        <p:spPr>
          <a:xfrm>
            <a:off x="762000" y="2161337"/>
            <a:ext cx="8940053" cy="7457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2000" i="1" dirty="0"/>
              <a:t>Dynamic Taint Analysis Framework for Secure </a:t>
            </a:r>
            <a:r>
              <a:rPr lang="en-US" sz="2000" i="1" dirty="0" err="1"/>
              <a:t>i</a:t>
            </a:r>
            <a:r>
              <a:rPr lang="en-US" sz="2000" i="1" dirty="0"/>
              <a:t>-Voting Systems</a:t>
            </a:r>
            <a:r>
              <a:rPr lang="en-US" sz="2000" dirty="0"/>
              <a:t>.</a:t>
            </a:r>
            <a:endParaRPr lang="en-US" sz="2000" b="0" cap="none" dirty="0"/>
          </a:p>
        </p:txBody>
      </p:sp>
    </p:spTree>
    <p:extLst>
      <p:ext uri="{BB962C8B-B14F-4D97-AF65-F5344CB8AC3E}">
        <p14:creationId xmlns:p14="http://schemas.microsoft.com/office/powerpoint/2010/main" val="2982273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10" name="Rectangle 3">
            <a:extLst>
              <a:ext uri="{FF2B5EF4-FFF2-40B4-BE49-F238E27FC236}">
                <a16:creationId xmlns:a16="http://schemas.microsoft.com/office/drawing/2014/main" id="{3DB05826-84E6-9822-E974-F31C2A018F6B}"/>
              </a:ext>
            </a:extLst>
          </p:cNvPr>
          <p:cNvSpPr>
            <a:spLocks noChangeArrowheads="1"/>
          </p:cNvSpPr>
          <p:nvPr/>
        </p:nvSpPr>
        <p:spPr bwMode="auto">
          <a:xfrm>
            <a:off x="787773" y="2018794"/>
            <a:ext cx="101154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Current </a:t>
            </a:r>
            <a:r>
              <a:rPr kumimoji="0" lang="en-US" altLang="en-US" sz="2000" b="0" i="0" u="none" strike="noStrike" cap="none" normalizeH="0" baseline="0" dirty="0" err="1">
                <a:ln>
                  <a:noFill/>
                </a:ln>
                <a:solidFill>
                  <a:schemeClr val="tx1"/>
                </a:solidFill>
                <a:effectLst/>
                <a:latin typeface="Arial" panose="020B0604020202020204" pitchFamily="34" charset="0"/>
              </a:rPr>
              <a:t>i</a:t>
            </a:r>
            <a:r>
              <a:rPr kumimoji="0" lang="en-US" altLang="en-US" sz="2000" b="0" i="0" u="none" strike="noStrike" cap="none" normalizeH="0" baseline="0" dirty="0">
                <a:ln>
                  <a:noFill/>
                </a:ln>
                <a:solidFill>
                  <a:schemeClr val="tx1"/>
                </a:solidFill>
                <a:effectLst/>
                <a:latin typeface="Arial" panose="020B0604020202020204" pitchFamily="34" charset="0"/>
              </a:rPr>
              <a:t>-voting systems are vulnerable to:</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Data tampering during transit.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Malware injections into sensitive data flows.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Bypassing of critical validations.</a:t>
            </a:r>
          </a:p>
        </p:txBody>
      </p:sp>
      <p:sp>
        <p:nvSpPr>
          <p:cNvPr id="11" name="Title 4">
            <a:extLst>
              <a:ext uri="{FF2B5EF4-FFF2-40B4-BE49-F238E27FC236}">
                <a16:creationId xmlns:a16="http://schemas.microsoft.com/office/drawing/2014/main" id="{2ED85AD7-2707-1ED7-8A9C-497F780A5E0A}"/>
              </a:ext>
            </a:extLst>
          </p:cNvPr>
          <p:cNvSpPr txBox="1">
            <a:spLocks/>
          </p:cNvSpPr>
          <p:nvPr/>
        </p:nvSpPr>
        <p:spPr>
          <a:xfrm>
            <a:off x="787773" y="1094516"/>
            <a:ext cx="3790813" cy="6858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3000" dirty="0"/>
              <a:t>Research problem</a:t>
            </a:r>
          </a:p>
        </p:txBody>
      </p:sp>
      <p:sp>
        <p:nvSpPr>
          <p:cNvPr id="12" name="Rectangle 3">
            <a:extLst>
              <a:ext uri="{FF2B5EF4-FFF2-40B4-BE49-F238E27FC236}">
                <a16:creationId xmlns:a16="http://schemas.microsoft.com/office/drawing/2014/main" id="{F169C301-A3F4-9275-0C49-F71D6709CEC0}"/>
              </a:ext>
            </a:extLst>
          </p:cNvPr>
          <p:cNvSpPr>
            <a:spLocks noChangeArrowheads="1"/>
          </p:cNvSpPr>
          <p:nvPr/>
        </p:nvSpPr>
        <p:spPr bwMode="auto">
          <a:xfrm>
            <a:off x="787773" y="4660751"/>
            <a:ext cx="101154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rPr>
              <a:t>There is no real-time mechanism to track, validate, and monitor the flow of sensitive data in </a:t>
            </a:r>
            <a:r>
              <a:rPr lang="en-US" sz="2000" dirty="0" err="1">
                <a:latin typeface="Arial" panose="020B0604020202020204" pitchFamily="34" charset="0"/>
              </a:rPr>
              <a:t>i</a:t>
            </a:r>
            <a:r>
              <a:rPr lang="en-US" sz="2000" dirty="0">
                <a:latin typeface="Arial" panose="020B0604020202020204" pitchFamily="34" charset="0"/>
              </a:rPr>
              <a:t>-voting systems.</a:t>
            </a:r>
            <a:endParaRPr lang="en-US" altLang="en-US" sz="2000" dirty="0">
              <a:latin typeface="Arial" panose="020B0604020202020204" pitchFamily="34" charset="0"/>
            </a:endParaRPr>
          </a:p>
        </p:txBody>
      </p:sp>
      <p:sp>
        <p:nvSpPr>
          <p:cNvPr id="13" name="Title 4">
            <a:extLst>
              <a:ext uri="{FF2B5EF4-FFF2-40B4-BE49-F238E27FC236}">
                <a16:creationId xmlns:a16="http://schemas.microsoft.com/office/drawing/2014/main" id="{32EB68E7-B7D2-A0B1-3586-558B81AEC059}"/>
              </a:ext>
            </a:extLst>
          </p:cNvPr>
          <p:cNvSpPr txBox="1">
            <a:spLocks/>
          </p:cNvSpPr>
          <p:nvPr/>
        </p:nvSpPr>
        <p:spPr>
          <a:xfrm>
            <a:off x="900589" y="3886200"/>
            <a:ext cx="3790813" cy="685800"/>
          </a:xfrm>
          <a:prstGeom prst="rect">
            <a:avLst/>
          </a:prstGeom>
        </p:spPr>
        <p:txBody>
          <a:bodyPr vert="horz" lIns="91440" tIns="45720" rIns="91440" bIns="45720" rtlCol="0" anchor="t">
            <a:normAutofit fontScale="92500"/>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3000" dirty="0"/>
              <a:t>Problem statement</a:t>
            </a:r>
          </a:p>
        </p:txBody>
      </p:sp>
      <p:sp>
        <p:nvSpPr>
          <p:cNvPr id="5" name="Rectangle 3">
            <a:extLst>
              <a:ext uri="{FF2B5EF4-FFF2-40B4-BE49-F238E27FC236}">
                <a16:creationId xmlns:a16="http://schemas.microsoft.com/office/drawing/2014/main" id="{3DA65DF0-E11A-3FD5-E246-0E2B16CC320F}"/>
              </a:ext>
            </a:extLst>
          </p:cNvPr>
          <p:cNvSpPr>
            <a:spLocks noChangeArrowheads="1"/>
          </p:cNvSpPr>
          <p:nvPr/>
        </p:nvSpPr>
        <p:spPr bwMode="auto">
          <a:xfrm>
            <a:off x="2611265" y="14819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793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6F205-9543-B3D9-177F-3C032496E6D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2538A7A-52F2-1237-BCB1-07EE3E179C14}"/>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10" name="Rectangle 3">
            <a:extLst>
              <a:ext uri="{FF2B5EF4-FFF2-40B4-BE49-F238E27FC236}">
                <a16:creationId xmlns:a16="http://schemas.microsoft.com/office/drawing/2014/main" id="{8A063988-B4D6-1D7B-B09D-F2548FC3A5E1}"/>
              </a:ext>
            </a:extLst>
          </p:cNvPr>
          <p:cNvSpPr>
            <a:spLocks noChangeArrowheads="1"/>
          </p:cNvSpPr>
          <p:nvPr/>
        </p:nvSpPr>
        <p:spPr bwMode="auto">
          <a:xfrm>
            <a:off x="785841" y="2125810"/>
            <a:ext cx="1011541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latin typeface="Arial" panose="020B0604020202020204" pitchFamily="34" charset="0"/>
                <a:cs typeface="Arial" panose="020B0604020202020204" pitchFamily="34" charset="0"/>
              </a:rPr>
              <a:t>Following are the existing approaches.</a:t>
            </a:r>
          </a:p>
          <a:p>
            <a:pPr marL="342900" indent="-342900"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Focus on static analysis, which lacks runtime monitoring.</a:t>
            </a:r>
          </a:p>
          <a:p>
            <a:pPr marL="342900" indent="-342900"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Fail to provide a scalable, dynamic solution for large-scale voting systems.</a:t>
            </a:r>
          </a:p>
        </p:txBody>
      </p:sp>
      <p:sp>
        <p:nvSpPr>
          <p:cNvPr id="12" name="Rectangle 3">
            <a:extLst>
              <a:ext uri="{FF2B5EF4-FFF2-40B4-BE49-F238E27FC236}">
                <a16:creationId xmlns:a16="http://schemas.microsoft.com/office/drawing/2014/main" id="{0B19B4BE-9640-202D-B0DC-0A0F560809EB}"/>
              </a:ext>
            </a:extLst>
          </p:cNvPr>
          <p:cNvSpPr>
            <a:spLocks noChangeArrowheads="1"/>
          </p:cNvSpPr>
          <p:nvPr/>
        </p:nvSpPr>
        <p:spPr bwMode="auto">
          <a:xfrm>
            <a:off x="715858" y="3886200"/>
            <a:ext cx="101154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eaLnBrk="0" fontAlgn="base" hangingPunct="0">
              <a:lnSpc>
                <a:spcPct val="100000"/>
              </a:lnSpc>
              <a:spcBef>
                <a:spcPct val="0"/>
              </a:spcBef>
              <a:spcAft>
                <a:spcPct val="0"/>
              </a:spcAft>
              <a:buClrTx/>
              <a:buSzTx/>
              <a:tabLst/>
            </a:pPr>
            <a:r>
              <a:rPr lang="en-US" sz="2400" b="1" cap="all" dirty="0">
                <a:latin typeface="Adobe Devanagari" pitchFamily="18" charset="0"/>
                <a:ea typeface="+mj-ea"/>
              </a:rPr>
              <a:t>Gap</a:t>
            </a:r>
            <a:r>
              <a:rPr lang="en-US" sz="2000" dirty="0">
                <a:latin typeface="Arial" panose="020B0604020202020204" pitchFamily="34" charset="0"/>
                <a:cs typeface="Arial" panose="020B0604020202020204" pitchFamily="34" charset="0"/>
              </a:rPr>
              <a:t> </a:t>
            </a:r>
          </a:p>
          <a:p>
            <a:pPr marL="342900" marR="0" lvl="0" indent="-342900" eaLnBrk="0" fontAlgn="base" hangingPunct="0">
              <a:lnSpc>
                <a:spcPct val="100000"/>
              </a:lnSpc>
              <a:spcBef>
                <a:spcPct val="0"/>
              </a:spcBef>
              <a:spcAft>
                <a:spcPct val="0"/>
              </a:spcAft>
              <a:buClrTx/>
              <a:buSzTx/>
              <a:buFont typeface="Arial" panose="020B0604020202020204" pitchFamily="34" charset="0"/>
              <a:buChar char="•"/>
              <a:tabLst/>
            </a:pPr>
            <a:r>
              <a:rPr lang="en-US" sz="2000" dirty="0">
                <a:latin typeface="Arial" panose="020B0604020202020204" pitchFamily="34" charset="0"/>
                <a:cs typeface="Arial" panose="020B0604020202020204" pitchFamily="34" charset="0"/>
              </a:rPr>
              <a:t>A lack of real-time dynamic taint analysis for detecting unauthorized data flows in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-voting systems.</a:t>
            </a:r>
            <a:endParaRPr lang="en-US" altLang="en-US" sz="2000" dirty="0">
              <a:latin typeface="Arial" panose="020B0604020202020204" pitchFamily="34" charset="0"/>
              <a:cs typeface="Arial" panose="020B0604020202020204" pitchFamily="34" charset="0"/>
            </a:endParaRPr>
          </a:p>
        </p:txBody>
      </p:sp>
      <p:sp>
        <p:nvSpPr>
          <p:cNvPr id="13" name="Title 4">
            <a:extLst>
              <a:ext uri="{FF2B5EF4-FFF2-40B4-BE49-F238E27FC236}">
                <a16:creationId xmlns:a16="http://schemas.microsoft.com/office/drawing/2014/main" id="{72D275F7-1B45-7F69-7040-174BA094766F}"/>
              </a:ext>
            </a:extLst>
          </p:cNvPr>
          <p:cNvSpPr txBox="1">
            <a:spLocks/>
          </p:cNvSpPr>
          <p:nvPr/>
        </p:nvSpPr>
        <p:spPr>
          <a:xfrm>
            <a:off x="715858" y="1137046"/>
            <a:ext cx="3790813" cy="6858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3000" dirty="0"/>
              <a:t>Research gap</a:t>
            </a:r>
          </a:p>
        </p:txBody>
      </p:sp>
      <p:sp>
        <p:nvSpPr>
          <p:cNvPr id="5" name="Rectangle 3">
            <a:extLst>
              <a:ext uri="{FF2B5EF4-FFF2-40B4-BE49-F238E27FC236}">
                <a16:creationId xmlns:a16="http://schemas.microsoft.com/office/drawing/2014/main" id="{BAA288EA-BE7D-5486-BFD3-296452DFFA69}"/>
              </a:ext>
            </a:extLst>
          </p:cNvPr>
          <p:cNvSpPr>
            <a:spLocks noChangeArrowheads="1"/>
          </p:cNvSpPr>
          <p:nvPr/>
        </p:nvSpPr>
        <p:spPr bwMode="auto">
          <a:xfrm>
            <a:off x="2611265" y="14819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558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914400" y="152636"/>
            <a:ext cx="10363200" cy="936104"/>
          </a:xfrm>
        </p:spPr>
        <p:txBody>
          <a:bodyPr/>
          <a:lstStyle/>
          <a:p>
            <a:r>
              <a:rPr lang="en-US" dirty="0"/>
              <a:t>Introduction to the overall project</a:t>
            </a:r>
          </a:p>
        </p:txBody>
      </p:sp>
      <p:sp>
        <p:nvSpPr>
          <p:cNvPr id="3" name="Rectangle: Rounded Corners 2">
            <a:extLst>
              <a:ext uri="{FF2B5EF4-FFF2-40B4-BE49-F238E27FC236}">
                <a16:creationId xmlns:a16="http://schemas.microsoft.com/office/drawing/2014/main" id="{034CC419-E787-0819-3BF4-B26A0967C197}"/>
              </a:ext>
            </a:extLst>
          </p:cNvPr>
          <p:cNvSpPr>
            <a:spLocks/>
          </p:cNvSpPr>
          <p:nvPr/>
        </p:nvSpPr>
        <p:spPr>
          <a:xfrm>
            <a:off x="791696" y="990600"/>
            <a:ext cx="10714504" cy="5486400"/>
          </a:xfrm>
          <a:prstGeom prst="roundRect">
            <a:avLst>
              <a:gd name="adj" fmla="val 3679"/>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CD56DD-ADCE-2FD4-D088-C3812C2BA336}"/>
              </a:ext>
            </a:extLst>
          </p:cNvPr>
          <p:cNvSpPr txBox="1"/>
          <p:nvPr/>
        </p:nvSpPr>
        <p:spPr>
          <a:xfrm>
            <a:off x="912920" y="1213768"/>
            <a:ext cx="10297144" cy="507831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D5AB"/>
                </a:solidFill>
                <a:latin typeface="Adobe Devanagari" panose="02040503050201020203"/>
              </a:rPr>
              <a:t>Electronic voting systems offer convenience and accessibility but face challenges related to privacy, security, and transparency. This research integrates Zero Knowledge Proofs (ZKP) and blockchain technology to overcome these issues and enhance e-voting systems.</a:t>
            </a:r>
          </a:p>
          <a:p>
            <a:pPr marL="285750" indent="-285750">
              <a:buFont typeface="Arial" panose="020B0604020202020204" pitchFamily="34" charset="0"/>
              <a:buChar char="•"/>
            </a:pPr>
            <a:r>
              <a:rPr lang="en-US" dirty="0">
                <a:solidFill>
                  <a:srgbClr val="FFD5AB"/>
                </a:solidFill>
                <a:latin typeface="Adobe Devanagari" panose="02040503050201020203"/>
              </a:rPr>
              <a:t>Currently, 50% of the project has been successfully implemented, demonstrating significant progress in addressing the core challenges of e-voting systems. Key milestones achieved so far include:</a:t>
            </a:r>
          </a:p>
          <a:p>
            <a:endParaRPr lang="en-US" dirty="0">
              <a:solidFill>
                <a:srgbClr val="FFD5AB"/>
              </a:solidFill>
              <a:latin typeface="Adobe Devanagari" panose="02040503050201020203"/>
            </a:endParaRPr>
          </a:p>
          <a:p>
            <a:pPr marL="742950" lvl="1" indent="-285750">
              <a:buFont typeface="Arial" panose="020B0604020202020204" pitchFamily="34" charset="0"/>
              <a:buChar char="•"/>
            </a:pPr>
            <a:r>
              <a:rPr lang="en-US" dirty="0">
                <a:solidFill>
                  <a:schemeClr val="bg1"/>
                </a:solidFill>
                <a:latin typeface="Adobe Devanagari" panose="02040503050201020203"/>
              </a:rPr>
              <a:t>Enhancing Voter Privacy: The integration of ZKP has been partially implemented, enabling the validation of votes without revealing voter identities or choices.</a:t>
            </a:r>
          </a:p>
          <a:p>
            <a:pPr lvl="1"/>
            <a:endParaRPr lang="en-US" dirty="0">
              <a:solidFill>
                <a:schemeClr val="bg1"/>
              </a:solidFill>
              <a:latin typeface="Adobe Devanagari" panose="02040503050201020203"/>
            </a:endParaRPr>
          </a:p>
          <a:p>
            <a:pPr marL="742950" lvl="1" indent="-285750">
              <a:buFont typeface="Arial" panose="020B0604020202020204" pitchFamily="34" charset="0"/>
              <a:buChar char="•"/>
            </a:pPr>
            <a:r>
              <a:rPr lang="en-US" dirty="0">
                <a:solidFill>
                  <a:schemeClr val="bg1"/>
                </a:solidFill>
                <a:latin typeface="Adobe Devanagari" panose="02040503050201020203"/>
              </a:rPr>
              <a:t>Ensuring Vote Integrity: Blockchain-based vote recording mechanisms have been established to ensure immutability, prevent tampering, and provide accurate vote counts.</a:t>
            </a:r>
          </a:p>
          <a:p>
            <a:pPr marL="742950" lvl="1" indent="-285750">
              <a:buFont typeface="Arial" panose="020B0604020202020204" pitchFamily="34" charset="0"/>
              <a:buChar char="•"/>
            </a:pPr>
            <a:endParaRPr lang="en-US" dirty="0">
              <a:solidFill>
                <a:schemeClr val="bg1"/>
              </a:solidFill>
              <a:latin typeface="Adobe Devanagari" panose="02040503050201020203"/>
            </a:endParaRPr>
          </a:p>
          <a:p>
            <a:pPr marL="742950" lvl="1" indent="-285750">
              <a:buFont typeface="Arial" panose="020B0604020202020204" pitchFamily="34" charset="0"/>
              <a:buChar char="•"/>
            </a:pPr>
            <a:r>
              <a:rPr lang="en-US" dirty="0">
                <a:solidFill>
                  <a:schemeClr val="bg1"/>
                </a:solidFill>
                <a:latin typeface="Adobe Devanagari" panose="02040503050201020203"/>
              </a:rPr>
              <a:t>Achieving Transparency and Verifiability: Initial steps toward enabling public verification of election results through a transparent, decentralized ledger have been realized, while maintaining voter confidentiality.</a:t>
            </a:r>
          </a:p>
          <a:p>
            <a:pPr marL="742950" lvl="1" indent="-285750">
              <a:buFont typeface="Arial" panose="020B0604020202020204" pitchFamily="34" charset="0"/>
              <a:buChar char="•"/>
            </a:pPr>
            <a:endParaRPr lang="en-US" dirty="0">
              <a:solidFill>
                <a:schemeClr val="bg1"/>
              </a:solidFill>
              <a:latin typeface="Adobe Devanagari" panose="02040503050201020203"/>
            </a:endParaRPr>
          </a:p>
          <a:p>
            <a:pPr marL="742950" lvl="1" indent="-285750">
              <a:buFont typeface="Arial" panose="020B0604020202020204" pitchFamily="34" charset="0"/>
              <a:buChar char="•"/>
            </a:pPr>
            <a:r>
              <a:rPr lang="en-US" dirty="0">
                <a:solidFill>
                  <a:schemeClr val="bg1"/>
                </a:solidFill>
                <a:latin typeface="Adobe Devanagari" panose="02040503050201020203"/>
              </a:rPr>
              <a:t>Optimizing Performance: The groundwork for employing </a:t>
            </a:r>
            <a:r>
              <a:rPr lang="en-US" dirty="0" err="1">
                <a:solidFill>
                  <a:schemeClr val="bg1"/>
                </a:solidFill>
                <a:latin typeface="Adobe Devanagari" panose="02040503050201020203"/>
              </a:rPr>
              <a:t>zk</a:t>
            </a:r>
            <a:r>
              <a:rPr lang="en-US" dirty="0">
                <a:solidFill>
                  <a:schemeClr val="bg1"/>
                </a:solidFill>
                <a:latin typeface="Adobe Devanagari" panose="02040503050201020203"/>
              </a:rPr>
              <a:t>-SNARKs to improve system efficiency and scalability has been laid, with ongoing optimization for large-scale election scenarios.</a:t>
            </a:r>
            <a:endParaRPr lang="en-US" dirty="0">
              <a:solidFill>
                <a:srgbClr val="FFD5AB"/>
              </a:solidFill>
              <a:latin typeface="Adobe Devanagari" panose="02040503050201020203"/>
            </a:endParaRPr>
          </a:p>
        </p:txBody>
      </p:sp>
    </p:spTree>
    <p:extLst>
      <p:ext uri="{BB962C8B-B14F-4D97-AF65-F5344CB8AC3E}">
        <p14:creationId xmlns:p14="http://schemas.microsoft.com/office/powerpoint/2010/main" val="3436222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10" name="Rectangle 3">
            <a:extLst>
              <a:ext uri="{FF2B5EF4-FFF2-40B4-BE49-F238E27FC236}">
                <a16:creationId xmlns:a16="http://schemas.microsoft.com/office/drawing/2014/main" id="{3DB05826-84E6-9822-E974-F31C2A018F6B}"/>
              </a:ext>
            </a:extLst>
          </p:cNvPr>
          <p:cNvSpPr>
            <a:spLocks noChangeArrowheads="1"/>
          </p:cNvSpPr>
          <p:nvPr/>
        </p:nvSpPr>
        <p:spPr bwMode="auto">
          <a:xfrm>
            <a:off x="673451" y="1925815"/>
            <a:ext cx="101154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indent="-342900" eaLnBrk="0" fontAlgn="base" hangingPunct="0">
              <a:lnSpc>
                <a:spcPct val="100000"/>
              </a:lnSpc>
              <a:spcBef>
                <a:spcPct val="0"/>
              </a:spcBef>
              <a:spcAft>
                <a:spcPct val="0"/>
              </a:spcAft>
              <a:buClrTx/>
              <a:buSzTx/>
              <a:buFont typeface="Arial" panose="020B0604020202020204" pitchFamily="34" charset="0"/>
              <a:buChar char="•"/>
              <a:tabLst/>
            </a:pPr>
            <a:r>
              <a:rPr lang="en-US" sz="2000" dirty="0">
                <a:latin typeface="Arial" panose="020B0604020202020204" pitchFamily="34" charset="0"/>
              </a:rPr>
              <a:t>Develop a framework using dynamic taint analysis to ensure secure data flows in </a:t>
            </a:r>
            <a:r>
              <a:rPr lang="en-US" sz="2000" dirty="0" err="1">
                <a:latin typeface="Arial" panose="020B0604020202020204" pitchFamily="34" charset="0"/>
              </a:rPr>
              <a:t>i</a:t>
            </a:r>
            <a:r>
              <a:rPr lang="en-US" sz="2000" dirty="0">
                <a:latin typeface="Arial" panose="020B0604020202020204" pitchFamily="34" charset="0"/>
              </a:rPr>
              <a:t>-voting systems.</a:t>
            </a:r>
            <a:endParaRPr lang="en-US" altLang="en-US" sz="2000" dirty="0">
              <a:latin typeface="Arial" panose="020B0604020202020204" pitchFamily="34" charset="0"/>
            </a:endParaRPr>
          </a:p>
        </p:txBody>
      </p:sp>
      <p:sp>
        <p:nvSpPr>
          <p:cNvPr id="11" name="Title 4">
            <a:extLst>
              <a:ext uri="{FF2B5EF4-FFF2-40B4-BE49-F238E27FC236}">
                <a16:creationId xmlns:a16="http://schemas.microsoft.com/office/drawing/2014/main" id="{2ED85AD7-2707-1ED7-8A9C-497F780A5E0A}"/>
              </a:ext>
            </a:extLst>
          </p:cNvPr>
          <p:cNvSpPr txBox="1">
            <a:spLocks/>
          </p:cNvSpPr>
          <p:nvPr/>
        </p:nvSpPr>
        <p:spPr>
          <a:xfrm>
            <a:off x="737027" y="3265095"/>
            <a:ext cx="3790813" cy="6858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3000" dirty="0"/>
              <a:t>Sub </a:t>
            </a:r>
            <a:r>
              <a:rPr lang="en-US" sz="2800" dirty="0"/>
              <a:t>Objective</a:t>
            </a:r>
          </a:p>
        </p:txBody>
      </p:sp>
      <p:sp>
        <p:nvSpPr>
          <p:cNvPr id="13" name="Title 4">
            <a:extLst>
              <a:ext uri="{FF2B5EF4-FFF2-40B4-BE49-F238E27FC236}">
                <a16:creationId xmlns:a16="http://schemas.microsoft.com/office/drawing/2014/main" id="{32EB68E7-B7D2-A0B1-3586-558B81AEC059}"/>
              </a:ext>
            </a:extLst>
          </p:cNvPr>
          <p:cNvSpPr txBox="1">
            <a:spLocks/>
          </p:cNvSpPr>
          <p:nvPr/>
        </p:nvSpPr>
        <p:spPr>
          <a:xfrm>
            <a:off x="737028" y="1057891"/>
            <a:ext cx="3790813" cy="6858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2800" dirty="0"/>
              <a:t>Primary Objective</a:t>
            </a:r>
          </a:p>
        </p:txBody>
      </p:sp>
      <p:sp>
        <p:nvSpPr>
          <p:cNvPr id="18" name="Rectangle 3">
            <a:extLst>
              <a:ext uri="{FF2B5EF4-FFF2-40B4-BE49-F238E27FC236}">
                <a16:creationId xmlns:a16="http://schemas.microsoft.com/office/drawing/2014/main" id="{361E346E-1FD7-53AF-3C6B-CA5F35DAC64F}"/>
              </a:ext>
            </a:extLst>
          </p:cNvPr>
          <p:cNvSpPr>
            <a:spLocks noChangeArrowheads="1"/>
          </p:cNvSpPr>
          <p:nvPr/>
        </p:nvSpPr>
        <p:spPr bwMode="auto">
          <a:xfrm>
            <a:off x="673451" y="3914134"/>
            <a:ext cx="740940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Implement Taint Modules for marking sensitive inputs.</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Monitor data flows with Explicit Propagation Tracking.</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Detect anomalies with Control Flow Graphs (CFGs).</a:t>
            </a:r>
          </a:p>
          <a:p>
            <a:pPr marL="342900" lvl="0" indent="-342900"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Integrate visualization for better understanding and auditing. </a:t>
            </a:r>
          </a:p>
        </p:txBody>
      </p:sp>
    </p:spTree>
    <p:extLst>
      <p:ext uri="{BB962C8B-B14F-4D97-AF65-F5344CB8AC3E}">
        <p14:creationId xmlns:p14="http://schemas.microsoft.com/office/powerpoint/2010/main" val="1373949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10" name="Rectangle 3">
            <a:extLst>
              <a:ext uri="{FF2B5EF4-FFF2-40B4-BE49-F238E27FC236}">
                <a16:creationId xmlns:a16="http://schemas.microsoft.com/office/drawing/2014/main" id="{3DB05826-84E6-9822-E974-F31C2A018F6B}"/>
              </a:ext>
            </a:extLst>
          </p:cNvPr>
          <p:cNvSpPr>
            <a:spLocks noChangeArrowheads="1"/>
          </p:cNvSpPr>
          <p:nvPr/>
        </p:nvSpPr>
        <p:spPr bwMode="auto">
          <a:xfrm>
            <a:off x="609600" y="2098677"/>
            <a:ext cx="101154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dirty="0">
                <a:latin typeface="Arial" panose="020B0604020202020204" pitchFamily="34" charset="0"/>
                <a:cs typeface="Arial" panose="020B0604020202020204" pitchFamily="34" charset="0"/>
              </a:rPr>
              <a:t>The architecture is modular and designed for real-time detection of unauthorized data flows.</a:t>
            </a:r>
            <a:endParaRPr lang="en-US" altLang="en-US" dirty="0">
              <a:latin typeface="Arial" panose="020B0604020202020204" pitchFamily="34" charset="0"/>
              <a:cs typeface="Arial" panose="020B0604020202020204" pitchFamily="34" charset="0"/>
            </a:endParaRPr>
          </a:p>
        </p:txBody>
      </p:sp>
      <p:sp>
        <p:nvSpPr>
          <p:cNvPr id="13" name="Title 4">
            <a:extLst>
              <a:ext uri="{FF2B5EF4-FFF2-40B4-BE49-F238E27FC236}">
                <a16:creationId xmlns:a16="http://schemas.microsoft.com/office/drawing/2014/main" id="{32EB68E7-B7D2-A0B1-3586-558B81AEC059}"/>
              </a:ext>
            </a:extLst>
          </p:cNvPr>
          <p:cNvSpPr txBox="1">
            <a:spLocks/>
          </p:cNvSpPr>
          <p:nvPr/>
        </p:nvSpPr>
        <p:spPr>
          <a:xfrm>
            <a:off x="533400" y="1177013"/>
            <a:ext cx="4830575" cy="6858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3000" dirty="0"/>
              <a:t>Architecture</a:t>
            </a:r>
          </a:p>
        </p:txBody>
      </p:sp>
      <p:sp>
        <p:nvSpPr>
          <p:cNvPr id="3" name="TextBox 2">
            <a:extLst>
              <a:ext uri="{FF2B5EF4-FFF2-40B4-BE49-F238E27FC236}">
                <a16:creationId xmlns:a16="http://schemas.microsoft.com/office/drawing/2014/main" id="{C87B5DB5-B673-480D-B1AA-D1FB9B34D14B}"/>
              </a:ext>
            </a:extLst>
          </p:cNvPr>
          <p:cNvSpPr txBox="1"/>
          <p:nvPr/>
        </p:nvSpPr>
        <p:spPr>
          <a:xfrm>
            <a:off x="609600" y="3192958"/>
            <a:ext cx="6094520" cy="400110"/>
          </a:xfrm>
          <a:prstGeom prst="rect">
            <a:avLst/>
          </a:prstGeom>
          <a:noFill/>
        </p:spPr>
        <p:txBody>
          <a:bodyPr wrap="square">
            <a:spAutoFit/>
          </a:bodyPr>
          <a:lstStyle/>
          <a:p>
            <a:r>
              <a:rPr lang="en-US" sz="2000" b="1" cap="all" dirty="0">
                <a:latin typeface="Arial" panose="020B0604020202020204" pitchFamily="34" charset="0"/>
                <a:ea typeface="+mj-ea"/>
                <a:cs typeface="Arial" panose="020B0604020202020204" pitchFamily="34" charset="0"/>
              </a:rPr>
              <a:t>Key Components</a:t>
            </a:r>
            <a:endParaRPr lang="en-US" sz="2000" dirty="0">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63C36178-EC46-418A-4FD1-D6EA0CBC0D3D}"/>
              </a:ext>
            </a:extLst>
          </p:cNvPr>
          <p:cNvSpPr>
            <a:spLocks noChangeArrowheads="1"/>
          </p:cNvSpPr>
          <p:nvPr/>
        </p:nvSpPr>
        <p:spPr bwMode="auto">
          <a:xfrm>
            <a:off x="533400" y="3962400"/>
            <a:ext cx="98882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Taint Module: </a:t>
            </a:r>
            <a:r>
              <a:rPr lang="en-US" altLang="en-US" dirty="0">
                <a:latin typeface="Arial" panose="020B0604020202020204" pitchFamily="34" charset="0"/>
                <a:cs typeface="Arial" panose="020B0604020202020204" pitchFamily="34" charset="0"/>
              </a:rPr>
              <a:t>Marks user inputs as tainted for real-time tracking.</a:t>
            </a:r>
          </a:p>
          <a:p>
            <a:pPr marL="342900" indent="-3429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Explicit Propagation Tracking: </a:t>
            </a:r>
            <a:r>
              <a:rPr lang="en-US" altLang="en-US" dirty="0">
                <a:latin typeface="Arial" panose="020B0604020202020204" pitchFamily="34" charset="0"/>
                <a:cs typeface="Arial" panose="020B0604020202020204" pitchFamily="34" charset="0"/>
              </a:rPr>
              <a:t>Monitors data transformations to ensure taint flow integrity.</a:t>
            </a:r>
          </a:p>
          <a:p>
            <a:pPr marL="342900" indent="-3429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Control Flow Graphs (CFGs): </a:t>
            </a:r>
            <a:r>
              <a:rPr lang="en-US" altLang="en-US" dirty="0">
                <a:latin typeface="Arial" panose="020B0604020202020204" pitchFamily="34" charset="0"/>
                <a:cs typeface="Arial" panose="020B0604020202020204" pitchFamily="34" charset="0"/>
              </a:rPr>
              <a:t>Visualize data flows and highlight anomalies dynamically.</a:t>
            </a:r>
          </a:p>
          <a:p>
            <a:pPr marL="342900" indent="-34290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cs typeface="Arial" panose="020B0604020202020204" pitchFamily="34" charset="0"/>
              </a:rPr>
              <a:t>Validation and Logging: </a:t>
            </a:r>
            <a:r>
              <a:rPr lang="en-US" altLang="en-US" dirty="0">
                <a:latin typeface="Arial" panose="020B0604020202020204" pitchFamily="34" charset="0"/>
                <a:cs typeface="Arial" panose="020B0604020202020204" pitchFamily="34" charset="0"/>
              </a:rPr>
              <a:t>Ensures data integrity and tracks taint-related events. </a:t>
            </a:r>
          </a:p>
        </p:txBody>
      </p:sp>
    </p:spTree>
    <p:extLst>
      <p:ext uri="{BB962C8B-B14F-4D97-AF65-F5344CB8AC3E}">
        <p14:creationId xmlns:p14="http://schemas.microsoft.com/office/powerpoint/2010/main" val="560174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B3567-27FF-EE74-B8D3-FD4E276C63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9B9CA4E-2256-5773-09E4-6BFF56505BAB}"/>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16" name="TextBox 15">
            <a:extLst>
              <a:ext uri="{FF2B5EF4-FFF2-40B4-BE49-F238E27FC236}">
                <a16:creationId xmlns:a16="http://schemas.microsoft.com/office/drawing/2014/main" id="{AE9803DB-8368-7C4F-28DD-5BC24D3ED581}"/>
              </a:ext>
            </a:extLst>
          </p:cNvPr>
          <p:cNvSpPr txBox="1"/>
          <p:nvPr/>
        </p:nvSpPr>
        <p:spPr>
          <a:xfrm>
            <a:off x="762000" y="685800"/>
            <a:ext cx="6094520" cy="400110"/>
          </a:xfrm>
          <a:prstGeom prst="rect">
            <a:avLst/>
          </a:prstGeom>
          <a:noFill/>
        </p:spPr>
        <p:txBody>
          <a:bodyPr wrap="square">
            <a:spAutoFit/>
          </a:bodyPr>
          <a:lstStyle/>
          <a:p>
            <a:r>
              <a:rPr lang="en-US" sz="2000" b="1" cap="all" dirty="0">
                <a:latin typeface="Arial" panose="020B0604020202020204" pitchFamily="34" charset="0"/>
                <a:ea typeface="+mj-ea"/>
                <a:cs typeface="Arial" panose="020B0604020202020204" pitchFamily="34" charset="0"/>
              </a:rPr>
              <a:t>Architecture</a:t>
            </a:r>
            <a:endParaRPr lang="en-US" sz="2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C8CFEE6-3B1A-5831-CCB0-57933B6861A8}"/>
              </a:ext>
            </a:extLst>
          </p:cNvPr>
          <p:cNvPicPr>
            <a:picLocks noChangeAspect="1"/>
          </p:cNvPicPr>
          <p:nvPr/>
        </p:nvPicPr>
        <p:blipFill>
          <a:blip r:embed="rId2"/>
          <a:stretch>
            <a:fillRect/>
          </a:stretch>
        </p:blipFill>
        <p:spPr>
          <a:xfrm>
            <a:off x="710214" y="1600200"/>
            <a:ext cx="10529284" cy="3886200"/>
          </a:xfrm>
          <a:prstGeom prst="rect">
            <a:avLst/>
          </a:prstGeom>
        </p:spPr>
      </p:pic>
    </p:spTree>
    <p:extLst>
      <p:ext uri="{BB962C8B-B14F-4D97-AF65-F5344CB8AC3E}">
        <p14:creationId xmlns:p14="http://schemas.microsoft.com/office/powerpoint/2010/main" val="1677712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508000" y="135090"/>
            <a:ext cx="10058400" cy="1450757"/>
          </a:xfrm>
        </p:spPr>
        <p:txBody>
          <a:bodyPr>
            <a:normAutofit/>
          </a:bodyPr>
          <a:lstStyle/>
          <a:p>
            <a:r>
              <a:rPr lang="en-US" sz="2000" b="1" cap="all" dirty="0">
                <a:solidFill>
                  <a:schemeClr val="tx1"/>
                </a:solidFill>
                <a:latin typeface="Arial" panose="020B0604020202020204" pitchFamily="34" charset="0"/>
                <a:cs typeface="Arial" panose="020B0604020202020204" pitchFamily="34" charset="0"/>
              </a:rPr>
              <a:t>Technologies</a:t>
            </a:r>
            <a:r>
              <a:rPr lang="en-US" sz="2400" b="1" cap="all" dirty="0">
                <a:solidFill>
                  <a:schemeClr val="tx1"/>
                </a:solidFill>
                <a:latin typeface="Arial" panose="020B0604020202020204" pitchFamily="34" charset="0"/>
                <a:cs typeface="Arial" panose="020B0604020202020204" pitchFamily="34" charset="0"/>
              </a:rPr>
              <a:t> </a:t>
            </a:r>
            <a:r>
              <a:rPr lang="en-US" sz="2000" b="1" cap="all" dirty="0">
                <a:solidFill>
                  <a:schemeClr val="tx1"/>
                </a:solidFill>
                <a:latin typeface="Arial" panose="020B0604020202020204" pitchFamily="34" charset="0"/>
                <a:cs typeface="Arial" panose="020B0604020202020204" pitchFamily="34" charset="0"/>
              </a:rPr>
              <a:t>used</a:t>
            </a:r>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dirty="0" err="1">
                <a:solidFill>
                  <a:schemeClr val="tx1"/>
                </a:solidFill>
              </a:rPr>
              <a:t>Rafeek</a:t>
            </a:r>
            <a:r>
              <a:rPr lang="en-US" dirty="0">
                <a:solidFill>
                  <a:schemeClr val="tx1"/>
                </a:solidFill>
              </a:rPr>
              <a:t> A.M </a:t>
            </a:r>
            <a:r>
              <a:rPr lang="en-US" sz="1800" dirty="0">
                <a:solidFill>
                  <a:schemeClr val="tx1"/>
                </a:solidFill>
              </a:rPr>
              <a:t>| </a:t>
            </a:r>
            <a:r>
              <a:rPr lang="en-US" sz="1800" b="0" dirty="0">
                <a:solidFill>
                  <a:schemeClr val="tx1"/>
                </a:solidFill>
              </a:rPr>
              <a:t>24-25J-136</a:t>
            </a:r>
          </a:p>
        </p:txBody>
      </p:sp>
      <p:sp>
        <p:nvSpPr>
          <p:cNvPr id="3" name="Rectangle 1">
            <a:extLst>
              <a:ext uri="{FF2B5EF4-FFF2-40B4-BE49-F238E27FC236}">
                <a16:creationId xmlns:a16="http://schemas.microsoft.com/office/drawing/2014/main" id="{10131F31-5B31-D96B-5E51-22A6F76DAB49}"/>
              </a:ext>
            </a:extLst>
          </p:cNvPr>
          <p:cNvSpPr>
            <a:spLocks noChangeArrowheads="1"/>
          </p:cNvSpPr>
          <p:nvPr/>
        </p:nvSpPr>
        <p:spPr bwMode="auto">
          <a:xfrm>
            <a:off x="585926" y="1860265"/>
            <a:ext cx="92191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8575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Dynamic Taint Analysis Implementation:</a:t>
            </a:r>
            <a:r>
              <a:rPr lang="en-US" altLang="en-US" dirty="0">
                <a:latin typeface="Arial" panose="020B0604020202020204" pitchFamily="34" charset="0"/>
                <a:cs typeface="Arial" panose="020B0604020202020204" pitchFamily="34" charset="0"/>
              </a:rPr>
              <a:t> Python.</a:t>
            </a:r>
          </a:p>
          <a:p>
            <a:pPr indent="-28575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Control Flow Graph (CFG):</a:t>
            </a:r>
            <a:r>
              <a:rPr lang="en-US" altLang="en-US" dirty="0">
                <a:latin typeface="Arial" panose="020B0604020202020204" pitchFamily="34" charset="0"/>
                <a:cs typeface="Arial" panose="020B0604020202020204" pitchFamily="34" charset="0"/>
              </a:rPr>
              <a:t> NetworkX for building and visualizing directed graphs.</a:t>
            </a:r>
          </a:p>
          <a:p>
            <a:pPr indent="-28575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Visualization:</a:t>
            </a:r>
            <a:r>
              <a:rPr lang="en-US" altLang="en-US" dirty="0">
                <a:latin typeface="Arial" panose="020B0604020202020204" pitchFamily="34" charset="0"/>
                <a:cs typeface="Arial" panose="020B0604020202020204" pitchFamily="34" charset="0"/>
              </a:rPr>
              <a:t> Matplotlib for taint flow graphical representation.</a:t>
            </a:r>
          </a:p>
          <a:p>
            <a:pPr indent="-285750" eaLnBrk="0" fontAlgn="base" hangingPunct="0">
              <a:spcBef>
                <a:spcPct val="0"/>
              </a:spcBef>
              <a:spcAft>
                <a:spcPct val="0"/>
              </a:spcAft>
              <a:buFontTx/>
              <a:buChar char="•"/>
            </a:pPr>
            <a:r>
              <a:rPr lang="en-US" altLang="en-US" b="1" dirty="0">
                <a:latin typeface="Arial" panose="020B0604020202020204" pitchFamily="34" charset="0"/>
                <a:cs typeface="Arial" panose="020B0604020202020204" pitchFamily="34" charset="0"/>
              </a:rPr>
              <a:t>Development Environment:</a:t>
            </a:r>
            <a:r>
              <a:rPr lang="en-US" altLang="en-US" dirty="0">
                <a:latin typeface="Arial" panose="020B0604020202020204" pitchFamily="34" charset="0"/>
                <a:cs typeface="Arial" panose="020B0604020202020204" pitchFamily="34" charset="0"/>
              </a:rPr>
              <a:t> VS Code as the primary IDE for coding and debugging. </a:t>
            </a:r>
          </a:p>
        </p:txBody>
      </p:sp>
      <p:sp>
        <p:nvSpPr>
          <p:cNvPr id="9" name="Title 4">
            <a:extLst>
              <a:ext uri="{FF2B5EF4-FFF2-40B4-BE49-F238E27FC236}">
                <a16:creationId xmlns:a16="http://schemas.microsoft.com/office/drawing/2014/main" id="{A4E03011-7146-9A96-E2CA-2EF9DFC9DDBC}"/>
              </a:ext>
            </a:extLst>
          </p:cNvPr>
          <p:cNvSpPr txBox="1">
            <a:spLocks/>
          </p:cNvSpPr>
          <p:nvPr/>
        </p:nvSpPr>
        <p:spPr>
          <a:xfrm>
            <a:off x="508000" y="3238276"/>
            <a:ext cx="3225800" cy="53254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000" b="1" cap="all" dirty="0">
                <a:solidFill>
                  <a:schemeClr val="tx1"/>
                </a:solidFill>
                <a:latin typeface="Arial" panose="020B0604020202020204" pitchFamily="34" charset="0"/>
                <a:cs typeface="Arial" panose="020B0604020202020204" pitchFamily="34" charset="0"/>
              </a:rPr>
              <a:t>Methodology</a:t>
            </a:r>
          </a:p>
        </p:txBody>
      </p:sp>
      <p:sp>
        <p:nvSpPr>
          <p:cNvPr id="2" name="TextBox 1">
            <a:extLst>
              <a:ext uri="{FF2B5EF4-FFF2-40B4-BE49-F238E27FC236}">
                <a16:creationId xmlns:a16="http://schemas.microsoft.com/office/drawing/2014/main" id="{A4BEC452-8594-C076-05B2-D0AB0FED5651}"/>
              </a:ext>
            </a:extLst>
          </p:cNvPr>
          <p:cNvSpPr txBox="1"/>
          <p:nvPr/>
        </p:nvSpPr>
        <p:spPr>
          <a:xfrm>
            <a:off x="990600" y="4012255"/>
            <a:ext cx="259154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Phase 1 (Completed)</a:t>
            </a:r>
          </a:p>
        </p:txBody>
      </p:sp>
      <p:sp>
        <p:nvSpPr>
          <p:cNvPr id="7" name="TextBox 6">
            <a:extLst>
              <a:ext uri="{FF2B5EF4-FFF2-40B4-BE49-F238E27FC236}">
                <a16:creationId xmlns:a16="http://schemas.microsoft.com/office/drawing/2014/main" id="{785D85B5-138D-F866-EAD0-9481767E1DF2}"/>
              </a:ext>
            </a:extLst>
          </p:cNvPr>
          <p:cNvSpPr txBox="1"/>
          <p:nvPr/>
        </p:nvSpPr>
        <p:spPr>
          <a:xfrm>
            <a:off x="7010400" y="4012255"/>
            <a:ext cx="259154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Phase</a:t>
            </a:r>
            <a:r>
              <a:rPr lang="en-US" dirty="0"/>
              <a:t> </a:t>
            </a:r>
            <a:r>
              <a:rPr lang="en-US" b="1" dirty="0">
                <a:latin typeface="Arial" panose="020B0604020202020204" pitchFamily="34" charset="0"/>
                <a:cs typeface="Arial" panose="020B0604020202020204" pitchFamily="34" charset="0"/>
              </a:rPr>
              <a:t>2 (Upcoming)</a:t>
            </a:r>
          </a:p>
        </p:txBody>
      </p:sp>
      <p:sp>
        <p:nvSpPr>
          <p:cNvPr id="8" name="TextBox 7">
            <a:extLst>
              <a:ext uri="{FF2B5EF4-FFF2-40B4-BE49-F238E27FC236}">
                <a16:creationId xmlns:a16="http://schemas.microsoft.com/office/drawing/2014/main" id="{448E59FA-3102-4BDF-911B-E6C3ABE06F5F}"/>
              </a:ext>
            </a:extLst>
          </p:cNvPr>
          <p:cNvSpPr txBox="1"/>
          <p:nvPr/>
        </p:nvSpPr>
        <p:spPr>
          <a:xfrm>
            <a:off x="415771" y="4550969"/>
            <a:ext cx="5867400" cy="184665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Developed a threat model to identify possible attacks.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Developed taint module to mark input data as taints.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Integrated and status checking. explicit taint tracking to track taint during transformations.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Developed CFGs to visualize taint flow and detect anomalies</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27E46D80-2073-B674-BA53-8B159E2DF1FE}"/>
              </a:ext>
            </a:extLst>
          </p:cNvPr>
          <p:cNvSpPr txBox="1"/>
          <p:nvPr/>
        </p:nvSpPr>
        <p:spPr>
          <a:xfrm>
            <a:off x="6283171" y="4579842"/>
            <a:ext cx="6019800" cy="1077218"/>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Integrate all Components and add security.</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Final testing and deployment.</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22721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6197D-BB16-3687-6B02-30D4638693A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0B35160-F181-8981-B497-B231192F676D}"/>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16" name="TextBox 15">
            <a:extLst>
              <a:ext uri="{FF2B5EF4-FFF2-40B4-BE49-F238E27FC236}">
                <a16:creationId xmlns:a16="http://schemas.microsoft.com/office/drawing/2014/main" id="{A4835DBA-EB97-01ED-D312-2ED6DE25EF09}"/>
              </a:ext>
            </a:extLst>
          </p:cNvPr>
          <p:cNvSpPr txBox="1"/>
          <p:nvPr/>
        </p:nvSpPr>
        <p:spPr>
          <a:xfrm>
            <a:off x="990600" y="934199"/>
            <a:ext cx="6094520" cy="461665"/>
          </a:xfrm>
          <a:prstGeom prst="rect">
            <a:avLst/>
          </a:prstGeom>
          <a:noFill/>
        </p:spPr>
        <p:txBody>
          <a:bodyPr wrap="square">
            <a:spAutoFit/>
          </a:bodyPr>
          <a:lstStyle/>
          <a:p>
            <a:r>
              <a:rPr lang="en-US" sz="2400" b="1" cap="all" dirty="0">
                <a:latin typeface="Arial" panose="020B0604020202020204" pitchFamily="34" charset="0"/>
                <a:ea typeface="+mj-ea"/>
                <a:cs typeface="Arial" panose="020B0604020202020204" pitchFamily="34" charset="0"/>
              </a:rPr>
              <a:t>Flowchart</a:t>
            </a:r>
            <a:endParaRPr lang="en-US"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75FBD18-3F8B-3D3D-603F-E2F5E662B4F6}"/>
              </a:ext>
            </a:extLst>
          </p:cNvPr>
          <p:cNvPicPr>
            <a:picLocks noChangeAspect="1"/>
          </p:cNvPicPr>
          <p:nvPr/>
        </p:nvPicPr>
        <p:blipFill>
          <a:blip r:embed="rId2"/>
          <a:stretch>
            <a:fillRect/>
          </a:stretch>
        </p:blipFill>
        <p:spPr>
          <a:xfrm>
            <a:off x="1219200" y="1523999"/>
            <a:ext cx="10439400" cy="4399801"/>
          </a:xfrm>
          <a:prstGeom prst="rect">
            <a:avLst/>
          </a:prstGeom>
        </p:spPr>
      </p:pic>
    </p:spTree>
    <p:extLst>
      <p:ext uri="{BB962C8B-B14F-4D97-AF65-F5344CB8AC3E}">
        <p14:creationId xmlns:p14="http://schemas.microsoft.com/office/powerpoint/2010/main" val="931182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dirty="0" err="1">
                <a:solidFill>
                  <a:schemeClr val="tx1"/>
                </a:solidFill>
              </a:rPr>
              <a:t>Rafeek</a:t>
            </a:r>
            <a:r>
              <a:rPr lang="en-US" dirty="0">
                <a:solidFill>
                  <a:schemeClr val="tx1"/>
                </a:solidFill>
              </a:rPr>
              <a:t> A.M </a:t>
            </a:r>
            <a:r>
              <a:rPr lang="en-US" sz="1800" dirty="0">
                <a:solidFill>
                  <a:schemeClr val="tx1"/>
                </a:solidFill>
              </a:rPr>
              <a:t>| </a:t>
            </a:r>
            <a:r>
              <a:rPr lang="en-US" sz="1800" b="0" dirty="0">
                <a:solidFill>
                  <a:schemeClr val="tx1"/>
                </a:solidFill>
              </a:rPr>
              <a:t>24-25J-136</a:t>
            </a:r>
          </a:p>
        </p:txBody>
      </p:sp>
      <p:sp>
        <p:nvSpPr>
          <p:cNvPr id="9" name="TextBox 8">
            <a:extLst>
              <a:ext uri="{FF2B5EF4-FFF2-40B4-BE49-F238E27FC236}">
                <a16:creationId xmlns:a16="http://schemas.microsoft.com/office/drawing/2014/main" id="{FF967EA5-69D6-3972-F452-BC0FDD44B315}"/>
              </a:ext>
            </a:extLst>
          </p:cNvPr>
          <p:cNvSpPr txBox="1"/>
          <p:nvPr/>
        </p:nvSpPr>
        <p:spPr>
          <a:xfrm>
            <a:off x="914400" y="593724"/>
            <a:ext cx="6094520" cy="461665"/>
          </a:xfrm>
          <a:prstGeom prst="rect">
            <a:avLst/>
          </a:prstGeom>
          <a:noFill/>
        </p:spPr>
        <p:txBody>
          <a:bodyPr wrap="square">
            <a:spAutoFit/>
          </a:bodyPr>
          <a:lstStyle/>
          <a:p>
            <a:r>
              <a:rPr lang="en-US" sz="2400" b="1" cap="all" dirty="0">
                <a:latin typeface="Arial" panose="020B0604020202020204" pitchFamily="34" charset="0"/>
                <a:ea typeface="+mj-ea"/>
                <a:cs typeface="Arial" panose="020B0604020202020204" pitchFamily="34" charset="0"/>
              </a:rPr>
              <a:t>Threat model</a:t>
            </a:r>
            <a:endParaRPr lang="en-US" sz="24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280365FA-666E-F549-852F-BE04E85EC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411932"/>
            <a:ext cx="10820400" cy="4724399"/>
          </a:xfrm>
          <a:prstGeom prst="rect">
            <a:avLst/>
          </a:prstGeom>
        </p:spPr>
      </p:pic>
    </p:spTree>
    <p:extLst>
      <p:ext uri="{BB962C8B-B14F-4D97-AF65-F5344CB8AC3E}">
        <p14:creationId xmlns:p14="http://schemas.microsoft.com/office/powerpoint/2010/main" val="69687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D9D22-D89A-783F-0275-35CF3517A4F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91AE22D-6600-52B6-C75D-D2ED4E7F809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sz="1800" dirty="0" err="1">
                <a:solidFill>
                  <a:schemeClr val="tx1"/>
                </a:solidFill>
              </a:rPr>
              <a:t>Rafeek</a:t>
            </a:r>
            <a:r>
              <a:rPr lang="en-US" sz="1800" dirty="0">
                <a:solidFill>
                  <a:schemeClr val="tx1"/>
                </a:solidFill>
              </a:rPr>
              <a:t> A.M |   </a:t>
            </a:r>
            <a:r>
              <a:rPr lang="en-US" sz="1800" b="0" dirty="0">
                <a:solidFill>
                  <a:schemeClr val="tx1"/>
                </a:solidFill>
              </a:rPr>
              <a:t>24-25J-136</a:t>
            </a:r>
          </a:p>
        </p:txBody>
      </p:sp>
      <p:sp>
        <p:nvSpPr>
          <p:cNvPr id="3" name="Title 4">
            <a:extLst>
              <a:ext uri="{FF2B5EF4-FFF2-40B4-BE49-F238E27FC236}">
                <a16:creationId xmlns:a16="http://schemas.microsoft.com/office/drawing/2014/main" id="{AC92BA65-690D-D859-2862-2401824D7F68}"/>
              </a:ext>
            </a:extLst>
          </p:cNvPr>
          <p:cNvSpPr txBox="1">
            <a:spLocks/>
          </p:cNvSpPr>
          <p:nvPr/>
        </p:nvSpPr>
        <p:spPr>
          <a:xfrm>
            <a:off x="536113" y="762000"/>
            <a:ext cx="11684000" cy="792162"/>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800" b="1" cap="all" dirty="0">
                <a:solidFill>
                  <a:schemeClr val="tx1"/>
                </a:solidFill>
                <a:latin typeface="Arial" panose="020B0604020202020204" pitchFamily="34" charset="0"/>
                <a:cs typeface="Arial" panose="020B0604020202020204" pitchFamily="34" charset="0"/>
              </a:rPr>
              <a:t>Results So Far</a:t>
            </a:r>
          </a:p>
        </p:txBody>
      </p:sp>
      <p:sp>
        <p:nvSpPr>
          <p:cNvPr id="2" name="Rectangle 1">
            <a:extLst>
              <a:ext uri="{FF2B5EF4-FFF2-40B4-BE49-F238E27FC236}">
                <a16:creationId xmlns:a16="http://schemas.microsoft.com/office/drawing/2014/main" id="{E67126DA-0665-7D6B-4CE8-CEA49A0232F2}"/>
              </a:ext>
            </a:extLst>
          </p:cNvPr>
          <p:cNvSpPr>
            <a:spLocks noChangeArrowheads="1"/>
          </p:cNvSpPr>
          <p:nvPr/>
        </p:nvSpPr>
        <p:spPr bwMode="auto">
          <a:xfrm>
            <a:off x="544991" y="1766501"/>
            <a:ext cx="5779609"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b="1" dirty="0">
                <a:latin typeface="Arial" panose="020B0604020202020204" pitchFamily="34" charset="0"/>
              </a:rPr>
              <a:t>Taint Module</a:t>
            </a:r>
            <a:r>
              <a:rPr lang="en-US" altLang="en-US"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Implemented to mark user inputs as tainted.</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Tracks input through various transformations.</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b="1" dirty="0">
                <a:latin typeface="Arial" panose="020B0604020202020204" pitchFamily="34" charset="0"/>
              </a:rPr>
              <a:t>Explicit Propagation Tracking</a:t>
            </a:r>
            <a:r>
              <a:rPr lang="en-US" altLang="en-US"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Dynamically tracks tainted data flow and validates it.</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b="1" dirty="0">
                <a:latin typeface="Arial" panose="020B0604020202020204" pitchFamily="34" charset="0"/>
              </a:rPr>
              <a:t>Control Flow Graphs (CFGs)</a:t>
            </a:r>
            <a:r>
              <a:rPr lang="en-US" altLang="en-US"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Developed to visualize taint flow and detect anomalies.</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pPr>
            <a:r>
              <a:rPr lang="en-US" altLang="en-US" b="1" dirty="0">
                <a:latin typeface="Arial" panose="020B0604020202020204" pitchFamily="34" charset="0"/>
              </a:rPr>
              <a:t>Testing Scenarios</a:t>
            </a:r>
            <a:r>
              <a:rPr lang="en-US" altLang="en-US" dirty="0">
                <a:latin typeface="Arial" panose="020B0604020202020204" pitchFamily="34" charset="0"/>
              </a:rPr>
              <a:t>:</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Valid input: Passed validation and sanitized.</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Invalid input: Detected and rejected.</a:t>
            </a:r>
          </a:p>
          <a:p>
            <a:pPr lvl="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2918654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820445" y="839137"/>
            <a:ext cx="5562600" cy="792162"/>
          </a:xfrm>
        </p:spPr>
        <p:txBody>
          <a:bodyPr>
            <a:normAutofit fontScale="90000"/>
          </a:bodyPr>
          <a:lstStyle/>
          <a:p>
            <a:pPr algn="l"/>
            <a:r>
              <a:rPr lang="en-US" sz="2800" b="1" cap="all" dirty="0">
                <a:solidFill>
                  <a:schemeClr val="tx1"/>
                </a:solidFill>
                <a:latin typeface="Arial" panose="020B0604020202020204" pitchFamily="34" charset="0"/>
                <a:cs typeface="Arial" panose="020B0604020202020204" pitchFamily="34" charset="0"/>
              </a:rPr>
              <a:t>Why dynamic taint analysis?</a:t>
            </a: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dirty="0" err="1">
                <a:solidFill>
                  <a:schemeClr val="tx1"/>
                </a:solidFill>
              </a:rPr>
              <a:t>Rafeek</a:t>
            </a:r>
            <a:r>
              <a:rPr lang="en-US" dirty="0">
                <a:solidFill>
                  <a:schemeClr val="tx1"/>
                </a:solidFill>
              </a:rPr>
              <a:t> A.M </a:t>
            </a:r>
            <a:r>
              <a:rPr lang="en-US" sz="1800" dirty="0">
                <a:solidFill>
                  <a:schemeClr val="tx1"/>
                </a:solidFill>
              </a:rPr>
              <a:t>| </a:t>
            </a:r>
            <a:r>
              <a:rPr lang="en-US" sz="1800" b="0" dirty="0">
                <a:solidFill>
                  <a:schemeClr val="tx1"/>
                </a:solidFill>
              </a:rPr>
              <a:t>24-25J-136</a:t>
            </a:r>
          </a:p>
        </p:txBody>
      </p:sp>
      <p:sp>
        <p:nvSpPr>
          <p:cNvPr id="7" name="TextBox 6">
            <a:extLst>
              <a:ext uri="{FF2B5EF4-FFF2-40B4-BE49-F238E27FC236}">
                <a16:creationId xmlns:a16="http://schemas.microsoft.com/office/drawing/2014/main" id="{0FE9B651-CB71-7B16-95B0-2623117CED92}"/>
              </a:ext>
            </a:extLst>
          </p:cNvPr>
          <p:cNvSpPr txBox="1"/>
          <p:nvPr/>
        </p:nvSpPr>
        <p:spPr>
          <a:xfrm>
            <a:off x="807868" y="1956831"/>
            <a:ext cx="9296400" cy="1323439"/>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Unique combination of Explicit Propagation Tracking and Control Flow Analysis for enhanced security.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Real-time detection and prevention of unauthorized data flows.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Detailed data flow logs for thorough auditing</a:t>
            </a:r>
          </a:p>
        </p:txBody>
      </p:sp>
      <p:sp>
        <p:nvSpPr>
          <p:cNvPr id="8" name="Title 4">
            <a:extLst>
              <a:ext uri="{FF2B5EF4-FFF2-40B4-BE49-F238E27FC236}">
                <a16:creationId xmlns:a16="http://schemas.microsoft.com/office/drawing/2014/main" id="{929A63AB-8A40-192F-9055-BE08C83DB7CE}"/>
              </a:ext>
            </a:extLst>
          </p:cNvPr>
          <p:cNvSpPr txBox="1">
            <a:spLocks/>
          </p:cNvSpPr>
          <p:nvPr/>
        </p:nvSpPr>
        <p:spPr>
          <a:xfrm>
            <a:off x="668784" y="3922487"/>
            <a:ext cx="5562600" cy="79216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a:lstStyle>
          <a:p>
            <a:pPr algn="l"/>
            <a:r>
              <a:rPr lang="en-US" sz="3600" dirty="0"/>
              <a:t>Budget</a:t>
            </a:r>
          </a:p>
        </p:txBody>
      </p:sp>
      <p:sp>
        <p:nvSpPr>
          <p:cNvPr id="9" name="TextBox 8">
            <a:extLst>
              <a:ext uri="{FF2B5EF4-FFF2-40B4-BE49-F238E27FC236}">
                <a16:creationId xmlns:a16="http://schemas.microsoft.com/office/drawing/2014/main" id="{E019CA36-BDD1-D469-867D-41617B94CBDE}"/>
              </a:ext>
            </a:extLst>
          </p:cNvPr>
          <p:cNvSpPr txBox="1"/>
          <p:nvPr/>
        </p:nvSpPr>
        <p:spPr>
          <a:xfrm>
            <a:off x="685800" y="4723497"/>
            <a:ext cx="9296400" cy="707886"/>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Infrastructure cost</a:t>
            </a:r>
          </a:p>
          <a:p>
            <a:pPr marL="342900" indent="-342900">
              <a:buFont typeface="Wingdings" panose="05000000000000000000" pitchFamily="2" charset="2"/>
              <a:buChar char="ü"/>
            </a:pPr>
            <a:r>
              <a:rPr lang="en-US" sz="2000" dirty="0">
                <a:latin typeface="Arial" panose="020B0604020202020204" pitchFamily="34" charset="0"/>
                <a:cs typeface="Arial" panose="020B0604020202020204" pitchFamily="34" charset="0"/>
              </a:rPr>
              <a:t>Servers – Microsoft Azure (Free)</a:t>
            </a:r>
          </a:p>
        </p:txBody>
      </p:sp>
    </p:spTree>
    <p:extLst>
      <p:ext uri="{BB962C8B-B14F-4D97-AF65-F5344CB8AC3E}">
        <p14:creationId xmlns:p14="http://schemas.microsoft.com/office/powerpoint/2010/main" val="3513683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25A2-0ABA-476F-93A9-CAE8E1CC4A08}"/>
              </a:ext>
            </a:extLst>
          </p:cNvPr>
          <p:cNvSpPr>
            <a:spLocks noGrp="1"/>
          </p:cNvSpPr>
          <p:nvPr>
            <p:ph type="title"/>
          </p:nvPr>
        </p:nvSpPr>
        <p:spPr>
          <a:xfrm>
            <a:off x="739140" y="928582"/>
            <a:ext cx="8961120" cy="539185"/>
          </a:xfrm>
        </p:spPr>
        <p:txBody>
          <a:bodyPr>
            <a:normAutofit/>
          </a:bodyPr>
          <a:lstStyle/>
          <a:p>
            <a:r>
              <a:rPr lang="en-US" sz="2800" b="1" cap="all" dirty="0">
                <a:solidFill>
                  <a:schemeClr val="tx1"/>
                </a:solidFill>
                <a:latin typeface="Arial" panose="020B0604020202020204" pitchFamily="34" charset="0"/>
                <a:cs typeface="Arial" panose="020B0604020202020204" pitchFamily="34" charset="0"/>
              </a:rPr>
              <a:t>References</a:t>
            </a:r>
          </a:p>
        </p:txBody>
      </p:sp>
      <p:sp>
        <p:nvSpPr>
          <p:cNvPr id="3" name="Rectangle 2">
            <a:extLst>
              <a:ext uri="{FF2B5EF4-FFF2-40B4-BE49-F238E27FC236}">
                <a16:creationId xmlns:a16="http://schemas.microsoft.com/office/drawing/2014/main" id="{815D35BE-22CD-0407-343A-52C558A7281D}"/>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IT21318252</a:t>
            </a:r>
            <a:r>
              <a:rPr lang="en-US" sz="1800" dirty="0">
                <a:solidFill>
                  <a:schemeClr val="tx1"/>
                </a:solidFill>
              </a:rPr>
              <a:t>   |   </a:t>
            </a:r>
            <a:r>
              <a:rPr lang="en-US" dirty="0" err="1">
                <a:solidFill>
                  <a:schemeClr val="tx1"/>
                </a:solidFill>
              </a:rPr>
              <a:t>Rafeek</a:t>
            </a:r>
            <a:r>
              <a:rPr lang="en-US" dirty="0">
                <a:solidFill>
                  <a:schemeClr val="tx1"/>
                </a:solidFill>
              </a:rPr>
              <a:t> A.M </a:t>
            </a:r>
            <a:r>
              <a:rPr lang="en-US" sz="1800" dirty="0">
                <a:solidFill>
                  <a:schemeClr val="tx1"/>
                </a:solidFill>
              </a:rPr>
              <a:t>| </a:t>
            </a:r>
            <a:r>
              <a:rPr lang="en-US" sz="1800" b="0" dirty="0">
                <a:solidFill>
                  <a:schemeClr val="tx1"/>
                </a:solidFill>
              </a:rPr>
              <a:t>24-25J-136</a:t>
            </a:r>
          </a:p>
        </p:txBody>
      </p:sp>
      <p:sp>
        <p:nvSpPr>
          <p:cNvPr id="5" name="Rectangle 1">
            <a:extLst>
              <a:ext uri="{FF2B5EF4-FFF2-40B4-BE49-F238E27FC236}">
                <a16:creationId xmlns:a16="http://schemas.microsoft.com/office/drawing/2014/main" id="{7538DEE8-724A-62CD-253C-793E1E9E52E5}"/>
              </a:ext>
            </a:extLst>
          </p:cNvPr>
          <p:cNvSpPr>
            <a:spLocks noChangeArrowheads="1"/>
          </p:cNvSpPr>
          <p:nvPr/>
        </p:nvSpPr>
        <p:spPr bwMode="auto">
          <a:xfrm>
            <a:off x="739140" y="1981200"/>
            <a:ext cx="1077468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J. Newsome and D. Song, "Dynamic Taint Analysis for Automatic Detection, Analysis, and Signature Generation of Exploits on Commodity Software," Carnegie Mellon University, 2005.</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K. Hough and J. Bell, "A Practical Approach for Dynamic Taint Tracking with Control-flow Relationships," ACM Transactions on Software Engineering and Methodology, vol. 31, no. 2, pp. 1–43, Dec. 2021, </a:t>
            </a:r>
            <a:r>
              <a:rPr lang="en-US" altLang="en-US" sz="2000" dirty="0" err="1">
                <a:latin typeface="Arial" panose="020B0604020202020204" pitchFamily="34" charset="0"/>
              </a:rPr>
              <a:t>doi</a:t>
            </a:r>
            <a:r>
              <a:rPr lang="en-US" altLang="en-US" sz="2000" dirty="0">
                <a:latin typeface="Arial" panose="020B0604020202020204" pitchFamily="34" charset="0"/>
              </a:rPr>
              <a:t>: 10.1145/3485464.</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S. Heiberg and J. </a:t>
            </a:r>
            <a:r>
              <a:rPr lang="en-US" altLang="en-US" sz="2000" dirty="0" err="1">
                <a:latin typeface="Arial" panose="020B0604020202020204" pitchFamily="34" charset="0"/>
              </a:rPr>
              <a:t>Willemson</a:t>
            </a:r>
            <a:r>
              <a:rPr lang="en-US" altLang="en-US" sz="2000" dirty="0">
                <a:latin typeface="Arial" panose="020B0604020202020204" pitchFamily="34" charset="0"/>
              </a:rPr>
              <a:t>, "Modeling Threats of a Voting Method," in Electronic Voting: Overview and Threat Analysis, Jan. 2014, </a:t>
            </a:r>
            <a:r>
              <a:rPr lang="en-US" altLang="en-US" sz="2000" dirty="0" err="1">
                <a:latin typeface="Arial" panose="020B0604020202020204" pitchFamily="34" charset="0"/>
              </a:rPr>
              <a:t>doi</a:t>
            </a:r>
            <a:r>
              <a:rPr lang="en-US" altLang="en-US" sz="2000" dirty="0">
                <a:latin typeface="Arial" panose="020B0604020202020204" pitchFamily="34" charset="0"/>
              </a:rPr>
              <a:t>: 10.4018/978-1-4666-5820-2.ch007.</a:t>
            </a:r>
          </a:p>
        </p:txBody>
      </p:sp>
    </p:spTree>
    <p:extLst>
      <p:ext uri="{BB962C8B-B14F-4D97-AF65-F5344CB8AC3E}">
        <p14:creationId xmlns:p14="http://schemas.microsoft.com/office/powerpoint/2010/main" val="4145513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72"/>
          <p:cNvSpPr txBox="1">
            <a:spLocks noGrp="1"/>
          </p:cNvSpPr>
          <p:nvPr>
            <p:ph type="title"/>
          </p:nvPr>
        </p:nvSpPr>
        <p:spPr>
          <a:xfrm>
            <a:off x="963084" y="2837087"/>
            <a:ext cx="103632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000"/>
              <a:buFont typeface="Arial"/>
              <a:buNone/>
            </a:pPr>
            <a:r>
              <a:rPr lang="en-US" dirty="0"/>
              <a:t>IT21278976 | PERERA U.L.S.A</a:t>
            </a:r>
            <a:endParaRPr dirty="0"/>
          </a:p>
        </p:txBody>
      </p:sp>
      <p:sp>
        <p:nvSpPr>
          <p:cNvPr id="770" name="Google Shape;770;p72"/>
          <p:cNvSpPr txBox="1">
            <a:spLocks noGrp="1"/>
          </p:cNvSpPr>
          <p:nvPr>
            <p:ph type="body" idx="1"/>
          </p:nvPr>
        </p:nvSpPr>
        <p:spPr>
          <a:xfrm>
            <a:off x="963084" y="4237261"/>
            <a:ext cx="10363200" cy="1500187"/>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888888"/>
              </a:buClr>
              <a:buSzPts val="2000"/>
              <a:buNone/>
            </a:pPr>
            <a:r>
              <a:rPr lang="en-US" dirty="0"/>
              <a:t>Cyber Security </a:t>
            </a:r>
            <a:endParaRPr dirty="0"/>
          </a:p>
        </p:txBody>
      </p:sp>
      <p:sp>
        <p:nvSpPr>
          <p:cNvPr id="773" name="Google Shape;773;p72"/>
          <p:cNvSpPr txBox="1"/>
          <p:nvPr/>
        </p:nvSpPr>
        <p:spPr>
          <a:xfrm>
            <a:off x="958601" y="1712017"/>
            <a:ext cx="8940053" cy="74575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ct val="100000"/>
              <a:buFont typeface="Arial"/>
              <a:buNone/>
            </a:pPr>
            <a:r>
              <a:rPr lang="en-US" sz="2800" b="0" cap="none" dirty="0">
                <a:solidFill>
                  <a:schemeClr val="dk1"/>
                </a:solidFill>
                <a:latin typeface="Arial"/>
                <a:ea typeface="Arial"/>
                <a:cs typeface="Arial"/>
                <a:sym typeface="Arial"/>
              </a:rPr>
              <a:t>Implementin</a:t>
            </a:r>
            <a:r>
              <a:rPr lang="en-US" sz="2800" dirty="0">
                <a:solidFill>
                  <a:schemeClr val="dk1"/>
                </a:solidFill>
              </a:rPr>
              <a:t>g Homomorphic Encryption</a:t>
            </a:r>
            <a:endParaRPr sz="2800" b="0" cap="none" dirty="0">
              <a:solidFill>
                <a:schemeClr val="dk1"/>
              </a:solidFill>
              <a:latin typeface="Arial"/>
              <a:ea typeface="Arial"/>
              <a:cs typeface="Arial"/>
              <a:sym typeface="Arial"/>
            </a:endParaRPr>
          </a:p>
        </p:txBody>
      </p:sp>
      <p:pic>
        <p:nvPicPr>
          <p:cNvPr id="2" name="Picture 1" descr="A person smiling for the camera&#10;&#10;Description automatically generated">
            <a:extLst>
              <a:ext uri="{FF2B5EF4-FFF2-40B4-BE49-F238E27FC236}">
                <a16:creationId xmlns:a16="http://schemas.microsoft.com/office/drawing/2014/main" id="{AEA56222-505C-B0FE-A64E-F09CD4BDB4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100" r="8100"/>
          <a:stretch/>
        </p:blipFill>
        <p:spPr>
          <a:xfrm>
            <a:off x="10097728" y="71512"/>
            <a:ext cx="2031921" cy="2614405"/>
          </a:xfrm>
          <a:prstGeom prst="rect">
            <a:avLst/>
          </a:prstGeom>
        </p:spPr>
      </p:pic>
      <p:sp>
        <p:nvSpPr>
          <p:cNvPr id="3" name="Rectangle 2">
            <a:extLst>
              <a:ext uri="{FF2B5EF4-FFF2-40B4-BE49-F238E27FC236}">
                <a16:creationId xmlns:a16="http://schemas.microsoft.com/office/drawing/2014/main" id="{FA05DFF2-0788-A62C-CDD9-639C53B8CAD6}"/>
              </a:ext>
            </a:extLst>
          </p:cNvPr>
          <p:cNvSpPr/>
          <p:nvPr/>
        </p:nvSpPr>
        <p:spPr>
          <a:xfrm>
            <a:off x="2667000" y="6553200"/>
            <a:ext cx="5867400" cy="24466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71" name="Google Shape;771;p72"/>
          <p:cNvSpPr/>
          <p:nvPr/>
        </p:nvSpPr>
        <p:spPr>
          <a:xfrm>
            <a:off x="2667000" y="63969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FCB7-EC63-495B-9ED3-9E3A0892BB67}"/>
              </a:ext>
            </a:extLst>
          </p:cNvPr>
          <p:cNvSpPr>
            <a:spLocks noGrp="1"/>
          </p:cNvSpPr>
          <p:nvPr>
            <p:ph type="ctrTitle"/>
          </p:nvPr>
        </p:nvSpPr>
        <p:spPr>
          <a:xfrm>
            <a:off x="914400" y="188640"/>
            <a:ext cx="10363200" cy="1124744"/>
          </a:xfrm>
        </p:spPr>
        <p:txBody>
          <a:bodyPr/>
          <a:lstStyle/>
          <a:p>
            <a:r>
              <a:rPr lang="en-US"/>
              <a:t>Research Question</a:t>
            </a:r>
          </a:p>
        </p:txBody>
      </p:sp>
      <p:sp>
        <p:nvSpPr>
          <p:cNvPr id="14" name="Rectangle: Rounded Corners 13">
            <a:extLst>
              <a:ext uri="{FF2B5EF4-FFF2-40B4-BE49-F238E27FC236}">
                <a16:creationId xmlns:a16="http://schemas.microsoft.com/office/drawing/2014/main" id="{80EB1666-79FA-FBF5-23B9-2187FCD8EF61}"/>
              </a:ext>
            </a:extLst>
          </p:cNvPr>
          <p:cNvSpPr/>
          <p:nvPr/>
        </p:nvSpPr>
        <p:spPr>
          <a:xfrm>
            <a:off x="515380" y="2236223"/>
            <a:ext cx="11161240" cy="2632937"/>
          </a:xfrm>
          <a:prstGeom prst="roundRect">
            <a:avLst>
              <a:gd name="adj" fmla="val 1114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C06A05B9-22B7-69BC-1796-250095B63CFD}"/>
              </a:ext>
            </a:extLst>
          </p:cNvPr>
          <p:cNvSpPr txBox="1"/>
          <p:nvPr/>
        </p:nvSpPr>
        <p:spPr>
          <a:xfrm>
            <a:off x="1056928" y="2427158"/>
            <a:ext cx="10078144" cy="1708160"/>
          </a:xfrm>
          <a:prstGeom prst="rect">
            <a:avLst/>
          </a:prstGeom>
          <a:noFill/>
        </p:spPr>
        <p:txBody>
          <a:bodyPr wrap="square">
            <a:spAutoFit/>
          </a:bodyPr>
          <a:lstStyle/>
          <a:p>
            <a:pPr algn="ctr">
              <a:lnSpc>
                <a:spcPct val="150000"/>
              </a:lnSpc>
            </a:pPr>
            <a:r>
              <a:rPr lang="en-US" sz="2400" b="1" dirty="0">
                <a:solidFill>
                  <a:srgbClr val="EAAF7A"/>
                </a:solidFill>
                <a:latin typeface="Adobe Devanagari" panose="02040503050201020203"/>
              </a:rPr>
              <a:t>How can the integration of Zero Knowledge Proofs (ZKP) and blockchain technology be leveraged to enhance the privacy, security, and transparency of electronic voting systems?</a:t>
            </a:r>
            <a:endParaRPr lang="en-GB" sz="2400" b="1" dirty="0">
              <a:solidFill>
                <a:srgbClr val="EAAF7A"/>
              </a:solidFill>
              <a:latin typeface="Adobe Devanagari" panose="02040503050201020203"/>
            </a:endParaRPr>
          </a:p>
        </p:txBody>
      </p:sp>
      <p:pic>
        <p:nvPicPr>
          <p:cNvPr id="18" name="Picture 17" descr="A question mark in a circle&#10;&#10;Description automatically generated">
            <a:extLst>
              <a:ext uri="{FF2B5EF4-FFF2-40B4-BE49-F238E27FC236}">
                <a16:creationId xmlns:a16="http://schemas.microsoft.com/office/drawing/2014/main" id="{844E2183-6008-8E21-97C9-EF5C92D70A5C}"/>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a:off x="10488488" y="5337716"/>
            <a:ext cx="1086573" cy="1331644"/>
          </a:xfrm>
          <a:prstGeom prst="rect">
            <a:avLst/>
          </a:prstGeom>
        </p:spPr>
      </p:pic>
      <p:pic>
        <p:nvPicPr>
          <p:cNvPr id="19" name="Picture 18" descr="A question mark in a circle&#10;&#10;Description automatically generated">
            <a:extLst>
              <a:ext uri="{FF2B5EF4-FFF2-40B4-BE49-F238E27FC236}">
                <a16:creationId xmlns:a16="http://schemas.microsoft.com/office/drawing/2014/main" id="{D95DA61B-AD3A-9801-DBAF-57F18ED7DB63}"/>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rot="16200000" flipV="1">
            <a:off x="637917" y="630741"/>
            <a:ext cx="1086573" cy="1331644"/>
          </a:xfrm>
          <a:prstGeom prst="rect">
            <a:avLst/>
          </a:prstGeom>
        </p:spPr>
      </p:pic>
    </p:spTree>
    <p:extLst>
      <p:ext uri="{BB962C8B-B14F-4D97-AF65-F5344CB8AC3E}">
        <p14:creationId xmlns:p14="http://schemas.microsoft.com/office/powerpoint/2010/main" val="834888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sz="4000" dirty="0"/>
              <a:t>Introduction - Research Problem</a:t>
            </a:r>
          </a:p>
        </p:txBody>
      </p:sp>
      <p:sp>
        <p:nvSpPr>
          <p:cNvPr id="7" name="Rectangle: Rounded Corners 6">
            <a:extLst>
              <a:ext uri="{FF2B5EF4-FFF2-40B4-BE49-F238E27FC236}">
                <a16:creationId xmlns:a16="http://schemas.microsoft.com/office/drawing/2014/main" id="{D5E92AEF-D9DE-4768-5D95-1F0A1D119BE3}"/>
              </a:ext>
            </a:extLst>
          </p:cNvPr>
          <p:cNvSpPr>
            <a:spLocks/>
          </p:cNvSpPr>
          <p:nvPr/>
        </p:nvSpPr>
        <p:spPr>
          <a:xfrm>
            <a:off x="533400" y="1219200"/>
            <a:ext cx="5486401" cy="4686679"/>
          </a:xfrm>
          <a:prstGeom prst="roundRect">
            <a:avLst>
              <a:gd name="adj" fmla="val 3679"/>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mbria" panose="02040503050406030204" pitchFamily="18" charset="0"/>
                <a:ea typeface="Cambria" panose="02040503050406030204" pitchFamily="18" charset="0"/>
              </a:rPr>
              <a:t>Current voting systems often fall short in providing comprehensive privacy and security due to their reliance on decrypting votes for tallying, which can expose voter choices to potential breaches. They lack the ability to perform secure computations on encrypted data, leaving them vulnerable to tampering during the tallying process.</a:t>
            </a:r>
          </a:p>
        </p:txBody>
      </p:sp>
      <p:sp>
        <p:nvSpPr>
          <p:cNvPr id="8" name="Rectangle: Rounded Corners 7">
            <a:extLst>
              <a:ext uri="{FF2B5EF4-FFF2-40B4-BE49-F238E27FC236}">
                <a16:creationId xmlns:a16="http://schemas.microsoft.com/office/drawing/2014/main" id="{8492B288-CAEA-5B00-C327-0953C1B0C972}"/>
              </a:ext>
            </a:extLst>
          </p:cNvPr>
          <p:cNvSpPr>
            <a:spLocks/>
          </p:cNvSpPr>
          <p:nvPr/>
        </p:nvSpPr>
        <p:spPr>
          <a:xfrm>
            <a:off x="8305800" y="1296446"/>
            <a:ext cx="3120442" cy="1339216"/>
          </a:xfrm>
          <a:prstGeom prst="roundRect">
            <a:avLst>
              <a:gd name="adj" fmla="val 3679"/>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ea typeface="Cambria" panose="02040503050406030204" pitchFamily="18" charset="0"/>
              </a:rPr>
              <a:t>Lack of Privacy and Data Protection</a:t>
            </a:r>
          </a:p>
        </p:txBody>
      </p:sp>
      <p:sp>
        <p:nvSpPr>
          <p:cNvPr id="9" name="Rectangle: Rounded Corners 8">
            <a:extLst>
              <a:ext uri="{FF2B5EF4-FFF2-40B4-BE49-F238E27FC236}">
                <a16:creationId xmlns:a16="http://schemas.microsoft.com/office/drawing/2014/main" id="{7B85F4DC-7A0E-820F-0576-31AE03FFFA92}"/>
              </a:ext>
            </a:extLst>
          </p:cNvPr>
          <p:cNvSpPr>
            <a:spLocks/>
          </p:cNvSpPr>
          <p:nvPr/>
        </p:nvSpPr>
        <p:spPr>
          <a:xfrm>
            <a:off x="8305800" y="3048000"/>
            <a:ext cx="3120442" cy="1339216"/>
          </a:xfrm>
          <a:prstGeom prst="roundRect">
            <a:avLst>
              <a:gd name="adj" fmla="val 3679"/>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ea typeface="Cambria" panose="02040503050406030204" pitchFamily="18" charset="0"/>
              </a:rPr>
              <a:t>Exposure During Vote Tallying</a:t>
            </a:r>
          </a:p>
        </p:txBody>
      </p:sp>
      <p:sp>
        <p:nvSpPr>
          <p:cNvPr id="10" name="Rectangle: Rounded Corners 9">
            <a:extLst>
              <a:ext uri="{FF2B5EF4-FFF2-40B4-BE49-F238E27FC236}">
                <a16:creationId xmlns:a16="http://schemas.microsoft.com/office/drawing/2014/main" id="{19954308-2C3E-AE83-9DE6-5B91F699AE6E}"/>
              </a:ext>
            </a:extLst>
          </p:cNvPr>
          <p:cNvSpPr>
            <a:spLocks/>
          </p:cNvSpPr>
          <p:nvPr/>
        </p:nvSpPr>
        <p:spPr>
          <a:xfrm>
            <a:off x="8305800" y="4770437"/>
            <a:ext cx="3120442" cy="1339216"/>
          </a:xfrm>
          <a:prstGeom prst="roundRect">
            <a:avLst>
              <a:gd name="adj" fmla="val 3679"/>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mbria" panose="02040503050406030204" pitchFamily="18" charset="0"/>
                <a:ea typeface="Cambria" panose="02040503050406030204" pitchFamily="18" charset="0"/>
              </a:rPr>
              <a:t>Vulnerability to Tampering</a:t>
            </a:r>
          </a:p>
        </p:txBody>
      </p:sp>
      <p:cxnSp>
        <p:nvCxnSpPr>
          <p:cNvPr id="12" name="Straight Arrow Connector 11">
            <a:extLst>
              <a:ext uri="{FF2B5EF4-FFF2-40B4-BE49-F238E27FC236}">
                <a16:creationId xmlns:a16="http://schemas.microsoft.com/office/drawing/2014/main" id="{EF38DD2F-6533-18F8-5D47-56C2E60105BD}"/>
              </a:ext>
            </a:extLst>
          </p:cNvPr>
          <p:cNvCxnSpPr>
            <a:stCxn id="7" idx="3"/>
            <a:endCxn id="8" idx="1"/>
          </p:cNvCxnSpPr>
          <p:nvPr/>
        </p:nvCxnSpPr>
        <p:spPr>
          <a:xfrm flipV="1">
            <a:off x="6019801" y="1966054"/>
            <a:ext cx="2285999" cy="15964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BBF8997-CC2A-813F-F0EA-C041F862021C}"/>
              </a:ext>
            </a:extLst>
          </p:cNvPr>
          <p:cNvCxnSpPr>
            <a:stCxn id="7" idx="3"/>
            <a:endCxn id="9" idx="1"/>
          </p:cNvCxnSpPr>
          <p:nvPr/>
        </p:nvCxnSpPr>
        <p:spPr>
          <a:xfrm>
            <a:off x="6019801" y="3562540"/>
            <a:ext cx="2285999" cy="1550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28F52EB-C9F1-6067-D0ED-B1680750894F}"/>
              </a:ext>
            </a:extLst>
          </p:cNvPr>
          <p:cNvCxnSpPr>
            <a:stCxn id="7" idx="3"/>
            <a:endCxn id="10" idx="1"/>
          </p:cNvCxnSpPr>
          <p:nvPr/>
        </p:nvCxnSpPr>
        <p:spPr>
          <a:xfrm>
            <a:off x="6019801" y="3562540"/>
            <a:ext cx="2285999" cy="1877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Picture 16" descr="A magnifying glass with a question mark&#10;&#10;Description automatically generated">
            <a:extLst>
              <a:ext uri="{FF2B5EF4-FFF2-40B4-BE49-F238E27FC236}">
                <a16:creationId xmlns:a16="http://schemas.microsoft.com/office/drawing/2014/main" id="{5659BC35-D636-EA7D-ACB7-CC16D3C658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60175"/>
            <a:ext cx="1081411" cy="1081411"/>
          </a:xfrm>
          <a:prstGeom prst="rect">
            <a:avLst/>
          </a:prstGeom>
        </p:spPr>
      </p:pic>
      <p:sp>
        <p:nvSpPr>
          <p:cNvPr id="3" name="Google Shape;771;p72">
            <a:extLst>
              <a:ext uri="{FF2B5EF4-FFF2-40B4-BE49-F238E27FC236}">
                <a16:creationId xmlns:a16="http://schemas.microsoft.com/office/drawing/2014/main" id="{DC0B6901-F502-5970-4AC8-500DE5471993}"/>
              </a:ext>
            </a:extLst>
          </p:cNvPr>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spTree>
    <p:extLst>
      <p:ext uri="{BB962C8B-B14F-4D97-AF65-F5344CB8AC3E}">
        <p14:creationId xmlns:p14="http://schemas.microsoft.com/office/powerpoint/2010/main" val="37212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Introduction - Specific and Sub Objectives</a:t>
            </a:r>
          </a:p>
        </p:txBody>
      </p:sp>
      <p:sp>
        <p:nvSpPr>
          <p:cNvPr id="6" name="Rectangle 5">
            <a:extLst>
              <a:ext uri="{FF2B5EF4-FFF2-40B4-BE49-F238E27FC236}">
                <a16:creationId xmlns:a16="http://schemas.microsoft.com/office/drawing/2014/main" id="{BC37DF13-48F5-0D33-0BF6-57899D23FA41}"/>
              </a:ext>
            </a:extLst>
          </p:cNvPr>
          <p:cNvSpPr/>
          <p:nvPr/>
        </p:nvSpPr>
        <p:spPr>
          <a:xfrm>
            <a:off x="4079303" y="1279523"/>
            <a:ext cx="4318000" cy="4664076"/>
          </a:xfrm>
          <a:prstGeom prst="rect">
            <a:avLst/>
          </a:prstGeom>
          <a:solidFill>
            <a:srgbClr val="EAAF7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EAAF7A"/>
              </a:solidFill>
            </a:endParaRPr>
          </a:p>
        </p:txBody>
      </p:sp>
      <p:sp>
        <p:nvSpPr>
          <p:cNvPr id="7" name="Rectangle 6">
            <a:extLst>
              <a:ext uri="{FF2B5EF4-FFF2-40B4-BE49-F238E27FC236}">
                <a16:creationId xmlns:a16="http://schemas.microsoft.com/office/drawing/2014/main" id="{B1CBEC6D-958E-D7C9-3655-580A8A09D72E}"/>
              </a:ext>
            </a:extLst>
          </p:cNvPr>
          <p:cNvSpPr/>
          <p:nvPr/>
        </p:nvSpPr>
        <p:spPr>
          <a:xfrm>
            <a:off x="3937000" y="1401761"/>
            <a:ext cx="4318000" cy="466407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dirty="0">
              <a:latin typeface="Adobe Devanagari" panose="02040503050201020203" pitchFamily="18" charset="0"/>
              <a:cs typeface="Adobe Devanagari" panose="02040503050201020203" pitchFamily="18" charset="0"/>
            </a:endParaRPr>
          </a:p>
          <a:p>
            <a:pPr algn="ctr"/>
            <a:r>
              <a:rPr lang="en-US" sz="2800" dirty="0">
                <a:latin typeface="Adobe Devanagari" panose="02040503050201020203" pitchFamily="18" charset="0"/>
                <a:cs typeface="Adobe Devanagari" panose="02040503050201020203" pitchFamily="18" charset="0"/>
              </a:rPr>
              <a:t>Integrate </a:t>
            </a:r>
            <a:r>
              <a:rPr lang="en-US" sz="2800" b="1" dirty="0">
                <a:solidFill>
                  <a:srgbClr val="FFC000"/>
                </a:solidFill>
                <a:latin typeface="Adobe Devanagari" panose="02040503050201020203" pitchFamily="18" charset="0"/>
                <a:cs typeface="Adobe Devanagari" panose="02040503050201020203" pitchFamily="18" charset="0"/>
              </a:rPr>
              <a:t>homomorphic encryption </a:t>
            </a:r>
            <a:r>
              <a:rPr lang="en-US" sz="2800" dirty="0">
                <a:latin typeface="Adobe Devanagari" panose="02040503050201020203" pitchFamily="18" charset="0"/>
                <a:cs typeface="Adobe Devanagari" panose="02040503050201020203" pitchFamily="18" charset="0"/>
              </a:rPr>
              <a:t>with </a:t>
            </a:r>
          </a:p>
          <a:p>
            <a:pPr algn="ctr"/>
            <a:r>
              <a:rPr lang="en-US" sz="2800" dirty="0">
                <a:latin typeface="Adobe Devanagari" panose="02040503050201020203" pitchFamily="18" charset="0"/>
                <a:cs typeface="Adobe Devanagari" panose="02040503050201020203" pitchFamily="18" charset="0"/>
              </a:rPr>
              <a:t>zero- knowledge proofs for secure, transparent voting while preserving voter privacy and ensuring long- term data integrity</a:t>
            </a:r>
          </a:p>
        </p:txBody>
      </p:sp>
      <p:pic>
        <p:nvPicPr>
          <p:cNvPr id="8" name="Picture 7" descr="A question mark in a circle&#10;&#10;Description automatically generated">
            <a:extLst>
              <a:ext uri="{FF2B5EF4-FFF2-40B4-BE49-F238E27FC236}">
                <a16:creationId xmlns:a16="http://schemas.microsoft.com/office/drawing/2014/main" id="{E90CBA4C-7BCB-B90C-0E4E-AAE4093384A3}"/>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rot="5400000" flipH="1">
            <a:off x="2270514" y="974426"/>
            <a:ext cx="1086573" cy="1331644"/>
          </a:xfrm>
          <a:prstGeom prst="rect">
            <a:avLst/>
          </a:prstGeom>
        </p:spPr>
      </p:pic>
      <p:pic>
        <p:nvPicPr>
          <p:cNvPr id="9" name="Picture 8" descr="A question mark in a circle&#10;&#10;Description automatically generated">
            <a:extLst>
              <a:ext uri="{FF2B5EF4-FFF2-40B4-BE49-F238E27FC236}">
                <a16:creationId xmlns:a16="http://schemas.microsoft.com/office/drawing/2014/main" id="{D81DF543-17E5-0DFF-3817-800B99D93F49}"/>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rot="12756026" flipH="1">
            <a:off x="8812739" y="4541719"/>
            <a:ext cx="1086573" cy="1331644"/>
          </a:xfrm>
          <a:prstGeom prst="rect">
            <a:avLst/>
          </a:prstGeom>
        </p:spPr>
      </p:pic>
      <p:sp>
        <p:nvSpPr>
          <p:cNvPr id="10" name="TextBox 9">
            <a:extLst>
              <a:ext uri="{FF2B5EF4-FFF2-40B4-BE49-F238E27FC236}">
                <a16:creationId xmlns:a16="http://schemas.microsoft.com/office/drawing/2014/main" id="{935FC1FD-07FC-986A-82AC-64D235BC17C9}"/>
              </a:ext>
            </a:extLst>
          </p:cNvPr>
          <p:cNvSpPr txBox="1"/>
          <p:nvPr/>
        </p:nvSpPr>
        <p:spPr>
          <a:xfrm>
            <a:off x="4976964" y="1661089"/>
            <a:ext cx="2339669" cy="523220"/>
          </a:xfrm>
          <a:prstGeom prst="rect">
            <a:avLst/>
          </a:prstGeom>
          <a:noFill/>
        </p:spPr>
        <p:txBody>
          <a:bodyPr wrap="square" rtlCol="0">
            <a:spAutoFit/>
          </a:bodyPr>
          <a:lstStyle/>
          <a:p>
            <a:pPr algn="ctr"/>
            <a:r>
              <a:rPr lang="en-US" sz="2800" b="1" dirty="0">
                <a:solidFill>
                  <a:schemeClr val="bg1"/>
                </a:solidFill>
              </a:rPr>
              <a:t>Objective</a:t>
            </a:r>
          </a:p>
        </p:txBody>
      </p:sp>
      <p:sp>
        <p:nvSpPr>
          <p:cNvPr id="2" name="Google Shape;771;p72">
            <a:extLst>
              <a:ext uri="{FF2B5EF4-FFF2-40B4-BE49-F238E27FC236}">
                <a16:creationId xmlns:a16="http://schemas.microsoft.com/office/drawing/2014/main" id="{8E9B81A2-CCD2-DE0E-92C2-9C6DF05A33C1}"/>
              </a:ext>
            </a:extLst>
          </p:cNvPr>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spTree>
    <p:extLst>
      <p:ext uri="{BB962C8B-B14F-4D97-AF65-F5344CB8AC3E}">
        <p14:creationId xmlns:p14="http://schemas.microsoft.com/office/powerpoint/2010/main" val="2388362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76"/>
          <p:cNvSpPr txBox="1">
            <a:spLocks noGrp="1"/>
          </p:cNvSpPr>
          <p:nvPr>
            <p:ph type="title"/>
          </p:nvPr>
        </p:nvSpPr>
        <p:spPr>
          <a:xfrm>
            <a:off x="304800" y="139561"/>
            <a:ext cx="11684000" cy="8683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Methodology - System Diagram</a:t>
            </a:r>
            <a:endParaRPr/>
          </a:p>
        </p:txBody>
      </p:sp>
      <p:sp>
        <p:nvSpPr>
          <p:cNvPr id="2" name="Google Shape;771;p72">
            <a:extLst>
              <a:ext uri="{FF2B5EF4-FFF2-40B4-BE49-F238E27FC236}">
                <a16:creationId xmlns:a16="http://schemas.microsoft.com/office/drawing/2014/main" id="{AB49FC01-399E-4F98-C4E1-E99943A0D396}"/>
              </a:ext>
            </a:extLst>
          </p:cNvPr>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pic>
        <p:nvPicPr>
          <p:cNvPr id="4" name="Picture 3" descr="A diagram of a computer program&#10;&#10;Description automatically generated">
            <a:extLst>
              <a:ext uri="{FF2B5EF4-FFF2-40B4-BE49-F238E27FC236}">
                <a16:creationId xmlns:a16="http://schemas.microsoft.com/office/drawing/2014/main" id="{7BF2429B-5FF9-0E7B-57CE-C388CA088825}"/>
              </a:ext>
            </a:extLst>
          </p:cNvPr>
          <p:cNvPicPr>
            <a:picLocks noChangeAspect="1"/>
          </p:cNvPicPr>
          <p:nvPr/>
        </p:nvPicPr>
        <p:blipFill>
          <a:blip r:embed="rId3"/>
          <a:stretch>
            <a:fillRect/>
          </a:stretch>
        </p:blipFill>
        <p:spPr>
          <a:xfrm>
            <a:off x="2720385" y="940773"/>
            <a:ext cx="2274940" cy="5324168"/>
          </a:xfrm>
          <a:prstGeom prst="rect">
            <a:avLst/>
          </a:prstGeom>
        </p:spPr>
      </p:pic>
      <p:cxnSp>
        <p:nvCxnSpPr>
          <p:cNvPr id="5" name="Straight Arrow Connector 4">
            <a:extLst>
              <a:ext uri="{FF2B5EF4-FFF2-40B4-BE49-F238E27FC236}">
                <a16:creationId xmlns:a16="http://schemas.microsoft.com/office/drawing/2014/main" id="{D8D84EC0-66B9-391C-C5D9-0B17662214BD}"/>
              </a:ext>
            </a:extLst>
          </p:cNvPr>
          <p:cNvCxnSpPr>
            <a:cxnSpLocks/>
            <a:endCxn id="7" idx="1"/>
          </p:cNvCxnSpPr>
          <p:nvPr/>
        </p:nvCxnSpPr>
        <p:spPr>
          <a:xfrm flipV="1">
            <a:off x="4699819" y="5914839"/>
            <a:ext cx="2962660" cy="2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4276BFD-42C4-6B46-4FD7-F3C47BEFEC66}"/>
              </a:ext>
            </a:extLst>
          </p:cNvPr>
          <p:cNvSpPr/>
          <p:nvPr/>
        </p:nvSpPr>
        <p:spPr>
          <a:xfrm>
            <a:off x="7662479" y="5564736"/>
            <a:ext cx="2408903" cy="700205"/>
          </a:xfrm>
          <a:prstGeom prst="rect">
            <a:avLst/>
          </a:prstGeom>
          <a:solidFill>
            <a:srgbClr val="8E487A"/>
          </a:solidFill>
          <a:ln>
            <a:solidFill>
              <a:srgbClr val="943B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Vote tallying process</a:t>
            </a:r>
          </a:p>
        </p:txBody>
      </p:sp>
      <p:cxnSp>
        <p:nvCxnSpPr>
          <p:cNvPr id="11" name="Straight Connector 10">
            <a:extLst>
              <a:ext uri="{FF2B5EF4-FFF2-40B4-BE49-F238E27FC236}">
                <a16:creationId xmlns:a16="http://schemas.microsoft.com/office/drawing/2014/main" id="{F38BDB41-8AB9-3A24-CC08-AC998B911A1F}"/>
              </a:ext>
            </a:extLst>
          </p:cNvPr>
          <p:cNvCxnSpPr/>
          <p:nvPr/>
        </p:nvCxnSpPr>
        <p:spPr>
          <a:xfrm>
            <a:off x="6096000" y="1007923"/>
            <a:ext cx="0" cy="536338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Methodology – Technologies To Be Used</a:t>
            </a:r>
          </a:p>
        </p:txBody>
      </p:sp>
      <p:sp>
        <p:nvSpPr>
          <p:cNvPr id="4" name="Rectangle 3">
            <a:extLst>
              <a:ext uri="{FF2B5EF4-FFF2-40B4-BE49-F238E27FC236}">
                <a16:creationId xmlns:a16="http://schemas.microsoft.com/office/drawing/2014/main" id="{68918CEE-3EE9-4768-90C7-A115F59361EE}"/>
              </a:ext>
            </a:extLst>
          </p:cNvPr>
          <p:cNvSpPr/>
          <p:nvPr/>
        </p:nvSpPr>
        <p:spPr>
          <a:xfrm>
            <a:off x="3462517" y="6492875"/>
            <a:ext cx="53685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IT21278976</a:t>
            </a:r>
            <a:r>
              <a:rPr lang="en-US" sz="1800" dirty="0">
                <a:solidFill>
                  <a:schemeClr val="tx1"/>
                </a:solidFill>
              </a:rPr>
              <a:t>   | </a:t>
            </a:r>
            <a:r>
              <a:rPr lang="en-US" dirty="0">
                <a:solidFill>
                  <a:schemeClr val="tx1"/>
                </a:solidFill>
              </a:rPr>
              <a:t>Perera U.L.S.A </a:t>
            </a:r>
            <a:r>
              <a:rPr lang="en-US" sz="1800" dirty="0">
                <a:solidFill>
                  <a:schemeClr val="tx1"/>
                </a:solidFill>
              </a:rPr>
              <a:t>| 24-25J-136</a:t>
            </a:r>
            <a:endParaRPr lang="en-US" sz="1800" b="0" dirty="0">
              <a:solidFill>
                <a:schemeClr val="tx1"/>
              </a:solidFill>
            </a:endParaRPr>
          </a:p>
        </p:txBody>
      </p:sp>
      <p:grpSp>
        <p:nvGrpSpPr>
          <p:cNvPr id="6" name="Group 5">
            <a:extLst>
              <a:ext uri="{FF2B5EF4-FFF2-40B4-BE49-F238E27FC236}">
                <a16:creationId xmlns:a16="http://schemas.microsoft.com/office/drawing/2014/main" id="{7832286F-8BD6-D838-B4CD-75B33190AA1E}"/>
              </a:ext>
            </a:extLst>
          </p:cNvPr>
          <p:cNvGrpSpPr>
            <a:grpSpLocks/>
          </p:cNvGrpSpPr>
          <p:nvPr/>
        </p:nvGrpSpPr>
        <p:grpSpPr>
          <a:xfrm>
            <a:off x="457200" y="2325716"/>
            <a:ext cx="2590800" cy="3998882"/>
            <a:chOff x="762000" y="1894114"/>
            <a:chExt cx="2438400" cy="2982686"/>
          </a:xfrm>
          <a:effectLst>
            <a:outerShdw blurRad="50800" dist="38100" dir="2700000" algn="tl" rotWithShape="0">
              <a:prstClr val="black">
                <a:alpha val="40000"/>
              </a:prstClr>
            </a:outerShdw>
          </a:effectLst>
        </p:grpSpPr>
        <p:sp>
          <p:nvSpPr>
            <p:cNvPr id="7" name="Rectangle 6">
              <a:extLst>
                <a:ext uri="{FF2B5EF4-FFF2-40B4-BE49-F238E27FC236}">
                  <a16:creationId xmlns:a16="http://schemas.microsoft.com/office/drawing/2014/main" id="{EF2C8B7B-AAE3-A4F0-B613-55347918353B}"/>
                </a:ext>
              </a:extLst>
            </p:cNvPr>
            <p:cNvSpPr>
              <a:spLocks/>
            </p:cNvSpPr>
            <p:nvPr/>
          </p:nvSpPr>
          <p:spPr>
            <a:xfrm>
              <a:off x="762000" y="1894114"/>
              <a:ext cx="2438400" cy="2982686"/>
            </a:xfrm>
            <a:prstGeom prst="rect">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191422-88C2-BAE8-7CC0-C18AD3A05EAB}"/>
                </a:ext>
              </a:extLst>
            </p:cNvPr>
            <p:cNvSpPr>
              <a:spLocks/>
            </p:cNvSpPr>
            <p:nvPr/>
          </p:nvSpPr>
          <p:spPr>
            <a:xfrm>
              <a:off x="762000" y="1905000"/>
              <a:ext cx="2362200" cy="28956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Homomorphic Encryption Libraries</a:t>
              </a:r>
            </a:p>
            <a:p>
              <a:pPr algn="ctr"/>
              <a:endParaRPr lang="en-US" sz="1200" dirty="0"/>
            </a:p>
            <a:p>
              <a:pPr marL="171450" indent="-171450">
                <a:lnSpc>
                  <a:spcPct val="150000"/>
                </a:lnSpc>
                <a:buFont typeface="Arial" panose="020B0604020202020204" pitchFamily="34" charset="0"/>
                <a:buChar char="•"/>
              </a:pPr>
              <a:r>
                <a:rPr lang="en-US" dirty="0"/>
                <a:t>Microsoft SEAL</a:t>
              </a:r>
            </a:p>
            <a:p>
              <a:pPr marL="171450" indent="-171450">
                <a:lnSpc>
                  <a:spcPct val="150000"/>
                </a:lnSpc>
                <a:buFont typeface="Arial" panose="020B0604020202020204" pitchFamily="34" charset="0"/>
                <a:buChar char="•"/>
              </a:pPr>
              <a:r>
                <a:rPr lang="en-US" dirty="0" err="1"/>
                <a:t>HElib</a:t>
              </a:r>
              <a:endParaRPr lang="en-US" dirty="0"/>
            </a:p>
            <a:p>
              <a:pPr marL="171450" indent="-171450">
                <a:lnSpc>
                  <a:spcPct val="150000"/>
                </a:lnSpc>
                <a:buFont typeface="Arial" panose="020B0604020202020204" pitchFamily="34" charset="0"/>
                <a:buChar char="•"/>
              </a:pPr>
              <a:r>
                <a:rPr lang="en-US" dirty="0" err="1"/>
                <a:t>PalisaDE</a:t>
              </a:r>
              <a:endParaRPr lang="en-US" dirty="0"/>
            </a:p>
            <a:p>
              <a:pPr algn="ctr"/>
              <a:endParaRPr lang="en-US" sz="1200" dirty="0"/>
            </a:p>
          </p:txBody>
        </p:sp>
      </p:grpSp>
      <p:sp>
        <p:nvSpPr>
          <p:cNvPr id="9" name="Rectangle: Rounded Corners 8">
            <a:extLst>
              <a:ext uri="{FF2B5EF4-FFF2-40B4-BE49-F238E27FC236}">
                <a16:creationId xmlns:a16="http://schemas.microsoft.com/office/drawing/2014/main" id="{C197ADF9-B546-009B-6C9E-5E0961BB3315}"/>
              </a:ext>
            </a:extLst>
          </p:cNvPr>
          <p:cNvSpPr/>
          <p:nvPr/>
        </p:nvSpPr>
        <p:spPr>
          <a:xfrm>
            <a:off x="609600" y="1944717"/>
            <a:ext cx="2209800" cy="727317"/>
          </a:xfrm>
          <a:prstGeom prst="roundRect">
            <a:avLst/>
          </a:prstGeom>
          <a:solidFill>
            <a:srgbClr val="FE646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dobe Devanagari" panose="02040503050201020203" pitchFamily="18" charset="0"/>
                <a:cs typeface="Adobe Devanagari" panose="02040503050201020203" pitchFamily="18" charset="0"/>
              </a:rPr>
              <a:t>Encryption and Cryptography</a:t>
            </a:r>
          </a:p>
        </p:txBody>
      </p:sp>
      <p:grpSp>
        <p:nvGrpSpPr>
          <p:cNvPr id="18" name="Group 17">
            <a:extLst>
              <a:ext uri="{FF2B5EF4-FFF2-40B4-BE49-F238E27FC236}">
                <a16:creationId xmlns:a16="http://schemas.microsoft.com/office/drawing/2014/main" id="{8C30A5F3-AD17-CF53-1DD3-E1B32B098E42}"/>
              </a:ext>
            </a:extLst>
          </p:cNvPr>
          <p:cNvGrpSpPr>
            <a:grpSpLocks/>
          </p:cNvGrpSpPr>
          <p:nvPr/>
        </p:nvGrpSpPr>
        <p:grpSpPr>
          <a:xfrm>
            <a:off x="3352800" y="2333769"/>
            <a:ext cx="2590800" cy="3990829"/>
            <a:chOff x="762000" y="1894114"/>
            <a:chExt cx="2438400" cy="2982686"/>
          </a:xfrm>
          <a:effectLst>
            <a:outerShdw blurRad="50800" dist="38100" dir="2700000" algn="tl" rotWithShape="0">
              <a:prstClr val="black">
                <a:alpha val="40000"/>
              </a:prstClr>
            </a:outerShdw>
          </a:effectLst>
        </p:grpSpPr>
        <p:sp>
          <p:nvSpPr>
            <p:cNvPr id="19" name="Rectangle 18">
              <a:extLst>
                <a:ext uri="{FF2B5EF4-FFF2-40B4-BE49-F238E27FC236}">
                  <a16:creationId xmlns:a16="http://schemas.microsoft.com/office/drawing/2014/main" id="{A74566D7-B9DF-1FF6-F0A0-E7DC0992557E}"/>
                </a:ext>
              </a:extLst>
            </p:cNvPr>
            <p:cNvSpPr>
              <a:spLocks/>
            </p:cNvSpPr>
            <p:nvPr/>
          </p:nvSpPr>
          <p:spPr>
            <a:xfrm>
              <a:off x="762000" y="1894114"/>
              <a:ext cx="2438400" cy="2982686"/>
            </a:xfrm>
            <a:prstGeom prst="rect">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CC6139-F349-7DFC-21CE-34C8F9FCE010}"/>
                </a:ext>
              </a:extLst>
            </p:cNvPr>
            <p:cNvSpPr>
              <a:spLocks/>
            </p:cNvSpPr>
            <p:nvPr/>
          </p:nvSpPr>
          <p:spPr>
            <a:xfrm>
              <a:off x="762000" y="1905000"/>
              <a:ext cx="2362200" cy="28956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dirty="0"/>
                <a:t>Python</a:t>
              </a:r>
            </a:p>
            <a:p>
              <a:pPr marL="285750" indent="-285750">
                <a:lnSpc>
                  <a:spcPct val="150000"/>
                </a:lnSpc>
                <a:buFont typeface="Arial" panose="020B0604020202020204" pitchFamily="34" charset="0"/>
                <a:buChar char="•"/>
              </a:pPr>
              <a:r>
                <a:rPr lang="en-US" dirty="0"/>
                <a:t>C++</a:t>
              </a:r>
            </a:p>
            <a:p>
              <a:pPr marL="285750" indent="-285750">
                <a:lnSpc>
                  <a:spcPct val="150000"/>
                </a:lnSpc>
                <a:buFont typeface="Arial" panose="020B0604020202020204" pitchFamily="34" charset="0"/>
                <a:buChar char="•"/>
              </a:pPr>
              <a:r>
                <a:rPr lang="en-US" dirty="0"/>
                <a:t>JavaScript/TypeScript</a:t>
              </a:r>
            </a:p>
            <a:p>
              <a:pPr algn="ctr"/>
              <a:endParaRPr lang="en-US" dirty="0"/>
            </a:p>
          </p:txBody>
        </p:sp>
      </p:grpSp>
      <p:sp>
        <p:nvSpPr>
          <p:cNvPr id="21" name="Rectangle: Rounded Corners 20">
            <a:extLst>
              <a:ext uri="{FF2B5EF4-FFF2-40B4-BE49-F238E27FC236}">
                <a16:creationId xmlns:a16="http://schemas.microsoft.com/office/drawing/2014/main" id="{94227F40-7C2E-8E3F-E20D-6324E00B9B3F}"/>
              </a:ext>
            </a:extLst>
          </p:cNvPr>
          <p:cNvSpPr/>
          <p:nvPr/>
        </p:nvSpPr>
        <p:spPr>
          <a:xfrm>
            <a:off x="3505200" y="1952770"/>
            <a:ext cx="2209800" cy="727317"/>
          </a:xfrm>
          <a:prstGeom prst="roundRect">
            <a:avLst/>
          </a:prstGeom>
          <a:solidFill>
            <a:srgbClr val="FE646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dobe Devanagari" panose="02040503050201020203" pitchFamily="18" charset="0"/>
                <a:cs typeface="Adobe Devanagari" panose="02040503050201020203" pitchFamily="18" charset="0"/>
              </a:rPr>
              <a:t>Software Development</a:t>
            </a:r>
          </a:p>
        </p:txBody>
      </p:sp>
      <p:grpSp>
        <p:nvGrpSpPr>
          <p:cNvPr id="22" name="Group 21">
            <a:extLst>
              <a:ext uri="{FF2B5EF4-FFF2-40B4-BE49-F238E27FC236}">
                <a16:creationId xmlns:a16="http://schemas.microsoft.com/office/drawing/2014/main" id="{BC38C3DC-CEC1-52AA-F1E7-4DF2F04C39C5}"/>
              </a:ext>
            </a:extLst>
          </p:cNvPr>
          <p:cNvGrpSpPr>
            <a:grpSpLocks/>
          </p:cNvGrpSpPr>
          <p:nvPr/>
        </p:nvGrpSpPr>
        <p:grpSpPr>
          <a:xfrm>
            <a:off x="6344622" y="2325716"/>
            <a:ext cx="2590800" cy="3998883"/>
            <a:chOff x="762000" y="1894114"/>
            <a:chExt cx="2438400" cy="2982686"/>
          </a:xfrm>
          <a:effectLst>
            <a:outerShdw blurRad="50800" dist="38100" dir="2700000" algn="tl" rotWithShape="0">
              <a:prstClr val="black">
                <a:alpha val="40000"/>
              </a:prstClr>
            </a:outerShdw>
          </a:effectLst>
        </p:grpSpPr>
        <p:sp>
          <p:nvSpPr>
            <p:cNvPr id="23" name="Rectangle 22">
              <a:extLst>
                <a:ext uri="{FF2B5EF4-FFF2-40B4-BE49-F238E27FC236}">
                  <a16:creationId xmlns:a16="http://schemas.microsoft.com/office/drawing/2014/main" id="{ABE7007E-57D5-D0D0-2E50-6A67FB8798A4}"/>
                </a:ext>
              </a:extLst>
            </p:cNvPr>
            <p:cNvSpPr>
              <a:spLocks/>
            </p:cNvSpPr>
            <p:nvPr/>
          </p:nvSpPr>
          <p:spPr>
            <a:xfrm>
              <a:off x="762000" y="1894114"/>
              <a:ext cx="2438400" cy="2982686"/>
            </a:xfrm>
            <a:prstGeom prst="rect">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E1A19F8-1690-E0FA-E747-54F3C0E7FC5E}"/>
                </a:ext>
              </a:extLst>
            </p:cNvPr>
            <p:cNvSpPr>
              <a:spLocks/>
            </p:cNvSpPr>
            <p:nvPr/>
          </p:nvSpPr>
          <p:spPr>
            <a:xfrm>
              <a:off x="762000" y="1905000"/>
              <a:ext cx="2362200" cy="28956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38100" dist="38100" dir="2700000" algn="tl">
                      <a:srgbClr val="000000">
                        <a:alpha val="43137"/>
                      </a:srgbClr>
                    </a:outerShdw>
                  </a:effectLst>
                </a:rPr>
                <a:t>Databases</a:t>
              </a:r>
            </a:p>
            <a:p>
              <a:pPr algn="ctr"/>
              <a:endParaRPr lang="en-US" dirty="0"/>
            </a:p>
            <a:p>
              <a:pPr marL="285750" indent="-285750">
                <a:lnSpc>
                  <a:spcPct val="150000"/>
                </a:lnSpc>
                <a:buFont typeface="Arial" panose="020B0604020202020204" pitchFamily="34" charset="0"/>
                <a:buChar char="•"/>
              </a:pPr>
              <a:r>
                <a:rPr lang="en-US" dirty="0"/>
                <a:t>PostgreSQL</a:t>
              </a:r>
            </a:p>
            <a:p>
              <a:pPr marL="285750" indent="-285750">
                <a:lnSpc>
                  <a:spcPct val="150000"/>
                </a:lnSpc>
                <a:buFont typeface="Arial" panose="020B0604020202020204" pitchFamily="34" charset="0"/>
                <a:buChar char="•"/>
              </a:pPr>
              <a:r>
                <a:rPr lang="en-US" dirty="0"/>
                <a:t>MongoDB</a:t>
              </a:r>
            </a:p>
            <a:p>
              <a:pPr marL="285750" indent="-285750">
                <a:lnSpc>
                  <a:spcPct val="150000"/>
                </a:lnSpc>
                <a:buFont typeface="Arial" panose="020B0604020202020204" pitchFamily="34" charset="0"/>
                <a:buChar char="•"/>
              </a:pPr>
              <a:r>
                <a:rPr lang="en-US" dirty="0"/>
                <a:t>Cloud Services:</a:t>
              </a:r>
            </a:p>
            <a:p>
              <a:pPr algn="ctr"/>
              <a:endParaRPr lang="en-US" dirty="0"/>
            </a:p>
          </p:txBody>
        </p:sp>
      </p:grpSp>
      <p:sp>
        <p:nvSpPr>
          <p:cNvPr id="25" name="Rectangle: Rounded Corners 24">
            <a:extLst>
              <a:ext uri="{FF2B5EF4-FFF2-40B4-BE49-F238E27FC236}">
                <a16:creationId xmlns:a16="http://schemas.microsoft.com/office/drawing/2014/main" id="{214F44EB-4494-96CD-65D2-5C183100C6A9}"/>
              </a:ext>
            </a:extLst>
          </p:cNvPr>
          <p:cNvSpPr/>
          <p:nvPr/>
        </p:nvSpPr>
        <p:spPr>
          <a:xfrm>
            <a:off x="6497022" y="1944717"/>
            <a:ext cx="2209800" cy="727317"/>
          </a:xfrm>
          <a:prstGeom prst="roundRect">
            <a:avLst/>
          </a:prstGeom>
          <a:solidFill>
            <a:srgbClr val="FE646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dobe Devanagari" panose="02040503050201020203" pitchFamily="18" charset="0"/>
                <a:cs typeface="Adobe Devanagari" panose="02040503050201020203" pitchFamily="18" charset="0"/>
              </a:rPr>
              <a:t>Data Storage and Management</a:t>
            </a:r>
          </a:p>
        </p:txBody>
      </p:sp>
      <p:grpSp>
        <p:nvGrpSpPr>
          <p:cNvPr id="26" name="Group 25">
            <a:extLst>
              <a:ext uri="{FF2B5EF4-FFF2-40B4-BE49-F238E27FC236}">
                <a16:creationId xmlns:a16="http://schemas.microsoft.com/office/drawing/2014/main" id="{5BA981D2-F09E-56C8-E105-B46846474316}"/>
              </a:ext>
            </a:extLst>
          </p:cNvPr>
          <p:cNvGrpSpPr>
            <a:grpSpLocks/>
          </p:cNvGrpSpPr>
          <p:nvPr/>
        </p:nvGrpSpPr>
        <p:grpSpPr>
          <a:xfrm>
            <a:off x="9178115" y="2325716"/>
            <a:ext cx="2590800" cy="3998883"/>
            <a:chOff x="762000" y="1894114"/>
            <a:chExt cx="2438400" cy="2982686"/>
          </a:xfrm>
          <a:effectLst>
            <a:outerShdw blurRad="50800" dist="38100" dir="2700000" algn="tl" rotWithShape="0">
              <a:prstClr val="black">
                <a:alpha val="40000"/>
              </a:prstClr>
            </a:outerShdw>
          </a:effectLst>
        </p:grpSpPr>
        <p:sp>
          <p:nvSpPr>
            <p:cNvPr id="27" name="Rectangle 26">
              <a:extLst>
                <a:ext uri="{FF2B5EF4-FFF2-40B4-BE49-F238E27FC236}">
                  <a16:creationId xmlns:a16="http://schemas.microsoft.com/office/drawing/2014/main" id="{2A6090A0-A921-3A62-5D19-431529BCC503}"/>
                </a:ext>
              </a:extLst>
            </p:cNvPr>
            <p:cNvSpPr>
              <a:spLocks/>
            </p:cNvSpPr>
            <p:nvPr/>
          </p:nvSpPr>
          <p:spPr>
            <a:xfrm>
              <a:off x="762000" y="1894114"/>
              <a:ext cx="2438400" cy="2982686"/>
            </a:xfrm>
            <a:prstGeom prst="rect">
              <a:avLst/>
            </a:prstGeom>
            <a:solidFill>
              <a:srgbClr val="EAAF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F43E2C8-B78E-8BB9-8615-679112DAE65D}"/>
                </a:ext>
              </a:extLst>
            </p:cNvPr>
            <p:cNvSpPr>
              <a:spLocks/>
            </p:cNvSpPr>
            <p:nvPr/>
          </p:nvSpPr>
          <p:spPr>
            <a:xfrm>
              <a:off x="762000" y="1905000"/>
              <a:ext cx="2362200" cy="28956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Secure Communication Protocols:</a:t>
              </a:r>
            </a:p>
            <a:p>
              <a:pPr marL="285750" indent="-285750">
                <a:lnSpc>
                  <a:spcPct val="150000"/>
                </a:lnSpc>
                <a:buFont typeface="Arial" panose="020B0604020202020204" pitchFamily="34" charset="0"/>
                <a:buChar char="•"/>
              </a:pPr>
              <a:r>
                <a:rPr lang="en-US" dirty="0"/>
                <a:t>TLS/SSL</a:t>
              </a:r>
            </a:p>
            <a:p>
              <a:pPr marL="285750" indent="-285750">
                <a:lnSpc>
                  <a:spcPct val="150000"/>
                </a:lnSpc>
                <a:buFont typeface="Arial" panose="020B0604020202020204" pitchFamily="34" charset="0"/>
                <a:buChar char="•"/>
              </a:pPr>
              <a:r>
                <a:rPr lang="en-US" dirty="0"/>
                <a:t>VPNs</a:t>
              </a:r>
            </a:p>
            <a:p>
              <a:pPr algn="ctr"/>
              <a:r>
                <a:rPr lang="en-US" b="1" dirty="0">
                  <a:effectLst>
                    <a:outerShdw blurRad="38100" dist="38100" dir="2700000" algn="tl">
                      <a:srgbClr val="000000">
                        <a:alpha val="43137"/>
                      </a:srgbClr>
                    </a:outerShdw>
                  </a:effectLst>
                </a:rPr>
                <a:t>Security Tools:</a:t>
              </a:r>
            </a:p>
            <a:p>
              <a:pPr marL="285750" indent="-285750">
                <a:lnSpc>
                  <a:spcPct val="150000"/>
                </a:lnSpc>
                <a:buFont typeface="Arial" panose="020B0604020202020204" pitchFamily="34" charset="0"/>
                <a:buChar char="•"/>
              </a:pPr>
              <a:r>
                <a:rPr lang="en-US" dirty="0"/>
                <a:t>Nmap</a:t>
              </a:r>
            </a:p>
            <a:p>
              <a:pPr marL="285750" indent="-285750">
                <a:lnSpc>
                  <a:spcPct val="150000"/>
                </a:lnSpc>
                <a:buFont typeface="Arial" panose="020B0604020202020204" pitchFamily="34" charset="0"/>
                <a:buChar char="•"/>
              </a:pPr>
              <a:r>
                <a:rPr lang="en-US" dirty="0"/>
                <a:t>Wireshark</a:t>
              </a:r>
            </a:p>
            <a:p>
              <a:pPr algn="ctr"/>
              <a:endParaRPr lang="en-US" dirty="0"/>
            </a:p>
          </p:txBody>
        </p:sp>
      </p:grpSp>
      <p:sp>
        <p:nvSpPr>
          <p:cNvPr id="29" name="Rectangle: Rounded Corners 28">
            <a:extLst>
              <a:ext uri="{FF2B5EF4-FFF2-40B4-BE49-F238E27FC236}">
                <a16:creationId xmlns:a16="http://schemas.microsoft.com/office/drawing/2014/main" id="{5E1F6C5F-1772-1C9B-B6A3-7985FE8330D5}"/>
              </a:ext>
            </a:extLst>
          </p:cNvPr>
          <p:cNvSpPr/>
          <p:nvPr/>
        </p:nvSpPr>
        <p:spPr>
          <a:xfrm>
            <a:off x="9330515" y="1944717"/>
            <a:ext cx="2209800" cy="727317"/>
          </a:xfrm>
          <a:prstGeom prst="roundRect">
            <a:avLst/>
          </a:prstGeom>
          <a:solidFill>
            <a:srgbClr val="FE646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Adobe Devanagari" panose="02040503050201020203" pitchFamily="18" charset="0"/>
                <a:cs typeface="Adobe Devanagari" panose="02040503050201020203" pitchFamily="18" charset="0"/>
              </a:rPr>
              <a:t>Networking and Security</a:t>
            </a:r>
            <a:endParaRPr lang="en-US" sz="2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506393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8"/>
          <p:cNvSpPr txBox="1">
            <a:spLocks noGrp="1"/>
          </p:cNvSpPr>
          <p:nvPr>
            <p:ph type="title"/>
          </p:nvPr>
        </p:nvSpPr>
        <p:spPr>
          <a:xfrm>
            <a:off x="253950" y="282936"/>
            <a:ext cx="11684100" cy="868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dirty="0"/>
              <a:t>Current Progress</a:t>
            </a:r>
            <a:endParaRPr dirty="0"/>
          </a:p>
        </p:txBody>
      </p:sp>
      <p:pic>
        <p:nvPicPr>
          <p:cNvPr id="869" name="Google Shape;869;p78"/>
          <p:cNvPicPr preferRelativeResize="0"/>
          <p:nvPr/>
        </p:nvPicPr>
        <p:blipFill>
          <a:blip r:embed="rId3">
            <a:alphaModFix/>
          </a:blip>
          <a:stretch>
            <a:fillRect/>
          </a:stretch>
        </p:blipFill>
        <p:spPr>
          <a:xfrm>
            <a:off x="716075" y="1945801"/>
            <a:ext cx="2663775" cy="2663775"/>
          </a:xfrm>
          <a:prstGeom prst="rect">
            <a:avLst/>
          </a:prstGeom>
          <a:noFill/>
          <a:ln>
            <a:noFill/>
          </a:ln>
        </p:spPr>
      </p:pic>
      <p:sp>
        <p:nvSpPr>
          <p:cNvPr id="870" name="Google Shape;870;p78"/>
          <p:cNvSpPr txBox="1"/>
          <p:nvPr/>
        </p:nvSpPr>
        <p:spPr>
          <a:xfrm>
            <a:off x="3776600" y="1291750"/>
            <a:ext cx="7933619" cy="4570500"/>
          </a:xfrm>
          <a:prstGeom prst="rect">
            <a:avLst/>
          </a:prstGeom>
          <a:noFill/>
          <a:ln>
            <a:noFill/>
          </a:ln>
        </p:spPr>
        <p:txBody>
          <a:bodyPr spcFirstLastPara="1" wrap="square" lIns="91425" tIns="91425" rIns="91425" bIns="91425" anchor="t" anchorCtr="0">
            <a:noAutofit/>
          </a:bodyPr>
          <a:lstStyle/>
          <a:p>
            <a:pPr marL="260350" lvl="0" indent="-171450" algn="l" rtl="0">
              <a:lnSpc>
                <a:spcPct val="150000"/>
              </a:lnSpc>
              <a:spcBef>
                <a:spcPts val="0"/>
              </a:spcBef>
              <a:spcAft>
                <a:spcPts val="0"/>
              </a:spcAft>
              <a:buClr>
                <a:schemeClr val="dk1"/>
              </a:buClr>
              <a:buSzPts val="2200"/>
              <a:buFont typeface="Arial" panose="020B0604020202020204" pitchFamily="34" charset="0"/>
              <a:buChar char="•"/>
            </a:pPr>
            <a:r>
              <a:rPr lang="en-US" sz="1600" b="1" dirty="0">
                <a:solidFill>
                  <a:schemeClr val="dk1"/>
                </a:solidFill>
                <a:latin typeface="Cambria"/>
                <a:ea typeface="Cambria"/>
                <a:cs typeface="Cambria"/>
                <a:sym typeface="Cambria"/>
              </a:rPr>
              <a:t>Input Validation </a:t>
            </a:r>
            <a:r>
              <a:rPr lang="en-US" sz="1600" dirty="0">
                <a:solidFill>
                  <a:schemeClr val="dk1"/>
                </a:solidFill>
                <a:latin typeface="Cambria"/>
                <a:ea typeface="Cambria"/>
                <a:cs typeface="Cambria"/>
                <a:sym typeface="Cambria"/>
              </a:rPr>
              <a:t>- The system securely accepts a hash value, ensuring it adheres to the required format and standards, thereby maintaining the integrity of the data.</a:t>
            </a:r>
          </a:p>
          <a:p>
            <a:pPr marL="260350" lvl="0" indent="-171450" algn="l" rtl="0">
              <a:lnSpc>
                <a:spcPct val="150000"/>
              </a:lnSpc>
              <a:spcBef>
                <a:spcPts val="0"/>
              </a:spcBef>
              <a:spcAft>
                <a:spcPts val="0"/>
              </a:spcAft>
              <a:buClr>
                <a:schemeClr val="dk1"/>
              </a:buClr>
              <a:buSzPts val="2200"/>
              <a:buFont typeface="Arial" panose="020B0604020202020204" pitchFamily="34" charset="0"/>
              <a:buChar char="•"/>
            </a:pPr>
            <a:endParaRPr lang="en-US" sz="1600" dirty="0">
              <a:solidFill>
                <a:schemeClr val="dk1"/>
              </a:solidFill>
              <a:latin typeface="Cambria"/>
              <a:ea typeface="Cambria"/>
              <a:cs typeface="Cambria"/>
              <a:sym typeface="Cambria"/>
            </a:endParaRPr>
          </a:p>
          <a:p>
            <a:pPr marL="260350" lvl="0" indent="-171450" algn="l" rtl="0">
              <a:lnSpc>
                <a:spcPct val="150000"/>
              </a:lnSpc>
              <a:spcBef>
                <a:spcPts val="0"/>
              </a:spcBef>
              <a:spcAft>
                <a:spcPts val="0"/>
              </a:spcAft>
              <a:buClr>
                <a:schemeClr val="dk1"/>
              </a:buClr>
              <a:buSzPts val="2200"/>
              <a:buFont typeface="Arial" panose="020B0604020202020204" pitchFamily="34" charset="0"/>
              <a:buChar char="•"/>
            </a:pPr>
            <a:r>
              <a:rPr lang="en-US" sz="1600" b="1" dirty="0">
                <a:solidFill>
                  <a:schemeClr val="dk1"/>
                </a:solidFill>
                <a:latin typeface="Cambria"/>
                <a:ea typeface="Cambria"/>
                <a:cs typeface="Cambria"/>
                <a:sym typeface="Cambria"/>
              </a:rPr>
              <a:t>Data Encryption   </a:t>
            </a:r>
            <a:r>
              <a:rPr lang="en-US" sz="1600" dirty="0">
                <a:solidFill>
                  <a:schemeClr val="dk1"/>
                </a:solidFill>
                <a:latin typeface="Cambria"/>
                <a:ea typeface="Cambria"/>
                <a:cs typeface="Cambria"/>
                <a:sym typeface="Cambria"/>
              </a:rPr>
              <a:t>- The validated hash is encrypted using a robust homomorphic encryption method, ensuring that the data remains confidential while enabling secure processing for downstream tasks.</a:t>
            </a:r>
          </a:p>
          <a:p>
            <a:pPr marL="260350" lvl="0" indent="-171450" algn="l" rtl="0">
              <a:lnSpc>
                <a:spcPct val="150000"/>
              </a:lnSpc>
              <a:spcBef>
                <a:spcPts val="0"/>
              </a:spcBef>
              <a:spcAft>
                <a:spcPts val="0"/>
              </a:spcAft>
              <a:buClr>
                <a:schemeClr val="dk1"/>
              </a:buClr>
              <a:buSzPts val="2200"/>
              <a:buFont typeface="Arial" panose="020B0604020202020204" pitchFamily="34" charset="0"/>
              <a:buChar char="•"/>
            </a:pPr>
            <a:endParaRPr lang="en-US" sz="1600" dirty="0">
              <a:solidFill>
                <a:schemeClr val="dk1"/>
              </a:solidFill>
              <a:latin typeface="Cambria"/>
              <a:ea typeface="Cambria"/>
              <a:cs typeface="Cambria"/>
              <a:sym typeface="Cambria"/>
            </a:endParaRPr>
          </a:p>
          <a:p>
            <a:pPr marL="260350" lvl="0" indent="-171450" algn="l" rtl="0">
              <a:lnSpc>
                <a:spcPct val="150000"/>
              </a:lnSpc>
              <a:spcBef>
                <a:spcPts val="0"/>
              </a:spcBef>
              <a:spcAft>
                <a:spcPts val="0"/>
              </a:spcAft>
              <a:buClr>
                <a:schemeClr val="dk1"/>
              </a:buClr>
              <a:buSzPts val="2200"/>
              <a:buFont typeface="Arial" panose="020B0604020202020204" pitchFamily="34" charset="0"/>
              <a:buChar char="•"/>
            </a:pPr>
            <a:r>
              <a:rPr lang="en-US" sz="1600" b="1" dirty="0">
                <a:solidFill>
                  <a:schemeClr val="dk1"/>
                </a:solidFill>
                <a:latin typeface="Cambria"/>
                <a:ea typeface="Cambria"/>
                <a:cs typeface="Cambria"/>
                <a:sym typeface="Cambria"/>
              </a:rPr>
              <a:t>Audit Logging  </a:t>
            </a:r>
            <a:r>
              <a:rPr lang="en-US" sz="1600" dirty="0">
                <a:solidFill>
                  <a:schemeClr val="dk1"/>
                </a:solidFill>
                <a:latin typeface="Cambria"/>
                <a:ea typeface="Cambria"/>
                <a:cs typeface="Cambria"/>
                <a:sym typeface="Cambria"/>
              </a:rPr>
              <a:t>- A detailed log of operations, including the original hash, its encrypted version, and a timestamp, is generated and stored. This ensures traceability and supports auditing requirements.</a:t>
            </a:r>
          </a:p>
          <a:p>
            <a:pPr marL="260350" lvl="0" indent="-171450" algn="l" rtl="0">
              <a:lnSpc>
                <a:spcPct val="150000"/>
              </a:lnSpc>
              <a:spcBef>
                <a:spcPts val="0"/>
              </a:spcBef>
              <a:spcAft>
                <a:spcPts val="0"/>
              </a:spcAft>
              <a:buClr>
                <a:schemeClr val="dk1"/>
              </a:buClr>
              <a:buSzPts val="2200"/>
              <a:buFont typeface="Arial" panose="020B0604020202020204" pitchFamily="34" charset="0"/>
              <a:buChar char="•"/>
            </a:pPr>
            <a:endParaRPr lang="en-US" sz="1600" dirty="0">
              <a:solidFill>
                <a:schemeClr val="dk1"/>
              </a:solidFill>
              <a:latin typeface="Cambria"/>
              <a:ea typeface="Cambria"/>
              <a:cs typeface="Cambria"/>
              <a:sym typeface="Cambria"/>
            </a:endParaRPr>
          </a:p>
          <a:p>
            <a:pPr marL="260350" lvl="0" indent="-171450" algn="l" rtl="0">
              <a:lnSpc>
                <a:spcPct val="150000"/>
              </a:lnSpc>
              <a:spcBef>
                <a:spcPts val="0"/>
              </a:spcBef>
              <a:spcAft>
                <a:spcPts val="0"/>
              </a:spcAft>
              <a:buClr>
                <a:schemeClr val="dk1"/>
              </a:buClr>
              <a:buSzPts val="2200"/>
              <a:buFont typeface="Arial" panose="020B0604020202020204" pitchFamily="34" charset="0"/>
              <a:buChar char="•"/>
            </a:pPr>
            <a:r>
              <a:rPr lang="en-US" sz="1600" b="1" dirty="0">
                <a:solidFill>
                  <a:schemeClr val="dk1"/>
                </a:solidFill>
                <a:latin typeface="Cambria"/>
                <a:ea typeface="Cambria"/>
                <a:cs typeface="Cambria"/>
                <a:sym typeface="Cambria"/>
              </a:rPr>
              <a:t>Integration-Ready Backend </a:t>
            </a:r>
            <a:r>
              <a:rPr lang="en-US" sz="1600" dirty="0">
                <a:solidFill>
                  <a:schemeClr val="dk1"/>
                </a:solidFill>
                <a:latin typeface="Cambria"/>
                <a:ea typeface="Cambria"/>
                <a:cs typeface="Cambria"/>
                <a:sym typeface="Cambria"/>
              </a:rPr>
              <a:t>- The backend is fully prepared to integrate with external systems, enabling seamless interaction with upstream data providers and downstream consumers for real-world deployment scenarios. </a:t>
            </a:r>
          </a:p>
          <a:p>
            <a:pPr marL="88900" lvl="0" algn="l" rtl="0">
              <a:lnSpc>
                <a:spcPct val="150000"/>
              </a:lnSpc>
              <a:spcBef>
                <a:spcPts val="0"/>
              </a:spcBef>
              <a:spcAft>
                <a:spcPts val="0"/>
              </a:spcAft>
              <a:buClr>
                <a:schemeClr val="dk1"/>
              </a:buClr>
              <a:buSzPts val="2200"/>
            </a:pPr>
            <a:endParaRPr lang="en-US" sz="1200" dirty="0">
              <a:solidFill>
                <a:schemeClr val="dk1"/>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79"/>
          <p:cNvSpPr txBox="1">
            <a:spLocks noGrp="1"/>
          </p:cNvSpPr>
          <p:nvPr>
            <p:ph type="title"/>
          </p:nvPr>
        </p:nvSpPr>
        <p:spPr>
          <a:xfrm>
            <a:off x="253950" y="173336"/>
            <a:ext cx="11684100" cy="868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Project Evidence</a:t>
            </a:r>
            <a:endParaRPr/>
          </a:p>
        </p:txBody>
      </p:sp>
      <p:sp>
        <p:nvSpPr>
          <p:cNvPr id="878" name="Google Shape;878;p79"/>
          <p:cNvSpPr txBox="1"/>
          <p:nvPr/>
        </p:nvSpPr>
        <p:spPr>
          <a:xfrm>
            <a:off x="535500" y="1019150"/>
            <a:ext cx="81888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Cambria"/>
                <a:ea typeface="Cambria"/>
                <a:cs typeface="Cambria"/>
                <a:sym typeface="Cambria"/>
              </a:rPr>
              <a:t>Input Validation</a:t>
            </a:r>
            <a:endParaRPr sz="2400" dirty="0">
              <a:solidFill>
                <a:schemeClr val="dk1"/>
              </a:solidFill>
              <a:latin typeface="Cambria"/>
              <a:ea typeface="Cambria"/>
              <a:cs typeface="Cambria"/>
              <a:sym typeface="Cambria"/>
            </a:endParaRPr>
          </a:p>
        </p:txBody>
      </p:sp>
      <p:sp>
        <p:nvSpPr>
          <p:cNvPr id="880" name="Google Shape;880;p79"/>
          <p:cNvSpPr txBox="1"/>
          <p:nvPr/>
        </p:nvSpPr>
        <p:spPr>
          <a:xfrm>
            <a:off x="358519" y="3987943"/>
            <a:ext cx="81888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Cambria"/>
                <a:ea typeface="Cambria"/>
                <a:cs typeface="Cambria"/>
                <a:sym typeface="Cambria"/>
              </a:rPr>
              <a:t>Hash Validation</a:t>
            </a:r>
            <a:endParaRPr sz="2400" dirty="0">
              <a:solidFill>
                <a:schemeClr val="dk1"/>
              </a:solidFill>
              <a:latin typeface="Cambria"/>
              <a:ea typeface="Cambria"/>
              <a:cs typeface="Cambria"/>
              <a:sym typeface="Cambria"/>
            </a:endParaRPr>
          </a:p>
        </p:txBody>
      </p:sp>
      <p:pic>
        <p:nvPicPr>
          <p:cNvPr id="3" name="Picture 2">
            <a:extLst>
              <a:ext uri="{FF2B5EF4-FFF2-40B4-BE49-F238E27FC236}">
                <a16:creationId xmlns:a16="http://schemas.microsoft.com/office/drawing/2014/main" id="{9A72C3DF-41E7-4927-D9DB-BEAEC445DE57}"/>
              </a:ext>
            </a:extLst>
          </p:cNvPr>
          <p:cNvPicPr>
            <a:picLocks noChangeAspect="1"/>
          </p:cNvPicPr>
          <p:nvPr/>
        </p:nvPicPr>
        <p:blipFill>
          <a:blip r:embed="rId3"/>
          <a:stretch>
            <a:fillRect/>
          </a:stretch>
        </p:blipFill>
        <p:spPr>
          <a:xfrm>
            <a:off x="2536722" y="1495405"/>
            <a:ext cx="7565939" cy="2328619"/>
          </a:xfrm>
          <a:prstGeom prst="rect">
            <a:avLst/>
          </a:prstGeom>
        </p:spPr>
      </p:pic>
      <p:pic>
        <p:nvPicPr>
          <p:cNvPr id="5" name="Picture 4">
            <a:extLst>
              <a:ext uri="{FF2B5EF4-FFF2-40B4-BE49-F238E27FC236}">
                <a16:creationId xmlns:a16="http://schemas.microsoft.com/office/drawing/2014/main" id="{7E6A6140-7C3D-8606-7C84-7BDE4AD74169}"/>
              </a:ext>
            </a:extLst>
          </p:cNvPr>
          <p:cNvPicPr>
            <a:picLocks noChangeAspect="1"/>
          </p:cNvPicPr>
          <p:nvPr/>
        </p:nvPicPr>
        <p:blipFill>
          <a:blip r:embed="rId4"/>
          <a:stretch>
            <a:fillRect/>
          </a:stretch>
        </p:blipFill>
        <p:spPr>
          <a:xfrm>
            <a:off x="3382794" y="3993821"/>
            <a:ext cx="6459298" cy="2432434"/>
          </a:xfrm>
          <a:prstGeom prst="rect">
            <a:avLst/>
          </a:prstGeom>
        </p:spPr>
      </p:pic>
      <p:sp>
        <p:nvSpPr>
          <p:cNvPr id="2" name="Google Shape;771;p72">
            <a:extLst>
              <a:ext uri="{FF2B5EF4-FFF2-40B4-BE49-F238E27FC236}">
                <a16:creationId xmlns:a16="http://schemas.microsoft.com/office/drawing/2014/main" id="{039B88A9-8FD3-5FD4-014E-E30B1E02813D}"/>
              </a:ext>
            </a:extLst>
          </p:cNvPr>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87">
          <a:extLst>
            <a:ext uri="{FF2B5EF4-FFF2-40B4-BE49-F238E27FC236}">
              <a16:creationId xmlns:a16="http://schemas.microsoft.com/office/drawing/2014/main" id="{E0D840B4-E3C8-9DD6-FEA3-4A50827B5EC0}"/>
            </a:ext>
          </a:extLst>
        </p:cNvPr>
        <p:cNvGrpSpPr/>
        <p:nvPr/>
      </p:nvGrpSpPr>
      <p:grpSpPr>
        <a:xfrm>
          <a:off x="0" y="0"/>
          <a:ext cx="0" cy="0"/>
          <a:chOff x="0" y="0"/>
          <a:chExt cx="0" cy="0"/>
        </a:xfrm>
      </p:grpSpPr>
      <p:sp>
        <p:nvSpPr>
          <p:cNvPr id="888" name="Google Shape;888;p80">
            <a:extLst>
              <a:ext uri="{FF2B5EF4-FFF2-40B4-BE49-F238E27FC236}">
                <a16:creationId xmlns:a16="http://schemas.microsoft.com/office/drawing/2014/main" id="{41211CFF-6A5D-94BD-5182-876A5C79C4D8}"/>
              </a:ext>
            </a:extLst>
          </p:cNvPr>
          <p:cNvSpPr txBox="1">
            <a:spLocks noGrp="1"/>
          </p:cNvSpPr>
          <p:nvPr>
            <p:ph type="title"/>
          </p:nvPr>
        </p:nvSpPr>
        <p:spPr>
          <a:xfrm>
            <a:off x="253950" y="173336"/>
            <a:ext cx="11684100" cy="868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Project Evidence</a:t>
            </a:r>
            <a:endParaRPr/>
          </a:p>
        </p:txBody>
      </p:sp>
      <p:pic>
        <p:nvPicPr>
          <p:cNvPr id="3" name="Picture 2">
            <a:extLst>
              <a:ext uri="{FF2B5EF4-FFF2-40B4-BE49-F238E27FC236}">
                <a16:creationId xmlns:a16="http://schemas.microsoft.com/office/drawing/2014/main" id="{2E1148EB-D7C6-7777-803E-AD456AC373AF}"/>
              </a:ext>
            </a:extLst>
          </p:cNvPr>
          <p:cNvPicPr>
            <a:picLocks noChangeAspect="1"/>
          </p:cNvPicPr>
          <p:nvPr/>
        </p:nvPicPr>
        <p:blipFill>
          <a:blip r:embed="rId3"/>
          <a:stretch>
            <a:fillRect/>
          </a:stretch>
        </p:blipFill>
        <p:spPr>
          <a:xfrm>
            <a:off x="2856271" y="1132314"/>
            <a:ext cx="5299588" cy="2623900"/>
          </a:xfrm>
          <a:prstGeom prst="rect">
            <a:avLst/>
          </a:prstGeom>
        </p:spPr>
      </p:pic>
      <p:sp>
        <p:nvSpPr>
          <p:cNvPr id="4" name="Google Shape;878;p79">
            <a:extLst>
              <a:ext uri="{FF2B5EF4-FFF2-40B4-BE49-F238E27FC236}">
                <a16:creationId xmlns:a16="http://schemas.microsoft.com/office/drawing/2014/main" id="{5A4A75EC-28D4-E4CA-6D65-9F701FC5E584}"/>
              </a:ext>
            </a:extLst>
          </p:cNvPr>
          <p:cNvSpPr txBox="1"/>
          <p:nvPr/>
        </p:nvSpPr>
        <p:spPr>
          <a:xfrm>
            <a:off x="535500" y="1019150"/>
            <a:ext cx="81888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Cambria"/>
                <a:ea typeface="Cambria"/>
                <a:cs typeface="Cambria"/>
                <a:sym typeface="Cambria"/>
              </a:rPr>
              <a:t>Audit Logging</a:t>
            </a:r>
            <a:endParaRPr sz="2400" dirty="0">
              <a:solidFill>
                <a:schemeClr val="dk1"/>
              </a:solidFill>
              <a:latin typeface="Cambria"/>
              <a:ea typeface="Cambria"/>
              <a:cs typeface="Cambria"/>
              <a:sym typeface="Cambria"/>
            </a:endParaRPr>
          </a:p>
        </p:txBody>
      </p:sp>
      <p:pic>
        <p:nvPicPr>
          <p:cNvPr id="5" name="Picture 4">
            <a:extLst>
              <a:ext uri="{FF2B5EF4-FFF2-40B4-BE49-F238E27FC236}">
                <a16:creationId xmlns:a16="http://schemas.microsoft.com/office/drawing/2014/main" id="{E1C05349-1874-5BFF-372A-BA46B4C66078}"/>
              </a:ext>
            </a:extLst>
          </p:cNvPr>
          <p:cNvPicPr>
            <a:picLocks noChangeAspect="1"/>
          </p:cNvPicPr>
          <p:nvPr/>
        </p:nvPicPr>
        <p:blipFill>
          <a:blip r:embed="rId4"/>
          <a:stretch>
            <a:fillRect/>
          </a:stretch>
        </p:blipFill>
        <p:spPr>
          <a:xfrm>
            <a:off x="1037304" y="4006120"/>
            <a:ext cx="5998403" cy="2196402"/>
          </a:xfrm>
          <a:prstGeom prst="rect">
            <a:avLst/>
          </a:prstGeom>
        </p:spPr>
      </p:pic>
      <p:sp>
        <p:nvSpPr>
          <p:cNvPr id="6" name="Google Shape;878;p79">
            <a:extLst>
              <a:ext uri="{FF2B5EF4-FFF2-40B4-BE49-F238E27FC236}">
                <a16:creationId xmlns:a16="http://schemas.microsoft.com/office/drawing/2014/main" id="{FC73953F-221A-6517-B311-99FC87D5E7B9}"/>
              </a:ext>
            </a:extLst>
          </p:cNvPr>
          <p:cNvSpPr txBox="1"/>
          <p:nvPr/>
        </p:nvSpPr>
        <p:spPr>
          <a:xfrm>
            <a:off x="7560648" y="4681667"/>
            <a:ext cx="8188800" cy="57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latin typeface="Cambria"/>
                <a:ea typeface="Cambria"/>
                <a:cs typeface="Cambria"/>
                <a:sym typeface="Cambria"/>
              </a:rPr>
              <a:t>Integration Preparedness</a:t>
            </a:r>
            <a:endParaRPr sz="2400" dirty="0">
              <a:solidFill>
                <a:schemeClr val="dk1"/>
              </a:solidFill>
              <a:latin typeface="Cambria"/>
              <a:ea typeface="Cambria"/>
              <a:cs typeface="Cambria"/>
              <a:sym typeface="Cambria"/>
            </a:endParaRPr>
          </a:p>
        </p:txBody>
      </p:sp>
      <p:sp>
        <p:nvSpPr>
          <p:cNvPr id="2" name="Google Shape;771;p72">
            <a:extLst>
              <a:ext uri="{FF2B5EF4-FFF2-40B4-BE49-F238E27FC236}">
                <a16:creationId xmlns:a16="http://schemas.microsoft.com/office/drawing/2014/main" id="{ACE50D1F-43D9-A77C-22FC-90F380FD3EC0}"/>
              </a:ext>
            </a:extLst>
          </p:cNvPr>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spTree>
    <p:extLst>
      <p:ext uri="{BB962C8B-B14F-4D97-AF65-F5344CB8AC3E}">
        <p14:creationId xmlns:p14="http://schemas.microsoft.com/office/powerpoint/2010/main" val="3335987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7">
          <a:extLst>
            <a:ext uri="{FF2B5EF4-FFF2-40B4-BE49-F238E27FC236}">
              <a16:creationId xmlns:a16="http://schemas.microsoft.com/office/drawing/2014/main" id="{3073B232-B81C-0C1F-0FA4-65CFEE2F95E0}"/>
            </a:ext>
          </a:extLst>
        </p:cNvPr>
        <p:cNvGrpSpPr/>
        <p:nvPr/>
      </p:nvGrpSpPr>
      <p:grpSpPr>
        <a:xfrm>
          <a:off x="0" y="0"/>
          <a:ext cx="0" cy="0"/>
          <a:chOff x="0" y="0"/>
          <a:chExt cx="0" cy="0"/>
        </a:xfrm>
      </p:grpSpPr>
      <p:sp>
        <p:nvSpPr>
          <p:cNvPr id="888" name="Google Shape;888;p80">
            <a:extLst>
              <a:ext uri="{FF2B5EF4-FFF2-40B4-BE49-F238E27FC236}">
                <a16:creationId xmlns:a16="http://schemas.microsoft.com/office/drawing/2014/main" id="{D9A01111-21D1-FAA1-88B4-3B50D501D83A}"/>
              </a:ext>
            </a:extLst>
          </p:cNvPr>
          <p:cNvSpPr txBox="1">
            <a:spLocks noGrp="1"/>
          </p:cNvSpPr>
          <p:nvPr>
            <p:ph type="title"/>
          </p:nvPr>
        </p:nvSpPr>
        <p:spPr>
          <a:xfrm>
            <a:off x="253950" y="173336"/>
            <a:ext cx="11684100" cy="868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dirty="0"/>
              <a:t>Data flow Diagram</a:t>
            </a:r>
            <a:endParaRPr dirty="0"/>
          </a:p>
        </p:txBody>
      </p:sp>
      <p:pic>
        <p:nvPicPr>
          <p:cNvPr id="7" name="Picture 6" descr="A diagram of a data algorithm&#10;&#10;Description automatically generated">
            <a:extLst>
              <a:ext uri="{FF2B5EF4-FFF2-40B4-BE49-F238E27FC236}">
                <a16:creationId xmlns:a16="http://schemas.microsoft.com/office/drawing/2014/main" id="{9D5CE0F0-24BC-D174-438C-38DEF9CDD0E9}"/>
              </a:ext>
            </a:extLst>
          </p:cNvPr>
          <p:cNvPicPr>
            <a:picLocks noChangeAspect="1"/>
          </p:cNvPicPr>
          <p:nvPr/>
        </p:nvPicPr>
        <p:blipFill>
          <a:blip r:embed="rId3"/>
          <a:stretch>
            <a:fillRect/>
          </a:stretch>
        </p:blipFill>
        <p:spPr>
          <a:xfrm>
            <a:off x="4323853" y="1314786"/>
            <a:ext cx="3544294" cy="4817058"/>
          </a:xfrm>
          <a:prstGeom prst="rect">
            <a:avLst/>
          </a:prstGeom>
        </p:spPr>
      </p:pic>
      <p:sp>
        <p:nvSpPr>
          <p:cNvPr id="2" name="Google Shape;771;p72">
            <a:extLst>
              <a:ext uri="{FF2B5EF4-FFF2-40B4-BE49-F238E27FC236}">
                <a16:creationId xmlns:a16="http://schemas.microsoft.com/office/drawing/2014/main" id="{C7F4F4B3-8621-9589-A4FF-9DB99954723B}"/>
              </a:ext>
            </a:extLst>
          </p:cNvPr>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mbria"/>
                <a:ea typeface="Cambria"/>
                <a:cs typeface="Cambria"/>
                <a:sym typeface="Cambria"/>
              </a:rPr>
              <a:t>IT21278976</a:t>
            </a:r>
            <a:r>
              <a:rPr lang="en-US" sz="1800" dirty="0">
                <a:solidFill>
                  <a:schemeClr val="dk1"/>
                </a:solidFill>
                <a:latin typeface="Cambria"/>
                <a:ea typeface="Cambria"/>
                <a:cs typeface="Cambria"/>
                <a:sym typeface="Cambria"/>
              </a:rPr>
              <a:t>   |   Perera U.L.S.A</a:t>
            </a:r>
            <a:r>
              <a:rPr lang="en-US" sz="1800" b="1" dirty="0">
                <a:solidFill>
                  <a:schemeClr val="dk1"/>
                </a:solidFill>
                <a:latin typeface="Cambria"/>
                <a:ea typeface="Cambria"/>
                <a:cs typeface="Cambria"/>
                <a:sym typeface="Cambria"/>
              </a:rPr>
              <a:t>   </a:t>
            </a:r>
            <a:r>
              <a:rPr lang="en-US" sz="1800" dirty="0">
                <a:solidFill>
                  <a:schemeClr val="dk1"/>
                </a:solidFill>
                <a:latin typeface="Cambria"/>
                <a:ea typeface="Cambria"/>
                <a:cs typeface="Cambria"/>
                <a:sym typeface="Cambria"/>
              </a:rPr>
              <a:t>| </a:t>
            </a:r>
            <a:r>
              <a:rPr lang="en-US" sz="1800" dirty="0">
                <a:solidFill>
                  <a:schemeClr val="tx1"/>
                </a:solidFill>
                <a:latin typeface="Cambria" panose="02040503050406030204" pitchFamily="18" charset="0"/>
                <a:ea typeface="Cambria" panose="02040503050406030204" pitchFamily="18" charset="0"/>
              </a:rPr>
              <a:t>24-25J-136</a:t>
            </a:r>
            <a:endParaRPr sz="1800" b="0" dirty="0">
              <a:solidFill>
                <a:schemeClr val="dk1"/>
              </a:solidFill>
              <a:latin typeface="Cambria" panose="02040503050406030204" pitchFamily="18" charset="0"/>
              <a:ea typeface="Cambria" panose="02040503050406030204" pitchFamily="18" charset="0"/>
              <a:cs typeface="Cambria"/>
              <a:sym typeface="Cambria"/>
            </a:endParaRPr>
          </a:p>
        </p:txBody>
      </p:sp>
    </p:spTree>
    <p:extLst>
      <p:ext uri="{BB962C8B-B14F-4D97-AF65-F5344CB8AC3E}">
        <p14:creationId xmlns:p14="http://schemas.microsoft.com/office/powerpoint/2010/main" val="42620483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7" name="Google Shape;927;p84"/>
          <p:cNvSpPr txBox="1">
            <a:spLocks noGrp="1"/>
          </p:cNvSpPr>
          <p:nvPr>
            <p:ph type="title"/>
          </p:nvPr>
        </p:nvSpPr>
        <p:spPr>
          <a:xfrm>
            <a:off x="253950" y="186448"/>
            <a:ext cx="11684100" cy="868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Arial"/>
              <a:buNone/>
            </a:pPr>
            <a:r>
              <a:rPr lang="en-US"/>
              <a:t>Future Work to be Completed</a:t>
            </a:r>
            <a:endParaRPr/>
          </a:p>
        </p:txBody>
      </p:sp>
      <p:pic>
        <p:nvPicPr>
          <p:cNvPr id="928" name="Google Shape;928;p84"/>
          <p:cNvPicPr preferRelativeResize="0"/>
          <p:nvPr/>
        </p:nvPicPr>
        <p:blipFill>
          <a:blip r:embed="rId3">
            <a:alphaModFix/>
          </a:blip>
          <a:stretch>
            <a:fillRect/>
          </a:stretch>
        </p:blipFill>
        <p:spPr>
          <a:xfrm>
            <a:off x="814475" y="2135518"/>
            <a:ext cx="2330050" cy="2330050"/>
          </a:xfrm>
          <a:prstGeom prst="rect">
            <a:avLst/>
          </a:prstGeom>
          <a:noFill/>
          <a:ln>
            <a:noFill/>
          </a:ln>
        </p:spPr>
      </p:pic>
      <p:sp>
        <p:nvSpPr>
          <p:cNvPr id="929" name="Google Shape;929;p84"/>
          <p:cNvSpPr txBox="1"/>
          <p:nvPr/>
        </p:nvSpPr>
        <p:spPr>
          <a:xfrm>
            <a:off x="3327150" y="1544715"/>
            <a:ext cx="8610900" cy="4247286"/>
          </a:xfrm>
          <a:prstGeom prst="rect">
            <a:avLst/>
          </a:prstGeom>
          <a:noFill/>
          <a:ln>
            <a:noFill/>
          </a:ln>
        </p:spPr>
        <p:txBody>
          <a:bodyPr spcFirstLastPara="1" wrap="square" lIns="91425" tIns="91425" rIns="91425" bIns="91425" anchor="t" anchorCtr="0">
            <a:spAutoFit/>
          </a:bodyPr>
          <a:lstStyle/>
          <a:p>
            <a:pPr marL="457200" lvl="0" indent="-355600" algn="l" rtl="0">
              <a:lnSpc>
                <a:spcPct val="150000"/>
              </a:lnSpc>
              <a:spcBef>
                <a:spcPts val="0"/>
              </a:spcBef>
              <a:spcAft>
                <a:spcPts val="0"/>
              </a:spcAft>
              <a:buClr>
                <a:schemeClr val="dk1"/>
              </a:buClr>
              <a:buSzPts val="2000"/>
              <a:buChar char="●"/>
            </a:pPr>
            <a:r>
              <a:rPr lang="en-US" sz="1600" b="1" dirty="0">
                <a:solidFill>
                  <a:schemeClr val="dk1"/>
                </a:solidFill>
              </a:rPr>
              <a:t>Develop a Frontend </a:t>
            </a:r>
            <a:r>
              <a:rPr lang="en-US" sz="1600" dirty="0">
                <a:solidFill>
                  <a:schemeClr val="dk1"/>
                </a:solidFill>
              </a:rPr>
              <a:t>- Create a user-friendly interface (e.g., web-based) to input hash values, display encrypted outputs, and show logs.</a:t>
            </a:r>
          </a:p>
          <a:p>
            <a:pPr marL="457200" lvl="0" indent="-355600" algn="l" rtl="0">
              <a:lnSpc>
                <a:spcPct val="150000"/>
              </a:lnSpc>
              <a:spcBef>
                <a:spcPts val="0"/>
              </a:spcBef>
              <a:spcAft>
                <a:spcPts val="0"/>
              </a:spcAft>
              <a:buClr>
                <a:schemeClr val="dk1"/>
              </a:buClr>
              <a:buSzPts val="2000"/>
              <a:buChar char="●"/>
            </a:pPr>
            <a:endParaRPr lang="en-US" sz="1600" dirty="0">
              <a:solidFill>
                <a:schemeClr val="dk1"/>
              </a:solidFill>
            </a:endParaRPr>
          </a:p>
          <a:p>
            <a:pPr marL="457200" lvl="0" indent="-355600" algn="l" rtl="0">
              <a:lnSpc>
                <a:spcPct val="150000"/>
              </a:lnSpc>
              <a:spcBef>
                <a:spcPts val="0"/>
              </a:spcBef>
              <a:spcAft>
                <a:spcPts val="0"/>
              </a:spcAft>
              <a:buClr>
                <a:schemeClr val="dk1"/>
              </a:buClr>
              <a:buSzPts val="2000"/>
              <a:buChar char="●"/>
            </a:pPr>
            <a:r>
              <a:rPr lang="en-US" sz="1600" b="1" dirty="0">
                <a:solidFill>
                  <a:schemeClr val="dk1"/>
                </a:solidFill>
              </a:rPr>
              <a:t>Integrate with internal Systems</a:t>
            </a:r>
            <a:r>
              <a:rPr lang="en-US" sz="1600" dirty="0">
                <a:solidFill>
                  <a:schemeClr val="dk1"/>
                </a:solidFill>
              </a:rPr>
              <a:t>: Build APIs to accept hash inputs from external systems and transmit encrypted data to auditing or storage solutions.</a:t>
            </a:r>
          </a:p>
          <a:p>
            <a:pPr marL="457200" lvl="0" indent="-355600" algn="l" rtl="0">
              <a:lnSpc>
                <a:spcPct val="150000"/>
              </a:lnSpc>
              <a:spcBef>
                <a:spcPts val="0"/>
              </a:spcBef>
              <a:spcAft>
                <a:spcPts val="0"/>
              </a:spcAft>
              <a:buClr>
                <a:schemeClr val="dk1"/>
              </a:buClr>
              <a:buSzPts val="2000"/>
              <a:buChar char="●"/>
            </a:pPr>
            <a:endParaRPr lang="en-US" sz="1600" dirty="0">
              <a:solidFill>
                <a:schemeClr val="dk1"/>
              </a:solidFill>
            </a:endParaRPr>
          </a:p>
          <a:p>
            <a:pPr marL="457200" lvl="0" indent="-355600" algn="l" rtl="0">
              <a:lnSpc>
                <a:spcPct val="150000"/>
              </a:lnSpc>
              <a:spcBef>
                <a:spcPts val="0"/>
              </a:spcBef>
              <a:spcAft>
                <a:spcPts val="0"/>
              </a:spcAft>
              <a:buClr>
                <a:schemeClr val="dk1"/>
              </a:buClr>
              <a:buSzPts val="2000"/>
              <a:buChar char="●"/>
            </a:pPr>
            <a:r>
              <a:rPr lang="en-US" sz="1600" b="1" dirty="0">
                <a:solidFill>
                  <a:schemeClr val="dk1"/>
                </a:solidFill>
              </a:rPr>
              <a:t>Enhance Audit Log Management </a:t>
            </a:r>
            <a:r>
              <a:rPr lang="en-US" sz="1600" dirty="0">
                <a:solidFill>
                  <a:schemeClr val="dk1"/>
                </a:solidFill>
              </a:rPr>
              <a:t>- Transition to a database for scalable and secure log storage, with features for searching, filtering, and backups.</a:t>
            </a:r>
          </a:p>
          <a:p>
            <a:pPr marL="457200" lvl="0" indent="-355600" algn="l" rtl="0">
              <a:lnSpc>
                <a:spcPct val="150000"/>
              </a:lnSpc>
              <a:spcBef>
                <a:spcPts val="0"/>
              </a:spcBef>
              <a:spcAft>
                <a:spcPts val="0"/>
              </a:spcAft>
              <a:buClr>
                <a:schemeClr val="dk1"/>
              </a:buClr>
              <a:buSzPts val="2000"/>
              <a:buChar char="●"/>
            </a:pPr>
            <a:endParaRPr lang="en-US" sz="1600" dirty="0">
              <a:solidFill>
                <a:schemeClr val="dk1"/>
              </a:solidFill>
            </a:endParaRPr>
          </a:p>
          <a:p>
            <a:pPr marL="457200" lvl="0" indent="-355600" algn="l" rtl="0">
              <a:lnSpc>
                <a:spcPct val="150000"/>
              </a:lnSpc>
              <a:spcBef>
                <a:spcPts val="0"/>
              </a:spcBef>
              <a:spcAft>
                <a:spcPts val="0"/>
              </a:spcAft>
              <a:buClr>
                <a:schemeClr val="dk1"/>
              </a:buClr>
              <a:buSzPts val="2000"/>
              <a:buChar char="●"/>
            </a:pPr>
            <a:r>
              <a:rPr lang="en-US" sz="1600" b="1" dirty="0">
                <a:solidFill>
                  <a:schemeClr val="dk1"/>
                </a:solidFill>
              </a:rPr>
              <a:t>Testing and Optimization </a:t>
            </a:r>
            <a:r>
              <a:rPr lang="en-US" sz="1600" dirty="0">
                <a:solidFill>
                  <a:schemeClr val="dk1"/>
                </a:solidFill>
              </a:rPr>
              <a:t>- Conduct thorough testing (unit, integration, load) and optimize encryption performance for high-volume operations.</a:t>
            </a:r>
            <a:endParaRPr sz="1600" dirty="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85"/>
          <p:cNvSpPr/>
          <p:nvPr/>
        </p:nvSpPr>
        <p:spPr>
          <a:xfrm>
            <a:off x="2632435" y="6492874"/>
            <a:ext cx="6816365"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mbria"/>
                <a:ea typeface="Cambria"/>
                <a:cs typeface="Cambria"/>
                <a:sym typeface="Cambria"/>
              </a:rPr>
              <a:t>IT21278808</a:t>
            </a:r>
            <a:r>
              <a:rPr lang="en-US" sz="1800">
                <a:solidFill>
                  <a:schemeClr val="dk1"/>
                </a:solidFill>
                <a:latin typeface="Cambria"/>
                <a:ea typeface="Cambria"/>
                <a:cs typeface="Cambria"/>
                <a:sym typeface="Cambria"/>
              </a:rPr>
              <a:t>   |   Perera U.L.S.A</a:t>
            </a:r>
            <a:r>
              <a:rPr lang="en-US" sz="1800" b="1">
                <a:solidFill>
                  <a:schemeClr val="dk1"/>
                </a:solidFill>
                <a:latin typeface="Cambria"/>
                <a:ea typeface="Cambria"/>
                <a:cs typeface="Cambria"/>
                <a:sym typeface="Cambria"/>
              </a:rPr>
              <a:t>   </a:t>
            </a:r>
            <a:r>
              <a:rPr lang="en-US" sz="1800">
                <a:solidFill>
                  <a:schemeClr val="dk1"/>
                </a:solidFill>
                <a:latin typeface="Cambria"/>
                <a:ea typeface="Cambria"/>
                <a:cs typeface="Cambria"/>
                <a:sym typeface="Cambria"/>
              </a:rPr>
              <a:t>| 24 -25J - 020  </a:t>
            </a:r>
            <a:endParaRPr sz="1800" b="0">
              <a:solidFill>
                <a:schemeClr val="dk1"/>
              </a:solidFill>
              <a:latin typeface="Cambria"/>
              <a:ea typeface="Cambria"/>
              <a:cs typeface="Cambria"/>
              <a:sym typeface="Cambria"/>
            </a:endParaRPr>
          </a:p>
        </p:txBody>
      </p:sp>
      <p:sp>
        <p:nvSpPr>
          <p:cNvPr id="935" name="Google Shape;935;p85"/>
          <p:cNvSpPr txBox="1"/>
          <p:nvPr/>
        </p:nvSpPr>
        <p:spPr>
          <a:xfrm>
            <a:off x="914400" y="146786"/>
            <a:ext cx="10363200" cy="811200"/>
          </a:xfrm>
          <a:prstGeom prst="rect">
            <a:avLst/>
          </a:prstGeom>
          <a:noFill/>
          <a:ln>
            <a:noFill/>
          </a:ln>
        </p:spPr>
        <p:txBody>
          <a:bodyPr spcFirstLastPara="1" wrap="square" lIns="91425" tIns="45700" rIns="91425" bIns="45700" anchor="ctr" anchorCtr="0">
            <a:normAutofit/>
          </a:bodyPr>
          <a:lstStyle/>
          <a:p>
            <a:pPr marL="0" marR="0" lvl="0" indent="0" algn="ctr" rtl="0">
              <a:spcBef>
                <a:spcPts val="0"/>
              </a:spcBef>
              <a:spcAft>
                <a:spcPts val="0"/>
              </a:spcAft>
              <a:buClr>
                <a:schemeClr val="dk1"/>
              </a:buClr>
              <a:buSzPts val="4400"/>
              <a:buFont typeface="Arial"/>
              <a:buNone/>
            </a:pPr>
            <a:r>
              <a:rPr lang="en-US" sz="4400">
                <a:solidFill>
                  <a:schemeClr val="dk1"/>
                </a:solidFill>
                <a:latin typeface="Arial"/>
                <a:ea typeface="Arial"/>
                <a:cs typeface="Arial"/>
                <a:sym typeface="Arial"/>
              </a:rPr>
              <a:t>References</a:t>
            </a:r>
            <a:endParaRPr/>
          </a:p>
        </p:txBody>
      </p:sp>
      <p:sp>
        <p:nvSpPr>
          <p:cNvPr id="936" name="Google Shape;936;p85"/>
          <p:cNvSpPr txBox="1"/>
          <p:nvPr/>
        </p:nvSpPr>
        <p:spPr>
          <a:xfrm>
            <a:off x="415600" y="1106427"/>
            <a:ext cx="11250000" cy="8112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1200"/>
              </a:spcBef>
              <a:spcAft>
                <a:spcPts val="0"/>
              </a:spcAft>
              <a:buSzPts val="1018"/>
              <a:buNone/>
            </a:pPr>
            <a:endParaRPr sz="2480" dirty="0">
              <a:solidFill>
                <a:schemeClr val="dk1"/>
              </a:solidFill>
              <a:latin typeface="Cambria"/>
              <a:ea typeface="Cambria"/>
              <a:cs typeface="Cambria"/>
              <a:sym typeface="Cambria"/>
            </a:endParaRPr>
          </a:p>
        </p:txBody>
      </p:sp>
      <p:sp>
        <p:nvSpPr>
          <p:cNvPr id="3" name="TextBox 2">
            <a:extLst>
              <a:ext uri="{FF2B5EF4-FFF2-40B4-BE49-F238E27FC236}">
                <a16:creationId xmlns:a16="http://schemas.microsoft.com/office/drawing/2014/main" id="{B32F4082-904A-6E8B-17BA-C16FCEE481FC}"/>
              </a:ext>
            </a:extLst>
          </p:cNvPr>
          <p:cNvSpPr txBox="1"/>
          <p:nvPr/>
        </p:nvSpPr>
        <p:spPr>
          <a:xfrm>
            <a:off x="526400" y="1408855"/>
            <a:ext cx="9822426" cy="2308324"/>
          </a:xfrm>
          <a:prstGeom prst="rect">
            <a:avLst/>
          </a:prstGeom>
          <a:noFill/>
        </p:spPr>
        <p:txBody>
          <a:bodyPr wrap="square">
            <a:spAutoFit/>
          </a:bodyPr>
          <a:lstStyle/>
          <a:p>
            <a:pPr marL="285750" indent="-285750">
              <a:buFont typeface="Arial" panose="020B0604020202020204" pitchFamily="34" charset="0"/>
              <a:buChar char="•"/>
            </a:pPr>
            <a:r>
              <a:rPr lang="en-US" sz="1800" dirty="0"/>
              <a:t>"Secure and Privacy-Preserving Voting System Using Zero-Knowledge Proofs"</a:t>
            </a:r>
          </a:p>
          <a:p>
            <a:r>
              <a:rPr lang="en-US" sz="1800" dirty="0"/>
              <a:t>Author: </a:t>
            </a:r>
            <a:r>
              <a:rPr lang="en-US" sz="1800" dirty="0" err="1"/>
              <a:t>Yizhuo</a:t>
            </a:r>
            <a:r>
              <a:rPr lang="en-US" sz="1800" dirty="0"/>
              <a:t> Miao</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"Lattice-Based Zero-Knowledge Proofs in Action: Applications to Electronic Voting"</a:t>
            </a:r>
          </a:p>
          <a:p>
            <a:r>
              <a:rPr lang="en-US" sz="1800" dirty="0"/>
              <a:t>Authors: </a:t>
            </a:r>
            <a:r>
              <a:rPr lang="en-US" sz="1800" dirty="0" err="1"/>
              <a:t>Valeh</a:t>
            </a:r>
            <a:r>
              <a:rPr lang="en-US" sz="1800" dirty="0"/>
              <a:t> </a:t>
            </a:r>
            <a:r>
              <a:rPr lang="en-US" sz="1800" dirty="0" err="1"/>
              <a:t>Farzaliyev</a:t>
            </a:r>
            <a:r>
              <a:rPr lang="en-US" sz="1800" dirty="0"/>
              <a:t>, Calvin </a:t>
            </a:r>
            <a:r>
              <a:rPr lang="en-US" sz="1800" dirty="0" err="1"/>
              <a:t>Pärn</a:t>
            </a:r>
            <a:r>
              <a:rPr lang="en-US" sz="1800" dirty="0"/>
              <a:t>, </a:t>
            </a:r>
            <a:r>
              <a:rPr lang="en-US" sz="1800" dirty="0" err="1"/>
              <a:t>Heleen</a:t>
            </a:r>
            <a:r>
              <a:rPr lang="en-US" sz="1800" dirty="0"/>
              <a:t> </a:t>
            </a:r>
            <a:r>
              <a:rPr lang="en-US" sz="1800" dirty="0" err="1"/>
              <a:t>Saarse</a:t>
            </a:r>
            <a:r>
              <a:rPr lang="en-US" sz="1800" dirty="0"/>
              <a:t>, Jan </a:t>
            </a:r>
            <a:r>
              <a:rPr lang="en-US" sz="1800" dirty="0" err="1"/>
              <a:t>Willemson</a:t>
            </a: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"An Electronic Voting System Based on Homomorphic Encryption and Prime Numbers"</a:t>
            </a:r>
          </a:p>
          <a:p>
            <a:r>
              <a:rPr lang="en-US" sz="1800" dirty="0"/>
              <a:t>Authors: https://ieeexplore.ieee.org/document/7492759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919A-DA11-D2CE-DA36-4B42BE350DD8}"/>
              </a:ext>
            </a:extLst>
          </p:cNvPr>
          <p:cNvSpPr>
            <a:spLocks noGrp="1"/>
          </p:cNvSpPr>
          <p:nvPr>
            <p:ph type="title"/>
          </p:nvPr>
        </p:nvSpPr>
        <p:spPr>
          <a:xfrm>
            <a:off x="254000" y="275866"/>
            <a:ext cx="11684000" cy="792162"/>
          </a:xfrm>
        </p:spPr>
        <p:txBody>
          <a:bodyPr/>
          <a:lstStyle/>
          <a:p>
            <a:r>
              <a:rPr lang="en-US"/>
              <a:t>Objectives</a:t>
            </a:r>
            <a:endParaRPr lang="en-GB"/>
          </a:p>
        </p:txBody>
      </p:sp>
      <p:sp>
        <p:nvSpPr>
          <p:cNvPr id="3" name="Rectangle: Rounded Corners 2">
            <a:extLst>
              <a:ext uri="{FF2B5EF4-FFF2-40B4-BE49-F238E27FC236}">
                <a16:creationId xmlns:a16="http://schemas.microsoft.com/office/drawing/2014/main" id="{E89DB545-0EE1-0EFB-B8E3-87F8D606E699}"/>
              </a:ext>
            </a:extLst>
          </p:cNvPr>
          <p:cNvSpPr/>
          <p:nvPr/>
        </p:nvSpPr>
        <p:spPr>
          <a:xfrm>
            <a:off x="695400" y="1971544"/>
            <a:ext cx="11161240" cy="3044661"/>
          </a:xfrm>
          <a:prstGeom prst="roundRect">
            <a:avLst>
              <a:gd name="adj" fmla="val 11140"/>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2C1420AE-A231-6378-6D19-58852098433A}"/>
              </a:ext>
            </a:extLst>
          </p:cNvPr>
          <p:cNvSpPr/>
          <p:nvPr/>
        </p:nvSpPr>
        <p:spPr>
          <a:xfrm>
            <a:off x="1487488" y="1585259"/>
            <a:ext cx="3096344" cy="727317"/>
          </a:xfrm>
          <a:prstGeom prst="roundRect">
            <a:avLst/>
          </a:prstGeom>
          <a:solidFill>
            <a:srgbClr val="FE646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590D8506-6108-DBB1-609B-EB7C954255FF}"/>
              </a:ext>
            </a:extLst>
          </p:cNvPr>
          <p:cNvSpPr>
            <a:spLocks noGrp="1"/>
          </p:cNvSpPr>
          <p:nvPr>
            <p:ph type="body" idx="1"/>
          </p:nvPr>
        </p:nvSpPr>
        <p:spPr>
          <a:xfrm>
            <a:off x="695400" y="1591479"/>
            <a:ext cx="2376264" cy="486870"/>
          </a:xfrm>
        </p:spPr>
        <p:txBody>
          <a:bodyPr/>
          <a:lstStyle/>
          <a:p>
            <a:r>
              <a:rPr lang="en-US">
                <a:solidFill>
                  <a:schemeClr val="bg1"/>
                </a:solidFill>
              </a:rPr>
              <a:t>Main Objective</a:t>
            </a:r>
            <a:endParaRPr lang="en-GB">
              <a:solidFill>
                <a:schemeClr val="bg1"/>
              </a:solidFill>
            </a:endParaRPr>
          </a:p>
        </p:txBody>
      </p:sp>
      <p:sp>
        <p:nvSpPr>
          <p:cNvPr id="5" name="Content Placeholder 4">
            <a:extLst>
              <a:ext uri="{FF2B5EF4-FFF2-40B4-BE49-F238E27FC236}">
                <a16:creationId xmlns:a16="http://schemas.microsoft.com/office/drawing/2014/main" id="{1B816DE0-CCE4-AE33-E66B-25D832473613}"/>
              </a:ext>
            </a:extLst>
          </p:cNvPr>
          <p:cNvSpPr>
            <a:spLocks noGrp="1"/>
          </p:cNvSpPr>
          <p:nvPr>
            <p:ph sz="half" idx="2"/>
          </p:nvPr>
        </p:nvSpPr>
        <p:spPr>
          <a:xfrm>
            <a:off x="1307468" y="2608020"/>
            <a:ext cx="9937104" cy="1818432"/>
          </a:xfrm>
        </p:spPr>
        <p:txBody>
          <a:bodyPr>
            <a:normAutofit fontScale="85000" lnSpcReduction="10000"/>
          </a:bodyPr>
          <a:lstStyle/>
          <a:p>
            <a:pPr marL="0" indent="0">
              <a:lnSpc>
                <a:spcPct val="150000"/>
              </a:lnSpc>
              <a:buNone/>
            </a:pPr>
            <a:r>
              <a:rPr lang="en-US" b="1" dirty="0">
                <a:solidFill>
                  <a:srgbClr val="EAAF7A"/>
                </a:solidFill>
                <a:latin typeface="Adobe Devanagari" panose="02040503050201020203"/>
              </a:rPr>
              <a:t>The objective of this research is to develop a secure and verifiable electronic voting system by integrating Zero Knowledge Proofs (ZKP) and blockchain technology. This approach aims to enhance voter privacy, ensure vote integrity, and enable transparent election results.</a:t>
            </a:r>
            <a:endParaRPr lang="en-GB" b="1" dirty="0">
              <a:solidFill>
                <a:srgbClr val="EAAF7A"/>
              </a:solidFill>
              <a:latin typeface="Adobe Devanagari" panose="02040503050201020203"/>
            </a:endParaRPr>
          </a:p>
        </p:txBody>
      </p:sp>
      <p:pic>
        <p:nvPicPr>
          <p:cNvPr id="7" name="Picture 6" descr="A question mark in a circle&#10;&#10;Description automatically generated">
            <a:extLst>
              <a:ext uri="{FF2B5EF4-FFF2-40B4-BE49-F238E27FC236}">
                <a16:creationId xmlns:a16="http://schemas.microsoft.com/office/drawing/2014/main" id="{2867DFA9-40E5-4C28-E22F-98DB9B5882CF}"/>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a:off x="10488488" y="5168264"/>
            <a:ext cx="1086573" cy="1331644"/>
          </a:xfrm>
          <a:prstGeom prst="rect">
            <a:avLst/>
          </a:prstGeom>
        </p:spPr>
      </p:pic>
    </p:spTree>
    <p:extLst>
      <p:ext uri="{BB962C8B-B14F-4D97-AF65-F5344CB8AC3E}">
        <p14:creationId xmlns:p14="http://schemas.microsoft.com/office/powerpoint/2010/main" val="2627545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pic>
        <p:nvPicPr>
          <p:cNvPr id="7" name="Picture 6" descr="A person in a suit and tie&#10;&#10;Description automatically generated">
            <a:extLst>
              <a:ext uri="{FF2B5EF4-FFF2-40B4-BE49-F238E27FC236}">
                <a16:creationId xmlns:a16="http://schemas.microsoft.com/office/drawing/2014/main" id="{720FA198-186F-2D25-6887-CE8EF01B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76200"/>
            <a:ext cx="2057400" cy="2362200"/>
          </a:xfrm>
          <a:prstGeom prst="rect">
            <a:avLst/>
          </a:prstGeom>
        </p:spPr>
      </p:pic>
      <p:sp>
        <p:nvSpPr>
          <p:cNvPr id="9" name="TextBox 8">
            <a:extLst>
              <a:ext uri="{FF2B5EF4-FFF2-40B4-BE49-F238E27FC236}">
                <a16:creationId xmlns:a16="http://schemas.microsoft.com/office/drawing/2014/main" id="{AD34C6D4-7494-1735-96F3-6A855762699E}"/>
              </a:ext>
            </a:extLst>
          </p:cNvPr>
          <p:cNvSpPr txBox="1"/>
          <p:nvPr/>
        </p:nvSpPr>
        <p:spPr>
          <a:xfrm>
            <a:off x="1066800" y="2874678"/>
            <a:ext cx="6553200" cy="523220"/>
          </a:xfrm>
          <a:prstGeom prst="rect">
            <a:avLst/>
          </a:prstGeom>
          <a:noFill/>
        </p:spPr>
        <p:txBody>
          <a:bodyPr wrap="square">
            <a:spAutoFit/>
          </a:bodyPr>
          <a:lstStyle/>
          <a:p>
            <a:r>
              <a:rPr lang="en-US" sz="2800" b="1" dirty="0"/>
              <a:t>IT21303920 | Mushtaq M B M</a:t>
            </a:r>
          </a:p>
        </p:txBody>
      </p:sp>
      <p:sp>
        <p:nvSpPr>
          <p:cNvPr id="2" name="Title 4">
            <a:extLst>
              <a:ext uri="{FF2B5EF4-FFF2-40B4-BE49-F238E27FC236}">
                <a16:creationId xmlns:a16="http://schemas.microsoft.com/office/drawing/2014/main" id="{ED506979-75C9-D996-7DCE-72DC2FE89934}"/>
              </a:ext>
            </a:extLst>
          </p:cNvPr>
          <p:cNvSpPr txBox="1">
            <a:spLocks/>
          </p:cNvSpPr>
          <p:nvPr/>
        </p:nvSpPr>
        <p:spPr>
          <a:xfrm>
            <a:off x="1043473" y="2501802"/>
            <a:ext cx="8940053" cy="7457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endParaRPr lang="en-US" sz="2000" b="0" cap="none" dirty="0"/>
          </a:p>
        </p:txBody>
      </p:sp>
      <p:sp>
        <p:nvSpPr>
          <p:cNvPr id="5" name="TextBox 4">
            <a:extLst>
              <a:ext uri="{FF2B5EF4-FFF2-40B4-BE49-F238E27FC236}">
                <a16:creationId xmlns:a16="http://schemas.microsoft.com/office/drawing/2014/main" id="{0B4E01A9-520A-395C-94DE-CF346AFE1210}"/>
              </a:ext>
            </a:extLst>
          </p:cNvPr>
          <p:cNvSpPr txBox="1"/>
          <p:nvPr/>
        </p:nvSpPr>
        <p:spPr>
          <a:xfrm>
            <a:off x="1066800" y="2492749"/>
            <a:ext cx="6096000" cy="400110"/>
          </a:xfrm>
          <a:prstGeom prst="rect">
            <a:avLst/>
          </a:prstGeom>
          <a:noFill/>
        </p:spPr>
        <p:txBody>
          <a:bodyPr wrap="square">
            <a:spAutoFit/>
          </a:bodyPr>
          <a:lstStyle/>
          <a:p>
            <a:r>
              <a:rPr lang="en-US" sz="2000" b="1" dirty="0"/>
              <a:t>MPC-Based Vote Handling</a:t>
            </a:r>
          </a:p>
        </p:txBody>
      </p:sp>
    </p:spTree>
    <p:extLst>
      <p:ext uri="{BB962C8B-B14F-4D97-AF65-F5344CB8AC3E}">
        <p14:creationId xmlns:p14="http://schemas.microsoft.com/office/powerpoint/2010/main" val="3817333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304800"/>
            <a:ext cx="11684000" cy="868362"/>
          </a:xfrm>
        </p:spPr>
        <p:txBody>
          <a:bodyPr>
            <a:normAutofit/>
          </a:bodyPr>
          <a:lstStyle/>
          <a:p>
            <a:r>
              <a:rPr lang="en-US" dirty="0"/>
              <a:t>Research Problem</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a:xfrm>
            <a:off x="304800" y="2023831"/>
            <a:ext cx="11684000" cy="5181600"/>
          </a:xfrm>
        </p:spPr>
        <p:txBody>
          <a:bodyPr>
            <a:normAutofit/>
          </a:bodyPr>
          <a:lstStyle/>
          <a:p>
            <a:pPr marL="342900" indent="-342900">
              <a:lnSpc>
                <a:spcPts val="3100"/>
              </a:lnSpc>
              <a:buSzPct val="100000"/>
              <a:buChar char="•"/>
            </a:pPr>
            <a:r>
              <a:rPr lang="en-US" sz="2800" dirty="0">
                <a:latin typeface="Heebo" pitchFamily="34" charset="0"/>
                <a:ea typeface="Heebo" pitchFamily="34" charset="-122"/>
                <a:cs typeface="Heebo" pitchFamily="34" charset="-120"/>
              </a:rPr>
              <a:t>Privacy &amp; Trust: Traditional voting systems face challenges in maintaining voter privacy and ensuring trust in the process.</a:t>
            </a:r>
          </a:p>
          <a:p>
            <a:pPr marL="0" indent="0">
              <a:lnSpc>
                <a:spcPts val="3100"/>
              </a:lnSpc>
              <a:buSzPct val="100000"/>
              <a:buNone/>
            </a:pPr>
            <a:endParaRPr lang="en-US" sz="2800" dirty="0">
              <a:latin typeface="Heebo" pitchFamily="34" charset="0"/>
              <a:ea typeface="Heebo" pitchFamily="34" charset="-122"/>
              <a:cs typeface="Heebo" pitchFamily="34" charset="-120"/>
            </a:endParaRPr>
          </a:p>
          <a:p>
            <a:pPr>
              <a:lnSpc>
                <a:spcPts val="3100"/>
              </a:lnSpc>
              <a:buSzPct val="100000"/>
            </a:pPr>
            <a:r>
              <a:rPr lang="en-US" sz="2800" dirty="0">
                <a:latin typeface="Heebo" pitchFamily="34" charset="0"/>
                <a:ea typeface="Heebo" pitchFamily="34" charset="-122"/>
                <a:cs typeface="Heebo" pitchFamily="34" charset="-120"/>
              </a:rPr>
              <a:t>Data Integrity: The integrity of votes can be compromised due to vulnerabilities in traditional systems, susceptible to manipulation or attacks.</a:t>
            </a:r>
            <a:endParaRPr lang="en-US" sz="2800" dirty="0"/>
          </a:p>
          <a:p>
            <a:pPr marL="0" indent="0">
              <a:lnSpc>
                <a:spcPts val="3100"/>
              </a:lnSpc>
              <a:buSzPct val="100000"/>
              <a:buNone/>
            </a:pPr>
            <a:endParaRPr lang="en-US" sz="2800" dirty="0"/>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spTree>
    <p:extLst>
      <p:ext uri="{BB962C8B-B14F-4D97-AF65-F5344CB8AC3E}">
        <p14:creationId xmlns:p14="http://schemas.microsoft.com/office/powerpoint/2010/main" val="3986197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254000" y="304800"/>
            <a:ext cx="11684000" cy="868362"/>
          </a:xfrm>
        </p:spPr>
        <p:txBody>
          <a:bodyPr>
            <a:normAutofit/>
          </a:bodyPr>
          <a:lstStyle/>
          <a:p>
            <a:r>
              <a:rPr lang="en-US" dirty="0"/>
              <a:t>Objectives</a:t>
            </a:r>
          </a:p>
        </p:txBody>
      </p:sp>
      <p:sp>
        <p:nvSpPr>
          <p:cNvPr id="4" name="Rectangle 3">
            <a:extLst>
              <a:ext uri="{FF2B5EF4-FFF2-40B4-BE49-F238E27FC236}">
                <a16:creationId xmlns:a16="http://schemas.microsoft.com/office/drawing/2014/main" id="{B9D9F080-0780-4554-8055-A289E0D4EDA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pic>
        <p:nvPicPr>
          <p:cNvPr id="33" name="Picture 32">
            <a:extLst>
              <a:ext uri="{FF2B5EF4-FFF2-40B4-BE49-F238E27FC236}">
                <a16:creationId xmlns:a16="http://schemas.microsoft.com/office/drawing/2014/main" id="{285981CF-0E28-DC05-17C3-AE3557B94D0B}"/>
              </a:ext>
            </a:extLst>
          </p:cNvPr>
          <p:cNvPicPr>
            <a:picLocks noChangeAspect="1"/>
          </p:cNvPicPr>
          <p:nvPr/>
        </p:nvPicPr>
        <p:blipFill>
          <a:blip r:embed="rId2"/>
          <a:stretch>
            <a:fillRect/>
          </a:stretch>
        </p:blipFill>
        <p:spPr>
          <a:xfrm>
            <a:off x="254000" y="990599"/>
            <a:ext cx="11684000" cy="5259143"/>
          </a:xfrm>
          <a:prstGeom prst="rect">
            <a:avLst/>
          </a:prstGeom>
        </p:spPr>
      </p:pic>
    </p:spTree>
    <p:extLst>
      <p:ext uri="{BB962C8B-B14F-4D97-AF65-F5344CB8AC3E}">
        <p14:creationId xmlns:p14="http://schemas.microsoft.com/office/powerpoint/2010/main" val="1911600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r>
              <a:rPr lang="en-US" dirty="0"/>
              <a:t>Technologies Used </a:t>
            </a:r>
          </a:p>
        </p:txBody>
      </p:sp>
      <p:sp>
        <p:nvSpPr>
          <p:cNvPr id="6" name="Content Placeholder 5">
            <a:extLst>
              <a:ext uri="{FF2B5EF4-FFF2-40B4-BE49-F238E27FC236}">
                <a16:creationId xmlns:a16="http://schemas.microsoft.com/office/drawing/2014/main" id="{F7E461F4-E6D8-4801-94AA-9B72FC99FFED}"/>
              </a:ext>
            </a:extLst>
          </p:cNvPr>
          <p:cNvSpPr>
            <a:spLocks noGrp="1"/>
          </p:cNvSpPr>
          <p:nvPr>
            <p:ph idx="1"/>
          </p:nvPr>
        </p:nvSpPr>
        <p:spPr/>
        <p:txBody>
          <a:bodyPr>
            <a:normAutofit/>
          </a:bodyPr>
          <a:lstStyle/>
          <a:p>
            <a:pPr marL="342900" indent="-342900" algn="l">
              <a:lnSpc>
                <a:spcPts val="3100"/>
              </a:lnSpc>
              <a:buSzPct val="100000"/>
              <a:buChar char="•"/>
            </a:pPr>
            <a:r>
              <a:rPr lang="en-US" sz="2400" dirty="0">
                <a:latin typeface="Adobe Devanagari" panose="02040503050201020203"/>
                <a:ea typeface="Heebo" pitchFamily="34" charset="-122"/>
                <a:cs typeface="Heebo" pitchFamily="34" charset="-120"/>
              </a:rPr>
              <a:t>Programming Languages: Python</a:t>
            </a:r>
          </a:p>
          <a:p>
            <a:pPr>
              <a:lnSpc>
                <a:spcPts val="3100"/>
              </a:lnSpc>
              <a:buSzPct val="100000"/>
            </a:pPr>
            <a:r>
              <a:rPr lang="en-US" sz="2400" dirty="0">
                <a:latin typeface="Adobe Devanagari" panose="02040503050201020203"/>
                <a:ea typeface="Heebo" pitchFamily="34" charset="-122"/>
                <a:cs typeface="Heebo" pitchFamily="34" charset="-120"/>
              </a:rPr>
              <a:t>Cryptographic Libraries: GMPY2 for modular arithmetic</a:t>
            </a:r>
            <a:endParaRPr lang="en-US" sz="2400" dirty="0">
              <a:latin typeface="Adobe Devanagari" panose="02040503050201020203"/>
            </a:endParaRPr>
          </a:p>
          <a:p>
            <a:pPr>
              <a:lnSpc>
                <a:spcPts val="3100"/>
              </a:lnSpc>
              <a:buSzPct val="100000"/>
            </a:pPr>
            <a:r>
              <a:rPr lang="en-US" sz="2400" dirty="0">
                <a:latin typeface="Adobe Devanagari" panose="02040503050201020203"/>
                <a:ea typeface="Heebo" pitchFamily="34" charset="-122"/>
                <a:cs typeface="Heebo" pitchFamily="34" charset="-120"/>
              </a:rPr>
              <a:t>Multiparty Computation (MPC): Additive Secret Sharing</a:t>
            </a:r>
            <a:endParaRPr lang="en-US" sz="2400" dirty="0">
              <a:latin typeface="Adobe Devanagari" panose="02040503050201020203"/>
            </a:endParaRPr>
          </a:p>
          <a:p>
            <a:pPr>
              <a:lnSpc>
                <a:spcPts val="3100"/>
              </a:lnSpc>
              <a:buSzPct val="100000"/>
            </a:pPr>
            <a:r>
              <a:rPr lang="en-US" sz="2400" dirty="0">
                <a:latin typeface="Adobe Devanagari" panose="02040503050201020203"/>
                <a:ea typeface="Heebo" pitchFamily="34" charset="-122"/>
                <a:cs typeface="Heebo" pitchFamily="34" charset="-120"/>
              </a:rPr>
              <a:t>Concurrency &amp; Parallel Processing: Python's </a:t>
            </a:r>
            <a:r>
              <a:rPr lang="en-US" sz="2400" dirty="0" err="1">
                <a:latin typeface="Adobe Devanagari" panose="02040503050201020203"/>
                <a:ea typeface="Heebo" pitchFamily="34" charset="-122"/>
                <a:cs typeface="Heebo" pitchFamily="34" charset="-120"/>
              </a:rPr>
              <a:t>ThreadPoolExecutor</a:t>
            </a:r>
            <a:r>
              <a:rPr lang="en-US" sz="2400" dirty="0">
                <a:latin typeface="Adobe Devanagari" panose="02040503050201020203"/>
                <a:ea typeface="Heebo" pitchFamily="34" charset="-122"/>
                <a:cs typeface="Heebo" pitchFamily="34" charset="-120"/>
              </a:rPr>
              <a:t> </a:t>
            </a:r>
            <a:endParaRPr lang="en-US" sz="2400" dirty="0">
              <a:latin typeface="Adobe Devanagari" panose="02040503050201020203"/>
            </a:endParaRPr>
          </a:p>
          <a:p>
            <a:pPr marL="0" indent="0" algn="l">
              <a:lnSpc>
                <a:spcPts val="3100"/>
              </a:lnSpc>
              <a:buSzPct val="100000"/>
              <a:buNone/>
            </a:pPr>
            <a:endParaRPr lang="en-US" sz="2400" dirty="0">
              <a:latin typeface="Adobe Devanagari" panose="02040503050201020203"/>
            </a:endParaRPr>
          </a:p>
        </p:txBody>
      </p:sp>
      <p:sp>
        <p:nvSpPr>
          <p:cNvPr id="4" name="Rectangle 3">
            <a:extLst>
              <a:ext uri="{FF2B5EF4-FFF2-40B4-BE49-F238E27FC236}">
                <a16:creationId xmlns:a16="http://schemas.microsoft.com/office/drawing/2014/main" id="{68918CEE-3EE9-4768-90C7-A115F59361EE}"/>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spTree>
    <p:extLst>
      <p:ext uri="{BB962C8B-B14F-4D97-AF65-F5344CB8AC3E}">
        <p14:creationId xmlns:p14="http://schemas.microsoft.com/office/powerpoint/2010/main" val="1793748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p:txBody>
          <a:bodyPr>
            <a:normAutofit/>
          </a:bodyPr>
          <a:lstStyle/>
          <a:p>
            <a:pPr marL="0" indent="0">
              <a:lnSpc>
                <a:spcPts val="6050"/>
              </a:lnSpc>
              <a:buNone/>
            </a:pPr>
            <a:r>
              <a:rPr lang="en-US" sz="4400" dirty="0">
                <a:solidFill>
                  <a:srgbClr val="152D47"/>
                </a:solidFill>
                <a:latin typeface="Crimson Pro Semi Bold" pitchFamily="34" charset="0"/>
                <a:ea typeface="Crimson Pro Semi Bold" pitchFamily="34" charset="-122"/>
                <a:cs typeface="Crimson Pro Semi Bold" pitchFamily="34" charset="-120"/>
              </a:rPr>
              <a:t>System Architecture</a:t>
            </a:r>
            <a:endParaRPr lang="en-US" sz="4400" dirty="0"/>
          </a:p>
        </p:txBody>
      </p:sp>
      <p:sp>
        <p:nvSpPr>
          <p:cNvPr id="4" name="Rectangle 3">
            <a:extLst>
              <a:ext uri="{FF2B5EF4-FFF2-40B4-BE49-F238E27FC236}">
                <a16:creationId xmlns:a16="http://schemas.microsoft.com/office/drawing/2014/main" id="{3BA87EE8-2430-48CE-B467-8BD3100BC4EF}"/>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sp>
        <p:nvSpPr>
          <p:cNvPr id="17" name="Shape 1">
            <a:extLst>
              <a:ext uri="{FF2B5EF4-FFF2-40B4-BE49-F238E27FC236}">
                <a16:creationId xmlns:a16="http://schemas.microsoft.com/office/drawing/2014/main" id="{8B3932CD-CF39-A84B-85EB-686D252C9436}"/>
              </a:ext>
            </a:extLst>
          </p:cNvPr>
          <p:cNvSpPr/>
          <p:nvPr/>
        </p:nvSpPr>
        <p:spPr>
          <a:xfrm>
            <a:off x="76200" y="1905000"/>
            <a:ext cx="6045910" cy="2868478"/>
          </a:xfrm>
          <a:prstGeom prst="roundRect">
            <a:avLst>
              <a:gd name="adj" fmla="val 1420"/>
            </a:avLst>
          </a:prstGeom>
          <a:solidFill>
            <a:srgbClr val="F2EEEE"/>
          </a:solidFill>
          <a:ln/>
        </p:spPr>
        <p:txBody>
          <a:bodyPr/>
          <a:lstStyle/>
          <a:p>
            <a:endParaRPr lang="en-US"/>
          </a:p>
        </p:txBody>
      </p:sp>
      <p:sp>
        <p:nvSpPr>
          <p:cNvPr id="18" name="Text 2">
            <a:extLst>
              <a:ext uri="{FF2B5EF4-FFF2-40B4-BE49-F238E27FC236}">
                <a16:creationId xmlns:a16="http://schemas.microsoft.com/office/drawing/2014/main" id="{A39CBCFE-43C4-4679-A00D-CB2599E22FC0}"/>
              </a:ext>
            </a:extLst>
          </p:cNvPr>
          <p:cNvSpPr/>
          <p:nvPr/>
        </p:nvSpPr>
        <p:spPr>
          <a:xfrm>
            <a:off x="152400" y="2262914"/>
            <a:ext cx="2948613" cy="424339"/>
          </a:xfrm>
          <a:prstGeom prst="rect">
            <a:avLst/>
          </a:prstGeom>
          <a:noFill/>
          <a:ln/>
        </p:spPr>
        <p:txBody>
          <a:bodyPr wrap="none" lIns="0" tIns="0" rIns="0" bIns="0" rtlCol="0" anchor="t"/>
          <a:lstStyle/>
          <a:p>
            <a:pPr marL="0" indent="0">
              <a:lnSpc>
                <a:spcPts val="3000"/>
              </a:lnSpc>
              <a:buNone/>
            </a:pPr>
            <a:r>
              <a:rPr lang="en-US" sz="2400" dirty="0">
                <a:latin typeface="Crimson Pro Semi Bold" pitchFamily="34" charset="0"/>
                <a:ea typeface="Crimson Pro Semi Bold" pitchFamily="34" charset="-122"/>
                <a:cs typeface="Crimson Pro Semi Bold" pitchFamily="34" charset="-120"/>
              </a:rPr>
              <a:t>Modular Design</a:t>
            </a:r>
            <a:endParaRPr lang="en-US" sz="2400" dirty="0"/>
          </a:p>
        </p:txBody>
      </p:sp>
      <p:sp>
        <p:nvSpPr>
          <p:cNvPr id="19" name="Text 3">
            <a:extLst>
              <a:ext uri="{FF2B5EF4-FFF2-40B4-BE49-F238E27FC236}">
                <a16:creationId xmlns:a16="http://schemas.microsoft.com/office/drawing/2014/main" id="{136C231C-79DE-F7F0-FA61-ECDE23B92EE5}"/>
              </a:ext>
            </a:extLst>
          </p:cNvPr>
          <p:cNvSpPr/>
          <p:nvPr/>
        </p:nvSpPr>
        <p:spPr>
          <a:xfrm>
            <a:off x="277311" y="2737068"/>
            <a:ext cx="5574269" cy="1738218"/>
          </a:xfrm>
          <a:prstGeom prst="rect">
            <a:avLst/>
          </a:prstGeom>
          <a:noFill/>
          <a:ln/>
        </p:spPr>
        <p:txBody>
          <a:bodyPr wrap="square" lIns="0" tIns="0" rIns="0" bIns="0" rtlCol="0" anchor="t"/>
          <a:lstStyle/>
          <a:p>
            <a:pPr marL="0" indent="0">
              <a:lnSpc>
                <a:spcPts val="3100"/>
              </a:lnSpc>
              <a:buNone/>
            </a:pPr>
            <a:r>
              <a:rPr lang="en-US" sz="1900" dirty="0">
                <a:latin typeface="Heebo" pitchFamily="34" charset="0"/>
                <a:ea typeface="Heebo" pitchFamily="34" charset="-122"/>
                <a:cs typeface="Heebo" pitchFamily="34" charset="-120"/>
              </a:rPr>
              <a:t>The system's modular architecture promotes flexibility and adaptability to various voting scenarios, allowing for seamless integration of new features.</a:t>
            </a:r>
            <a:endParaRPr lang="en-US" sz="1900" dirty="0"/>
          </a:p>
        </p:txBody>
      </p:sp>
      <p:sp>
        <p:nvSpPr>
          <p:cNvPr id="20" name="Shape 4">
            <a:extLst>
              <a:ext uri="{FF2B5EF4-FFF2-40B4-BE49-F238E27FC236}">
                <a16:creationId xmlns:a16="http://schemas.microsoft.com/office/drawing/2014/main" id="{68147EC7-2387-E1D0-C3ED-6746DC2696B5}"/>
              </a:ext>
            </a:extLst>
          </p:cNvPr>
          <p:cNvSpPr/>
          <p:nvPr/>
        </p:nvSpPr>
        <p:spPr>
          <a:xfrm>
            <a:off x="6248400" y="1905000"/>
            <a:ext cx="5791200" cy="2868478"/>
          </a:xfrm>
          <a:prstGeom prst="roundRect">
            <a:avLst>
              <a:gd name="adj" fmla="val 1420"/>
            </a:avLst>
          </a:prstGeom>
          <a:solidFill>
            <a:srgbClr val="F2EEEE"/>
          </a:solidFill>
          <a:ln/>
        </p:spPr>
        <p:txBody>
          <a:bodyPr/>
          <a:lstStyle/>
          <a:p>
            <a:endParaRPr lang="en-US"/>
          </a:p>
        </p:txBody>
      </p:sp>
      <p:sp>
        <p:nvSpPr>
          <p:cNvPr id="21" name="Text 5">
            <a:extLst>
              <a:ext uri="{FF2B5EF4-FFF2-40B4-BE49-F238E27FC236}">
                <a16:creationId xmlns:a16="http://schemas.microsoft.com/office/drawing/2014/main" id="{0076C16C-E329-F4E7-5267-53F470438F12}"/>
              </a:ext>
            </a:extLst>
          </p:cNvPr>
          <p:cNvSpPr/>
          <p:nvPr/>
        </p:nvSpPr>
        <p:spPr>
          <a:xfrm>
            <a:off x="6571787" y="2262914"/>
            <a:ext cx="2948613" cy="424339"/>
          </a:xfrm>
          <a:prstGeom prst="rect">
            <a:avLst/>
          </a:prstGeom>
          <a:noFill/>
          <a:ln/>
        </p:spPr>
        <p:txBody>
          <a:bodyPr wrap="none" lIns="0" tIns="0" rIns="0" bIns="0" rtlCol="0" anchor="t"/>
          <a:lstStyle/>
          <a:p>
            <a:pPr marL="0" indent="0">
              <a:lnSpc>
                <a:spcPts val="3000"/>
              </a:lnSpc>
              <a:buNone/>
            </a:pPr>
            <a:r>
              <a:rPr lang="en-US" sz="2400" dirty="0">
                <a:latin typeface="Crimson Pro Semi Bold" pitchFamily="34" charset="0"/>
                <a:ea typeface="Crimson Pro Semi Bold" pitchFamily="34" charset="-122"/>
                <a:cs typeface="Crimson Pro Semi Bold" pitchFamily="34" charset="-120"/>
              </a:rPr>
              <a:t>Secure Vote Counting</a:t>
            </a:r>
            <a:endParaRPr lang="en-US" sz="2400" dirty="0"/>
          </a:p>
        </p:txBody>
      </p:sp>
      <p:sp>
        <p:nvSpPr>
          <p:cNvPr id="22" name="Text 6">
            <a:extLst>
              <a:ext uri="{FF2B5EF4-FFF2-40B4-BE49-F238E27FC236}">
                <a16:creationId xmlns:a16="http://schemas.microsoft.com/office/drawing/2014/main" id="{B6EDC2BA-471B-84DC-F808-B7769D4ED0A6}"/>
              </a:ext>
            </a:extLst>
          </p:cNvPr>
          <p:cNvSpPr/>
          <p:nvPr/>
        </p:nvSpPr>
        <p:spPr>
          <a:xfrm>
            <a:off x="6696698" y="2737068"/>
            <a:ext cx="5217991" cy="1738218"/>
          </a:xfrm>
          <a:prstGeom prst="rect">
            <a:avLst/>
          </a:prstGeom>
          <a:noFill/>
          <a:ln/>
        </p:spPr>
        <p:txBody>
          <a:bodyPr wrap="square" lIns="0" tIns="0" rIns="0" bIns="0" rtlCol="0" anchor="t"/>
          <a:lstStyle/>
          <a:p>
            <a:pPr marL="0" indent="0">
              <a:lnSpc>
                <a:spcPts val="3100"/>
              </a:lnSpc>
              <a:buNone/>
            </a:pPr>
            <a:r>
              <a:rPr lang="en-US" sz="1900" dirty="0">
                <a:latin typeface="Heebo" pitchFamily="34" charset="0"/>
                <a:ea typeface="Heebo" pitchFamily="34" charset="-122"/>
                <a:cs typeface="Heebo" pitchFamily="34" charset="-120"/>
              </a:rPr>
              <a:t>Encapsulation of the vote counting process within a dedicated module ensures secure and reliable vote aggregation, safeguarding the integrity of the election.</a:t>
            </a:r>
            <a:endParaRPr lang="en-US" sz="1900" dirty="0"/>
          </a:p>
        </p:txBody>
      </p:sp>
    </p:spTree>
    <p:extLst>
      <p:ext uri="{BB962C8B-B14F-4D97-AF65-F5344CB8AC3E}">
        <p14:creationId xmlns:p14="http://schemas.microsoft.com/office/powerpoint/2010/main" val="15622947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F1159-0047-8DB1-CBCB-AF384CB76C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BDD854-87E7-4256-4140-96ADDC7FB95A}"/>
              </a:ext>
            </a:extLst>
          </p:cNvPr>
          <p:cNvSpPr>
            <a:spLocks noGrp="1"/>
          </p:cNvSpPr>
          <p:nvPr>
            <p:ph type="title"/>
          </p:nvPr>
        </p:nvSpPr>
        <p:spPr/>
        <p:txBody>
          <a:bodyPr>
            <a:normAutofit/>
          </a:bodyPr>
          <a:lstStyle/>
          <a:p>
            <a:pPr marL="0" indent="0">
              <a:lnSpc>
                <a:spcPts val="6050"/>
              </a:lnSpc>
              <a:buNone/>
            </a:pPr>
            <a:r>
              <a:rPr lang="en-US" sz="4400" dirty="0">
                <a:solidFill>
                  <a:srgbClr val="152D47"/>
                </a:solidFill>
                <a:latin typeface="Crimson Pro Semi Bold" pitchFamily="34" charset="0"/>
                <a:ea typeface="Crimson Pro Semi Bold" pitchFamily="34" charset="-122"/>
                <a:cs typeface="Crimson Pro Semi Bold" pitchFamily="34" charset="-120"/>
              </a:rPr>
              <a:t>Methodology</a:t>
            </a:r>
            <a:endParaRPr lang="en-US" sz="4400" dirty="0"/>
          </a:p>
        </p:txBody>
      </p:sp>
      <p:sp>
        <p:nvSpPr>
          <p:cNvPr id="4" name="Rectangle 3">
            <a:extLst>
              <a:ext uri="{FF2B5EF4-FFF2-40B4-BE49-F238E27FC236}">
                <a16:creationId xmlns:a16="http://schemas.microsoft.com/office/drawing/2014/main" id="{CEBD6B09-1437-2FC1-5A62-80AA6384EDFA}"/>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pic>
        <p:nvPicPr>
          <p:cNvPr id="23" name="Picture 22">
            <a:extLst>
              <a:ext uri="{FF2B5EF4-FFF2-40B4-BE49-F238E27FC236}">
                <a16:creationId xmlns:a16="http://schemas.microsoft.com/office/drawing/2014/main" id="{BEEA0FEA-AE1E-58DC-9C62-18BDDB6E0321}"/>
              </a:ext>
            </a:extLst>
          </p:cNvPr>
          <p:cNvPicPr>
            <a:picLocks noChangeAspect="1"/>
          </p:cNvPicPr>
          <p:nvPr/>
        </p:nvPicPr>
        <p:blipFill>
          <a:blip r:embed="rId2"/>
          <a:stretch>
            <a:fillRect/>
          </a:stretch>
        </p:blipFill>
        <p:spPr>
          <a:xfrm>
            <a:off x="0" y="1096962"/>
            <a:ext cx="12192000" cy="4930616"/>
          </a:xfrm>
          <a:prstGeom prst="rect">
            <a:avLst/>
          </a:prstGeom>
        </p:spPr>
      </p:pic>
    </p:spTree>
    <p:extLst>
      <p:ext uri="{BB962C8B-B14F-4D97-AF65-F5344CB8AC3E}">
        <p14:creationId xmlns:p14="http://schemas.microsoft.com/office/powerpoint/2010/main" val="208035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FB169-68D3-EF8D-0B9B-605BD3231D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461FA9E-7599-D51C-3EA5-1EFE53622C90}"/>
              </a:ext>
            </a:extLst>
          </p:cNvPr>
          <p:cNvSpPr>
            <a:spLocks noGrp="1"/>
          </p:cNvSpPr>
          <p:nvPr>
            <p:ph type="title"/>
          </p:nvPr>
        </p:nvSpPr>
        <p:spPr/>
        <p:txBody>
          <a:bodyPr>
            <a:normAutofit/>
          </a:bodyPr>
          <a:lstStyle/>
          <a:p>
            <a:pPr marL="0" indent="0">
              <a:lnSpc>
                <a:spcPts val="6050"/>
              </a:lnSpc>
              <a:buNone/>
            </a:pPr>
            <a:r>
              <a:rPr lang="en-US" sz="4400" dirty="0">
                <a:solidFill>
                  <a:srgbClr val="152D47"/>
                </a:solidFill>
                <a:latin typeface="Crimson Pro Semi Bold" pitchFamily="34" charset="0"/>
                <a:ea typeface="Crimson Pro Semi Bold" pitchFamily="34" charset="-122"/>
                <a:cs typeface="Crimson Pro Semi Bold" pitchFamily="34" charset="-120"/>
              </a:rPr>
              <a:t>Results So Far</a:t>
            </a:r>
            <a:endParaRPr lang="en-US" sz="4400" dirty="0"/>
          </a:p>
        </p:txBody>
      </p:sp>
      <p:sp>
        <p:nvSpPr>
          <p:cNvPr id="4" name="Rectangle 3">
            <a:extLst>
              <a:ext uri="{FF2B5EF4-FFF2-40B4-BE49-F238E27FC236}">
                <a16:creationId xmlns:a16="http://schemas.microsoft.com/office/drawing/2014/main" id="{411EC55B-6480-1B6A-8409-B5AA632F0F87}"/>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IT21303920</a:t>
            </a:r>
            <a:r>
              <a:rPr lang="en-US" sz="1800" dirty="0">
                <a:solidFill>
                  <a:schemeClr val="tx1"/>
                </a:solidFill>
              </a:rPr>
              <a:t>   | </a:t>
            </a:r>
            <a:r>
              <a:rPr lang="en-US" sz="1800" kern="1200" dirty="0">
                <a:solidFill>
                  <a:srgbClr val="000000"/>
                </a:solidFill>
                <a:effectLst/>
                <a:latin typeface="Cambria" panose="02040503050406030204" pitchFamily="18" charset="0"/>
                <a:ea typeface="+mn-ea"/>
                <a:cs typeface="+mn-cs"/>
              </a:rPr>
              <a:t>Mushtaq M B M</a:t>
            </a:r>
            <a:r>
              <a:rPr lang="en-US" sz="1800" b="1" kern="1200" dirty="0">
                <a:solidFill>
                  <a:srgbClr val="000000"/>
                </a:solidFill>
                <a:effectLst/>
                <a:latin typeface="Cambria" panose="02040503050406030204" pitchFamily="18" charset="0"/>
                <a:ea typeface="+mn-ea"/>
                <a:cs typeface="+mn-cs"/>
              </a:rPr>
              <a:t> </a:t>
            </a:r>
            <a:r>
              <a:rPr lang="en-US" sz="1800" dirty="0">
                <a:solidFill>
                  <a:schemeClr val="tx1"/>
                </a:solidFill>
              </a:rPr>
              <a:t>| 24-25J-136</a:t>
            </a:r>
            <a:endParaRPr lang="en-US" sz="1800" b="0" dirty="0">
              <a:solidFill>
                <a:schemeClr val="tx1"/>
              </a:solidFill>
            </a:endParaRPr>
          </a:p>
        </p:txBody>
      </p:sp>
      <p:pic>
        <p:nvPicPr>
          <p:cNvPr id="16" name="Picture 15">
            <a:extLst>
              <a:ext uri="{FF2B5EF4-FFF2-40B4-BE49-F238E27FC236}">
                <a16:creationId xmlns:a16="http://schemas.microsoft.com/office/drawing/2014/main" id="{228A65E6-D3A2-5EF2-5DB8-15EC24DAA526}"/>
              </a:ext>
            </a:extLst>
          </p:cNvPr>
          <p:cNvPicPr>
            <a:picLocks noChangeAspect="1"/>
          </p:cNvPicPr>
          <p:nvPr/>
        </p:nvPicPr>
        <p:blipFill>
          <a:blip r:embed="rId2"/>
          <a:stretch>
            <a:fillRect/>
          </a:stretch>
        </p:blipFill>
        <p:spPr>
          <a:xfrm>
            <a:off x="0" y="2158292"/>
            <a:ext cx="12192000" cy="2541415"/>
          </a:xfrm>
          <a:prstGeom prst="rect">
            <a:avLst/>
          </a:prstGeom>
        </p:spPr>
      </p:pic>
    </p:spTree>
    <p:extLst>
      <p:ext uri="{BB962C8B-B14F-4D97-AF65-F5344CB8AC3E}">
        <p14:creationId xmlns:p14="http://schemas.microsoft.com/office/powerpoint/2010/main" val="2255295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A919A-DA11-D2CE-DA36-4B42BE350DD8}"/>
              </a:ext>
            </a:extLst>
          </p:cNvPr>
          <p:cNvSpPr>
            <a:spLocks noGrp="1"/>
          </p:cNvSpPr>
          <p:nvPr>
            <p:ph type="title"/>
          </p:nvPr>
        </p:nvSpPr>
        <p:spPr/>
        <p:txBody>
          <a:bodyPr/>
          <a:lstStyle/>
          <a:p>
            <a:pPr algn="l"/>
            <a:r>
              <a:rPr lang="en-US"/>
              <a:t>Gannt Chart</a:t>
            </a:r>
            <a:endParaRPr lang="en-GB"/>
          </a:p>
        </p:txBody>
      </p:sp>
      <p:pic>
        <p:nvPicPr>
          <p:cNvPr id="5" name="Picture 4" descr="A screenshot of a computer&#10;&#10;Description automatically generated">
            <a:extLst>
              <a:ext uri="{FF2B5EF4-FFF2-40B4-BE49-F238E27FC236}">
                <a16:creationId xmlns:a16="http://schemas.microsoft.com/office/drawing/2014/main" id="{40A04309-5322-722E-18D5-E15CD43D94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6872" y="1905000"/>
            <a:ext cx="9677400" cy="4288892"/>
          </a:xfrm>
          <a:prstGeom prst="rect">
            <a:avLst/>
          </a:prstGeom>
        </p:spPr>
      </p:pic>
    </p:spTree>
    <p:extLst>
      <p:ext uri="{BB962C8B-B14F-4D97-AF65-F5344CB8AC3E}">
        <p14:creationId xmlns:p14="http://schemas.microsoft.com/office/powerpoint/2010/main" val="3434488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6EC4899-3F10-E2F0-EF4F-3C611BD10864}"/>
              </a:ext>
            </a:extLst>
          </p:cNvPr>
          <p:cNvSpPr/>
          <p:nvPr/>
        </p:nvSpPr>
        <p:spPr>
          <a:xfrm>
            <a:off x="0" y="2812843"/>
            <a:ext cx="12192000" cy="1584176"/>
          </a:xfrm>
          <a:prstGeom prst="roundRect">
            <a:avLst>
              <a:gd name="adj" fmla="val 7871"/>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D1A919A-DA11-D2CE-DA36-4B42BE350DD8}"/>
              </a:ext>
            </a:extLst>
          </p:cNvPr>
          <p:cNvSpPr>
            <a:spLocks noGrp="1"/>
          </p:cNvSpPr>
          <p:nvPr>
            <p:ph type="ctrTitle"/>
          </p:nvPr>
        </p:nvSpPr>
        <p:spPr>
          <a:xfrm>
            <a:off x="914400" y="2869918"/>
            <a:ext cx="10363200" cy="1470025"/>
          </a:xfrm>
        </p:spPr>
        <p:txBody>
          <a:bodyPr/>
          <a:lstStyle/>
          <a:p>
            <a:r>
              <a:rPr lang="en-US" dirty="0">
                <a:solidFill>
                  <a:srgbClr val="EAAF7A"/>
                </a:solidFill>
              </a:rPr>
              <a:t>Any Questions?</a:t>
            </a:r>
            <a:endParaRPr lang="en-GB" dirty="0">
              <a:solidFill>
                <a:srgbClr val="EAAF7A"/>
              </a:solidFill>
            </a:endParaRPr>
          </a:p>
        </p:txBody>
      </p:sp>
      <p:pic>
        <p:nvPicPr>
          <p:cNvPr id="4" name="Picture 3" descr="A question mark in a circle&#10;&#10;Description automatically generated">
            <a:extLst>
              <a:ext uri="{FF2B5EF4-FFF2-40B4-BE49-F238E27FC236}">
                <a16:creationId xmlns:a16="http://schemas.microsoft.com/office/drawing/2014/main" id="{6ECA3790-2420-4A6C-6039-43E4FD9F4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63" y="287524"/>
            <a:ext cx="3123895" cy="3123895"/>
          </a:xfrm>
          <a:prstGeom prst="rect">
            <a:avLst/>
          </a:prstGeom>
        </p:spPr>
      </p:pic>
      <p:pic>
        <p:nvPicPr>
          <p:cNvPr id="5" name="Picture 4" descr="A question mark in a circle&#10;&#10;Description automatically generated">
            <a:extLst>
              <a:ext uri="{FF2B5EF4-FFF2-40B4-BE49-F238E27FC236}">
                <a16:creationId xmlns:a16="http://schemas.microsoft.com/office/drawing/2014/main" id="{F2B931D9-B576-E605-09AE-7CB18B9EF279}"/>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a:off x="10271946" y="4899718"/>
            <a:ext cx="1296662" cy="1589118"/>
          </a:xfrm>
          <a:prstGeom prst="rect">
            <a:avLst/>
          </a:prstGeom>
        </p:spPr>
      </p:pic>
      <p:pic>
        <p:nvPicPr>
          <p:cNvPr id="6" name="Picture 5" descr="A question mark in a circle&#10;&#10;Description automatically generated">
            <a:extLst>
              <a:ext uri="{FF2B5EF4-FFF2-40B4-BE49-F238E27FC236}">
                <a16:creationId xmlns:a16="http://schemas.microsoft.com/office/drawing/2014/main" id="{1D603D8A-96C6-7851-FFDD-3645C52B301E}"/>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rot="1791736" flipH="1">
            <a:off x="711993" y="4720252"/>
            <a:ext cx="1429565" cy="1751996"/>
          </a:xfrm>
          <a:prstGeom prst="rect">
            <a:avLst/>
          </a:prstGeom>
        </p:spPr>
      </p:pic>
      <p:pic>
        <p:nvPicPr>
          <p:cNvPr id="7" name="Picture 6" descr="A question mark in a circle&#10;&#10;Description automatically generated">
            <a:extLst>
              <a:ext uri="{FF2B5EF4-FFF2-40B4-BE49-F238E27FC236}">
                <a16:creationId xmlns:a16="http://schemas.microsoft.com/office/drawing/2014/main" id="{B15CE50A-B790-9CDA-9E40-BF71A1ED0FAC}"/>
              </a:ext>
            </a:extLst>
          </p:cNvPr>
          <p:cNvPicPr>
            <a:picLocks noChangeAspect="1"/>
          </p:cNvPicPr>
          <p:nvPr/>
        </p:nvPicPr>
        <p:blipFill rotWithShape="1">
          <a:blip r:embed="rId2">
            <a:extLst>
              <a:ext uri="{28A0092B-C50C-407E-A947-70E740481C1C}">
                <a14:useLocalDpi xmlns:a14="http://schemas.microsoft.com/office/drawing/2010/main" val="0"/>
              </a:ext>
            </a:extLst>
          </a:blip>
          <a:srcRect l="65217" t="57372"/>
          <a:stretch/>
        </p:blipFill>
        <p:spPr>
          <a:xfrm rot="6577009" flipH="1">
            <a:off x="559912" y="48237"/>
            <a:ext cx="1733726" cy="2124759"/>
          </a:xfrm>
          <a:prstGeom prst="rect">
            <a:avLst/>
          </a:prstGeom>
        </p:spPr>
      </p:pic>
    </p:spTree>
    <p:extLst>
      <p:ext uri="{BB962C8B-B14F-4D97-AF65-F5344CB8AC3E}">
        <p14:creationId xmlns:p14="http://schemas.microsoft.com/office/powerpoint/2010/main" val="273932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llection of icons on a white background&#10;&#10;Description automatically generated">
            <a:extLst>
              <a:ext uri="{FF2B5EF4-FFF2-40B4-BE49-F238E27FC236}">
                <a16:creationId xmlns:a16="http://schemas.microsoft.com/office/drawing/2014/main" id="{7B3589D5-754F-25EF-28C3-433CC017F279}"/>
              </a:ext>
            </a:extLst>
          </p:cNvPr>
          <p:cNvPicPr>
            <a:picLocks noChangeAspect="1"/>
          </p:cNvPicPr>
          <p:nvPr/>
        </p:nvPicPr>
        <p:blipFill>
          <a:blip r:embed="rId2">
            <a:duotone>
              <a:prstClr val="black"/>
              <a:srgbClr val="002060">
                <a:tint val="45000"/>
                <a:satMod val="400000"/>
              </a:srgbClr>
            </a:duotone>
            <a:alphaModFix amt="15000"/>
            <a:extLst>
              <a:ext uri="{28A0092B-C50C-407E-A947-70E740481C1C}">
                <a14:useLocalDpi xmlns:a14="http://schemas.microsoft.com/office/drawing/2010/main" val="0"/>
              </a:ext>
            </a:extLst>
          </a:blip>
          <a:stretch>
            <a:fillRect/>
          </a:stretch>
        </p:blipFill>
        <p:spPr>
          <a:xfrm>
            <a:off x="4295" y="-13929"/>
            <a:ext cx="12326756" cy="8094661"/>
          </a:xfrm>
          <a:prstGeom prst="rect">
            <a:avLst/>
          </a:prstGeom>
        </p:spPr>
      </p:pic>
      <p:sp>
        <p:nvSpPr>
          <p:cNvPr id="11" name="Rectangle: Rounded Corners 10">
            <a:extLst>
              <a:ext uri="{FF2B5EF4-FFF2-40B4-BE49-F238E27FC236}">
                <a16:creationId xmlns:a16="http://schemas.microsoft.com/office/drawing/2014/main" id="{9CFC91B0-9C49-76A6-300E-81E778445E6F}"/>
              </a:ext>
            </a:extLst>
          </p:cNvPr>
          <p:cNvSpPr/>
          <p:nvPr/>
        </p:nvSpPr>
        <p:spPr>
          <a:xfrm>
            <a:off x="1524000" y="1560986"/>
            <a:ext cx="9503229" cy="4022575"/>
          </a:xfrm>
          <a:prstGeom prst="roundRect">
            <a:avLst>
              <a:gd name="adj" fmla="val 7871"/>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D1A919A-DA11-D2CE-DA36-4B42BE350DD8}"/>
              </a:ext>
            </a:extLst>
          </p:cNvPr>
          <p:cNvSpPr>
            <a:spLocks noGrp="1"/>
          </p:cNvSpPr>
          <p:nvPr>
            <p:ph type="title"/>
          </p:nvPr>
        </p:nvSpPr>
        <p:spPr>
          <a:xfrm>
            <a:off x="2276475" y="2247900"/>
            <a:ext cx="7581900" cy="2514600"/>
          </a:xfrm>
        </p:spPr>
        <p:txBody>
          <a:bodyPr vert="horz" lIns="91440" tIns="45720" rIns="91440" bIns="45720" rtlCol="0" anchor="ctr">
            <a:normAutofit/>
          </a:bodyPr>
          <a:lstStyle/>
          <a:p>
            <a:pPr>
              <a:lnSpc>
                <a:spcPct val="90000"/>
              </a:lnSpc>
            </a:pPr>
            <a:r>
              <a:rPr lang="en-US" sz="6600">
                <a:solidFill>
                  <a:srgbClr val="EAAF7A"/>
                </a:solidFill>
                <a:latin typeface="+mj-lt"/>
                <a:cs typeface="+mj-cs"/>
              </a:rPr>
              <a:t>THANK YOU</a:t>
            </a:r>
          </a:p>
        </p:txBody>
      </p:sp>
    </p:spTree>
    <p:extLst>
      <p:ext uri="{BB962C8B-B14F-4D97-AF65-F5344CB8AC3E}">
        <p14:creationId xmlns:p14="http://schemas.microsoft.com/office/powerpoint/2010/main" val="52273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1E961323-D231-618F-34EA-E5EF11D5573E}"/>
              </a:ext>
            </a:extLst>
          </p:cNvPr>
          <p:cNvSpPr/>
          <p:nvPr/>
        </p:nvSpPr>
        <p:spPr>
          <a:xfrm>
            <a:off x="914400" y="4996560"/>
            <a:ext cx="11161240" cy="1136395"/>
          </a:xfrm>
          <a:prstGeom prst="roundRect">
            <a:avLst>
              <a:gd name="adj" fmla="val 7871"/>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D1A919A-DA11-D2CE-DA36-4B42BE350DD8}"/>
              </a:ext>
            </a:extLst>
          </p:cNvPr>
          <p:cNvSpPr>
            <a:spLocks noGrp="1"/>
          </p:cNvSpPr>
          <p:nvPr>
            <p:ph type="title"/>
          </p:nvPr>
        </p:nvSpPr>
        <p:spPr>
          <a:xfrm>
            <a:off x="254000" y="211723"/>
            <a:ext cx="11684000" cy="792162"/>
          </a:xfrm>
        </p:spPr>
        <p:txBody>
          <a:bodyPr/>
          <a:lstStyle/>
          <a:p>
            <a:r>
              <a:rPr lang="en-US" dirty="0"/>
              <a:t>Sub Objectives</a:t>
            </a:r>
            <a:endParaRPr lang="en-GB" dirty="0"/>
          </a:p>
        </p:txBody>
      </p:sp>
      <p:sp>
        <p:nvSpPr>
          <p:cNvPr id="6" name="Text Placeholder 5">
            <a:extLst>
              <a:ext uri="{FF2B5EF4-FFF2-40B4-BE49-F238E27FC236}">
                <a16:creationId xmlns:a16="http://schemas.microsoft.com/office/drawing/2014/main" id="{16C83AC2-57EE-2C5B-D1B2-E698A96C7092}"/>
              </a:ext>
            </a:extLst>
          </p:cNvPr>
          <p:cNvSpPr>
            <a:spLocks noGrp="1"/>
          </p:cNvSpPr>
          <p:nvPr>
            <p:ph type="body" sz="quarter" idx="3"/>
          </p:nvPr>
        </p:nvSpPr>
        <p:spPr>
          <a:xfrm>
            <a:off x="6312024" y="1212485"/>
            <a:ext cx="5389033" cy="639762"/>
          </a:xfrm>
        </p:spPr>
        <p:txBody>
          <a:bodyPr/>
          <a:lstStyle/>
          <a:p>
            <a:r>
              <a:rPr lang="en-US"/>
              <a:t>Sub Objectives</a:t>
            </a:r>
            <a:endParaRPr lang="en-GB"/>
          </a:p>
        </p:txBody>
      </p:sp>
      <p:sp>
        <p:nvSpPr>
          <p:cNvPr id="3" name="Rectangle: Rounded Corners 2">
            <a:extLst>
              <a:ext uri="{FF2B5EF4-FFF2-40B4-BE49-F238E27FC236}">
                <a16:creationId xmlns:a16="http://schemas.microsoft.com/office/drawing/2014/main" id="{A0A4DBCE-01C2-CD14-0411-13F14F260CF7}"/>
              </a:ext>
            </a:extLst>
          </p:cNvPr>
          <p:cNvSpPr/>
          <p:nvPr/>
        </p:nvSpPr>
        <p:spPr>
          <a:xfrm>
            <a:off x="254000" y="1124867"/>
            <a:ext cx="11161240" cy="1136395"/>
          </a:xfrm>
          <a:prstGeom prst="roundRect">
            <a:avLst>
              <a:gd name="adj" fmla="val 7871"/>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C5708A7-4A36-2A38-9701-8D77F3ACDDF1}"/>
              </a:ext>
            </a:extLst>
          </p:cNvPr>
          <p:cNvSpPr txBox="1"/>
          <p:nvPr/>
        </p:nvSpPr>
        <p:spPr>
          <a:xfrm>
            <a:off x="615979" y="1320461"/>
            <a:ext cx="10437281" cy="830997"/>
          </a:xfrm>
          <a:prstGeom prst="rect">
            <a:avLst/>
          </a:prstGeom>
          <a:noFill/>
        </p:spPr>
        <p:txBody>
          <a:bodyPr wrap="square" rtlCol="0">
            <a:spAutoFit/>
          </a:bodyPr>
          <a:lstStyle/>
          <a:p>
            <a:r>
              <a:rPr lang="en-US" sz="2400" b="1" dirty="0">
                <a:solidFill>
                  <a:srgbClr val="EAAF7A"/>
                </a:solidFill>
                <a:latin typeface="Adobe Devanagari" panose="02040503050201020203"/>
              </a:rPr>
              <a:t>Implement Zero Knowledge Proofs (ZKP) to validate votes without revealing voter identities, ensuring privacy and anonymity.</a:t>
            </a:r>
          </a:p>
        </p:txBody>
      </p:sp>
      <p:sp>
        <p:nvSpPr>
          <p:cNvPr id="5" name="Rectangle: Rounded Corners 4">
            <a:extLst>
              <a:ext uri="{FF2B5EF4-FFF2-40B4-BE49-F238E27FC236}">
                <a16:creationId xmlns:a16="http://schemas.microsoft.com/office/drawing/2014/main" id="{CFCD4DA0-E50A-4E4F-E33A-C3B5F997869E}"/>
              </a:ext>
            </a:extLst>
          </p:cNvPr>
          <p:cNvSpPr/>
          <p:nvPr/>
        </p:nvSpPr>
        <p:spPr>
          <a:xfrm>
            <a:off x="731404" y="2383669"/>
            <a:ext cx="11161240" cy="1136395"/>
          </a:xfrm>
          <a:prstGeom prst="roundRect">
            <a:avLst>
              <a:gd name="adj" fmla="val 7871"/>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190FD03-100E-4397-8073-3E21D69024EA}"/>
              </a:ext>
            </a:extLst>
          </p:cNvPr>
          <p:cNvSpPr txBox="1"/>
          <p:nvPr/>
        </p:nvSpPr>
        <p:spPr>
          <a:xfrm>
            <a:off x="1444494" y="5163045"/>
            <a:ext cx="10437281" cy="1200329"/>
          </a:xfrm>
          <a:prstGeom prst="rect">
            <a:avLst/>
          </a:prstGeom>
          <a:noFill/>
        </p:spPr>
        <p:txBody>
          <a:bodyPr wrap="square" rtlCol="0">
            <a:spAutoFit/>
          </a:bodyPr>
          <a:lstStyle/>
          <a:p>
            <a:r>
              <a:rPr lang="en-US" sz="2400" b="1" dirty="0">
                <a:solidFill>
                  <a:schemeClr val="bg1"/>
                </a:solidFill>
                <a:latin typeface="Adobe Devanagari" panose="02040503050201020203"/>
              </a:rPr>
              <a:t>Employ homomorphic encryption to allow encrypted vote aggregation and processing, maintaining confidentiality throughout the election process.</a:t>
            </a:r>
          </a:p>
          <a:p>
            <a:endParaRPr lang="en-US" sz="2400" b="1" dirty="0">
              <a:solidFill>
                <a:schemeClr val="bg1"/>
              </a:solidFill>
              <a:latin typeface="Adobe Devanagari" panose="02040503050201020203"/>
            </a:endParaRPr>
          </a:p>
        </p:txBody>
      </p:sp>
      <p:sp>
        <p:nvSpPr>
          <p:cNvPr id="9" name="Rectangle: Rounded Corners 8">
            <a:extLst>
              <a:ext uri="{FF2B5EF4-FFF2-40B4-BE49-F238E27FC236}">
                <a16:creationId xmlns:a16="http://schemas.microsoft.com/office/drawing/2014/main" id="{8AF47C8A-169A-5679-738E-77F1F5424ACC}"/>
              </a:ext>
            </a:extLst>
          </p:cNvPr>
          <p:cNvSpPr/>
          <p:nvPr/>
        </p:nvSpPr>
        <p:spPr>
          <a:xfrm>
            <a:off x="152400" y="3646492"/>
            <a:ext cx="11161240" cy="1136395"/>
          </a:xfrm>
          <a:prstGeom prst="roundRect">
            <a:avLst>
              <a:gd name="adj" fmla="val 7871"/>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1E12CBA-DA94-64CA-6A1D-AD715229AD41}"/>
              </a:ext>
            </a:extLst>
          </p:cNvPr>
          <p:cNvSpPr txBox="1"/>
          <p:nvPr/>
        </p:nvSpPr>
        <p:spPr>
          <a:xfrm>
            <a:off x="514379" y="3835122"/>
            <a:ext cx="10437281" cy="830997"/>
          </a:xfrm>
          <a:prstGeom prst="rect">
            <a:avLst/>
          </a:prstGeom>
          <a:noFill/>
        </p:spPr>
        <p:txBody>
          <a:bodyPr wrap="square" rtlCol="0">
            <a:spAutoFit/>
          </a:bodyPr>
          <a:lstStyle/>
          <a:p>
            <a:r>
              <a:rPr lang="en-US" sz="2400" b="1" dirty="0">
                <a:solidFill>
                  <a:srgbClr val="EAAF7A"/>
                </a:solidFill>
                <a:latin typeface="Adobe Devanagari" panose="02040503050201020203"/>
              </a:rPr>
              <a:t>Utilize blockchain technology to create a tamper-proof ledger that records votes immutably, guaranteeing vote integrity and public verifiability.</a:t>
            </a:r>
          </a:p>
        </p:txBody>
      </p:sp>
      <p:sp>
        <p:nvSpPr>
          <p:cNvPr id="12" name="TextBox 11">
            <a:extLst>
              <a:ext uri="{FF2B5EF4-FFF2-40B4-BE49-F238E27FC236}">
                <a16:creationId xmlns:a16="http://schemas.microsoft.com/office/drawing/2014/main" id="{EAC29F6B-A00E-AC47-5B2B-AA9AA2CDDE16}"/>
              </a:ext>
            </a:extLst>
          </p:cNvPr>
          <p:cNvSpPr txBox="1"/>
          <p:nvPr/>
        </p:nvSpPr>
        <p:spPr>
          <a:xfrm>
            <a:off x="1263776" y="2536063"/>
            <a:ext cx="10437281" cy="830997"/>
          </a:xfrm>
          <a:prstGeom prst="rect">
            <a:avLst/>
          </a:prstGeom>
          <a:noFill/>
        </p:spPr>
        <p:txBody>
          <a:bodyPr wrap="square" rtlCol="0">
            <a:spAutoFit/>
          </a:bodyPr>
          <a:lstStyle/>
          <a:p>
            <a:r>
              <a:rPr lang="en-US" sz="2400" b="1" dirty="0">
                <a:solidFill>
                  <a:schemeClr val="bg1"/>
                </a:solidFill>
                <a:latin typeface="Adobe Devanagari" panose="02040503050201020203"/>
              </a:rPr>
              <a:t>Integrate dynamic taint analysis to monitor and prevent unauthorized data access, enhancing the overall security of the voting system.</a:t>
            </a:r>
          </a:p>
        </p:txBody>
      </p:sp>
    </p:spTree>
    <p:extLst>
      <p:ext uri="{BB962C8B-B14F-4D97-AF65-F5344CB8AC3E}">
        <p14:creationId xmlns:p14="http://schemas.microsoft.com/office/powerpoint/2010/main" val="14359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755AF9-6AEA-4BCA-A1A2-C57A58214B9E}"/>
              </a:ext>
            </a:extLst>
          </p:cNvPr>
          <p:cNvSpPr>
            <a:spLocks noGrp="1"/>
          </p:cNvSpPr>
          <p:nvPr>
            <p:ph type="title"/>
          </p:nvPr>
        </p:nvSpPr>
        <p:spPr/>
        <p:txBody>
          <a:bodyPr/>
          <a:lstStyle/>
          <a:p>
            <a:r>
              <a:rPr lang="en-US" dirty="0"/>
              <a:t>IT21361654 | Hussain </a:t>
            </a:r>
            <a:r>
              <a:rPr lang="en-US" dirty="0" err="1"/>
              <a:t>m.r.s</a:t>
            </a:r>
            <a:endParaRPr lang="en-US" dirty="0"/>
          </a:p>
        </p:txBody>
      </p:sp>
      <p:sp>
        <p:nvSpPr>
          <p:cNvPr id="6" name="Text Placeholder 5">
            <a:extLst>
              <a:ext uri="{FF2B5EF4-FFF2-40B4-BE49-F238E27FC236}">
                <a16:creationId xmlns:a16="http://schemas.microsoft.com/office/drawing/2014/main" id="{07A91C59-28F0-4A9C-ACA2-19A536A0C380}"/>
              </a:ext>
            </a:extLst>
          </p:cNvPr>
          <p:cNvSpPr>
            <a:spLocks noGrp="1"/>
          </p:cNvSpPr>
          <p:nvPr>
            <p:ph type="body" idx="1"/>
          </p:nvPr>
        </p:nvSpPr>
        <p:spPr>
          <a:xfrm>
            <a:off x="953559" y="2410386"/>
            <a:ext cx="10363200" cy="1500187"/>
          </a:xfrm>
        </p:spPr>
        <p:txBody>
          <a:bodyPr/>
          <a:lstStyle/>
          <a:p>
            <a:r>
              <a:rPr lang="en-US" dirty="0"/>
              <a:t>Cyber Security</a:t>
            </a:r>
          </a:p>
        </p:txBody>
      </p:sp>
      <p:sp>
        <p:nvSpPr>
          <p:cNvPr id="4" name="Rectangle 3">
            <a:extLst>
              <a:ext uri="{FF2B5EF4-FFF2-40B4-BE49-F238E27FC236}">
                <a16:creationId xmlns:a16="http://schemas.microsoft.com/office/drawing/2014/main" id="{5FB98E66-DBD5-4B29-AC68-A58A70C64231}"/>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pic>
        <p:nvPicPr>
          <p:cNvPr id="3" name="Picture 2" descr="A person with a beard&#10;&#10;Description automatically generated">
            <a:extLst>
              <a:ext uri="{FF2B5EF4-FFF2-40B4-BE49-F238E27FC236}">
                <a16:creationId xmlns:a16="http://schemas.microsoft.com/office/drawing/2014/main" id="{E17A3956-93DE-0D27-3E09-E77D4C927C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36443" y="20974"/>
            <a:ext cx="2755557" cy="2438400"/>
          </a:xfrm>
          <a:prstGeom prst="rect">
            <a:avLst/>
          </a:prstGeom>
        </p:spPr>
      </p:pic>
      <p:sp>
        <p:nvSpPr>
          <p:cNvPr id="2" name="Title 4">
            <a:extLst>
              <a:ext uri="{FF2B5EF4-FFF2-40B4-BE49-F238E27FC236}">
                <a16:creationId xmlns:a16="http://schemas.microsoft.com/office/drawing/2014/main" id="{FCEE977A-C70B-B435-05C0-F93A57CD49A1}"/>
              </a:ext>
            </a:extLst>
          </p:cNvPr>
          <p:cNvSpPr txBox="1">
            <a:spLocks/>
          </p:cNvSpPr>
          <p:nvPr/>
        </p:nvSpPr>
        <p:spPr>
          <a:xfrm>
            <a:off x="973423" y="2410386"/>
            <a:ext cx="8940053" cy="745752"/>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Adobe Devanagari" pitchFamily="18" charset="0"/>
                <a:ea typeface="+mj-ea"/>
                <a:cs typeface="Adobe Devanagari" pitchFamily="18" charset="0"/>
              </a:defRPr>
            </a:lvl1pPr>
          </a:lstStyle>
          <a:p>
            <a:r>
              <a:rPr lang="en-US" sz="2000" b="1" dirty="0">
                <a:latin typeface="Adobe Devanagari" panose="02040503050201020203"/>
              </a:rPr>
              <a:t>Secure and Scalable E-Voting System: ZKP &amp; Blockchain</a:t>
            </a:r>
          </a:p>
        </p:txBody>
      </p:sp>
    </p:spTree>
    <p:extLst>
      <p:ext uri="{BB962C8B-B14F-4D97-AF65-F5344CB8AC3E}">
        <p14:creationId xmlns:p14="http://schemas.microsoft.com/office/powerpoint/2010/main" val="394120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046E8-A255-0268-4640-1D185CBCF1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25C035F-6E66-4D3B-A0FA-D4A08265115F}"/>
              </a:ext>
            </a:extLst>
          </p:cNvPr>
          <p:cNvSpPr>
            <a:spLocks noGrp="1"/>
          </p:cNvSpPr>
          <p:nvPr>
            <p:ph type="title"/>
          </p:nvPr>
        </p:nvSpPr>
        <p:spPr>
          <a:xfrm>
            <a:off x="609600" y="588005"/>
            <a:ext cx="4876800" cy="792162"/>
          </a:xfrm>
        </p:spPr>
        <p:txBody>
          <a:bodyPr vert="horz" lIns="91440" tIns="45720" rIns="91440" bIns="45720" rtlCol="0" anchor="ctr">
            <a:normAutofit/>
          </a:bodyPr>
          <a:lstStyle/>
          <a:p>
            <a:pPr algn="l"/>
            <a:r>
              <a:rPr lang="en-US" sz="3200" kern="1200" dirty="0">
                <a:latin typeface="Adobe Devanagari" pitchFamily="18" charset="0"/>
                <a:ea typeface="+mj-ea"/>
                <a:cs typeface="Adobe Devanagari" pitchFamily="18" charset="0"/>
              </a:rPr>
              <a:t>Research Problem</a:t>
            </a:r>
            <a:r>
              <a:rPr lang="en-US" kern="1200" dirty="0">
                <a:latin typeface="Adobe Devanagari" pitchFamily="18" charset="0"/>
                <a:ea typeface="+mj-ea"/>
                <a:cs typeface="Adobe Devanagari" pitchFamily="18" charset="0"/>
              </a:rPr>
              <a:t> </a:t>
            </a:r>
          </a:p>
        </p:txBody>
      </p:sp>
      <p:sp>
        <p:nvSpPr>
          <p:cNvPr id="12" name="Rectangle 11">
            <a:extLst>
              <a:ext uri="{FF2B5EF4-FFF2-40B4-BE49-F238E27FC236}">
                <a16:creationId xmlns:a16="http://schemas.microsoft.com/office/drawing/2014/main" id="{3534A326-0A84-7B96-0D3E-EE6E2D2A5D5C}"/>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
        <p:nvSpPr>
          <p:cNvPr id="6" name="TextBox 5">
            <a:extLst>
              <a:ext uri="{FF2B5EF4-FFF2-40B4-BE49-F238E27FC236}">
                <a16:creationId xmlns:a16="http://schemas.microsoft.com/office/drawing/2014/main" id="{AB8D2B74-3369-B36D-87D4-58EC8BE8D1C9}"/>
              </a:ext>
            </a:extLst>
          </p:cNvPr>
          <p:cNvSpPr txBox="1"/>
          <p:nvPr/>
        </p:nvSpPr>
        <p:spPr>
          <a:xfrm>
            <a:off x="609600" y="1750018"/>
            <a:ext cx="10591800" cy="646331"/>
          </a:xfrm>
          <a:prstGeom prst="rect">
            <a:avLst/>
          </a:prstGeom>
          <a:noFill/>
        </p:spPr>
        <p:txBody>
          <a:bodyPr wrap="square">
            <a:spAutoFit/>
          </a:bodyPr>
          <a:lstStyle/>
          <a:p>
            <a:r>
              <a:rPr lang="en-US" dirty="0"/>
              <a:t>Existing e-voting systems lack the necessary security and trust features for widespread adoption. We address this by exploring the use of ZKP and blockchain for a robust and transparent e-voting solution.</a:t>
            </a:r>
          </a:p>
        </p:txBody>
      </p:sp>
      <p:sp>
        <p:nvSpPr>
          <p:cNvPr id="4" name="Text 2">
            <a:extLst>
              <a:ext uri="{FF2B5EF4-FFF2-40B4-BE49-F238E27FC236}">
                <a16:creationId xmlns:a16="http://schemas.microsoft.com/office/drawing/2014/main" id="{31F1DB34-C60C-66CC-FE47-7608EC560758}"/>
              </a:ext>
            </a:extLst>
          </p:cNvPr>
          <p:cNvSpPr/>
          <p:nvPr/>
        </p:nvSpPr>
        <p:spPr>
          <a:xfrm>
            <a:off x="650915" y="3155394"/>
            <a:ext cx="2447211" cy="305753"/>
          </a:xfrm>
          <a:prstGeom prst="rect">
            <a:avLst/>
          </a:prstGeom>
          <a:noFill/>
          <a:ln/>
        </p:spPr>
        <p:txBody>
          <a:bodyPr wrap="none" lIns="0" tIns="0" rIns="0" bIns="0" rtlCol="0" anchor="t"/>
          <a:lstStyle/>
          <a:p>
            <a:pPr marL="0" indent="0" algn="l">
              <a:lnSpc>
                <a:spcPts val="2400"/>
              </a:lnSpc>
              <a:buNone/>
            </a:pPr>
            <a:endParaRPr lang="en-US" sz="1900" dirty="0">
              <a:latin typeface="Adobe Devanagari" panose="02040503050201020203"/>
            </a:endParaRPr>
          </a:p>
        </p:txBody>
      </p:sp>
      <p:sp>
        <p:nvSpPr>
          <p:cNvPr id="13" name="TextBox 12">
            <a:extLst>
              <a:ext uri="{FF2B5EF4-FFF2-40B4-BE49-F238E27FC236}">
                <a16:creationId xmlns:a16="http://schemas.microsoft.com/office/drawing/2014/main" id="{B1B6F3BC-3F78-CEB2-73B7-2DDA4F2E5191}"/>
              </a:ext>
            </a:extLst>
          </p:cNvPr>
          <p:cNvSpPr txBox="1"/>
          <p:nvPr/>
        </p:nvSpPr>
        <p:spPr>
          <a:xfrm>
            <a:off x="609600" y="2742980"/>
            <a:ext cx="6094520" cy="369332"/>
          </a:xfrm>
          <a:prstGeom prst="rect">
            <a:avLst/>
          </a:prstGeom>
          <a:noFill/>
        </p:spPr>
        <p:txBody>
          <a:bodyPr wrap="square">
            <a:spAutoFit/>
          </a:bodyPr>
          <a:lstStyle/>
          <a:p>
            <a:r>
              <a:rPr lang="en-US" sz="1800" b="1" dirty="0">
                <a:solidFill>
                  <a:srgbClr val="272525"/>
                </a:solidFill>
                <a:latin typeface="Barlow Bold" pitchFamily="34" charset="0"/>
                <a:ea typeface="Barlow Bold" pitchFamily="34" charset="-122"/>
                <a:cs typeface="Barlow Bold" pitchFamily="34" charset="-120"/>
              </a:rPr>
              <a:t>Privacy</a:t>
            </a:r>
            <a:endParaRPr lang="en-US" dirty="0"/>
          </a:p>
        </p:txBody>
      </p:sp>
      <p:sp>
        <p:nvSpPr>
          <p:cNvPr id="17" name="TextBox 16">
            <a:extLst>
              <a:ext uri="{FF2B5EF4-FFF2-40B4-BE49-F238E27FC236}">
                <a16:creationId xmlns:a16="http://schemas.microsoft.com/office/drawing/2014/main" id="{CB650068-5DA8-4EE2-5DF8-056AFC3688BF}"/>
              </a:ext>
            </a:extLst>
          </p:cNvPr>
          <p:cNvSpPr txBox="1"/>
          <p:nvPr/>
        </p:nvSpPr>
        <p:spPr>
          <a:xfrm>
            <a:off x="609600" y="3155394"/>
            <a:ext cx="6094520" cy="369332"/>
          </a:xfrm>
          <a:prstGeom prst="rect">
            <a:avLst/>
          </a:prstGeom>
          <a:noFill/>
        </p:spPr>
        <p:txBody>
          <a:bodyPr wrap="square">
            <a:spAutoFit/>
          </a:bodyPr>
          <a:lstStyle/>
          <a:p>
            <a:r>
              <a:rPr lang="en-US" dirty="0"/>
              <a:t>Ensuring voter anonymity and protecting sensitive data.</a:t>
            </a:r>
          </a:p>
        </p:txBody>
      </p:sp>
      <p:sp>
        <p:nvSpPr>
          <p:cNvPr id="18" name="Text 2">
            <a:extLst>
              <a:ext uri="{FF2B5EF4-FFF2-40B4-BE49-F238E27FC236}">
                <a16:creationId xmlns:a16="http://schemas.microsoft.com/office/drawing/2014/main" id="{F71AD94A-898D-0F31-4B20-0C84F606E29B}"/>
              </a:ext>
            </a:extLst>
          </p:cNvPr>
          <p:cNvSpPr/>
          <p:nvPr/>
        </p:nvSpPr>
        <p:spPr>
          <a:xfrm>
            <a:off x="650915" y="4151079"/>
            <a:ext cx="2447211" cy="305753"/>
          </a:xfrm>
          <a:prstGeom prst="rect">
            <a:avLst/>
          </a:prstGeom>
          <a:noFill/>
          <a:ln/>
        </p:spPr>
        <p:txBody>
          <a:bodyPr wrap="none" lIns="0" tIns="0" rIns="0" bIns="0" rtlCol="0" anchor="t"/>
          <a:lstStyle/>
          <a:p>
            <a:pPr marL="0" indent="0" algn="l">
              <a:lnSpc>
                <a:spcPts val="2400"/>
              </a:lnSpc>
              <a:buNone/>
            </a:pPr>
            <a:endParaRPr lang="en-US" sz="1900" dirty="0">
              <a:latin typeface="Adobe Devanagari" panose="02040503050201020203"/>
            </a:endParaRPr>
          </a:p>
        </p:txBody>
      </p:sp>
      <p:sp>
        <p:nvSpPr>
          <p:cNvPr id="19" name="TextBox 18">
            <a:extLst>
              <a:ext uri="{FF2B5EF4-FFF2-40B4-BE49-F238E27FC236}">
                <a16:creationId xmlns:a16="http://schemas.microsoft.com/office/drawing/2014/main" id="{CBB8DFF2-4847-B201-F18D-50BBED986A98}"/>
              </a:ext>
            </a:extLst>
          </p:cNvPr>
          <p:cNvSpPr txBox="1"/>
          <p:nvPr/>
        </p:nvSpPr>
        <p:spPr>
          <a:xfrm>
            <a:off x="609600" y="3738665"/>
            <a:ext cx="6094520" cy="369332"/>
          </a:xfrm>
          <a:prstGeom prst="rect">
            <a:avLst/>
          </a:prstGeom>
          <a:noFill/>
        </p:spPr>
        <p:txBody>
          <a:bodyPr wrap="square">
            <a:spAutoFit/>
          </a:bodyPr>
          <a:lstStyle/>
          <a:p>
            <a:r>
              <a:rPr lang="en-US" sz="1800" b="1" dirty="0">
                <a:solidFill>
                  <a:srgbClr val="272525"/>
                </a:solidFill>
                <a:latin typeface="Barlow Bold" pitchFamily="34" charset="0"/>
                <a:ea typeface="Barlow Bold" pitchFamily="34" charset="-122"/>
                <a:cs typeface="Barlow Bold" pitchFamily="34" charset="-120"/>
              </a:rPr>
              <a:t>Security</a:t>
            </a:r>
            <a:endParaRPr lang="en-US" dirty="0"/>
          </a:p>
        </p:txBody>
      </p:sp>
      <p:sp>
        <p:nvSpPr>
          <p:cNvPr id="20" name="TextBox 19">
            <a:extLst>
              <a:ext uri="{FF2B5EF4-FFF2-40B4-BE49-F238E27FC236}">
                <a16:creationId xmlns:a16="http://schemas.microsoft.com/office/drawing/2014/main" id="{68B09354-31C8-B5F3-BCDA-700D34B684B4}"/>
              </a:ext>
            </a:extLst>
          </p:cNvPr>
          <p:cNvSpPr txBox="1"/>
          <p:nvPr/>
        </p:nvSpPr>
        <p:spPr>
          <a:xfrm>
            <a:off x="609600" y="4151079"/>
            <a:ext cx="6094520" cy="369332"/>
          </a:xfrm>
          <a:prstGeom prst="rect">
            <a:avLst/>
          </a:prstGeom>
          <a:noFill/>
        </p:spPr>
        <p:txBody>
          <a:bodyPr wrap="square">
            <a:spAutoFit/>
          </a:bodyPr>
          <a:lstStyle/>
          <a:p>
            <a:r>
              <a:rPr lang="en-US" dirty="0"/>
              <a:t>Mitigating threats like manipulation and fraud.</a:t>
            </a:r>
          </a:p>
        </p:txBody>
      </p:sp>
      <p:sp>
        <p:nvSpPr>
          <p:cNvPr id="21" name="Text 2">
            <a:extLst>
              <a:ext uri="{FF2B5EF4-FFF2-40B4-BE49-F238E27FC236}">
                <a16:creationId xmlns:a16="http://schemas.microsoft.com/office/drawing/2014/main" id="{2DFC2D2E-491F-F97E-3311-3D7CBB4D5D94}"/>
              </a:ext>
            </a:extLst>
          </p:cNvPr>
          <p:cNvSpPr/>
          <p:nvPr/>
        </p:nvSpPr>
        <p:spPr>
          <a:xfrm>
            <a:off x="650915" y="5279938"/>
            <a:ext cx="2447211" cy="305753"/>
          </a:xfrm>
          <a:prstGeom prst="rect">
            <a:avLst/>
          </a:prstGeom>
          <a:noFill/>
          <a:ln/>
        </p:spPr>
        <p:txBody>
          <a:bodyPr wrap="none" lIns="0" tIns="0" rIns="0" bIns="0" rtlCol="0" anchor="t"/>
          <a:lstStyle/>
          <a:p>
            <a:pPr marL="0" indent="0" algn="l">
              <a:lnSpc>
                <a:spcPts val="2400"/>
              </a:lnSpc>
              <a:buNone/>
            </a:pPr>
            <a:endParaRPr lang="en-US" sz="1900" dirty="0">
              <a:latin typeface="Adobe Devanagari" panose="02040503050201020203"/>
            </a:endParaRPr>
          </a:p>
        </p:txBody>
      </p:sp>
      <p:sp>
        <p:nvSpPr>
          <p:cNvPr id="22" name="TextBox 21">
            <a:extLst>
              <a:ext uri="{FF2B5EF4-FFF2-40B4-BE49-F238E27FC236}">
                <a16:creationId xmlns:a16="http://schemas.microsoft.com/office/drawing/2014/main" id="{9EE55573-D374-36FD-0184-A9343EB3AAB9}"/>
              </a:ext>
            </a:extLst>
          </p:cNvPr>
          <p:cNvSpPr txBox="1"/>
          <p:nvPr/>
        </p:nvSpPr>
        <p:spPr>
          <a:xfrm>
            <a:off x="609600" y="4867524"/>
            <a:ext cx="6094520" cy="369332"/>
          </a:xfrm>
          <a:prstGeom prst="rect">
            <a:avLst/>
          </a:prstGeom>
          <a:noFill/>
        </p:spPr>
        <p:txBody>
          <a:bodyPr wrap="square">
            <a:spAutoFit/>
          </a:bodyPr>
          <a:lstStyle/>
          <a:p>
            <a:r>
              <a:rPr lang="en-US" sz="1800" b="1" dirty="0">
                <a:solidFill>
                  <a:srgbClr val="272525"/>
                </a:solidFill>
                <a:latin typeface="Barlow Bold" pitchFamily="34" charset="0"/>
                <a:ea typeface="Barlow Bold" pitchFamily="34" charset="-122"/>
                <a:cs typeface="Barlow Bold" pitchFamily="34" charset="-120"/>
              </a:rPr>
              <a:t>Scalability</a:t>
            </a:r>
            <a:endParaRPr lang="en-US" dirty="0"/>
          </a:p>
        </p:txBody>
      </p:sp>
      <p:sp>
        <p:nvSpPr>
          <p:cNvPr id="23" name="TextBox 22">
            <a:extLst>
              <a:ext uri="{FF2B5EF4-FFF2-40B4-BE49-F238E27FC236}">
                <a16:creationId xmlns:a16="http://schemas.microsoft.com/office/drawing/2014/main" id="{33CB8DAB-5E39-D6DE-B0D2-717419A93BD9}"/>
              </a:ext>
            </a:extLst>
          </p:cNvPr>
          <p:cNvSpPr txBox="1"/>
          <p:nvPr/>
        </p:nvSpPr>
        <p:spPr>
          <a:xfrm>
            <a:off x="609600" y="5279938"/>
            <a:ext cx="6094520" cy="369332"/>
          </a:xfrm>
          <a:prstGeom prst="rect">
            <a:avLst/>
          </a:prstGeom>
          <a:noFill/>
        </p:spPr>
        <p:txBody>
          <a:bodyPr wrap="square">
            <a:spAutoFit/>
          </a:bodyPr>
          <a:lstStyle/>
          <a:p>
            <a:r>
              <a:rPr lang="en-US"/>
              <a:t>Supporting large-scale elections efficiently.</a:t>
            </a:r>
            <a:endParaRPr lang="en-US" dirty="0"/>
          </a:p>
        </p:txBody>
      </p:sp>
    </p:spTree>
    <p:extLst>
      <p:ext uri="{BB962C8B-B14F-4D97-AF65-F5344CB8AC3E}">
        <p14:creationId xmlns:p14="http://schemas.microsoft.com/office/powerpoint/2010/main" val="202767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F6FBBB-4C77-4A4B-BE54-96D3B0DF3BB7}"/>
              </a:ext>
            </a:extLst>
          </p:cNvPr>
          <p:cNvSpPr>
            <a:spLocks noGrp="1"/>
          </p:cNvSpPr>
          <p:nvPr>
            <p:ph type="title"/>
          </p:nvPr>
        </p:nvSpPr>
        <p:spPr>
          <a:xfrm>
            <a:off x="304800" y="304800"/>
            <a:ext cx="11684000" cy="792162"/>
          </a:xfrm>
        </p:spPr>
        <p:txBody>
          <a:bodyPr anchor="ctr">
            <a:normAutofit/>
          </a:bodyPr>
          <a:lstStyle/>
          <a:p>
            <a:r>
              <a:rPr lang="en-US" b="1" dirty="0"/>
              <a:t>Objectives</a:t>
            </a:r>
            <a:endParaRPr lang="en-US" dirty="0"/>
          </a:p>
        </p:txBody>
      </p:sp>
      <p:graphicFrame>
        <p:nvGraphicFramePr>
          <p:cNvPr id="7" name="Content Placeholder 1">
            <a:extLst>
              <a:ext uri="{FF2B5EF4-FFF2-40B4-BE49-F238E27FC236}">
                <a16:creationId xmlns:a16="http://schemas.microsoft.com/office/drawing/2014/main" id="{3280504E-CA9F-8D52-CA83-8A2F608851A2}"/>
              </a:ext>
            </a:extLst>
          </p:cNvPr>
          <p:cNvGraphicFramePr>
            <a:graphicFrameLocks noGrp="1"/>
          </p:cNvGraphicFramePr>
          <p:nvPr>
            <p:ph idx="1"/>
            <p:extLst>
              <p:ext uri="{D42A27DB-BD31-4B8C-83A1-F6EECF244321}">
                <p14:modId xmlns:p14="http://schemas.microsoft.com/office/powerpoint/2010/main" val="2375322325"/>
              </p:ext>
            </p:extLst>
          </p:nvPr>
        </p:nvGraphicFramePr>
        <p:xfrm>
          <a:off x="355600" y="2895600"/>
          <a:ext cx="11684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a:extLst>
              <a:ext uri="{FF2B5EF4-FFF2-40B4-BE49-F238E27FC236}">
                <a16:creationId xmlns:a16="http://schemas.microsoft.com/office/drawing/2014/main" id="{8A000545-22CF-E9A6-7601-9516B8002EF5}"/>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
        <p:nvSpPr>
          <p:cNvPr id="3" name="TextBox 2">
            <a:extLst>
              <a:ext uri="{FF2B5EF4-FFF2-40B4-BE49-F238E27FC236}">
                <a16:creationId xmlns:a16="http://schemas.microsoft.com/office/drawing/2014/main" id="{463BC493-1EB9-D1BA-A20B-1CB468FA13B2}"/>
              </a:ext>
            </a:extLst>
          </p:cNvPr>
          <p:cNvSpPr txBox="1"/>
          <p:nvPr/>
        </p:nvSpPr>
        <p:spPr>
          <a:xfrm>
            <a:off x="304800" y="1447800"/>
            <a:ext cx="11277600" cy="977191"/>
          </a:xfrm>
          <a:prstGeom prst="rect">
            <a:avLst/>
          </a:prstGeom>
          <a:noFill/>
        </p:spPr>
        <p:txBody>
          <a:bodyPr wrap="square">
            <a:spAutoFit/>
          </a:bodyPr>
          <a:lstStyle/>
          <a:p>
            <a:pPr marL="342900" indent="-342900">
              <a:lnSpc>
                <a:spcPts val="2300"/>
              </a:lnSpc>
              <a:buFont typeface="Arial" panose="020B0604020202020204" pitchFamily="34" charset="0"/>
              <a:buChar char="•"/>
            </a:pPr>
            <a:r>
              <a:rPr lang="en-US" sz="2400" dirty="0">
                <a:solidFill>
                  <a:prstClr val="black">
                    <a:hueOff val="0"/>
                    <a:satOff val="0"/>
                    <a:lumOff val="0"/>
                    <a:alphaOff val="0"/>
                  </a:prstClr>
                </a:solidFill>
                <a:latin typeface="Cambria"/>
              </a:rPr>
              <a:t>Our project aims to build a secure and scalable e-voting system using ZKP and blockchain technology. We aim to address the inherent challenges of current e-voting systems and introduce a new standard for trust and integrity.</a:t>
            </a:r>
          </a:p>
        </p:txBody>
      </p:sp>
    </p:spTree>
    <p:extLst>
      <p:ext uri="{BB962C8B-B14F-4D97-AF65-F5344CB8AC3E}">
        <p14:creationId xmlns:p14="http://schemas.microsoft.com/office/powerpoint/2010/main" val="365849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FB89-0857-91E7-2394-41755CBD41F6}"/>
              </a:ext>
            </a:extLst>
          </p:cNvPr>
          <p:cNvSpPr>
            <a:spLocks noGrp="1"/>
          </p:cNvSpPr>
          <p:nvPr>
            <p:ph type="title"/>
          </p:nvPr>
        </p:nvSpPr>
        <p:spPr>
          <a:xfrm>
            <a:off x="858915" y="590252"/>
            <a:ext cx="4495800" cy="506710"/>
          </a:xfrm>
        </p:spPr>
        <p:txBody>
          <a:bodyPr anchor="ctr">
            <a:normAutofit fontScale="90000"/>
          </a:bodyPr>
          <a:lstStyle/>
          <a:p>
            <a:pPr algn="l">
              <a:lnSpc>
                <a:spcPct val="90000"/>
              </a:lnSpc>
            </a:pPr>
            <a:r>
              <a:rPr lang="en-US" sz="2800" b="1" dirty="0"/>
              <a:t>Technologies Used</a:t>
            </a:r>
            <a:br>
              <a:rPr lang="en-US" sz="2800" dirty="0"/>
            </a:br>
            <a:endParaRPr lang="en-US" sz="2800" dirty="0"/>
          </a:p>
        </p:txBody>
      </p:sp>
      <p:sp>
        <p:nvSpPr>
          <p:cNvPr id="4" name="Rectangle 3">
            <a:extLst>
              <a:ext uri="{FF2B5EF4-FFF2-40B4-BE49-F238E27FC236}">
                <a16:creationId xmlns:a16="http://schemas.microsoft.com/office/drawing/2014/main" id="{E3A335FE-7714-0F81-6D85-D8FB7D129C53}"/>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IT21361654</a:t>
            </a:r>
            <a:r>
              <a:rPr lang="en-US" sz="1800" dirty="0">
                <a:solidFill>
                  <a:schemeClr val="tx1"/>
                </a:solidFill>
              </a:rPr>
              <a:t>   |   Hussain M.R.S |   </a:t>
            </a:r>
            <a:r>
              <a:rPr lang="en-US" sz="1800" b="0" dirty="0">
                <a:solidFill>
                  <a:schemeClr val="tx1"/>
                </a:solidFill>
              </a:rPr>
              <a:t>24-25J-136</a:t>
            </a:r>
          </a:p>
        </p:txBody>
      </p:sp>
      <p:sp>
        <p:nvSpPr>
          <p:cNvPr id="6" name="TextBox 5">
            <a:extLst>
              <a:ext uri="{FF2B5EF4-FFF2-40B4-BE49-F238E27FC236}">
                <a16:creationId xmlns:a16="http://schemas.microsoft.com/office/drawing/2014/main" id="{1291599A-CE16-7BBE-0A29-ED650B493E38}"/>
              </a:ext>
            </a:extLst>
          </p:cNvPr>
          <p:cNvSpPr txBox="1"/>
          <p:nvPr/>
        </p:nvSpPr>
        <p:spPr>
          <a:xfrm>
            <a:off x="838200" y="1096962"/>
            <a:ext cx="10134600" cy="923330"/>
          </a:xfrm>
          <a:prstGeom prst="rect">
            <a:avLst/>
          </a:prstGeom>
          <a:noFill/>
        </p:spPr>
        <p:txBody>
          <a:bodyPr wrap="square">
            <a:spAutoFit/>
          </a:bodyPr>
          <a:lstStyle/>
          <a:p>
            <a:r>
              <a:rPr lang="en-US" dirty="0"/>
              <a:t>This project utilizes a diverse set of technologies and frameworks to achieve its goals. This allows us to leverage the power of blockchain, ZKP, and other tools to ensure a secure and efficient e-voting system.</a:t>
            </a:r>
          </a:p>
        </p:txBody>
      </p:sp>
      <p:pic>
        <p:nvPicPr>
          <p:cNvPr id="7" name="Picture 6">
            <a:extLst>
              <a:ext uri="{FF2B5EF4-FFF2-40B4-BE49-F238E27FC236}">
                <a16:creationId xmlns:a16="http://schemas.microsoft.com/office/drawing/2014/main" id="{F0E05219-81EE-91BF-BD8B-4946F5187AA1}"/>
              </a:ext>
            </a:extLst>
          </p:cNvPr>
          <p:cNvPicPr>
            <a:picLocks noChangeAspect="1"/>
          </p:cNvPicPr>
          <p:nvPr/>
        </p:nvPicPr>
        <p:blipFill>
          <a:blip r:embed="rId2"/>
          <a:stretch>
            <a:fillRect/>
          </a:stretch>
        </p:blipFill>
        <p:spPr>
          <a:xfrm>
            <a:off x="847817" y="2237282"/>
            <a:ext cx="7010399" cy="4038601"/>
          </a:xfrm>
          <a:prstGeom prst="rect">
            <a:avLst/>
          </a:prstGeom>
        </p:spPr>
      </p:pic>
    </p:spTree>
    <p:extLst>
      <p:ext uri="{BB962C8B-B14F-4D97-AF65-F5344CB8AC3E}">
        <p14:creationId xmlns:p14="http://schemas.microsoft.com/office/powerpoint/2010/main" val="1786623657"/>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08376A6-FCE2-4A8E-BFFF-11B69BD93976}" vid="{0A5F165D-9E14-4628-BA29-A51D7051FDC3}"/>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Proposal prsentation stuct</Template>
  <TotalTime>1143</TotalTime>
  <Words>2612</Words>
  <Application>Microsoft Office PowerPoint</Application>
  <PresentationFormat>Widescreen</PresentationFormat>
  <Paragraphs>308</Paragraphs>
  <Slides>49</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49</vt:i4>
      </vt:variant>
    </vt:vector>
  </HeadingPairs>
  <TitlesOfParts>
    <vt:vector size="61" baseType="lpstr">
      <vt:lpstr>Adobe Devanagari</vt:lpstr>
      <vt:lpstr>Arial</vt:lpstr>
      <vt:lpstr>Barlow Bold</vt:lpstr>
      <vt:lpstr>Calibri</vt:lpstr>
      <vt:lpstr>Calibri Light</vt:lpstr>
      <vt:lpstr>Cambria</vt:lpstr>
      <vt:lpstr>Crimson Pro Semi Bold</vt:lpstr>
      <vt:lpstr>Heebo</vt:lpstr>
      <vt:lpstr>Wingdings</vt:lpstr>
      <vt:lpstr>Office Theme</vt:lpstr>
      <vt:lpstr>Retrospect</vt:lpstr>
      <vt:lpstr>1_Retrospect</vt:lpstr>
      <vt:lpstr>ZKP and Security for E-Voting Systems</vt:lpstr>
      <vt:lpstr>Introduction to the overall project</vt:lpstr>
      <vt:lpstr>Research Question</vt:lpstr>
      <vt:lpstr>Objectives</vt:lpstr>
      <vt:lpstr>Sub Objectives</vt:lpstr>
      <vt:lpstr>IT21361654 | Hussain m.r.s</vt:lpstr>
      <vt:lpstr>Research Problem </vt:lpstr>
      <vt:lpstr>Objectives</vt:lpstr>
      <vt:lpstr>Technologies Used </vt:lpstr>
      <vt:lpstr>System Architecture</vt:lpstr>
      <vt:lpstr>PowerPoint Presentation</vt:lpstr>
      <vt:lpstr>Methodology </vt:lpstr>
      <vt:lpstr>PowerPoint Presentation</vt:lpstr>
      <vt:lpstr>PowerPoint Presentation</vt:lpstr>
      <vt:lpstr>Completion of the Project</vt:lpstr>
      <vt:lpstr>REFERENCES</vt:lpstr>
      <vt:lpstr>IT21318252 | Rafeek A.M</vt:lpstr>
      <vt:lpstr>PowerPoint Presentation</vt:lpstr>
      <vt:lpstr>PowerPoint Presentation</vt:lpstr>
      <vt:lpstr>PowerPoint Presentation</vt:lpstr>
      <vt:lpstr>PowerPoint Presentation</vt:lpstr>
      <vt:lpstr>PowerPoint Presentation</vt:lpstr>
      <vt:lpstr>Technologies used</vt:lpstr>
      <vt:lpstr>PowerPoint Presentation</vt:lpstr>
      <vt:lpstr>PowerPoint Presentation</vt:lpstr>
      <vt:lpstr>PowerPoint Presentation</vt:lpstr>
      <vt:lpstr>Why dynamic taint analysis?</vt:lpstr>
      <vt:lpstr>References</vt:lpstr>
      <vt:lpstr>IT21278976 | PERERA U.L.S.A</vt:lpstr>
      <vt:lpstr>Introduction - Research Problem</vt:lpstr>
      <vt:lpstr>Introduction - Specific and Sub Objectives</vt:lpstr>
      <vt:lpstr>Methodology - System Diagram</vt:lpstr>
      <vt:lpstr>Methodology – Technologies To Be Used</vt:lpstr>
      <vt:lpstr>Current Progress</vt:lpstr>
      <vt:lpstr>Project Evidence</vt:lpstr>
      <vt:lpstr>Project Evidence</vt:lpstr>
      <vt:lpstr>Data flow Diagram</vt:lpstr>
      <vt:lpstr>Future Work to be Completed</vt:lpstr>
      <vt:lpstr>PowerPoint Presentation</vt:lpstr>
      <vt:lpstr>PowerPoint Presentation</vt:lpstr>
      <vt:lpstr>Research Problem</vt:lpstr>
      <vt:lpstr>Objectives</vt:lpstr>
      <vt:lpstr>Technologies Used </vt:lpstr>
      <vt:lpstr>System Architecture</vt:lpstr>
      <vt:lpstr>Methodology</vt:lpstr>
      <vt:lpstr>Results So Far</vt:lpstr>
      <vt:lpstr>Gannt Chart</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Shevon Perera</dc:creator>
  <cp:lastModifiedBy>Shevon Perera</cp:lastModifiedBy>
  <cp:revision>50</cp:revision>
  <dcterms:created xsi:type="dcterms:W3CDTF">2024-08-02T15:09:08Z</dcterms:created>
  <dcterms:modified xsi:type="dcterms:W3CDTF">2024-12-05T05:33:34Z</dcterms:modified>
</cp:coreProperties>
</file>