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6" r:id="rId4"/>
    <p:sldId id="277" r:id="rId5"/>
    <p:sldId id="278" r:id="rId6"/>
    <p:sldId id="282" r:id="rId7"/>
    <p:sldId id="267" r:id="rId8"/>
    <p:sldId id="279" r:id="rId9"/>
    <p:sldId id="280" r:id="rId10"/>
    <p:sldId id="283" r:id="rId11"/>
    <p:sldId id="270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>
      <p:cViewPr varScale="1">
        <p:scale>
          <a:sx n="115" d="100"/>
          <a:sy n="115" d="100"/>
        </p:scale>
        <p:origin x="224" y="4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C5693-E23C-4F19-995D-84614ABCA3D4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71BF667-7F4A-44C2-A58D-1BCD96176662}">
      <dgm:prSet/>
      <dgm:spPr/>
      <dgm:t>
        <a:bodyPr/>
        <a:lstStyle/>
        <a:p>
          <a:r>
            <a:rPr lang="en-US" u="sng"/>
            <a:t>Related works and repository</a:t>
          </a:r>
          <a:endParaRPr lang="en-US"/>
        </a:p>
      </dgm:t>
    </dgm:pt>
    <dgm:pt modelId="{EF51C405-9807-4474-A9C7-52FF6FCC98B1}" type="parTrans" cxnId="{381AF21B-C9AE-406D-8924-56247485812B}">
      <dgm:prSet/>
      <dgm:spPr/>
      <dgm:t>
        <a:bodyPr/>
        <a:lstStyle/>
        <a:p>
          <a:endParaRPr lang="en-US"/>
        </a:p>
      </dgm:t>
    </dgm:pt>
    <dgm:pt modelId="{912E3B31-54C1-4AFE-A66B-42AD3B60EA46}" type="sibTrans" cxnId="{381AF21B-C9AE-406D-8924-56247485812B}">
      <dgm:prSet/>
      <dgm:spPr/>
      <dgm:t>
        <a:bodyPr/>
        <a:lstStyle/>
        <a:p>
          <a:endParaRPr lang="en-US"/>
        </a:p>
      </dgm:t>
    </dgm:pt>
    <dgm:pt modelId="{C620FA87-1B6A-4862-A658-2F5DAB5B80E0}">
      <dgm:prSet/>
      <dgm:spPr/>
      <dgm:t>
        <a:bodyPr/>
        <a:lstStyle/>
        <a:p>
          <a:r>
            <a:rPr lang="en-US"/>
            <a:t>A Research on Improved Canny Edge Detection Algorithm (Jun Li1 and She)</a:t>
          </a:r>
        </a:p>
      </dgm:t>
    </dgm:pt>
    <dgm:pt modelId="{4E7D5D82-FDC5-4AA5-8CFA-6B1FD016CB23}" type="parTrans" cxnId="{335718D3-83B3-467D-B6EC-C474ED423D4B}">
      <dgm:prSet/>
      <dgm:spPr/>
      <dgm:t>
        <a:bodyPr/>
        <a:lstStyle/>
        <a:p>
          <a:endParaRPr lang="en-US"/>
        </a:p>
      </dgm:t>
    </dgm:pt>
    <dgm:pt modelId="{3555CA3D-31DE-4C12-B6A8-FA374B7115B6}" type="sibTrans" cxnId="{335718D3-83B3-467D-B6EC-C474ED423D4B}">
      <dgm:prSet/>
      <dgm:spPr/>
      <dgm:t>
        <a:bodyPr/>
        <a:lstStyle/>
        <a:p>
          <a:endParaRPr lang="en-US"/>
        </a:p>
      </dgm:t>
    </dgm:pt>
    <dgm:pt modelId="{04AE7FE9-1358-4B6B-A9E1-53019CBD9EDF}">
      <dgm:prSet/>
      <dgm:spPr/>
      <dgm:t>
        <a:bodyPr/>
        <a:lstStyle/>
        <a:p>
          <a:r>
            <a:rPr lang="en-US" b="0" i="0" dirty="0"/>
            <a:t>International Journal of Computer Applications (0975 – 8887)Volume 69– No.9, May 201321Automatic Number Plate Recognition System(ANPR): A Survey</a:t>
          </a:r>
          <a:br>
            <a:rPr lang="en-US" dirty="0"/>
          </a:br>
          <a:endParaRPr lang="en-US" dirty="0"/>
        </a:p>
      </dgm:t>
    </dgm:pt>
    <dgm:pt modelId="{F3CBA5A4-A502-4F4E-8939-818DD15FDC11}" type="parTrans" cxnId="{C7BBB16D-BE33-4D58-A582-F7BDF6774C41}">
      <dgm:prSet/>
      <dgm:spPr/>
      <dgm:t>
        <a:bodyPr/>
        <a:lstStyle/>
        <a:p>
          <a:endParaRPr lang="en-US"/>
        </a:p>
      </dgm:t>
    </dgm:pt>
    <dgm:pt modelId="{2907CFCD-A808-447E-BB05-01DBDCBFB2CB}" type="sibTrans" cxnId="{C7BBB16D-BE33-4D58-A582-F7BDF6774C41}">
      <dgm:prSet/>
      <dgm:spPr/>
      <dgm:t>
        <a:bodyPr/>
        <a:lstStyle/>
        <a:p>
          <a:endParaRPr lang="en-US"/>
        </a:p>
      </dgm:t>
    </dgm:pt>
    <dgm:pt modelId="{DADC3738-290C-4C2C-9520-1D794536DE41}">
      <dgm:prSet/>
      <dgm:spPr/>
      <dgm:t>
        <a:bodyPr/>
        <a:lstStyle/>
        <a:p>
          <a:r>
            <a:rPr lang="en-US" b="0" i="0"/>
            <a:t>Smart Parking Systems and Sensors: A SurveyG. Revathi1, V. R. Sarma Dhulipala</a:t>
          </a:r>
          <a:endParaRPr lang="en-US"/>
        </a:p>
      </dgm:t>
    </dgm:pt>
    <dgm:pt modelId="{76A61DF3-8BFB-4F4C-A39E-EC6DAB372FB0}" type="parTrans" cxnId="{A363D676-F3BD-4296-B336-E4B6D04B6E83}">
      <dgm:prSet/>
      <dgm:spPr/>
      <dgm:t>
        <a:bodyPr/>
        <a:lstStyle/>
        <a:p>
          <a:endParaRPr lang="en-US"/>
        </a:p>
      </dgm:t>
    </dgm:pt>
    <dgm:pt modelId="{09E5A4B9-E888-47B0-A912-0CD19DD7FABB}" type="sibTrans" cxnId="{A363D676-F3BD-4296-B336-E4B6D04B6E83}">
      <dgm:prSet/>
      <dgm:spPr/>
      <dgm:t>
        <a:bodyPr/>
        <a:lstStyle/>
        <a:p>
          <a:endParaRPr lang="en-US"/>
        </a:p>
      </dgm:t>
    </dgm:pt>
    <dgm:pt modelId="{2E8073A6-22F0-40F7-98A6-1394009FC7C9}" type="pres">
      <dgm:prSet presAssocID="{E08C5693-E23C-4F19-995D-84614ABCA3D4}" presName="linear" presStyleCnt="0">
        <dgm:presLayoutVars>
          <dgm:animLvl val="lvl"/>
          <dgm:resizeHandles val="exact"/>
        </dgm:presLayoutVars>
      </dgm:prSet>
      <dgm:spPr/>
    </dgm:pt>
    <dgm:pt modelId="{6F7955A4-8AA9-46BC-B73C-20B0C29891EC}" type="pres">
      <dgm:prSet presAssocID="{D71BF667-7F4A-44C2-A58D-1BCD9617666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FBA412D-9651-4FA4-B75A-3D15A6150F0C}" type="pres">
      <dgm:prSet presAssocID="{D71BF667-7F4A-44C2-A58D-1BCD9617666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81AF21B-C9AE-406D-8924-56247485812B}" srcId="{E08C5693-E23C-4F19-995D-84614ABCA3D4}" destId="{D71BF667-7F4A-44C2-A58D-1BCD96176662}" srcOrd="0" destOrd="0" parTransId="{EF51C405-9807-4474-A9C7-52FF6FCC98B1}" sibTransId="{912E3B31-54C1-4AFE-A66B-42AD3B60EA46}"/>
    <dgm:cxn modelId="{33E5FF25-2EFC-48CF-8848-87808084C0B9}" type="presOf" srcId="{DADC3738-290C-4C2C-9520-1D794536DE41}" destId="{2FBA412D-9651-4FA4-B75A-3D15A6150F0C}" srcOrd="0" destOrd="2" presId="urn:microsoft.com/office/officeart/2005/8/layout/vList2"/>
    <dgm:cxn modelId="{C8EE0235-0ADE-4A96-ADAD-29C2D61B4FD0}" type="presOf" srcId="{E08C5693-E23C-4F19-995D-84614ABCA3D4}" destId="{2E8073A6-22F0-40F7-98A6-1394009FC7C9}" srcOrd="0" destOrd="0" presId="urn:microsoft.com/office/officeart/2005/8/layout/vList2"/>
    <dgm:cxn modelId="{C0601061-3119-44CD-A995-E66D5EE2F72C}" type="presOf" srcId="{04AE7FE9-1358-4B6B-A9E1-53019CBD9EDF}" destId="{2FBA412D-9651-4FA4-B75A-3D15A6150F0C}" srcOrd="0" destOrd="1" presId="urn:microsoft.com/office/officeart/2005/8/layout/vList2"/>
    <dgm:cxn modelId="{C7BBB16D-BE33-4D58-A582-F7BDF6774C41}" srcId="{D71BF667-7F4A-44C2-A58D-1BCD96176662}" destId="{04AE7FE9-1358-4B6B-A9E1-53019CBD9EDF}" srcOrd="1" destOrd="0" parTransId="{F3CBA5A4-A502-4F4E-8939-818DD15FDC11}" sibTransId="{2907CFCD-A808-447E-BB05-01DBDCBFB2CB}"/>
    <dgm:cxn modelId="{A363D676-F3BD-4296-B336-E4B6D04B6E83}" srcId="{D71BF667-7F4A-44C2-A58D-1BCD96176662}" destId="{DADC3738-290C-4C2C-9520-1D794536DE41}" srcOrd="2" destOrd="0" parTransId="{76A61DF3-8BFB-4F4C-A39E-EC6DAB372FB0}" sibTransId="{09E5A4B9-E888-47B0-A912-0CD19DD7FABB}"/>
    <dgm:cxn modelId="{7AFFD485-77D0-459C-B2E0-199C15A9D05E}" type="presOf" srcId="{C620FA87-1B6A-4862-A658-2F5DAB5B80E0}" destId="{2FBA412D-9651-4FA4-B75A-3D15A6150F0C}" srcOrd="0" destOrd="0" presId="urn:microsoft.com/office/officeart/2005/8/layout/vList2"/>
    <dgm:cxn modelId="{2C7D838D-F2A7-4872-B36D-D863E603EB60}" type="presOf" srcId="{D71BF667-7F4A-44C2-A58D-1BCD96176662}" destId="{6F7955A4-8AA9-46BC-B73C-20B0C29891EC}" srcOrd="0" destOrd="0" presId="urn:microsoft.com/office/officeart/2005/8/layout/vList2"/>
    <dgm:cxn modelId="{335718D3-83B3-467D-B6EC-C474ED423D4B}" srcId="{D71BF667-7F4A-44C2-A58D-1BCD96176662}" destId="{C620FA87-1B6A-4862-A658-2F5DAB5B80E0}" srcOrd="0" destOrd="0" parTransId="{4E7D5D82-FDC5-4AA5-8CFA-6B1FD016CB23}" sibTransId="{3555CA3D-31DE-4C12-B6A8-FA374B7115B6}"/>
    <dgm:cxn modelId="{54D7FE15-6BB1-4B1A-8CB3-F57FB17C8E2D}" type="presParOf" srcId="{2E8073A6-22F0-40F7-98A6-1394009FC7C9}" destId="{6F7955A4-8AA9-46BC-B73C-20B0C29891EC}" srcOrd="0" destOrd="0" presId="urn:microsoft.com/office/officeart/2005/8/layout/vList2"/>
    <dgm:cxn modelId="{46CFF6E7-098A-4D95-ACAA-A9AB03B27FB1}" type="presParOf" srcId="{2E8073A6-22F0-40F7-98A6-1394009FC7C9}" destId="{2FBA412D-9651-4FA4-B75A-3D15A6150F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955A4-8AA9-46BC-B73C-20B0C29891EC}">
      <dsp:nvSpPr>
        <dsp:cNvPr id="0" name=""/>
        <dsp:cNvSpPr/>
      </dsp:nvSpPr>
      <dsp:spPr>
        <a:xfrm>
          <a:off x="0" y="37537"/>
          <a:ext cx="6400800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/>
            <a:t>Related works and repository</a:t>
          </a:r>
          <a:endParaRPr lang="en-US" sz="3500" kern="1200"/>
        </a:p>
      </dsp:txBody>
      <dsp:txXfrm>
        <a:off x="40980" y="78517"/>
        <a:ext cx="6318840" cy="757514"/>
      </dsp:txXfrm>
    </dsp:sp>
    <dsp:sp modelId="{2FBA412D-9651-4FA4-B75A-3D15A6150F0C}">
      <dsp:nvSpPr>
        <dsp:cNvPr id="0" name=""/>
        <dsp:cNvSpPr/>
      </dsp:nvSpPr>
      <dsp:spPr>
        <a:xfrm>
          <a:off x="0" y="877012"/>
          <a:ext cx="6400800" cy="441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2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 Research on Improved Canny Edge Detection Algorithm (Jun Li1 and She)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/>
            <a:t>International Journal of Computer Applications (0975 – 8887)Volume 69– No.9, May 201321Automatic Number Plate Recognition System(ANPR): A Survey</a:t>
          </a:r>
          <a:br>
            <a:rPr lang="en-US" sz="2700" kern="1200" dirty="0"/>
          </a:b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Smart Parking Systems and Sensors: A SurveyG. Revathi1, V. R. Sarma Dhulipala</a:t>
          </a:r>
          <a:endParaRPr lang="en-US" sz="2700" kern="1200"/>
        </a:p>
      </dsp:txBody>
      <dsp:txXfrm>
        <a:off x="0" y="877012"/>
        <a:ext cx="6400800" cy="441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11/18/22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11/18/22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j-compute.org/index.php/compute/article/view/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5434449@N08/42971219770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open-electronics.org/cayenne-for-arduino-beta/xcayenne-arduino-devices-png-pagespeed-ic_-ewsfuqq-ce/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1621-car-transpare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aimartinjg/14194548233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otus-car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nny_edge_detect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Parking Lot</a:t>
            </a:r>
            <a:endParaRPr dirty="0"/>
          </a:p>
        </p:txBody>
      </p:sp>
      <p:pic>
        <p:nvPicPr>
          <p:cNvPr id="5" name="Picture 4" descr="A picture containing grass, outdoor, green&#10;&#10;Description automatically generated">
            <a:extLst>
              <a:ext uri="{FF2B5EF4-FFF2-40B4-BE49-F238E27FC236}">
                <a16:creationId xmlns:a16="http://schemas.microsoft.com/office/drawing/2014/main" id="{4F8013A3-3C2E-05EE-F37A-BB92BB58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34400" y="304800"/>
            <a:ext cx="1943595" cy="21243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Graphic 20" descr="Convertible with solid fill">
            <a:extLst>
              <a:ext uri="{FF2B5EF4-FFF2-40B4-BE49-F238E27FC236}">
                <a16:creationId xmlns:a16="http://schemas.microsoft.com/office/drawing/2014/main" id="{DFD6FEFA-6F6C-77C9-EF8E-10696344A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7950" y="6096000"/>
            <a:ext cx="1009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780A371-578C-B933-0262-8837EDC68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" t="19491" r="-745" b="-7852"/>
          <a:stretch/>
        </p:blipFill>
        <p:spPr bwMode="auto">
          <a:xfrm>
            <a:off x="1828800" y="304800"/>
            <a:ext cx="7467600" cy="6419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612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 – chap II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D3E25-632D-4445-3DEA-E63B4FE649CD}"/>
              </a:ext>
            </a:extLst>
          </p:cNvPr>
          <p:cNvSpPr txBox="1"/>
          <p:nvPr/>
        </p:nvSpPr>
        <p:spPr>
          <a:xfrm>
            <a:off x="6629400" y="28194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file=open('</a:t>
            </a:r>
            <a:r>
              <a:rPr lang="en-US" dirty="0" err="1"/>
              <a:t>car.txt',’a</a:t>
            </a:r>
            <a:r>
              <a:rPr lang="en-US" dirty="0"/>
              <a:t>')            </a:t>
            </a:r>
          </a:p>
          <a:p>
            <a:r>
              <a:rPr lang="en-US" dirty="0"/>
              <a:t> for line in file:  </a:t>
            </a:r>
          </a:p>
          <a:p>
            <a:r>
              <a:rPr lang="en-US" dirty="0"/>
              <a:t>        for word in text:                           </a:t>
            </a:r>
          </a:p>
          <a:p>
            <a:r>
              <a:rPr lang="en-US" dirty="0"/>
              <a:t>               line = </a:t>
            </a:r>
            <a:r>
              <a:rPr lang="en-US" dirty="0" err="1"/>
              <a:t>line.replace</a:t>
            </a:r>
            <a:r>
              <a:rPr lang="en-US" dirty="0"/>
              <a:t>(text, "")</a:t>
            </a:r>
          </a:p>
          <a:p>
            <a:r>
              <a:rPr lang="en-US" dirty="0"/>
              <a:t>               </a:t>
            </a:r>
            <a:r>
              <a:rPr lang="en-US" dirty="0" err="1"/>
              <a:t>file.write</a:t>
            </a:r>
            <a:r>
              <a:rPr lang="en-US" dirty="0"/>
              <a:t>(line) </a:t>
            </a:r>
          </a:p>
          <a:p>
            <a:r>
              <a:rPr lang="en-US" dirty="0"/>
              <a:t>  </a:t>
            </a:r>
            <a:r>
              <a:rPr lang="en-US" dirty="0" err="1"/>
              <a:t>file.close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4EE7E-C3C0-261E-6C2C-BA4C86DFE55F}"/>
              </a:ext>
            </a:extLst>
          </p:cNvPr>
          <p:cNvSpPr txBox="1"/>
          <p:nvPr/>
        </p:nvSpPr>
        <p:spPr>
          <a:xfrm>
            <a:off x="2600136" y="334300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file=open('</a:t>
            </a:r>
            <a:r>
              <a:rPr lang="en-US" dirty="0" err="1"/>
              <a:t>car.txt','a</a:t>
            </a:r>
            <a:r>
              <a:rPr lang="en-US" dirty="0"/>
              <a:t>')</a:t>
            </a:r>
          </a:p>
          <a:p>
            <a:r>
              <a:rPr lang="en-US" dirty="0" err="1"/>
              <a:t>file.write</a:t>
            </a:r>
            <a:r>
              <a:rPr lang="en-US" dirty="0"/>
              <a:t>('/n')</a:t>
            </a:r>
          </a:p>
          <a:p>
            <a:r>
              <a:rPr lang="en-US" dirty="0" err="1"/>
              <a:t>file.write</a:t>
            </a:r>
            <a:r>
              <a:rPr lang="en-US" dirty="0"/>
              <a:t>(text)</a:t>
            </a:r>
          </a:p>
          <a:p>
            <a:r>
              <a:rPr lang="en-US" dirty="0" err="1"/>
              <a:t>file.close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871FCA-1888-1762-60CC-69696A4639A1}"/>
              </a:ext>
            </a:extLst>
          </p:cNvPr>
          <p:cNvSpPr/>
          <p:nvPr/>
        </p:nvSpPr>
        <p:spPr>
          <a:xfrm>
            <a:off x="2133600" y="2667000"/>
            <a:ext cx="3810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4C5E4C-1D6E-E366-DEB6-80840BB35BA5}"/>
              </a:ext>
            </a:extLst>
          </p:cNvPr>
          <p:cNvSpPr/>
          <p:nvPr/>
        </p:nvSpPr>
        <p:spPr>
          <a:xfrm>
            <a:off x="2286000" y="2819400"/>
            <a:ext cx="3810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DD118-38CA-3FA8-1EDF-4ADD40FFB231}"/>
              </a:ext>
            </a:extLst>
          </p:cNvPr>
          <p:cNvSpPr/>
          <p:nvPr/>
        </p:nvSpPr>
        <p:spPr>
          <a:xfrm>
            <a:off x="6172200" y="2438400"/>
            <a:ext cx="4038600" cy="2590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559B7D-D132-8665-3DF7-F89CC22DEDDB}"/>
              </a:ext>
            </a:extLst>
          </p:cNvPr>
          <p:cNvSpPr/>
          <p:nvPr/>
        </p:nvSpPr>
        <p:spPr>
          <a:xfrm>
            <a:off x="6324600" y="2209800"/>
            <a:ext cx="3733800" cy="2971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0439A-FDA4-C2AC-D1C4-54C93203E114}"/>
              </a:ext>
            </a:extLst>
          </p:cNvPr>
          <p:cNvSpPr/>
          <p:nvPr/>
        </p:nvSpPr>
        <p:spPr>
          <a:xfrm>
            <a:off x="1324881" y="5181599"/>
            <a:ext cx="6978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Using  Append method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9E946D5-5428-4DF2-88E4-A58965741EFD}"/>
              </a:ext>
            </a:extLst>
          </p:cNvPr>
          <p:cNvSpPr/>
          <p:nvPr/>
        </p:nvSpPr>
        <p:spPr>
          <a:xfrm rot="3278161">
            <a:off x="4733817" y="4339158"/>
            <a:ext cx="914400" cy="1066799"/>
          </a:xfrm>
          <a:prstGeom prst="leftArrow">
            <a:avLst>
              <a:gd name="adj1" fmla="val 50000"/>
              <a:gd name="adj2" fmla="val 36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914400"/>
            <a:ext cx="11274552" cy="609600"/>
          </a:xfrm>
        </p:spPr>
        <p:txBody>
          <a:bodyPr/>
          <a:lstStyle/>
          <a:p>
            <a:r>
              <a:rPr lang="en-US" dirty="0"/>
              <a:t>Storing String into txt file using python file handling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447800"/>
            <a:ext cx="7772400" cy="4648201"/>
          </a:xfrm>
        </p:spPr>
        <p:txBody>
          <a:bodyPr/>
          <a:lstStyle/>
          <a:p>
            <a:r>
              <a:rPr lang="en-US" dirty="0"/>
              <a:t>We use append method of python and appending numbers to file system</a:t>
            </a:r>
          </a:p>
          <a:p>
            <a:r>
              <a:rPr lang="en-US" dirty="0"/>
              <a:t>Once  it detect from exit side camera it will remove existing string from file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3F3199-B562-57DF-4BA9-27024A8C72FE}"/>
              </a:ext>
            </a:extLst>
          </p:cNvPr>
          <p:cNvSpPr txBox="1"/>
          <p:nvPr/>
        </p:nvSpPr>
        <p:spPr>
          <a:xfrm>
            <a:off x="1371600" y="990600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</a:rPr>
              <a:t>Experiments</a:t>
            </a:r>
            <a:endParaRPr lang="en-US" b="0" i="0" dirty="0">
              <a:solidFill>
                <a:schemeClr val="tx1"/>
              </a:solidFill>
              <a:effectLst/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0F76-FD32-F844-5DC1-73A6E20323A2}"/>
              </a:ext>
            </a:extLst>
          </p:cNvPr>
          <p:cNvSpPr txBox="1"/>
          <p:nvPr/>
        </p:nvSpPr>
        <p:spPr>
          <a:xfrm>
            <a:off x="1676400" y="20574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Try to display empty parking slots to public using cayenne but unfortunately couldn’t fulfill that one.  </a:t>
            </a:r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6573899-6A2E-41BA-F7DD-18DA3BEFA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98887" y="884694"/>
            <a:ext cx="3795366" cy="2920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A6C534B-604E-4BBC-882C-D24D19E11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00200" y="3886200"/>
            <a:ext cx="71247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F0B627-75DB-8498-2B3C-926CA425F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693920"/>
              </p:ext>
            </p:extLst>
          </p:nvPr>
        </p:nvGraphicFramePr>
        <p:xfrm>
          <a:off x="760412" y="7620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raphic 15" descr="Person with idea with solid fill">
            <a:extLst>
              <a:ext uri="{FF2B5EF4-FFF2-40B4-BE49-F238E27FC236}">
                <a16:creationId xmlns:a16="http://schemas.microsoft.com/office/drawing/2014/main" id="{EDC27803-0238-C423-317E-7F3A5BA8C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0000" y="12954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  <a:p>
            <a:r>
              <a:rPr lang="en-US" dirty="0"/>
              <a:t>Why we Selected our topic</a:t>
            </a:r>
          </a:p>
          <a:p>
            <a:r>
              <a:rPr lang="en-US" dirty="0"/>
              <a:t>How we implemented</a:t>
            </a:r>
          </a:p>
          <a:p>
            <a:r>
              <a:rPr lang="en-US" dirty="0"/>
              <a:t>Related works and repository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anumGothic" pitchFamily="2" charset="-127"/>
                <a:ea typeface="NanumGothic" pitchFamily="2" charset="-127"/>
              </a:rPr>
              <a:t>Outcomes and result analysis</a:t>
            </a:r>
          </a:p>
          <a:p>
            <a:r>
              <a:rPr lang="en-US" dirty="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</a:rPr>
              <a:t>Experiments</a:t>
            </a:r>
            <a:endParaRPr lang="en-US" b="0" i="0" dirty="0">
              <a:solidFill>
                <a:schemeClr val="tx1"/>
              </a:solidFill>
              <a:effectLst/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7" name="Picture 6" descr="A yellow sports car&#10;&#10;Description automatically generated with low confidence">
            <a:extLst>
              <a:ext uri="{FF2B5EF4-FFF2-40B4-BE49-F238E27FC236}">
                <a16:creationId xmlns:a16="http://schemas.microsoft.com/office/drawing/2014/main" id="{AD32C40F-AA21-8ECD-DB37-24E8F7A0B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2600" y="1295400"/>
            <a:ext cx="62725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C5E2-EB5B-D299-04D5-714DD4BE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C6B3-A57E-5F9F-B804-D2529A9E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Smart parking System</a:t>
            </a:r>
          </a:p>
        </p:txBody>
      </p:sp>
      <p:pic>
        <p:nvPicPr>
          <p:cNvPr id="5" name="Picture 4" descr="A picture containing text, building, outdoor, way&#10;&#10;Description automatically generated">
            <a:extLst>
              <a:ext uri="{FF2B5EF4-FFF2-40B4-BE49-F238E27FC236}">
                <a16:creationId xmlns:a16="http://schemas.microsoft.com/office/drawing/2014/main" id="{BDF672D1-0DDF-FF65-398A-CCD58DF43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400" y="3102768"/>
            <a:ext cx="9296400" cy="337423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29956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D9A-4D3A-9E4C-15D4-A3EE189A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Selected our topic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300B-2CF5-3992-92D1-46EEBB34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Traditional Car Parking Problems Faced By Drivers</a:t>
            </a:r>
          </a:p>
          <a:p>
            <a:r>
              <a:rPr lang="en-US" sz="3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Cost , Time Efficient Solution</a:t>
            </a:r>
          </a:p>
          <a:p>
            <a:r>
              <a:rPr lang="en-US" sz="3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security purpose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blue sports car&#10;&#10;Description automatically generated">
            <a:extLst>
              <a:ext uri="{FF2B5EF4-FFF2-40B4-BE49-F238E27FC236}">
                <a16:creationId xmlns:a16="http://schemas.microsoft.com/office/drawing/2014/main" id="{A83DFBD2-9CDA-77AE-2EEA-0E441E806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5200" y="2438400"/>
            <a:ext cx="44291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3BE7-ECA6-C3CE-05E7-FB7E387D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implemented with 3 raspberry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E614B2D-F69D-B257-84E9-124408AC9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05275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C81575B-19D0-ED22-EE71-7C423610E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295400"/>
            <a:ext cx="3429000" cy="449580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CE07A8E-B9E1-E6FB-EB04-C85969173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19200"/>
            <a:ext cx="3733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3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DD93-FD78-E04E-4CA8-7E6B60E2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We detect vehicle </a:t>
            </a:r>
          </a:p>
        </p:txBody>
      </p:sp>
      <p:pic>
        <p:nvPicPr>
          <p:cNvPr id="4" name="Picture 3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133A92D8-F69D-CA4D-13ED-9CEB427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1"/>
          <a:stretch/>
        </p:blipFill>
        <p:spPr>
          <a:xfrm>
            <a:off x="1524000" y="1825625"/>
            <a:ext cx="4343400" cy="4270375"/>
          </a:xfrm>
          <a:prstGeom prst="rect">
            <a:avLst/>
          </a:prstGeom>
          <a:noFill/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CC46E-5A1A-79D3-0E0E-DEF66650A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vert="horz">
            <a:normAutofit/>
          </a:bodyPr>
          <a:lstStyle/>
          <a:p>
            <a:r>
              <a:rPr lang="en-US" dirty="0"/>
              <a:t>We  use  ultrasonic hc-sro4 sensor to  detect vehicle distance  and return the distance  and  if distance is &lt; 10cm  it return 1 and it will start servo motor 9g and it moves 90 degree. After 5s it will come back to 0 degree.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capture Number plate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6172200" cy="4270375"/>
          </a:xfrm>
        </p:spPr>
        <p:txBody>
          <a:bodyPr/>
          <a:lstStyle/>
          <a:p>
            <a:r>
              <a:rPr lang="en-US" dirty="0"/>
              <a:t>Using python libraries implementing  a canny  edge detection method</a:t>
            </a:r>
            <a:endParaRPr dirty="0"/>
          </a:p>
          <a:p>
            <a:r>
              <a:rPr lang="en-US" dirty="0"/>
              <a:t>From that detecting  the number plate.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8" name="Picture 7" descr="A close up of a bird&#10;&#10;Description automatically generated with medium confidence">
            <a:extLst>
              <a:ext uri="{FF2B5EF4-FFF2-40B4-BE49-F238E27FC236}">
                <a16:creationId xmlns:a16="http://schemas.microsoft.com/office/drawing/2014/main" id="{BD118F75-745F-A8EC-7F0F-837A47C85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0400" y="2514600"/>
            <a:ext cx="3810000" cy="2686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Canny edge detector - Wikiwand">
            <a:extLst>
              <a:ext uri="{FF2B5EF4-FFF2-40B4-BE49-F238E27FC236}">
                <a16:creationId xmlns:a16="http://schemas.microsoft.com/office/drawing/2014/main" id="{6708AAD2-382F-5825-1EC0-5FE913796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275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94991-59F6-E967-9EB3-509629A9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1825625"/>
            <a:ext cx="9448800" cy="427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contour function will be used to detect the rectangular objects in the image to find the number plate.</a:t>
            </a:r>
          </a:p>
          <a:p>
            <a:r>
              <a:rPr lang="en-US" dirty="0"/>
              <a:t> Character Segmentation. (</a:t>
            </a:r>
            <a:r>
              <a:rPr lang="en-US" sz="1600" dirty="0"/>
              <a:t>Once Contour detects the License Plate, we have to crop it out and save it as a new image)</a:t>
            </a:r>
          </a:p>
          <a:p>
            <a:r>
              <a:rPr lang="en-US" dirty="0"/>
              <a:t>Character Recognition.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Character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Segmenta</a:t>
            </a:r>
            <a:endParaRPr lang="en-US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             edged = cv2.Canny(gray, 30, 200) #Canny Edge Method</a:t>
            </a:r>
          </a:p>
          <a:p>
            <a:r>
              <a:rPr lang="en-US" dirty="0"/>
              <a:t>https://indiantechwarrior.com/canny-edge-detection-for-image-processing/#:~:text=Canny%20edge%20detection%20uses%20linear,process%20called%20non%2Dmaximal%20suppression.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C8BA6-CF33-A486-882A-3F8DE3F419F6}"/>
              </a:ext>
            </a:extLst>
          </p:cNvPr>
          <p:cNvSpPr/>
          <p:nvPr/>
        </p:nvSpPr>
        <p:spPr>
          <a:xfrm>
            <a:off x="1752600" y="3581400"/>
            <a:ext cx="838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gray = cv2.cvtColor(image, cv2.COLOR_BGR2GRAY) #convert to grey scale</a:t>
            </a:r>
          </a:p>
          <a:p>
            <a:pPr algn="ctr"/>
            <a:r>
              <a:rPr lang="en-US" dirty="0"/>
              <a:t>             gray = cv2.bilateralFilter(gray, 11, 17, 17) #Blur to reduce noise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2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2E7172D3-980A-D6C6-97A1-25FFFF44C4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200" y="0"/>
            <a:ext cx="14249400" cy="6858000"/>
          </a:xfrm>
        </p:spPr>
      </p:pic>
    </p:spTree>
    <p:extLst>
      <p:ext uri="{BB962C8B-B14F-4D97-AF65-F5344CB8AC3E}">
        <p14:creationId xmlns:p14="http://schemas.microsoft.com/office/powerpoint/2010/main" val="122916080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1960</TotalTime>
  <Words>459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NanumGothic</vt:lpstr>
      <vt:lpstr>Arial</vt:lpstr>
      <vt:lpstr>Candara</vt:lpstr>
      <vt:lpstr>Consolas</vt:lpstr>
      <vt:lpstr>Open Sans</vt:lpstr>
      <vt:lpstr>Tech Computer 16x9</vt:lpstr>
      <vt:lpstr>Smart Parking Lot</vt:lpstr>
      <vt:lpstr>content</vt:lpstr>
      <vt:lpstr>Topic </vt:lpstr>
      <vt:lpstr>Why we Selected our topic </vt:lpstr>
      <vt:lpstr>How we implemented with 3 raspberry  </vt:lpstr>
      <vt:lpstr>We detect vehicle </vt:lpstr>
      <vt:lpstr>How we capture Number plate</vt:lpstr>
      <vt:lpstr>PowerPoint Presentation</vt:lpstr>
      <vt:lpstr>PowerPoint Presentation</vt:lpstr>
      <vt:lpstr>PowerPoint Presentation</vt:lpstr>
      <vt:lpstr>File handling – chap II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Lot</dc:title>
  <dc:creator>아식</dc:creator>
  <cp:lastModifiedBy>Mushtariy Abdurakhmonova</cp:lastModifiedBy>
  <cp:revision>10</cp:revision>
  <dcterms:created xsi:type="dcterms:W3CDTF">2022-06-07T07:33:04Z</dcterms:created>
  <dcterms:modified xsi:type="dcterms:W3CDTF">2022-11-18T12:53:49Z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