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cdade8c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cdade8c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cdade8c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cdade8c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cdade8c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cdade8c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cdade8c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1cdade8c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1cdade8c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1cdade8c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1cdade8c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1cdade8c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cdade8c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cdade8c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cdade8c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1cdade8c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cc743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1cc743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1cc743b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1cc743b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cdade8c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cdade8c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1d101da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1d101da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1d101da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1d101da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cdade8c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cdade8c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cdade8c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cdade8c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cdade8c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cdade8c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cdade8c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cdade8c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cdade8c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cdade8c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cdade8c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cdade8c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cdade8c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cdade8c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ba.tools/redmine#" TargetMode="External"/><Relationship Id="rId4" Type="http://schemas.openxmlformats.org/officeDocument/2006/relationships/hyperlink" Target="https://ru.wikipedia.org/wiki/%D0%9F%D1%80%D0%BE%D1%82%D0%BE%D0%BA%D0%BE%D0%BB_%D0%BF%D0%B5%D1%80%D0%B5%D0%B4%D0%B0%D1%87%D0%B8_%D0%B4%D0%B0%D0%BD%D0%BD%D1%8B%D1%85" TargetMode="External"/><Relationship Id="rId5" Type="http://schemas.openxmlformats.org/officeDocument/2006/relationships/hyperlink" Target="https://ru.wikipedia.org/wiki/TCP/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66250"/>
            <a:ext cx="50175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 (Требования)</a:t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, введение в bug tracking systems.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114350" y="3888050"/>
            <a:ext cx="2262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Урок 14.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297500" y="335300"/>
            <a:ext cx="70389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Наблюдение.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Может выражаться как в буквальном наблюдении за некими процессами, так и во включении проектного специалиста в эти процессы в качестве участника. С одной стороны, наблюдение позволяет увидеть то, о чём (по совершенно различным соображениям) могут умолчать интервьюируемые, анкетируемые и представители фокусных групп, но с другой — отнимает очень много времени и чаще всего позволяет увидеть лишь часть процессов.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Прототипирование.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Состоит в демонстрации и обсуждении промежуточных версий продукта (например, дизайн страниц сайта может быть сначала представлен в виде картинок, и лишь затем 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сверстан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). Это один из лучших путей поиска единого понимания и уточнения требований, однако он может привести к 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серьезным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дополнительным затратам при отсутствии специальных инструментов (позволяющих быстро создавать прототипы) и слишком раннем применении (когда требования ещё не стабильны, и высока вероятность создания прототипа, имеющего мало общего с тем, что хотел заказчик).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297500" y="135175"/>
            <a:ext cx="7038900" cy="43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Анализ документов.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Хорошо работает тогда, когда эксперты в предметной области (временно) недоступны, а также в предметных областях, имеющих обще-принятую устоявшуюся регламентирующую документацию. Также к этой технике от-носится и просто изучение документов, регламентирующих бизнес-процессы в предметной области заказчика или в конкретной организации, что позволяет приобрести необходимые для лучшего понимания сути проекта знания.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Самостоятельное описание.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Является не столько техникой выявления требований, сколько техникой их фиксации и формализации. Очень сложно (и даже нельзя!) пытаться самому «придумать требования за заказчика», но в спокойной обстановке можно самостоятельно обработать собранную информацию и аккуратно оформить её для дальнейшего обсуждения и уточнения.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Моделирование процессов и взаимодействий.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Может применяться как к «бизнес процессам и взаимодействиям» (например: «договор на закупку формируется отделом закупок, визируется бухгалтерией и юридическим отделом…»), так и к «техническим процессам и взаимодействиям» (например: «платежное поручение генерируется модулем “Бухгалтерия”, шифруется модулем “Безопасность” и передается на сохранение в модуль “Хранилище”»). Данная техника требует высокой квалификации специалиста по бизнес-анализу, т.к. сопряжена с обработкой большого объема сложной (и часто плохо структурированной) информации.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297500" y="566500"/>
            <a:ext cx="7038900" cy="4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Единичность</a:t>
            </a:r>
            <a:r>
              <a:rPr b="1" lang="ru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Требование описывает одну и только одну вещь.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Завершенность</a:t>
            </a: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Требование полностью определено в одном месте и вся необходимая информация присутствует.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Последовательность</a:t>
            </a:r>
            <a:r>
              <a:rPr b="1" lang="ru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Требование не противоречит другим требованиям и полностью соответствует внешней документации.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Атомарность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Требование «атомарно». То есть оно не может быть разбито на ряд более детальных требований без потери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завершенности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Отслеживаемость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 - Требование полностью или частично соответствует деловым нуждам как заявлено заинтересованными лицами и документировано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Актуальность</a:t>
            </a:r>
            <a:r>
              <a:rPr b="1" lang="ru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- Требование не стало устаревшим с течением времени.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Выполнимость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Требование может быть реализовано в пределах проекта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Недвусмысленность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Требование кратко определено без обращения к техническому жаргону, акронимам и другим скрытым формулировкам. Оно выражает объективные факты, не субъективные мнения. Возможна одна и только одна интерпретация. Определение не содержит нечётких фраз. Использование отрицательных утверждений и составных утверждений запрещено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Обязательность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 - Требование представляет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определенную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заинтересованным лицом характеристику, отсутствие которой приведёт к неполноценности решения, которая не может быть проигнорирована. Необязательное требование — противоречие самому понятию требования.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Проверяемость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Реализованность требования может быть определена через один из четырёх возможных методов: осмотр, демонстрация, тест или анализ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297575" y="180250"/>
            <a:ext cx="7038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Характеристики качественных требований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Анализ требований</a:t>
            </a:r>
            <a:endParaRPr sz="18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По разным оценкам, в требованиях зарождается от ½ до ¾ всех проблем с программным обеспечением. При разработке требований часто возникают проблемы двусмысленности, неполноты, и несогласованности отдельных требований. Устранение этих проблем на этапе разработки требований стоит на несколько порядков меньше, чем устранение этих же проблем на поздних стадиях разработки. Для решения и устранения этих проблем существует процесс разработки требований. При разработке требований существует технический компромисс между слишком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неопределенными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требованиями и требованиями столь детализированными, что они: - требуют много времени для разработки, иногда даже рискуют устареть к концу разработки; - ограничивают возможные способы реализации; - являются слишком дорогостоящими.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Документирование требований.</a:t>
            </a:r>
            <a:endParaRPr sz="1800"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Требования должны быть обязательно задокументированны. Требования обычно используются как средство коммуникации между различными заинтересованными лицами. Это означает, что требования должны быть просты и понятны для обычных пользователей и разработчиков. Один общий способ задокументировать требование — это написать утверждение о том, что должна сделать система. Встречаются следующие типы документов требований: - Концепция программы (Vision) - Спецификация программного обеспечения (англ. Software Requirements Specification, SRS) Спецификацию программного обеспечения часто называют техническим заданием. Это ошибка. Спецификация требований является частью технического задания в случае создания автоматизированных информационных систем. Спецификация требований объединяет в себе описание всех требований и может представлять собой весьма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объемный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документ (сотни страниц и более). За создание спецификации программного обеспечения и написание требований отвечает бизнес-аналитик.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Техники тестирования требований.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297500" y="849750"/>
            <a:ext cx="70389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Взаимный просмотр.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-Эта техника тестирования может быть представлена в одной из трёх следующих форм: Беглый просмотр , Технический просмотр , Формальная инспекция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Задавание вопросов.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-Если хоть что-то в требованиях вызывает у вас непонимание или подозрение — задавайте вопросы. Можно спросить представителей заказчика, можно обратиться к справочной информации или к более опытным коллегам.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Тест-кейсы и чек-листы.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-Продумывание чек-листов и тест-кейсов в процессе анализа требований позволяет нам определить, насколько требование проверяемо.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Исследование поведения системы.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При использовании этой техники, тестированию подвергается, как правило, не одно требование, а целый набор. Тестировщик мысленно моделирует процесс работы пользователя с системой, созданной по тестируемым требованиям, и ищет неоднозначные или не описанные варианты поведения системы.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Графическое представление.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Чтобы увидеть общую картину требований в целом, очень удобно использовать рисунки, схемы, диаграммы, интеллект-карты. Графическое представление удобно одновременно своей наглядностью и краткостью.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Прототипирование.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 - Эта техника часто является следствием создания графического представления и анализа поведения системы. С использованием специальных инструментов можно очень быстро сделать наброски пользовательских интерфейсов, оценить применимость тех или иных решений.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Traceability matrix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где T- test case,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R- Requirements.</a:t>
            </a:r>
            <a:endParaRPr sz="1100"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5027850" y="1567550"/>
            <a:ext cx="330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Матрица отслеживания требований (англ. - Requirements Traceability Matrix) - это таблица, которая связывает требования с их происхождением и отслеживает их в течение жизненного цикла проекта. Применение матрицы отслеживания требований помогает удостовериться, что каждое требование увеличивает ценность бизнеса, связывая его с целями бизнеса и проекта. Матрица указывает, какими именно тестами, какие требования мы покрываем.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78375"/>
            <a:ext cx="33623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Обзор bug tracking systems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</a:t>
            </a:r>
            <a:r>
              <a:rPr lang="ru"/>
              <a:t>багтрекеры</a:t>
            </a:r>
            <a:r>
              <a:rPr lang="ru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Redmine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TestTrack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FogBagz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Mantis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критерии для выбора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Функциональные возможности - гибкость настройки (позволяет сделать разнообразным жизненный цикл </a:t>
            </a:r>
            <a:r>
              <a:rPr lang="ru"/>
              <a:t>дефекта</a:t>
            </a:r>
            <a:r>
              <a:rPr lang="ru"/>
              <a:t> или task</a:t>
            </a:r>
            <a:r>
              <a:rPr lang="ru"/>
              <a:t> (задачи), простота понимания (система должна быть понятна новичку без заглядывания в мануалы),  поддержка ролевой модели (тестировщик. менеджер проекта, </a:t>
            </a:r>
            <a:r>
              <a:rPr lang="ru"/>
              <a:t>администратор</a:t>
            </a:r>
            <a:r>
              <a:rPr lang="ru"/>
              <a:t>, программист и тд. нужно для ограничения прав доступа ), простота использования (удобен ли баг </a:t>
            </a:r>
            <a:r>
              <a:rPr lang="ru"/>
              <a:t>трекер</a:t>
            </a:r>
            <a:r>
              <a:rPr lang="ru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Стоимость  (бесплатные, дешевые, </a:t>
            </a:r>
            <a:r>
              <a:rPr lang="ru"/>
              <a:t>дорогие</a:t>
            </a:r>
            <a:r>
              <a:rPr lang="ru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Расширяемость (</a:t>
            </a:r>
            <a:r>
              <a:rPr lang="ru"/>
              <a:t>масштабируемость</a:t>
            </a:r>
            <a:r>
              <a:rPr lang="ru"/>
              <a:t> ( на год и более, не на день 2 переход с одного </a:t>
            </a:r>
            <a:r>
              <a:rPr lang="ru"/>
              <a:t>багтрекера</a:t>
            </a:r>
            <a:r>
              <a:rPr lang="ru"/>
              <a:t> на другой это время), интеграция с другими продуктами, поддержка плагинов, поддержка самостоятельных расширений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Комьюнити (возможность задать вопрос и получить ответ)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и недостатки Jira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297500" y="780500"/>
            <a:ext cx="70389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гибкий и масштабируемый (самые различные </a:t>
            </a:r>
            <a:r>
              <a:rPr lang="ru" sz="1200"/>
              <a:t>кастомизации</a:t>
            </a:r>
            <a:r>
              <a:rPr lang="ru" sz="1200"/>
              <a:t>, масштабируемый- есть возможность запустить в облаке, есть возможность запустить на собственном сервере при минимальных резервах, можно подключить разные системы вплоть до бухгалтерсих и настроить единый процесс)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широкие возможности для аналитики процессов (трейкер подходт для занесения ошибков, траты времени сотрудников не для контроля над сотрудником, а для понимания куда тратиться время отдела,  на какие задачи оно уходит)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платный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Не прост в освоении на “продвинутом” уровне  ( на простом уровне запроса или оформления все очень просто, на уровне “Продвинутого пользователя” для отчетов,  фильтров надо писать сложные запросы,  выводить графики по большей части на уровне “продвинутого” работают аналитики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проблемы производительности ( очень энергоемко получить сложный запрос например: хочу видеть все крит ошибки по всем программам)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489800"/>
            <a:ext cx="7038900" cy="3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План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1. Определения.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2. Виды требований по уровням.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3. Виды требований по характеру.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4. Источники и пути выявления требований.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5. Характеристики качественных требований.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6. Анализ требований.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7. Документирование требований.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8. Техники тестирования требований.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9. Матрица отслеживания требований.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10. Обзор bug tracking systems.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11. Mantis.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Redmine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1297500" y="1023750"/>
            <a:ext cx="7038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Redmine - система для управления проектами и отслеживания багов. Сервис предоставляет опции для ведения нескольких задач одновременно с учётом гибкой настройки доступа и распределения прав среди участников. Программа поддерживает базы Oracle, Microsoft SQL Server, PostgreSQL, MySQL, СУБД  SQLit.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Ввиду бесплатности Redmine подходит среднему или малому бизнесу, фрилансерам, а также непрофильным организациям с обширным набором функций. Его можно использовать и для коллективной работы - здесь удобно вести мониторинг активности пользователей. Redmine понравится тем, кто ищет варианты для оптимизации проектных процессов и сокращения затрат.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Доступны ведение технической документации, организация форума, отправка e-mail уведомлений, а также классификация списков решенных и нерешенных планов по версиям. Есть календарь, диаграммы Ганта и настройка ролей. Redmine позволяет объединять задания в версии, оценивать и контролировать сроки исполнения, проставляя оценочные часы; система предлагает поддержку нескольких проектов с удобной интеграцией, пакетное редактирование тикетов, установку и настройку уникальных пользовательских ролей.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Для дополнительного планирования можно установить сторонние плагины стоимостью от 169$ за простые и функциональные чеклисты для задач, до 1999$ за пакет плагинов (Agile, Helpdesk, CRM, Invoices, Finance, Products, People, Checklists).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1289525" y="377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800"/>
              </a:spcBef>
              <a:spcAft>
                <a:spcPts val="300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Ключевые особенности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1289525" y="1551625"/>
            <a:ext cx="566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Возможность настройки продукта на любую предметную область бизнеса</a:t>
            </a:r>
            <a:endParaRPr sz="1200"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Поддержка нескольких аутентификаций </a:t>
            </a:r>
            <a:r>
              <a:rPr lang="ru" sz="1200">
                <a:uFill>
                  <a:noFill/>
                </a:uFill>
                <a:hlinkClick r:id="rId3"/>
              </a:rPr>
              <a:t>LDAP</a:t>
            </a:r>
            <a:endParaRPr sz="1200"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Создание задач по электронной почте</a:t>
            </a:r>
            <a:endParaRPr sz="1200"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Поддержка нескольких баз данных</a:t>
            </a:r>
            <a:endParaRPr sz="1200"/>
          </a:p>
          <a:p>
            <a:pPr indent="-3048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u" sz="1200"/>
              <a:t>Гибкая отчетность по проектам</a:t>
            </a:r>
            <a:endParaRPr sz="1200"/>
          </a:p>
          <a:p>
            <a:pPr indent="0" lvl="0" marL="0" rtl="0" algn="l">
              <a:spcBef>
                <a:spcPts val="7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33"/>
          <p:cNvSpPr txBox="1"/>
          <p:nvPr/>
        </p:nvSpPr>
        <p:spPr>
          <a:xfrm>
            <a:off x="6879225" y="1541275"/>
            <a:ext cx="19029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7600"/>
              </a:spcAft>
              <a:buNone/>
            </a:pP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LDAP — относительно простой </a:t>
            </a:r>
            <a:r>
              <a:rPr lang="ru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протокол</a:t>
            </a: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использующий </a:t>
            </a:r>
            <a:r>
              <a:rPr lang="ru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TCP/IP</a:t>
            </a:r>
            <a:r>
              <a:rPr lang="ru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и позволяющий производить операции аутентификации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392675"/>
            <a:ext cx="7038900" cy="4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Требования к программному обеспечению - совокупность утверждений относительно атрибутов, свойств или качеств программной системы, подлежащей реализации. Создаются в процессе разработки требований к программному обеспечению, в результате анализа требований.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Требование (requirement) - описание того, какие функции и с соблюдением каких условий должно выполнять приложение в процессе решения полезной для пользователя задачи.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IEEE Standard Glossary of Software Engineering Terminology(стандарт глоссарий технологии программной инженерии IEEE)  определяет требования как: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- Условия или возможности, необходимые пользователю для решения проблем или достижения целей;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- 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- Документированное представление условий или возможностей.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Цель требований- это создание качественного продукта.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Виды требований по уровням.</a:t>
            </a:r>
            <a:endParaRPr sz="1800"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Бизнес-требования - определяют назначение ПО, описываются в документе о видении (vision) и границах проекта.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- Пользовательские требования - определяют набор пользовательских задач, которые должна решать программа, а также способы (сценарии) их решения в системе. Пользовательские требования могут выражаться в виде фраз утверждений, в виде способов применения (use case), пользовательских историй (user story), сценариев взаимодействия (scenario).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- Функциональные требования — охватывают предполагаемое поведение системы, определяя действия, которые система способна выполнять. Описывается в системной спецификации.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193125"/>
            <a:ext cx="70389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Виды требований по характеру. </a:t>
            </a:r>
            <a:endParaRPr sz="18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579375"/>
            <a:ext cx="73932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Функциональный характер — требования к поведению системы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- Бизнес-требования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Пользовательские требования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Функциональные требования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Нефункциональный характер — требования к характеру поведения системы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Бизнес-правила — определяют ограничения, проистекающие из предметной области и свойств автоматизируемого объекта (предприятия)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- Системные требования и ограничения — определения элементарных операций, которые должна иметь система, а также различных условий, которым она может удовлетворять.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К системным требованиям и ограничениям относятся: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- Ограничения на программные интерфейсы, в том числе к внешним системам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Требования к атрибутам качества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Требования к применяемому оборудованию и ПО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Требования к документированию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Требования к дизайну и удобству использования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Требования к безопасности и 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надежности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Требования к показателям назначения (производительность, устойчивость к сбоям и т. п.)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- Требования к эксплуатации и персоналу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- Прочие требования и ограничения (внешние воздействия, мобильность, автономность и т. п.).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Источники и пути выявления требований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152300"/>
            <a:ext cx="70389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Чаще всего, слабое место процесса разработки - это отсутствие чётких требований. Основные причины отсутствия чётких требований 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- нехватка ресурсов для описания требований;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- наличие посредников между заказчиком и управляющим проектом;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- нежелание заказчика тратить деньги на «формальное» описание проекта.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Требования начинают свою жизнь на стороне заказчика.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Их сбор и выявление осуществляются с помощью следующих основных техник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444175"/>
            <a:ext cx="7038900" cy="4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Интервью.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Самый универсальный путь выявления требований, заключаю-щийся в общении проектного специалиста (как правило, специалиста по бизнес-анализу) и представителя заказчика (или эксперта, пользователя и т.д.) Интервью может проходить в классическом понимании этого слова (беседа в виде «вопрос-ответ»), в виде переписки и т.п. Главным здесь является то, что ключевыми фигурами выступают двое — интервьюируемый и интервьюер (хотя это и не исключает наличия «аудитории слушателей», например, в виде лиц, поставленных в копию переписки).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Работа с фокусными группами.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Может выступать как вариант «расширенного интервью», где источником информации является не одно лицо, а группа лиц (как правило, представляющих собой целевую аудиторию, и/или обладающих важ-ной для проекта информацией, и/или уполномоченных принимать важные для проекта решения).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297500" y="193125"/>
            <a:ext cx="7038900" cy="4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Анкетирование.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Этот вариант выявления требований вызывает много споров, т.к. при неверной реализации может привести к нулевому результату при объёмных затратах. В то же время при правильной организации анкетирование позволяет автоматически собрать и обработать огромное количество ответов от огромного количества респондентов. Ключевым фактором успеха является правильное составление анкеты, правильный выбор аудитории и правильное преподнесение анкеты.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Семинары и мозговой штурм.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Семинары позволяют группе людей очень быстро обменяться информацией (и наглядно продемонстрировать те или иные идеи), а также хорошо сочетаются с интервью, анкетированием, прототипированием и моделированием — в том числе для обсуждения результатов и формирования выводов и решений. Мозговой штурм может проводиться и как часть семинара, и как отдельный вид деятельности. Он позволяет за минимальное время сгенерировать большое количество идей, которые в дальнейшем можно не спеша рассмотреть с точки зрения их использования для развития проекта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