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Lato" panose="020F0502020204030203" pitchFamily="34" charset="0"/>
      <p:regular r:id="rId28"/>
      <p:bold r:id="rId29"/>
      <p:italic r:id="rId30"/>
      <p:boldItalic r:id="rId31"/>
    </p:embeddedFont>
    <p:embeddedFont>
      <p:font typeface="Montserrat" panose="00000500000000000000" pitchFamily="2" charset="-52"/>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0175deeb7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0175deeb7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0175deeb7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0175deeb7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0175deeb7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0175deeb7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60175deeb7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60175deeb7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0175deeb7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60175deeb7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0175deeb7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0175deeb7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60175deeb7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60175deeb7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60175deeb7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60175deeb7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60175deeb7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60175deeb7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0175deeb7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0175deeb7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0175deeb7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0175deeb7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60175deeb7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60175deeb7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60175deeb7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60175deeb7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60175deeb7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60175deeb7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60175deeb7_0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60175deeb7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0175deeb7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0175deeb7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0175deeb7_0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60175deeb7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0175deeb7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0175deeb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60175deeb7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60175deeb7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0175deeb7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0175deeb7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0175deeb7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0175deeb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60175deeb7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60175deeb7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0175deeb7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0175deeb7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0175deeb7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60175deeb7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ru" sz="1800">
                <a:latin typeface="Lato"/>
                <a:ea typeface="Lato"/>
                <a:cs typeface="Lato"/>
                <a:sym typeface="Lato"/>
              </a:rPr>
              <a:t>QA процесс, часть 2 (Подготовка, тестирование, рапортование, финальная фаза).</a:t>
            </a:r>
            <a:endParaRPr sz="1800">
              <a:latin typeface="Lato"/>
              <a:ea typeface="Lato"/>
              <a:cs typeface="Lato"/>
              <a:sym typeface="Lato"/>
            </a:endParaRPr>
          </a:p>
          <a:p>
            <a:pPr marL="0" marR="0" lvl="0" indent="0" algn="l" rtl="0">
              <a:lnSpc>
                <a:spcPct val="115000"/>
              </a:lnSpc>
              <a:spcBef>
                <a:spcPts val="1600"/>
              </a:spcBef>
              <a:spcAft>
                <a:spcPts val="1600"/>
              </a:spcAft>
              <a:buNone/>
            </a:pPr>
            <a:endParaRPr sz="1800">
              <a:latin typeface="Lato"/>
              <a:ea typeface="Lato"/>
              <a:cs typeface="Lato"/>
              <a:sym typeface="Lato"/>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ru" sz="1800"/>
              <a:t>Урок 17.</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ru" sz="1800">
                <a:latin typeface="Lato"/>
                <a:ea typeface="Lato"/>
                <a:cs typeface="Lato"/>
                <a:sym typeface="Lato"/>
              </a:rPr>
              <a:t>Например:</a:t>
            </a:r>
            <a:endParaRPr sz="1800"/>
          </a:p>
        </p:txBody>
      </p:sp>
      <p:sp>
        <p:nvSpPr>
          <p:cNvPr id="187" name="Google Shape;187;p22"/>
          <p:cNvSpPr txBox="1">
            <a:spLocks noGrp="1"/>
          </p:cNvSpPr>
          <p:nvPr>
            <p:ph type="body" idx="1"/>
          </p:nvPr>
        </p:nvSpPr>
        <p:spPr>
          <a:xfrm>
            <a:off x="1297500" y="1008625"/>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 Человек просто забыл использовать какой-либо стандарт или процесс. Напомните ему </a:t>
            </a:r>
            <a:endParaRPr/>
          </a:p>
          <a:p>
            <a:pPr marL="0" lvl="0" indent="0" algn="l" rtl="0">
              <a:spcBef>
                <a:spcPts val="1600"/>
              </a:spcBef>
              <a:spcAft>
                <a:spcPts val="0"/>
              </a:spcAft>
              <a:buNone/>
            </a:pPr>
            <a:r>
              <a:rPr lang="ru"/>
              <a:t>- Человек просто не знал о существовании стандарта или процесса или не знал, как именно его использовать. В таком случае необходимо улучшите коммуникации в команде или провести тренинг. </a:t>
            </a:r>
            <a:endParaRPr/>
          </a:p>
          <a:p>
            <a:pPr marL="0" lvl="0" indent="0" algn="l" rtl="0">
              <a:spcBef>
                <a:spcPts val="1600"/>
              </a:spcBef>
              <a:spcAft>
                <a:spcPts val="0"/>
              </a:spcAft>
              <a:buNone/>
            </a:pPr>
            <a:r>
              <a:rPr lang="ru"/>
              <a:t>- Стандарт или процесс не подходит для данной задачи. Либо адаптируйте сам процесс, либо попробуйте найти альтернативный способ. </a:t>
            </a:r>
            <a:endParaRPr/>
          </a:p>
          <a:p>
            <a:pPr marL="0" lvl="0" indent="0" algn="l" rtl="0">
              <a:spcBef>
                <a:spcPts val="1600"/>
              </a:spcBef>
              <a:spcAft>
                <a:spcPts val="0"/>
              </a:spcAft>
              <a:buNone/>
            </a:pPr>
            <a:r>
              <a:rPr lang="ru"/>
              <a:t>- Стандарт или процесс был неэффективным или слишком «громоздким» для данной ситуации. Необходимо упростить его так, чтобы он отвечали нуждам проекта. </a:t>
            </a:r>
            <a:endParaRPr/>
          </a:p>
          <a:p>
            <a:pPr marL="0" lvl="0" indent="0" algn="l" rtl="0">
              <a:spcBef>
                <a:spcPts val="1600"/>
              </a:spcBef>
              <a:spcAft>
                <a:spcPts val="1600"/>
              </a:spcAft>
              <a:buNone/>
            </a:pPr>
            <a:r>
              <a:rPr lang="ru"/>
              <a:t>Каждое нарушение стандарта или процесса – это возможность его изучить и улучшить, чтобы он соответствовал нуждам команды.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Анализ прошлых проектов</a:t>
            </a:r>
            <a:endParaRPr/>
          </a:p>
        </p:txBody>
      </p:sp>
      <p:sp>
        <p:nvSpPr>
          <p:cNvPr id="193" name="Google Shape;193;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ru"/>
              <a:t>Изученные уроки или постпрограммы (Post Programs or Post Project Analysis) - это один из самых мощных инструментов упреждающего улучшения качества нашей работы. Ретроспектива – это отдельно выделяемый отрезок времени, с целью обратить свой взгляд на проделанную работу, изучить полученный опыт и задать себе следующие вопросы: "Что было хорошо и как сделать так же в будущем?" и "Что было не так и как этого можно избежать?" Несмотря на то, что ретроспективы относят к лучшим практикам , используются они крайне редко. Две основные причины этого: «Сложно собрать всю команду на семинар по ретроспективе» и «Многие считают, что когда-то это делали, но это не приносило никакой пользы».</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body" idx="1"/>
          </p:nvPr>
        </p:nvSpPr>
        <p:spPr>
          <a:xfrm>
            <a:off x="1297500" y="493775"/>
            <a:ext cx="7038900" cy="3984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ru"/>
              <a:t>Первая причина возникает из-за того, что семинары по ретроспективе происходят в конце разработки проектов. Большинство членов команды уже работают на других проектах, а те, кто остались, заняты релизом проекта или его поддержкой. Гибкие методики решают эту проблему очень просто: не стоит делать всего лишь одну ретроспективу в конце проекта, необходимо делать ретроспективы на всем его протяжении. Преимущества: - Члены проекта всегда доступны, потому, что они все еще закреплены за проектом - Ежемесячный семинар по итогам, например, одной фазы проекта гораздо легче запланировать и он займет всего около часа (вместо целого дня). - Весь полученный опыт и наработки все еще свежи в памяти, и вряд ли что-то будет упущено - Полученные уроки можно применить к оставшейся части проекта. Вторая причина непопулярности ретроспектив – очень часто удается собрать много интересной и полезной информации, но нет никакой возможности использовать полученные данные на практике в будущих проектах.</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Использование Данных Дефекта</a:t>
            </a:r>
            <a:endParaRPr/>
          </a:p>
        </p:txBody>
      </p:sp>
      <p:sp>
        <p:nvSpPr>
          <p:cNvPr id="204" name="Google Shape;204;p25"/>
          <p:cNvSpPr txBox="1">
            <a:spLocks noGrp="1"/>
          </p:cNvSpPr>
          <p:nvPr>
            <p:ph type="body" idx="1"/>
          </p:nvPr>
        </p:nvSpPr>
        <p:spPr>
          <a:xfrm>
            <a:off x="1297500" y="711850"/>
            <a:ext cx="7038900" cy="376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Информация - это записи о просчетах в качестве, а это – список возможностей для улучшения качества на будущих проектах. Дефекты необходимо обязательно документировать. </a:t>
            </a:r>
            <a:endParaRPr/>
          </a:p>
          <a:p>
            <a:pPr marL="0" lvl="0" indent="0" algn="l" rtl="0">
              <a:spcBef>
                <a:spcPts val="1600"/>
              </a:spcBef>
              <a:spcAft>
                <a:spcPts val="0"/>
              </a:spcAft>
              <a:buNone/>
            </a:pPr>
            <a:r>
              <a:rPr lang="ru"/>
              <a:t>Информация о дефектах, которая может быть полезна для улучшения качества, включает следующие вопросы: </a:t>
            </a:r>
            <a:endParaRPr/>
          </a:p>
          <a:p>
            <a:pPr marL="0" lvl="0" indent="0" algn="l" rtl="0">
              <a:spcBef>
                <a:spcPts val="1600"/>
              </a:spcBef>
              <a:spcAft>
                <a:spcPts val="0"/>
              </a:spcAft>
              <a:buNone/>
            </a:pPr>
            <a:r>
              <a:rPr lang="ru"/>
              <a:t>- Что было не так? Решать нужно саму проблему, а не ее симптомы. </a:t>
            </a:r>
            <a:endParaRPr/>
          </a:p>
          <a:p>
            <a:pPr marL="0" lvl="0" indent="0" algn="l" rtl="0">
              <a:spcBef>
                <a:spcPts val="1600"/>
              </a:spcBef>
              <a:spcAft>
                <a:spcPts val="0"/>
              </a:spcAft>
              <a:buNone/>
            </a:pPr>
            <a:r>
              <a:rPr lang="ru"/>
              <a:t>- Когда была создана эта проблема? Какое именно действие при разработке явилось ее источником? Это была проблема в требованиях? Проектировании системы? Коде? Тестировании? </a:t>
            </a:r>
            <a:endParaRPr/>
          </a:p>
          <a:p>
            <a:pPr marL="0" lvl="0" indent="0" algn="l" rtl="0">
              <a:spcBef>
                <a:spcPts val="1600"/>
              </a:spcBef>
              <a:spcAft>
                <a:spcPts val="0"/>
              </a:spcAft>
              <a:buNone/>
            </a:pPr>
            <a:r>
              <a:rPr lang="ru"/>
              <a:t>- Когда проблема была выявлена? Может она и не была сразу же устранена, но что нас интересует, сколько она существовала до того, как мы ее обнаружили </a:t>
            </a:r>
            <a:endParaRPr/>
          </a:p>
          <a:p>
            <a:pPr marL="0" lvl="0" indent="0" algn="l" rtl="0">
              <a:spcBef>
                <a:spcPts val="1600"/>
              </a:spcBef>
              <a:spcAft>
                <a:spcPts val="0"/>
              </a:spcAft>
              <a:buNone/>
            </a:pPr>
            <a:r>
              <a:rPr lang="ru"/>
              <a:t>- Каким образом была найдена эта проблема? Способ обнаружения можно внедрить в постоянно используемую практику. </a:t>
            </a:r>
            <a:endParaRPr/>
          </a:p>
          <a:p>
            <a:pPr marL="0" lvl="0" indent="0" algn="l" rtl="0">
              <a:spcBef>
                <a:spcPts val="1600"/>
              </a:spcBef>
              <a:spcAft>
                <a:spcPts val="1600"/>
              </a:spcAft>
              <a:buNone/>
            </a:pPr>
            <a:r>
              <a:rPr lang="ru"/>
              <a:t>- Можно ли было обнаружить ее раньше? Есть ли какой-либо процесс Контроля Качества, который мог бы ее выявить, будь он эффективнее?</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body" idx="1"/>
          </p:nvPr>
        </p:nvSpPr>
        <p:spPr>
          <a:xfrm>
            <a:off x="1297500" y="548525"/>
            <a:ext cx="7038900" cy="393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 - Сколько стоило устранение этой проблемы? Этот момент очень легко недооценить. Необходимо убедится, что мы учли процесс диагностики проблемы и всю работу по ее устранению, которую пришлось сделать, включая ре-дизайн, переписывание кода, ре-компиляцию, переработку тестов, повторное тестирование, повторный релиз, выпуск заплатки, формирование отчета по дефекту, отчет по статусу проекта и т.д.</a:t>
            </a:r>
            <a:endParaRPr/>
          </a:p>
          <a:p>
            <a:pPr marL="0" lvl="0" indent="0" algn="l" rtl="0">
              <a:spcBef>
                <a:spcPts val="1600"/>
              </a:spcBef>
              <a:spcAft>
                <a:spcPts val="0"/>
              </a:spcAft>
              <a:buNone/>
            </a:pPr>
            <a:r>
              <a:rPr lang="ru"/>
              <a:t> - Какого рода была эта проблема? Когда у нас огромное количество дефектов, их категоризация облегчает анализ и обучение. </a:t>
            </a:r>
            <a:endParaRPr/>
          </a:p>
          <a:p>
            <a:pPr marL="0" lvl="0" indent="0" algn="l" rtl="0">
              <a:spcBef>
                <a:spcPts val="1600"/>
              </a:spcBef>
              <a:spcAft>
                <a:spcPts val="0"/>
              </a:spcAft>
              <a:buNone/>
            </a:pPr>
            <a:r>
              <a:rPr lang="ru"/>
              <a:t>- Когда мы анализируем информацию о дефектах, то необходимо искать те дефекты, которые обнаруживаются регулярно, и те, затраты на устранение которых высоки. Вот как раз таких дефектов и нужно избегать в будущем (или по крайней мере устранять их на более ранней стадии разработки), именно такая тактика гарантированно будет способствовать улучшению качества.</a:t>
            </a:r>
            <a:endParaRPr/>
          </a:p>
          <a:p>
            <a:pPr marL="0" lvl="0" indent="0" algn="l"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7"/>
          <p:cNvSpPr txBox="1">
            <a:spLocks noGrp="1"/>
          </p:cNvSpPr>
          <p:nvPr>
            <p:ph type="title"/>
          </p:nvPr>
        </p:nvSpPr>
        <p:spPr>
          <a:xfrm>
            <a:off x="1297500" y="393750"/>
            <a:ext cx="7038900" cy="5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Используйте полученные знания </a:t>
            </a:r>
            <a:endParaRPr/>
          </a:p>
        </p:txBody>
      </p:sp>
      <p:sp>
        <p:nvSpPr>
          <p:cNvPr id="215" name="Google Shape;215;p27"/>
          <p:cNvSpPr txBox="1">
            <a:spLocks noGrp="1"/>
          </p:cNvSpPr>
          <p:nvPr>
            <p:ph type="body" idx="1"/>
          </p:nvPr>
        </p:nvSpPr>
        <p:spPr>
          <a:xfrm>
            <a:off x="1297500" y="1063225"/>
            <a:ext cx="7038900" cy="341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ru"/>
              <a:t>Многие виды деятельности по Обеспечению Качества, предоставят нам просто невероятный объем информации о возможностях улучшить качество создаваемого продукта. Но эта информация сама по себе не гарантирует желаемого качества. Мы должны особым образом применять на практике все то, чему мы научились. Например, если процесс разработки дизайна неэффективен для использования на определенных видах проектов, то тогда мы должны разработать альтернативный процесс и использовать его на всех будущих проектах такого типа. Регулярно рассматривать новые возможности улучшения стандартов, процессов и методов и вносить необходимые корректировки. Планируйте для этого специальное время и назначайте ответственных людей, иначе данный вид деятельности просто не будет иметь смысла. В начале разработки нового проекта необходимо обернутся назад и извлечь уроки из предыдущих проектов. Просмотреть базу знаний накопленного опыта и историю дефектов, и определить, что должно быть улучшено, основываясь на анализе прошлых проектов. Какие действия можно предпринять в этот раз, чтобы обеспечить лучшее качество продукта, чем то, которое было достигнуто до этого? Причем, это нужно делать при инициировании каждого проекта, иначе это будет пропускаться под натиском новых проектов.</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2. Подготовка и планирование</a:t>
            </a:r>
            <a:endParaRPr/>
          </a:p>
        </p:txBody>
      </p:sp>
      <p:sp>
        <p:nvSpPr>
          <p:cNvPr id="221" name="Google Shape;221;p28"/>
          <p:cNvSpPr txBox="1">
            <a:spLocks noGrp="1"/>
          </p:cNvSpPr>
          <p:nvPr>
            <p:ph type="body" idx="1"/>
          </p:nvPr>
        </p:nvSpPr>
        <p:spPr>
          <a:xfrm>
            <a:off x="1297500" y="843250"/>
            <a:ext cx="7038900" cy="36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Этапы подготовки и планирование в процессе QA занимают очень важную роль. Планирование качества – процесс определения требований и стандартов качества для проекта и продукта, а также документирования того, каким образом будет продемонстрировано и подтверждено соответствие продукции проекта и самого проекта установленным требованиям и стандартам. Результатом этого процесса является план управления качеством, который включает:</a:t>
            </a:r>
            <a:endParaRPr/>
          </a:p>
          <a:p>
            <a:pPr marL="0" lvl="0" indent="0" algn="l" rtl="0">
              <a:spcBef>
                <a:spcPts val="1600"/>
              </a:spcBef>
              <a:spcAft>
                <a:spcPts val="0"/>
              </a:spcAft>
              <a:buNone/>
            </a:pPr>
            <a:r>
              <a:rPr lang="ru"/>
              <a:t> – цели и критерии обеспечения качества; </a:t>
            </a:r>
            <a:endParaRPr/>
          </a:p>
          <a:p>
            <a:pPr marL="0" lvl="0" indent="0" algn="l" rtl="0">
              <a:spcBef>
                <a:spcPts val="1600"/>
              </a:spcBef>
              <a:spcAft>
                <a:spcPts val="0"/>
              </a:spcAft>
              <a:buNone/>
            </a:pPr>
            <a:r>
              <a:rPr lang="ru"/>
              <a:t>– методы достижения целей по качеству;</a:t>
            </a:r>
            <a:endParaRPr/>
          </a:p>
          <a:p>
            <a:pPr marL="0" lvl="0" indent="0" algn="l" rtl="0">
              <a:spcBef>
                <a:spcPts val="1600"/>
              </a:spcBef>
              <a:spcAft>
                <a:spcPts val="0"/>
              </a:spcAft>
              <a:buNone/>
            </a:pPr>
            <a:r>
              <a:rPr lang="ru"/>
              <a:t> – описание превентивных мер по обеспечению качества в проекте. </a:t>
            </a:r>
            <a:endParaRPr/>
          </a:p>
          <a:p>
            <a:pPr marL="0" lvl="0" indent="0" algn="l" rtl="0">
              <a:spcBef>
                <a:spcPts val="1600"/>
              </a:spcBef>
              <a:spcAft>
                <a:spcPts val="1600"/>
              </a:spcAft>
              <a:buNone/>
            </a:pPr>
            <a:r>
              <a:rPr lang="ru"/>
              <a:t>Планирование качества - это определение стандартов и критериев качества, на которые нацелен проект, и средств удовлетворения этих стандартов. Это один из ключевых вспомогательных процессов планирования и он должен осуществляться регулярно и параллельно с другими процессами планирования. Так, желательное качество процесса может потребовать корректировки стоимости или расписания работ, а желательное качество продукта - детального анализа рисков потенциальных проблем</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txBox="1">
            <a:spLocks noGrp="1"/>
          </p:cNvSpPr>
          <p:nvPr>
            <p:ph type="title"/>
          </p:nvPr>
        </p:nvSpPr>
        <p:spPr>
          <a:xfrm>
            <a:off x="1297500" y="393750"/>
            <a:ext cx="70389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3. Тестирование.</a:t>
            </a:r>
            <a:endParaRPr/>
          </a:p>
        </p:txBody>
      </p:sp>
      <p:sp>
        <p:nvSpPr>
          <p:cNvPr id="227" name="Google Shape;227;p29"/>
          <p:cNvSpPr txBox="1">
            <a:spLocks noGrp="1"/>
          </p:cNvSpPr>
          <p:nvPr>
            <p:ph type="body" idx="1"/>
          </p:nvPr>
        </p:nvSpPr>
        <p:spPr>
          <a:xfrm>
            <a:off x="1297500" y="833250"/>
            <a:ext cx="3652500" cy="364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Процесс QA на этапе тестирования предполагает: </a:t>
            </a:r>
            <a:endParaRPr/>
          </a:p>
          <a:p>
            <a:pPr marL="0" lvl="0" indent="0" algn="l" rtl="0">
              <a:spcBef>
                <a:spcPts val="1600"/>
              </a:spcBef>
              <a:spcAft>
                <a:spcPts val="0"/>
              </a:spcAft>
              <a:buNone/>
            </a:pPr>
            <a:r>
              <a:rPr lang="ru"/>
              <a:t>Регулярное тестирование </a:t>
            </a:r>
            <a:endParaRPr/>
          </a:p>
          <a:p>
            <a:pPr marL="0" lvl="0" indent="0" algn="l" rtl="0">
              <a:spcBef>
                <a:spcPts val="1600"/>
              </a:spcBef>
              <a:spcAft>
                <a:spcPts val="0"/>
              </a:spcAft>
              <a:buNone/>
            </a:pPr>
            <a:r>
              <a:rPr lang="ru"/>
              <a:t>- прогон тестов </a:t>
            </a:r>
            <a:endParaRPr/>
          </a:p>
          <a:p>
            <a:pPr marL="0" lvl="0" indent="0" algn="l" rtl="0">
              <a:spcBef>
                <a:spcPts val="1600"/>
              </a:spcBef>
              <a:spcAft>
                <a:spcPts val="0"/>
              </a:spcAft>
              <a:buNone/>
            </a:pPr>
            <a:r>
              <a:rPr lang="ru"/>
              <a:t>- анализ результатов</a:t>
            </a:r>
            <a:endParaRPr/>
          </a:p>
          <a:p>
            <a:pPr marL="0" lvl="0" indent="0" algn="l" rtl="0">
              <a:spcBef>
                <a:spcPts val="1600"/>
              </a:spcBef>
              <a:spcAft>
                <a:spcPts val="0"/>
              </a:spcAft>
              <a:buNone/>
            </a:pPr>
            <a:r>
              <a:rPr lang="ru"/>
              <a:t> - регистрация дефектов </a:t>
            </a:r>
            <a:endParaRPr/>
          </a:p>
          <a:p>
            <a:pPr marL="0" lvl="0" indent="0" algn="l" rtl="0">
              <a:spcBef>
                <a:spcPts val="1600"/>
              </a:spcBef>
              <a:spcAft>
                <a:spcPts val="0"/>
              </a:spcAft>
              <a:buNone/>
            </a:pPr>
            <a:r>
              <a:rPr lang="ru"/>
              <a:t>- предоставление отчетов </a:t>
            </a:r>
            <a:endParaRPr/>
          </a:p>
          <a:p>
            <a:pPr marL="0" lvl="0" indent="0" algn="l" rtl="0">
              <a:spcBef>
                <a:spcPts val="1600"/>
              </a:spcBef>
              <a:spcAft>
                <a:spcPts val="1600"/>
              </a:spcAft>
              <a:buNone/>
            </a:pPr>
            <a:endParaRPr/>
          </a:p>
        </p:txBody>
      </p:sp>
      <p:sp>
        <p:nvSpPr>
          <p:cNvPr id="228" name="Google Shape;228;p29"/>
          <p:cNvSpPr txBox="1"/>
          <p:nvPr/>
        </p:nvSpPr>
        <p:spPr>
          <a:xfrm>
            <a:off x="5431950" y="1326050"/>
            <a:ext cx="3372900" cy="3208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u" sz="1300">
                <a:solidFill>
                  <a:schemeClr val="lt1"/>
                </a:solidFill>
                <a:latin typeface="Lato"/>
                <a:ea typeface="Lato"/>
                <a:cs typeface="Lato"/>
                <a:sym typeface="Lato"/>
              </a:rPr>
              <a:t>Контроль качества</a:t>
            </a:r>
            <a:endParaRPr sz="1300">
              <a:solidFill>
                <a:schemeClr val="lt1"/>
              </a:solidFill>
              <a:latin typeface="Lato"/>
              <a:ea typeface="Lato"/>
              <a:cs typeface="Lato"/>
              <a:sym typeface="Lato"/>
            </a:endParaRPr>
          </a:p>
          <a:p>
            <a:pPr marL="0" lvl="0" indent="0" algn="l" rtl="0">
              <a:lnSpc>
                <a:spcPct val="115000"/>
              </a:lnSpc>
              <a:spcBef>
                <a:spcPts val="1600"/>
              </a:spcBef>
              <a:spcAft>
                <a:spcPts val="0"/>
              </a:spcAft>
              <a:buNone/>
            </a:pPr>
            <a:r>
              <a:rPr lang="ru" sz="1300">
                <a:solidFill>
                  <a:schemeClr val="lt1"/>
                </a:solidFill>
                <a:latin typeface="Lato"/>
                <a:ea typeface="Lato"/>
                <a:cs typeface="Lato"/>
                <a:sym typeface="Lato"/>
              </a:rPr>
              <a:t> - контроль параметров качества</a:t>
            </a:r>
            <a:endParaRPr sz="1300">
              <a:solidFill>
                <a:schemeClr val="lt1"/>
              </a:solidFill>
              <a:latin typeface="Lato"/>
              <a:ea typeface="Lato"/>
              <a:cs typeface="Lato"/>
              <a:sym typeface="Lato"/>
            </a:endParaRPr>
          </a:p>
          <a:p>
            <a:pPr marL="0" lvl="0" indent="0" algn="l" rtl="0">
              <a:lnSpc>
                <a:spcPct val="115000"/>
              </a:lnSpc>
              <a:spcBef>
                <a:spcPts val="1600"/>
              </a:spcBef>
              <a:spcAft>
                <a:spcPts val="0"/>
              </a:spcAft>
              <a:buNone/>
            </a:pPr>
            <a:r>
              <a:rPr lang="ru" sz="1300">
                <a:solidFill>
                  <a:schemeClr val="lt1"/>
                </a:solidFill>
                <a:latin typeface="Lato"/>
                <a:ea typeface="Lato"/>
                <a:cs typeface="Lato"/>
                <a:sym typeface="Lato"/>
              </a:rPr>
              <a:t> -контроль исполнения плана качества </a:t>
            </a:r>
            <a:endParaRPr sz="1300">
              <a:solidFill>
                <a:schemeClr val="lt1"/>
              </a:solidFill>
              <a:latin typeface="Lato"/>
              <a:ea typeface="Lato"/>
              <a:cs typeface="Lato"/>
              <a:sym typeface="Lato"/>
            </a:endParaRPr>
          </a:p>
          <a:p>
            <a:pPr marL="0" lvl="0" indent="0" algn="l" rtl="0">
              <a:lnSpc>
                <a:spcPct val="115000"/>
              </a:lnSpc>
              <a:spcBef>
                <a:spcPts val="1600"/>
              </a:spcBef>
              <a:spcAft>
                <a:spcPts val="0"/>
              </a:spcAft>
              <a:buNone/>
            </a:pPr>
            <a:r>
              <a:rPr lang="ru" sz="1300">
                <a:solidFill>
                  <a:schemeClr val="lt1"/>
                </a:solidFill>
                <a:latin typeface="Lato"/>
                <a:ea typeface="Lato"/>
                <a:cs typeface="Lato"/>
                <a:sym typeface="Lato"/>
              </a:rPr>
              <a:t>Управление качеством </a:t>
            </a:r>
            <a:endParaRPr sz="1300">
              <a:solidFill>
                <a:schemeClr val="lt1"/>
              </a:solidFill>
              <a:latin typeface="Lato"/>
              <a:ea typeface="Lato"/>
              <a:cs typeface="Lato"/>
              <a:sym typeface="Lato"/>
            </a:endParaRPr>
          </a:p>
          <a:p>
            <a:pPr marL="0" lvl="0" indent="0" algn="l" rtl="0">
              <a:lnSpc>
                <a:spcPct val="115000"/>
              </a:lnSpc>
              <a:spcBef>
                <a:spcPts val="1600"/>
              </a:spcBef>
              <a:spcAft>
                <a:spcPts val="0"/>
              </a:spcAft>
              <a:buNone/>
            </a:pPr>
            <a:r>
              <a:rPr lang="ru" sz="1300">
                <a:solidFill>
                  <a:schemeClr val="lt1"/>
                </a:solidFill>
                <a:latin typeface="Lato"/>
                <a:ea typeface="Lato"/>
                <a:cs typeface="Lato"/>
                <a:sym typeface="Lato"/>
              </a:rPr>
              <a:t>- улучшение процессов </a:t>
            </a:r>
            <a:endParaRPr sz="1300">
              <a:solidFill>
                <a:schemeClr val="lt1"/>
              </a:solidFill>
              <a:latin typeface="Lato"/>
              <a:ea typeface="Lato"/>
              <a:cs typeface="Lato"/>
              <a:sym typeface="Lato"/>
            </a:endParaRPr>
          </a:p>
          <a:p>
            <a:pPr marL="0" lvl="0" indent="0" algn="l" rtl="0">
              <a:lnSpc>
                <a:spcPct val="115000"/>
              </a:lnSpc>
              <a:spcBef>
                <a:spcPts val="1600"/>
              </a:spcBef>
              <a:spcAft>
                <a:spcPts val="0"/>
              </a:spcAft>
              <a:buNone/>
            </a:pPr>
            <a:r>
              <a:rPr lang="ru" sz="1300">
                <a:solidFill>
                  <a:schemeClr val="lt1"/>
                </a:solidFill>
                <a:latin typeface="Lato"/>
                <a:ea typeface="Lato"/>
                <a:cs typeface="Lato"/>
                <a:sym typeface="Lato"/>
              </a:rPr>
              <a:t>- выработка рекомендаций </a:t>
            </a:r>
            <a:endParaRPr sz="1300">
              <a:solidFill>
                <a:schemeClr val="lt1"/>
              </a:solidFill>
              <a:latin typeface="Lato"/>
              <a:ea typeface="Lato"/>
              <a:cs typeface="Lato"/>
              <a:sym typeface="Lato"/>
            </a:endParaRPr>
          </a:p>
          <a:p>
            <a:pPr marL="0" lvl="0" indent="0" algn="l" rtl="0">
              <a:lnSpc>
                <a:spcPct val="115000"/>
              </a:lnSpc>
              <a:spcBef>
                <a:spcPts val="1600"/>
              </a:spcBef>
              <a:spcAft>
                <a:spcPts val="0"/>
              </a:spcAft>
              <a:buNone/>
            </a:pPr>
            <a:r>
              <a:rPr lang="ru" sz="1300">
                <a:solidFill>
                  <a:schemeClr val="lt1"/>
                </a:solidFill>
                <a:latin typeface="Lato"/>
                <a:ea typeface="Lato"/>
                <a:cs typeface="Lato"/>
                <a:sym typeface="Lato"/>
              </a:rPr>
              <a:t>Обучение команды. </a:t>
            </a:r>
            <a:endParaRPr sz="1300">
              <a:solidFill>
                <a:schemeClr val="lt1"/>
              </a:solidFill>
              <a:latin typeface="Lato"/>
              <a:ea typeface="Lato"/>
              <a:cs typeface="Lato"/>
              <a:sym typeface="Lato"/>
            </a:endParaRPr>
          </a:p>
          <a:p>
            <a:pPr marL="0" lvl="0" indent="0" algn="l" rtl="0">
              <a:lnSpc>
                <a:spcPct val="115000"/>
              </a:lnSpc>
              <a:spcBef>
                <a:spcPts val="1600"/>
              </a:spcBef>
              <a:spcAft>
                <a:spcPts val="1600"/>
              </a:spcAft>
              <a:buNone/>
            </a:pPr>
            <a:r>
              <a:rPr lang="ru" sz="1300">
                <a:solidFill>
                  <a:schemeClr val="lt1"/>
                </a:solidFill>
                <a:latin typeface="Lato"/>
                <a:ea typeface="Lato"/>
                <a:cs typeface="Lato"/>
                <a:sym typeface="Lato"/>
              </a:rPr>
              <a:t>Поддержку тестовой базы.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txBox="1">
            <a:spLocks noGrp="1"/>
          </p:cNvSpPr>
          <p:nvPr>
            <p:ph type="title"/>
          </p:nvPr>
        </p:nvSpPr>
        <p:spPr>
          <a:xfrm>
            <a:off x="1297500" y="393750"/>
            <a:ext cx="7038900" cy="4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4. Рапортование и финальная фаза. </a:t>
            </a:r>
            <a:endParaRPr/>
          </a:p>
        </p:txBody>
      </p:sp>
      <p:sp>
        <p:nvSpPr>
          <p:cNvPr id="234" name="Google Shape;234;p30"/>
          <p:cNvSpPr txBox="1">
            <a:spLocks noGrp="1"/>
          </p:cNvSpPr>
          <p:nvPr>
            <p:ph type="body" idx="1"/>
          </p:nvPr>
        </p:nvSpPr>
        <p:spPr>
          <a:xfrm>
            <a:off x="1297500" y="997525"/>
            <a:ext cx="7038900" cy="40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1200"/>
              <a:t>На этапе эксплуатации и сопровождения процесс QA предполагает:</a:t>
            </a:r>
            <a:endParaRPr sz="1200"/>
          </a:p>
          <a:p>
            <a:pPr marL="0" lvl="0" indent="0" algn="l" rtl="0">
              <a:spcBef>
                <a:spcPts val="1600"/>
              </a:spcBef>
              <a:spcAft>
                <a:spcPts val="0"/>
              </a:spcAft>
              <a:buNone/>
            </a:pPr>
            <a:r>
              <a:rPr lang="ru" sz="1200"/>
              <a:t> - Регулярное тестирование </a:t>
            </a:r>
            <a:endParaRPr sz="1200"/>
          </a:p>
          <a:p>
            <a:pPr marL="0" lvl="0" indent="0" algn="l" rtl="0">
              <a:spcBef>
                <a:spcPts val="1600"/>
              </a:spcBef>
              <a:spcAft>
                <a:spcPts val="0"/>
              </a:spcAft>
              <a:buNone/>
            </a:pPr>
            <a:r>
              <a:rPr lang="ru" sz="1200"/>
              <a:t>- Приоритезация дефектов полученных от пользователей</a:t>
            </a:r>
            <a:endParaRPr sz="1200"/>
          </a:p>
          <a:p>
            <a:pPr marL="0" lvl="0" indent="0" algn="l" rtl="0">
              <a:spcBef>
                <a:spcPts val="1600"/>
              </a:spcBef>
              <a:spcAft>
                <a:spcPts val="0"/>
              </a:spcAft>
              <a:buNone/>
            </a:pPr>
            <a:r>
              <a:rPr lang="ru" sz="1200"/>
              <a:t> - Разработка дополнительных тестов на проблемные области </a:t>
            </a:r>
            <a:endParaRPr sz="1200"/>
          </a:p>
          <a:p>
            <a:pPr marL="0" lvl="0" indent="0" algn="l" rtl="0">
              <a:spcBef>
                <a:spcPts val="1600"/>
              </a:spcBef>
              <a:spcAft>
                <a:spcPts val="0"/>
              </a:spcAft>
              <a:buNone/>
            </a:pPr>
            <a:r>
              <a:rPr lang="ru" sz="1200"/>
              <a:t>- Управление версиями </a:t>
            </a:r>
            <a:endParaRPr sz="1200"/>
          </a:p>
          <a:p>
            <a:pPr marL="0" lvl="0" indent="0" algn="l" rtl="0">
              <a:spcBef>
                <a:spcPts val="1600"/>
              </a:spcBef>
              <a:spcAft>
                <a:spcPts val="0"/>
              </a:spcAft>
              <a:buNone/>
            </a:pPr>
            <a:r>
              <a:rPr lang="ru" sz="1200"/>
              <a:t>- Управление качеством </a:t>
            </a:r>
            <a:endParaRPr sz="1200"/>
          </a:p>
          <a:p>
            <a:pPr marL="0" lvl="0" indent="0" algn="l" rtl="0">
              <a:spcBef>
                <a:spcPts val="1600"/>
              </a:spcBef>
              <a:spcAft>
                <a:spcPts val="0"/>
              </a:spcAft>
              <a:buNone/>
            </a:pPr>
            <a:r>
              <a:rPr lang="ru" sz="1200"/>
              <a:t>- Обучение команды </a:t>
            </a:r>
            <a:endParaRPr sz="1200"/>
          </a:p>
          <a:p>
            <a:pPr marL="0" lvl="0" indent="0" algn="l" rtl="0">
              <a:spcBef>
                <a:spcPts val="1600"/>
              </a:spcBef>
              <a:spcAft>
                <a:spcPts val="0"/>
              </a:spcAft>
              <a:buNone/>
            </a:pPr>
            <a:r>
              <a:rPr lang="ru" sz="1200"/>
              <a:t>На этапе финальной фазы процесс QA предполагает:</a:t>
            </a:r>
            <a:endParaRPr sz="1200"/>
          </a:p>
          <a:p>
            <a:pPr marL="0" lvl="0" indent="0" algn="l" rtl="0">
              <a:spcBef>
                <a:spcPts val="1600"/>
              </a:spcBef>
              <a:spcAft>
                <a:spcPts val="0"/>
              </a:spcAft>
              <a:buNone/>
            </a:pPr>
            <a:r>
              <a:rPr lang="ru" sz="1200"/>
              <a:t> - Архивирование тестовой инфраструктуры </a:t>
            </a:r>
            <a:endParaRPr sz="1200"/>
          </a:p>
          <a:p>
            <a:pPr marL="0" lvl="0" indent="0" algn="l" rtl="0">
              <a:spcBef>
                <a:spcPts val="1600"/>
              </a:spcBef>
              <a:spcAft>
                <a:spcPts val="1600"/>
              </a:spcAft>
              <a:buNone/>
            </a:pPr>
            <a:r>
              <a:rPr lang="ru" sz="1200"/>
              <a:t>- Анализ успешности проекта и документирование его результатов</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1"/>
          <p:cNvSpPr txBox="1">
            <a:spLocks noGrp="1"/>
          </p:cNvSpPr>
          <p:nvPr>
            <p:ph type="title"/>
          </p:nvPr>
        </p:nvSpPr>
        <p:spPr>
          <a:xfrm>
            <a:off x="1297500" y="393750"/>
            <a:ext cx="7038900" cy="56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5. Стандарты</a:t>
            </a:r>
            <a:endParaRPr/>
          </a:p>
        </p:txBody>
      </p:sp>
      <p:sp>
        <p:nvSpPr>
          <p:cNvPr id="240" name="Google Shape;240;p31"/>
          <p:cNvSpPr txBox="1">
            <a:spLocks noGrp="1"/>
          </p:cNvSpPr>
          <p:nvPr>
            <p:ph type="body" idx="1"/>
          </p:nvPr>
        </p:nvSpPr>
        <p:spPr>
          <a:xfrm>
            <a:off x="1297500" y="1249400"/>
            <a:ext cx="7038900" cy="322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Quality Assurance (Гарантия качества) - обязательство, что работа выполнена с соблюдением соответствующих стандартов. </a:t>
            </a:r>
            <a:endParaRPr/>
          </a:p>
          <a:p>
            <a:pPr marL="0" lvl="0" indent="0" algn="l" rtl="0">
              <a:spcBef>
                <a:spcPts val="1600"/>
              </a:spcBef>
              <a:spcAft>
                <a:spcPts val="0"/>
              </a:spcAft>
              <a:buNone/>
            </a:pPr>
            <a:r>
              <a:rPr lang="ru"/>
              <a:t>Стандарты: </a:t>
            </a:r>
            <a:endParaRPr/>
          </a:p>
          <a:p>
            <a:pPr marL="0" lvl="0" indent="0" algn="l" rtl="0">
              <a:spcBef>
                <a:spcPts val="1600"/>
              </a:spcBef>
              <a:spcAft>
                <a:spcPts val="1600"/>
              </a:spcAft>
              <a:buNone/>
            </a:pPr>
            <a:r>
              <a:rPr lang="ru"/>
              <a:t>ISO 9000 CMM/CMMI PMBoK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ru">
                <a:latin typeface="Lato"/>
                <a:ea typeface="Lato"/>
                <a:cs typeface="Lato"/>
                <a:sym typeface="Lato"/>
              </a:rPr>
              <a:t>План </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1800"/>
              <a:t>1.С чего начать обеспечение качества. </a:t>
            </a:r>
            <a:endParaRPr sz="1800"/>
          </a:p>
          <a:p>
            <a:pPr marL="0" lvl="0" indent="0" algn="l" rtl="0">
              <a:spcBef>
                <a:spcPts val="1600"/>
              </a:spcBef>
              <a:spcAft>
                <a:spcPts val="0"/>
              </a:spcAft>
              <a:buNone/>
            </a:pPr>
            <a:r>
              <a:rPr lang="ru" sz="1800"/>
              <a:t>2. Подготовка и планирование. </a:t>
            </a:r>
            <a:endParaRPr sz="1800"/>
          </a:p>
          <a:p>
            <a:pPr marL="0" lvl="0" indent="0" algn="l" rtl="0">
              <a:spcBef>
                <a:spcPts val="1600"/>
              </a:spcBef>
              <a:spcAft>
                <a:spcPts val="0"/>
              </a:spcAft>
              <a:buNone/>
            </a:pPr>
            <a:r>
              <a:rPr lang="ru" sz="1800"/>
              <a:t>3. Тестирование. </a:t>
            </a:r>
            <a:endParaRPr sz="1800"/>
          </a:p>
          <a:p>
            <a:pPr marL="0" lvl="0" indent="0" algn="l" rtl="0">
              <a:spcBef>
                <a:spcPts val="1600"/>
              </a:spcBef>
              <a:spcAft>
                <a:spcPts val="0"/>
              </a:spcAft>
              <a:buNone/>
            </a:pPr>
            <a:r>
              <a:rPr lang="ru" sz="1800"/>
              <a:t>4. Рапортование и финальная фаза. </a:t>
            </a:r>
            <a:endParaRPr sz="1800"/>
          </a:p>
          <a:p>
            <a:pPr marL="0" lvl="0" indent="0" algn="l" rtl="0">
              <a:spcBef>
                <a:spcPts val="1600"/>
              </a:spcBef>
              <a:spcAft>
                <a:spcPts val="0"/>
              </a:spcAft>
              <a:buNone/>
            </a:pPr>
            <a:r>
              <a:rPr lang="ru" sz="1800"/>
              <a:t>5. Стандарты. </a:t>
            </a:r>
            <a:endParaRPr sz="1800"/>
          </a:p>
          <a:p>
            <a:pPr marL="0" lvl="0" indent="0" algn="l" rtl="0">
              <a:spcBef>
                <a:spcPts val="1600"/>
              </a:spcBef>
              <a:spcAft>
                <a:spcPts val="1600"/>
              </a:spcAft>
              <a:buNone/>
            </a:pPr>
            <a:r>
              <a:rPr lang="ru" sz="1800"/>
              <a:t>6. Инструментарий QA.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2"/>
          <p:cNvSpPr txBox="1">
            <a:spLocks noGrp="1"/>
          </p:cNvSpPr>
          <p:nvPr>
            <p:ph type="title"/>
          </p:nvPr>
        </p:nvSpPr>
        <p:spPr>
          <a:xfrm>
            <a:off x="1297500" y="393750"/>
            <a:ext cx="7038900" cy="58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6. Инструментарий QA.</a:t>
            </a:r>
            <a:endParaRPr/>
          </a:p>
        </p:txBody>
      </p:sp>
      <p:sp>
        <p:nvSpPr>
          <p:cNvPr id="246" name="Google Shape;246;p32"/>
          <p:cNvSpPr txBox="1">
            <a:spLocks noGrp="1"/>
          </p:cNvSpPr>
          <p:nvPr>
            <p:ph type="body" idx="1"/>
          </p:nvPr>
        </p:nvSpPr>
        <p:spPr>
          <a:xfrm>
            <a:off x="1297500" y="1096075"/>
            <a:ext cx="7038900" cy="338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Инструменты поддержки совместной разработки кода. </a:t>
            </a:r>
            <a:endParaRPr/>
          </a:p>
          <a:p>
            <a:pPr marL="0" lvl="0" indent="0" algn="l" rtl="0">
              <a:spcBef>
                <a:spcPts val="1600"/>
              </a:spcBef>
              <a:spcAft>
                <a:spcPts val="0"/>
              </a:spcAft>
              <a:buNone/>
            </a:pPr>
            <a:r>
              <a:rPr lang="ru"/>
              <a:t>Инструменты: CVS, TeamWare(SCCS), SubVersion, VCS … </a:t>
            </a:r>
            <a:endParaRPr/>
          </a:p>
          <a:p>
            <a:pPr marL="0" lvl="0" indent="0" algn="l" rtl="0">
              <a:spcBef>
                <a:spcPts val="1600"/>
              </a:spcBef>
              <a:spcAft>
                <a:spcPts val="0"/>
              </a:spcAft>
              <a:buNone/>
            </a:pPr>
            <a:r>
              <a:rPr lang="ru"/>
              <a:t>Функции:</a:t>
            </a:r>
            <a:endParaRPr/>
          </a:p>
          <a:p>
            <a:pPr marL="0" lvl="0" indent="0" algn="l" rtl="0">
              <a:spcBef>
                <a:spcPts val="1600"/>
              </a:spcBef>
              <a:spcAft>
                <a:spcPts val="0"/>
              </a:spcAft>
              <a:buNone/>
            </a:pPr>
            <a:r>
              <a:rPr lang="ru"/>
              <a:t> - Несколько человек могут править один и тот же файл одновременно</a:t>
            </a:r>
            <a:endParaRPr/>
          </a:p>
          <a:p>
            <a:pPr marL="0" lvl="0" indent="0" algn="l" rtl="0">
              <a:spcBef>
                <a:spcPts val="1600"/>
              </a:spcBef>
              <a:spcAft>
                <a:spcPts val="0"/>
              </a:spcAft>
              <a:buNone/>
            </a:pPr>
            <a:r>
              <a:rPr lang="ru"/>
              <a:t> - Поддержка версионности на уровне файлов и всего продукта </a:t>
            </a:r>
            <a:endParaRPr/>
          </a:p>
          <a:p>
            <a:pPr marL="0" lvl="0" indent="0" algn="l" rtl="0">
              <a:spcBef>
                <a:spcPts val="1600"/>
              </a:spcBef>
              <a:spcAft>
                <a:spcPts val="0"/>
              </a:spcAft>
              <a:buNone/>
            </a:pPr>
            <a:r>
              <a:rPr lang="ru"/>
              <a:t>- Поддержка change-sets </a:t>
            </a:r>
            <a:endParaRPr/>
          </a:p>
          <a:p>
            <a:pPr marL="0" lvl="0" indent="0" algn="l" rtl="0">
              <a:spcBef>
                <a:spcPts val="1600"/>
              </a:spcBef>
              <a:spcAft>
                <a:spcPts val="0"/>
              </a:spcAft>
              <a:buNone/>
            </a:pPr>
            <a:r>
              <a:rPr lang="ru"/>
              <a:t>- Мультиплатформенность </a:t>
            </a:r>
            <a:endParaRPr/>
          </a:p>
          <a:p>
            <a:pPr marL="0" lvl="0" indent="0" algn="l" rtl="0">
              <a:spcBef>
                <a:spcPts val="1600"/>
              </a:spcBef>
              <a:spcAft>
                <a:spcPts val="1600"/>
              </a:spcAft>
              <a:buNone/>
            </a:pPr>
            <a:r>
              <a:rPr lang="ru"/>
              <a:t>- command-line и GUI интерфейсы</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3"/>
          <p:cNvSpPr txBox="1">
            <a:spLocks noGrp="1"/>
          </p:cNvSpPr>
          <p:nvPr>
            <p:ph type="body" idx="1"/>
          </p:nvPr>
        </p:nvSpPr>
        <p:spPr>
          <a:xfrm>
            <a:off x="1297500" y="723750"/>
            <a:ext cx="7038900" cy="37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Инструменты для регистрации дефектов </a:t>
            </a:r>
            <a:endParaRPr/>
          </a:p>
          <a:p>
            <a:pPr marL="0" lvl="0" indent="0" algn="l" rtl="0">
              <a:spcBef>
                <a:spcPts val="1600"/>
              </a:spcBef>
              <a:spcAft>
                <a:spcPts val="0"/>
              </a:spcAft>
              <a:buNone/>
            </a:pPr>
            <a:r>
              <a:rPr lang="ru"/>
              <a:t>Инструменты: Bugzilla, Mantis, Jira… </a:t>
            </a:r>
            <a:endParaRPr/>
          </a:p>
          <a:p>
            <a:pPr marL="0" lvl="0" indent="0" algn="l" rtl="0">
              <a:spcBef>
                <a:spcPts val="1600"/>
              </a:spcBef>
              <a:spcAft>
                <a:spcPts val="0"/>
              </a:spcAft>
              <a:buNone/>
            </a:pPr>
            <a:r>
              <a:rPr lang="ru"/>
              <a:t>Функции: </a:t>
            </a:r>
            <a:endParaRPr/>
          </a:p>
          <a:p>
            <a:pPr marL="0" lvl="0" indent="0" algn="l" rtl="0">
              <a:spcBef>
                <a:spcPts val="1600"/>
              </a:spcBef>
              <a:spcAft>
                <a:spcPts val="0"/>
              </a:spcAft>
              <a:buNone/>
            </a:pPr>
            <a:r>
              <a:rPr lang="ru"/>
              <a:t>- Учет и регистрация найденных дефектов или заданий для разработки</a:t>
            </a:r>
            <a:endParaRPr/>
          </a:p>
          <a:p>
            <a:pPr marL="0" lvl="0" indent="0" algn="l" rtl="0">
              <a:spcBef>
                <a:spcPts val="1600"/>
              </a:spcBef>
              <a:spcAft>
                <a:spcPts val="0"/>
              </a:spcAft>
              <a:buNone/>
            </a:pPr>
            <a:r>
              <a:rPr lang="ru"/>
              <a:t> - Классификация дефектов </a:t>
            </a:r>
            <a:endParaRPr/>
          </a:p>
          <a:p>
            <a:pPr marL="0" lvl="0" indent="0" algn="l" rtl="0">
              <a:spcBef>
                <a:spcPts val="1600"/>
              </a:spcBef>
              <a:spcAft>
                <a:spcPts val="0"/>
              </a:spcAft>
              <a:buNone/>
            </a:pPr>
            <a:r>
              <a:rPr lang="ru"/>
              <a:t>- Поддержка жизненного цикла дефекта </a:t>
            </a:r>
            <a:endParaRPr/>
          </a:p>
          <a:p>
            <a:pPr marL="0" lvl="0" indent="0" algn="l" rtl="0">
              <a:spcBef>
                <a:spcPts val="1600"/>
              </a:spcBef>
              <a:spcAft>
                <a:spcPts val="1600"/>
              </a:spcAft>
              <a:buNone/>
            </a:pPr>
            <a:r>
              <a:rPr lang="ru"/>
              <a:t>- Сохранение истории коммуникации по дефектам</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4"/>
          <p:cNvSpPr txBox="1">
            <a:spLocks noGrp="1"/>
          </p:cNvSpPr>
          <p:nvPr>
            <p:ph type="body" idx="1"/>
          </p:nvPr>
        </p:nvSpPr>
        <p:spPr>
          <a:xfrm>
            <a:off x="1297500" y="756600"/>
            <a:ext cx="7038900" cy="372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Тестовая база Функции: </a:t>
            </a:r>
            <a:endParaRPr/>
          </a:p>
          <a:p>
            <a:pPr marL="0" lvl="0" indent="0" algn="l" rtl="0">
              <a:spcBef>
                <a:spcPts val="1600"/>
              </a:spcBef>
              <a:spcAft>
                <a:spcPts val="0"/>
              </a:spcAft>
              <a:buNone/>
            </a:pPr>
            <a:r>
              <a:rPr lang="ru"/>
              <a:t>- Структурированное хранилище тестов и всего необходимого для их исполнения </a:t>
            </a:r>
            <a:endParaRPr/>
          </a:p>
          <a:p>
            <a:pPr marL="0" lvl="0" indent="0" algn="l" rtl="0">
              <a:spcBef>
                <a:spcPts val="1600"/>
              </a:spcBef>
              <a:spcAft>
                <a:spcPts val="0"/>
              </a:spcAft>
              <a:buNone/>
            </a:pPr>
            <a:r>
              <a:rPr lang="ru"/>
              <a:t>- Тесты объединены в сюты </a:t>
            </a:r>
            <a:endParaRPr/>
          </a:p>
          <a:p>
            <a:pPr marL="0" lvl="0" indent="0" algn="l" rtl="0">
              <a:spcBef>
                <a:spcPts val="1600"/>
              </a:spcBef>
              <a:spcAft>
                <a:spcPts val="1600"/>
              </a:spcAft>
              <a:buNone/>
            </a:pPr>
            <a:r>
              <a:rPr lang="ru"/>
              <a:t>- Позволяет определить специфические условия исполнения для каждого теста или для всей сюты</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body" idx="1"/>
          </p:nvPr>
        </p:nvSpPr>
        <p:spPr>
          <a:xfrm>
            <a:off x="1297500" y="658050"/>
            <a:ext cx="7038900" cy="382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Тестовый отчет</a:t>
            </a:r>
            <a:endParaRPr/>
          </a:p>
          <a:p>
            <a:pPr marL="0" lvl="0" indent="0" algn="l" rtl="0">
              <a:spcBef>
                <a:spcPts val="1600"/>
              </a:spcBef>
              <a:spcAft>
                <a:spcPts val="0"/>
              </a:spcAft>
              <a:buNone/>
            </a:pPr>
            <a:r>
              <a:rPr lang="ru"/>
              <a:t> - Версия продукта</a:t>
            </a:r>
            <a:endParaRPr/>
          </a:p>
          <a:p>
            <a:pPr marL="0" lvl="0" indent="0" algn="l" rtl="0">
              <a:spcBef>
                <a:spcPts val="1600"/>
              </a:spcBef>
              <a:spcAft>
                <a:spcPts val="0"/>
              </a:spcAft>
              <a:buNone/>
            </a:pPr>
            <a:r>
              <a:rPr lang="ru"/>
              <a:t> - Дата прогона </a:t>
            </a:r>
            <a:endParaRPr/>
          </a:p>
          <a:p>
            <a:pPr marL="0" lvl="0" indent="0" algn="l" rtl="0">
              <a:spcBef>
                <a:spcPts val="1600"/>
              </a:spcBef>
              <a:spcAft>
                <a:spcPts val="0"/>
              </a:spcAft>
              <a:buNone/>
            </a:pPr>
            <a:r>
              <a:rPr lang="ru"/>
              <a:t>- Метрики качества по отношению к предыдущему тестированию, а также к тестированию эталонного компилятора </a:t>
            </a:r>
            <a:endParaRPr/>
          </a:p>
          <a:p>
            <a:pPr marL="0" lvl="0" indent="0" algn="l" rtl="0">
              <a:spcBef>
                <a:spcPts val="1600"/>
              </a:spcBef>
              <a:spcAft>
                <a:spcPts val="0"/>
              </a:spcAft>
              <a:buNone/>
            </a:pPr>
            <a:r>
              <a:rPr lang="ru"/>
              <a:t>- Список новых падений </a:t>
            </a:r>
            <a:endParaRPr/>
          </a:p>
          <a:p>
            <a:pPr marL="0" lvl="0" indent="0" algn="l" rtl="0">
              <a:spcBef>
                <a:spcPts val="1600"/>
              </a:spcBef>
              <a:spcAft>
                <a:spcPts val="0"/>
              </a:spcAft>
              <a:buNone/>
            </a:pPr>
            <a:r>
              <a:rPr lang="ru"/>
              <a:t>- Список известных падений</a:t>
            </a:r>
            <a:endParaRPr/>
          </a:p>
          <a:p>
            <a:pPr marL="0" lvl="0" indent="0" algn="l" rtl="0">
              <a:spcBef>
                <a:spcPts val="1600"/>
              </a:spcBef>
              <a:spcAft>
                <a:spcPts val="0"/>
              </a:spcAft>
              <a:buNone/>
            </a:pPr>
            <a:r>
              <a:rPr lang="ru"/>
              <a:t> - Список новых тестов </a:t>
            </a:r>
            <a:endParaRPr/>
          </a:p>
          <a:p>
            <a:pPr marL="0" lvl="0" indent="0" algn="l" rtl="0">
              <a:spcBef>
                <a:spcPts val="1600"/>
              </a:spcBef>
              <a:spcAft>
                <a:spcPts val="1600"/>
              </a:spcAft>
              <a:buNone/>
            </a:pPr>
            <a:r>
              <a:rPr lang="ru"/>
              <a:t>- Список прошедших тестов</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6"/>
          <p:cNvSpPr txBox="1">
            <a:spLocks noGrp="1"/>
          </p:cNvSpPr>
          <p:nvPr>
            <p:ph type="body" idx="1"/>
          </p:nvPr>
        </p:nvSpPr>
        <p:spPr>
          <a:xfrm>
            <a:off x="1297500" y="723750"/>
            <a:ext cx="7038900" cy="37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База данных результатов тестирования Функции:</a:t>
            </a:r>
            <a:endParaRPr/>
          </a:p>
          <a:p>
            <a:pPr marL="0" lvl="0" indent="0" algn="l" rtl="0">
              <a:spcBef>
                <a:spcPts val="1600"/>
              </a:spcBef>
              <a:spcAft>
                <a:spcPts val="0"/>
              </a:spcAft>
              <a:buNone/>
            </a:pPr>
            <a:r>
              <a:rPr lang="ru"/>
              <a:t> - Хранение результатов тестирований за длительный срок </a:t>
            </a:r>
            <a:endParaRPr/>
          </a:p>
          <a:p>
            <a:pPr marL="0" lvl="0" indent="0" algn="l" rtl="0">
              <a:spcBef>
                <a:spcPts val="1600"/>
              </a:spcBef>
              <a:spcAft>
                <a:spcPts val="0"/>
              </a:spcAft>
              <a:buNone/>
            </a:pPr>
            <a:r>
              <a:rPr lang="ru"/>
              <a:t>- Сравнение произвольного набора тестирований между собой </a:t>
            </a:r>
            <a:endParaRPr/>
          </a:p>
          <a:p>
            <a:pPr marL="0" lvl="0" indent="0" algn="l" rtl="0">
              <a:spcBef>
                <a:spcPts val="1600"/>
              </a:spcBef>
              <a:spcAft>
                <a:spcPts val="0"/>
              </a:spcAft>
              <a:buNone/>
            </a:pPr>
            <a:r>
              <a:rPr lang="ru"/>
              <a:t>- История жизни любого теста из тестовой базы </a:t>
            </a:r>
            <a:endParaRPr/>
          </a:p>
          <a:p>
            <a:pPr marL="0" lvl="0" indent="0" algn="l" rtl="0">
              <a:spcBef>
                <a:spcPts val="1600"/>
              </a:spcBef>
              <a:spcAft>
                <a:spcPts val="1600"/>
              </a:spcAft>
              <a:buNone/>
            </a:pPr>
            <a:r>
              <a:rPr lang="ru"/>
              <a:t>- Использование общей статистики для оптимизации тестовых прогонов</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7"/>
          <p:cNvSpPr txBox="1">
            <a:spLocks noGrp="1"/>
          </p:cNvSpPr>
          <p:nvPr>
            <p:ph type="body" idx="1"/>
          </p:nvPr>
        </p:nvSpPr>
        <p:spPr>
          <a:xfrm>
            <a:off x="1297500" y="252850"/>
            <a:ext cx="7038900" cy="465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Диаграмма связей — это инструмент управления качеством, основанный на определении логических взаимосвязей между различными данными. Применяется этот инструмент для сопоставления причин и следствий по исследуемой проблеме. </a:t>
            </a:r>
            <a:endParaRPr/>
          </a:p>
          <a:p>
            <a:pPr marL="0" lvl="0" indent="0" algn="l" rtl="0">
              <a:spcBef>
                <a:spcPts val="1600"/>
              </a:spcBef>
              <a:spcAft>
                <a:spcPts val="1600"/>
              </a:spcAft>
              <a:buNone/>
            </a:pPr>
            <a:endParaRPr/>
          </a:p>
        </p:txBody>
      </p:sp>
      <p:pic>
        <p:nvPicPr>
          <p:cNvPr id="272" name="Google Shape;272;p37"/>
          <p:cNvPicPr preferRelativeResize="0"/>
          <p:nvPr/>
        </p:nvPicPr>
        <p:blipFill>
          <a:blip r:embed="rId3">
            <a:alphaModFix/>
          </a:blip>
          <a:stretch>
            <a:fillRect/>
          </a:stretch>
        </p:blipFill>
        <p:spPr>
          <a:xfrm>
            <a:off x="1872900" y="1096075"/>
            <a:ext cx="5092175" cy="3668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С чего начать обеспечение качества.</a:t>
            </a:r>
            <a:endParaRPr/>
          </a:p>
        </p:txBody>
      </p:sp>
      <p:sp>
        <p:nvSpPr>
          <p:cNvPr id="147" name="Google Shape;147;p15"/>
          <p:cNvSpPr txBox="1">
            <a:spLocks noGrp="1"/>
          </p:cNvSpPr>
          <p:nvPr>
            <p:ph type="body" idx="1"/>
          </p:nvPr>
        </p:nvSpPr>
        <p:spPr>
          <a:xfrm>
            <a:off x="1297500" y="996575"/>
            <a:ext cx="7038900" cy="348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Создание организации по обеспечению качества начинается со следующих шагов. Их относительно легко реализовать, и они приносят действительно ощутимую пользу:</a:t>
            </a:r>
            <a:endParaRPr/>
          </a:p>
          <a:p>
            <a:pPr marL="0" lvl="0" indent="0" algn="l" rtl="0">
              <a:spcBef>
                <a:spcPts val="1600"/>
              </a:spcBef>
              <a:spcAft>
                <a:spcPts val="0"/>
              </a:spcAft>
              <a:buNone/>
            </a:pPr>
            <a:r>
              <a:rPr lang="ru"/>
              <a:t> - Договоритесь об общих шаблонах </a:t>
            </a:r>
            <a:endParaRPr/>
          </a:p>
          <a:p>
            <a:pPr marL="0" lvl="0" indent="0" algn="l" rtl="0">
              <a:spcBef>
                <a:spcPts val="1600"/>
              </a:spcBef>
              <a:spcAft>
                <a:spcPts val="0"/>
              </a:spcAft>
              <a:buNone/>
            </a:pPr>
            <a:r>
              <a:rPr lang="ru"/>
              <a:t>- Определите последовательность действий </a:t>
            </a:r>
            <a:endParaRPr/>
          </a:p>
          <a:p>
            <a:pPr marL="0" lvl="0" indent="0" algn="l" rtl="0">
              <a:spcBef>
                <a:spcPts val="1600"/>
              </a:spcBef>
              <a:spcAft>
                <a:spcPts val="0"/>
              </a:spcAft>
              <a:buNone/>
            </a:pPr>
            <a:r>
              <a:rPr lang="ru"/>
              <a:t>- Убедитесь, что стандарты и процессы используются </a:t>
            </a:r>
            <a:endParaRPr/>
          </a:p>
          <a:p>
            <a:pPr marL="0" lvl="0" indent="0" algn="l" rtl="0">
              <a:spcBef>
                <a:spcPts val="1600"/>
              </a:spcBef>
              <a:spcAft>
                <a:spcPts val="0"/>
              </a:spcAft>
              <a:buNone/>
            </a:pPr>
            <a:r>
              <a:rPr lang="ru"/>
              <a:t>- Проводите анализ выполненных проектов</a:t>
            </a:r>
            <a:endParaRPr/>
          </a:p>
          <a:p>
            <a:pPr marL="0" lvl="0" indent="0" algn="l" rtl="0">
              <a:spcBef>
                <a:spcPts val="1600"/>
              </a:spcBef>
              <a:spcAft>
                <a:spcPts val="0"/>
              </a:spcAft>
              <a:buNone/>
            </a:pPr>
            <a:r>
              <a:rPr lang="ru"/>
              <a:t> - Анализируйте и учитесь, используя данные дефектов </a:t>
            </a:r>
            <a:endParaRPr/>
          </a:p>
          <a:p>
            <a:pPr marL="0" lvl="0" indent="0" algn="l" rtl="0">
              <a:spcBef>
                <a:spcPts val="1600"/>
              </a:spcBef>
              <a:spcAft>
                <a:spcPts val="1600"/>
              </a:spcAft>
              <a:buNone/>
            </a:pPr>
            <a:r>
              <a:rPr lang="ru"/>
              <a:t>- Используйте то, что Вы изучили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u" sz="1300">
                <a:latin typeface="Lato"/>
                <a:ea typeface="Lato"/>
                <a:cs typeface="Lato"/>
                <a:sym typeface="Lato"/>
              </a:rPr>
              <a:t>Для получения максимальной пользы, вам необходимо будет внедрить и постоянно улучшать как можно больше видов деятельности, направленных на улучшение качества. </a:t>
            </a:r>
            <a:endParaRPr sz="1300">
              <a:latin typeface="Lato"/>
              <a:ea typeface="Lato"/>
              <a:cs typeface="Lato"/>
              <a:sym typeface="Lato"/>
            </a:endParaRPr>
          </a:p>
          <a:p>
            <a:pPr marL="0" lvl="0" indent="0" algn="l" rtl="0">
              <a:spcBef>
                <a:spcPts val="1600"/>
              </a:spcBef>
              <a:spcAft>
                <a:spcPts val="0"/>
              </a:spcAft>
              <a:buNone/>
            </a:pP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Путь к хорошему качеству подразумевает некоторые затраты компании. Обычно нанимают человека или группу людей, которые будут нести ответственность за обеспечение качества, и делегируют им полномочий на проведение действий по обеспечению качества.</a:t>
            </a:r>
            <a:endParaRPr/>
          </a:p>
          <a:p>
            <a:pPr marL="0" lvl="0" indent="0" algn="l" rtl="0">
              <a:spcBef>
                <a:spcPts val="1600"/>
              </a:spcBef>
              <a:spcAft>
                <a:spcPts val="0"/>
              </a:spcAft>
              <a:buNone/>
            </a:pPr>
            <a:r>
              <a:rPr lang="ru"/>
              <a:t>Обеспечение качества – это процесс обучения: изучение того, что работает не так и как это исправить; изучение того, что работает правильно и при каких обстоятельствах, а также как делать свою работу лучше с каждым новым проектом. Любая организация, вовлеченная в процесс Обеспечения Качества, постоянно обучается. </a:t>
            </a:r>
            <a:endParaRPr/>
          </a:p>
          <a:p>
            <a:pPr marL="0" lvl="0" indent="0" algn="l" rtl="0">
              <a:spcBef>
                <a:spcPts val="1600"/>
              </a:spcBef>
              <a:spcAft>
                <a:spcPts val="1600"/>
              </a:spcAft>
              <a:buNone/>
            </a:pPr>
            <a:r>
              <a:rPr lang="ru"/>
              <a:t>Самый первый шаг – это сделать Обеспечение Качества неотъемлемой частью разработки продукта.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Создание и Использование Шаблонов</a:t>
            </a:r>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ru"/>
              <a:t>У каждого разработчика есть свой любимый способ выполнения задачи, и практический каждый с радостью согласится обсудить те стандарты, которые он использует. Общие шаблоны предоставляют всем членам команды важную основу для сотрудничества. Когда каждый человек выполняет задачу своим способом, о сотрудничать не просто. Часто разработчик боится попросить помощи другого человека, потому что он может не согласиться с его подходом. А когда сотрудничества нет, такие различия в подходах могут препятствовать общему пониманию и накоплению знаний и опыта. Виды деятельности по Контролю Качества (анализ, рецензии и тестирование) принесут больше пользы и будут более продуктивны, если продукт был сделан, используя общую модель. Без их использования рецензенты и специалисты по тестированию просто будут пытаться отловить проблемы везде, где касалась рука разработчика. Такой бессистемный подход к Контролю Качества требует больше усилий и приводит к плохому покрытию и слабому обнаружению дефектов.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body" idx="1"/>
          </p:nvPr>
        </p:nvSpPr>
        <p:spPr>
          <a:xfrm>
            <a:off x="1297500" y="800400"/>
            <a:ext cx="7038900" cy="36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Общие шаблоны способствуют улучшению технической работы. </a:t>
            </a:r>
            <a:endParaRPr/>
          </a:p>
          <a:p>
            <a:pPr marL="0" lvl="0" indent="0" algn="l" rtl="0">
              <a:spcBef>
                <a:spcPts val="1600"/>
              </a:spcBef>
              <a:spcAft>
                <a:spcPts val="0"/>
              </a:spcAft>
              <a:buNone/>
            </a:pPr>
            <a:r>
              <a:rPr lang="ru"/>
              <a:t>Разработчик, выполняющий задачи своим собственным способом, может с легкостью пропустить важные детали или информацию. Когда работа стандартизирована, не возникает вопросов, что проделанная работа должна в себя включать. </a:t>
            </a:r>
            <a:endParaRPr/>
          </a:p>
          <a:p>
            <a:pPr marL="0" lvl="0" indent="0" algn="l" rtl="0">
              <a:spcBef>
                <a:spcPts val="1600"/>
              </a:spcBef>
              <a:spcAft>
                <a:spcPts val="0"/>
              </a:spcAft>
              <a:buNone/>
            </a:pPr>
            <a:r>
              <a:rPr lang="ru"/>
              <a:t>Стандарты должны применяться при написании тест планов, спецификаций, пользовательских интерфейсов, документации, тренинговых материалов и других продуктов, т.к. общее видение того, как проект должен быть сделан, может помочь обеспечить его качество.</a:t>
            </a: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Создание инструкций или определение последовательности действий. </a:t>
            </a:r>
            <a:endParaRPr/>
          </a:p>
        </p:txBody>
      </p:sp>
      <p:sp>
        <p:nvSpPr>
          <p:cNvPr id="170" name="Google Shape;170;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Каждая организация использует установленные процессы для повседневных задач. QA специалист контролировать следующие вопросы: </a:t>
            </a:r>
            <a:endParaRPr/>
          </a:p>
          <a:p>
            <a:pPr marL="0" lvl="0" indent="0" algn="l" rtl="0">
              <a:spcBef>
                <a:spcPts val="1600"/>
              </a:spcBef>
              <a:spcAft>
                <a:spcPts val="0"/>
              </a:spcAft>
              <a:buNone/>
            </a:pPr>
            <a:r>
              <a:rPr lang="ru"/>
              <a:t>1. Отвечают ли эти уставные процесс нуждам компании? </a:t>
            </a:r>
            <a:endParaRPr/>
          </a:p>
          <a:p>
            <a:pPr marL="0" lvl="0" indent="0" algn="l" rtl="0">
              <a:spcBef>
                <a:spcPts val="1600"/>
              </a:spcBef>
              <a:spcAft>
                <a:spcPts val="1600"/>
              </a:spcAft>
              <a:buNone/>
            </a:pPr>
            <a:r>
              <a:rPr lang="ru"/>
              <a:t>2. Часто ли их используют в соответствующих ситуациях?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body" idx="1"/>
          </p:nvPr>
        </p:nvSpPr>
        <p:spPr>
          <a:xfrm>
            <a:off x="1297500" y="143350"/>
            <a:ext cx="7038900" cy="43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Первый вопрос обращает внимание непосредственно на качество самих процессов. </a:t>
            </a:r>
            <a:endParaRPr/>
          </a:p>
          <a:p>
            <a:pPr marL="0" lvl="0" indent="0" algn="l" rtl="0">
              <a:spcBef>
                <a:spcPts val="1600"/>
              </a:spcBef>
              <a:spcAft>
                <a:spcPts val="0"/>
              </a:spcAft>
              <a:buNone/>
            </a:pPr>
            <a:r>
              <a:rPr lang="ru"/>
              <a:t>Достигают ли они своей цели? </a:t>
            </a:r>
            <a:endParaRPr/>
          </a:p>
          <a:p>
            <a:pPr marL="0" lvl="0" indent="0" algn="l" rtl="0">
              <a:spcBef>
                <a:spcPts val="1600"/>
              </a:spcBef>
              <a:spcAft>
                <a:spcPts val="0"/>
              </a:spcAft>
              <a:buNone/>
            </a:pPr>
            <a:r>
              <a:rPr lang="ru"/>
              <a:t>В зависимости от цели вы можете задать такой вопрос: </a:t>
            </a:r>
            <a:endParaRPr/>
          </a:p>
          <a:p>
            <a:pPr marL="0" lvl="0" indent="0" algn="l" rtl="0">
              <a:spcBef>
                <a:spcPts val="1600"/>
              </a:spcBef>
              <a:spcAft>
                <a:spcPts val="0"/>
              </a:spcAft>
              <a:buNone/>
            </a:pPr>
            <a:r>
              <a:rPr lang="ru"/>
              <a:t>обеспечивают и стимулируют ли они необходимый уровень сотрудничества? </a:t>
            </a:r>
            <a:endParaRPr/>
          </a:p>
          <a:p>
            <a:pPr marL="0" lvl="0" indent="0" algn="l" rtl="0">
              <a:spcBef>
                <a:spcPts val="1600"/>
              </a:spcBef>
              <a:spcAft>
                <a:spcPts val="0"/>
              </a:spcAft>
              <a:buNone/>
            </a:pPr>
            <a:r>
              <a:rPr lang="ru"/>
              <a:t>Способствуют ли они достаточному взаимодействию между командой разработчиков и заказчиками? </a:t>
            </a:r>
            <a:endParaRPr/>
          </a:p>
          <a:p>
            <a:pPr marL="0" lvl="0" indent="0" algn="l" rtl="0">
              <a:spcBef>
                <a:spcPts val="1600"/>
              </a:spcBef>
              <a:spcAft>
                <a:spcPts val="0"/>
              </a:spcAft>
              <a:buNone/>
            </a:pPr>
            <a:r>
              <a:rPr lang="ru"/>
              <a:t>Поддерживают ли они лучшие наработки технических стандартов?</a:t>
            </a:r>
            <a:endParaRPr/>
          </a:p>
          <a:p>
            <a:pPr marL="0" lvl="0" indent="0" algn="l" rtl="0">
              <a:spcBef>
                <a:spcPts val="1600"/>
              </a:spcBef>
              <a:spcAft>
                <a:spcPts val="0"/>
              </a:spcAft>
              <a:buNone/>
            </a:pPr>
            <a:r>
              <a:rPr lang="ru"/>
              <a:t>Помогают ли они достичь целей по качеству? </a:t>
            </a:r>
            <a:endParaRPr/>
          </a:p>
          <a:p>
            <a:pPr marL="0" lvl="0" indent="0" algn="l" rtl="0">
              <a:spcBef>
                <a:spcPts val="1600"/>
              </a:spcBef>
              <a:spcAft>
                <a:spcPts val="1600"/>
              </a:spcAft>
              <a:buNone/>
            </a:pPr>
            <a:r>
              <a:rPr lang="ru"/>
              <a:t>Часто люди недостаточно хорошо знают процессы, которые сами и используют. Например, процессы могут мешать взаимодействию людей, совершенствованию технического мастерства или просто не отвечать нуждам команды Второй вопрос обращает внимание на качество следования установленным процессам.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Использование Стандартов и Процессов.</a:t>
            </a:r>
            <a:endParaRPr/>
          </a:p>
        </p:txBody>
      </p:sp>
      <p:sp>
        <p:nvSpPr>
          <p:cNvPr id="181" name="Google Shape;181;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ru"/>
              <a:t>Чтобы получить пользу от использования внедренных стандартов и процессов, мы должны постоянно контролировать, что все делается согласно установленной договоренности, и мы получаете именно тот результат, который планировали. Все что регулярно не используется, рано или поздно перестает существовать. Это закон человеческого поведения. Интегрированная модель зрелости процессов программного обеспечения (CMMI - Capability Maturity Model Integration) реализует это при помощи аудитов (CMMI определяет аудит, как вид деятельности по Обеспечению Качества, потому что данная модель тестирует процессы, а не продукт). При использовании гибких (Agile) методик, например, Extreme Programming или SCRUM, для этой цели нанимают инструктора. Если принятый стандарт или процесс игнорируется, то необходимо выяснить, почему так происходит, потому что причины могут быть абсолютно разные. </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2206</Words>
  <Application>Microsoft Office PowerPoint</Application>
  <PresentationFormat>Экран (16:9)</PresentationFormat>
  <Paragraphs>132</Paragraphs>
  <Slides>25</Slides>
  <Notes>25</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25</vt:i4>
      </vt:variant>
    </vt:vector>
  </HeadingPairs>
  <TitlesOfParts>
    <vt:vector size="29" baseType="lpstr">
      <vt:lpstr>Arial</vt:lpstr>
      <vt:lpstr>Lato</vt:lpstr>
      <vt:lpstr>Montserrat</vt:lpstr>
      <vt:lpstr>Focus</vt:lpstr>
      <vt:lpstr>QA процесс, часть 2 (Подготовка, тестирование, рапортование, финальная фаза). </vt:lpstr>
      <vt:lpstr>План </vt:lpstr>
      <vt:lpstr>С чего начать обеспечение качества.</vt:lpstr>
      <vt:lpstr>Для получения максимальной пользы, вам необходимо будет внедрить и постоянно улучшать как можно больше видов деятельности, направленных на улучшение качества.  </vt:lpstr>
      <vt:lpstr>Создание и Использование Шаблонов</vt:lpstr>
      <vt:lpstr>Презентация PowerPoint</vt:lpstr>
      <vt:lpstr>Создание инструкций или определение последовательности действий. </vt:lpstr>
      <vt:lpstr>Презентация PowerPoint</vt:lpstr>
      <vt:lpstr>Использование Стандартов и Процессов.</vt:lpstr>
      <vt:lpstr>Например:</vt:lpstr>
      <vt:lpstr>Анализ прошлых проектов</vt:lpstr>
      <vt:lpstr>Презентация PowerPoint</vt:lpstr>
      <vt:lpstr>Использование Данных Дефекта</vt:lpstr>
      <vt:lpstr>Презентация PowerPoint</vt:lpstr>
      <vt:lpstr>Используйте полученные знания </vt:lpstr>
      <vt:lpstr>2. Подготовка и планирование</vt:lpstr>
      <vt:lpstr>3. Тестирование.</vt:lpstr>
      <vt:lpstr>4. Рапортование и финальная фаза. </vt:lpstr>
      <vt:lpstr>5. Стандарты</vt:lpstr>
      <vt:lpstr>6. Инструментарий QA.</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 процесс, часть 2 (Подготовка, тестирование, рапортование, финальная фаза). </dc:title>
  <dc:creator>AlenaN</dc:creator>
  <cp:lastModifiedBy>Елена Бадина</cp:lastModifiedBy>
  <cp:revision>1</cp:revision>
  <dcterms:modified xsi:type="dcterms:W3CDTF">2022-12-04T10:00:07Z</dcterms:modified>
</cp:coreProperties>
</file>