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Montserrat" panose="00000500000000000000" pitchFamily="2" charset="-52"/>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1e36d625a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1e36d625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1e36d625a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1e36d625a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1e36d625a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1e36d625a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1e36d625a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1e36d625a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1e36d625a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1e36d625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1e36d625a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1e36d625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1e36d625a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1e36d625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61e36d625a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1e36d625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1e36d625a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1e36d625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1e36d625a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1e36d625a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1e36d625a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1e36d625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65525"/>
            <a:ext cx="5017500" cy="157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sz="1800">
                <a:latin typeface="Lato"/>
                <a:ea typeface="Lato"/>
                <a:cs typeface="Lato"/>
                <a:sym typeface="Lato"/>
              </a:rPr>
              <a:t>Практическое занятие по QA процессам, обзор Битрикс 24</a:t>
            </a:r>
            <a:endParaRPr sz="1800">
              <a:latin typeface="Lato"/>
              <a:ea typeface="Lato"/>
              <a:cs typeface="Lato"/>
              <a:sym typeface="Lato"/>
            </a:endParaRPr>
          </a:p>
          <a:p>
            <a:pPr marL="0" lvl="0" indent="0" algn="l" rtl="0">
              <a:lnSpc>
                <a:spcPct val="115000"/>
              </a:lnSpc>
              <a:spcBef>
                <a:spcPts val="0"/>
              </a:spcBef>
              <a:spcAft>
                <a:spcPts val="0"/>
              </a:spcAft>
              <a:buNone/>
            </a:pPr>
            <a:endParaRPr sz="1300">
              <a:latin typeface="Lato"/>
              <a:ea typeface="Lato"/>
              <a:cs typeface="Lato"/>
              <a:sym typeface="Lato"/>
            </a:endParaRPr>
          </a:p>
          <a:p>
            <a:pPr marL="0" lvl="0" indent="0" algn="l" rtl="0">
              <a:lnSpc>
                <a:spcPct val="115000"/>
              </a:lnSpc>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sz="1800"/>
              <a:t>Урок 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384275" y="393750"/>
            <a:ext cx="2330400" cy="38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sz="1200">
                <a:latin typeface="Lato"/>
                <a:ea typeface="Lato"/>
                <a:cs typeface="Lato"/>
                <a:sym typeface="Lato"/>
              </a:rPr>
              <a:t>Процесс управления качеством</a:t>
            </a:r>
            <a:endParaRPr/>
          </a:p>
        </p:txBody>
      </p:sp>
      <p:sp>
        <p:nvSpPr>
          <p:cNvPr id="190" name="Google Shape;190;p22"/>
          <p:cNvSpPr txBox="1">
            <a:spLocks noGrp="1"/>
          </p:cNvSpPr>
          <p:nvPr>
            <p:ph type="body" idx="1"/>
          </p:nvPr>
        </p:nvSpPr>
        <p:spPr>
          <a:xfrm>
            <a:off x="1384275" y="778925"/>
            <a:ext cx="6456600" cy="1673700"/>
          </a:xfrm>
          <a:prstGeom prst="rect">
            <a:avLst/>
          </a:prstGeom>
        </p:spPr>
        <p:txBody>
          <a:bodyPr spcFirstLastPara="1" wrap="square" lIns="91425" tIns="91425" rIns="91425" bIns="91425" anchor="t" anchorCtr="0">
            <a:noAutofit/>
          </a:bodyPr>
          <a:lstStyle/>
          <a:p>
            <a:pPr marL="457200" marR="190500" lvl="0" indent="0" algn="l" rtl="0">
              <a:lnSpc>
                <a:spcPct val="115000"/>
              </a:lnSpc>
              <a:spcBef>
                <a:spcPts val="0"/>
              </a:spcBef>
              <a:spcAft>
                <a:spcPts val="0"/>
              </a:spcAft>
              <a:buNone/>
            </a:pPr>
            <a:endParaRPr sz="1200"/>
          </a:p>
          <a:p>
            <a:pPr marL="457200" marR="190500" lvl="0" indent="0" algn="l" rtl="0">
              <a:lnSpc>
                <a:spcPct val="115000"/>
              </a:lnSpc>
              <a:spcBef>
                <a:spcPts val="0"/>
              </a:spcBef>
              <a:spcAft>
                <a:spcPts val="0"/>
              </a:spcAft>
              <a:buNone/>
            </a:pPr>
            <a:r>
              <a:rPr lang="ru" sz="1200"/>
              <a:t>Для управления качеством недостаточно простого использования различных методов его повышения— необходимо их осознанное систематическое применение, которое стало бы неотъемлемой частью процесса разработки ПО, ориентированного на качество. Необходим постоянный контроль качества разрабатываемого ПО через метрики качества (плотность дефектов, размер переделок, среднее время между отказами и др.), а также контроль качества отдельных подпроцессов, составляющих целостный процесс разработки.</a:t>
            </a:r>
            <a:endParaRPr sz="1200">
              <a:solidFill>
                <a:srgbClr val="43464B"/>
              </a:solidFill>
              <a:highlight>
                <a:srgbClr val="FFFFFF"/>
              </a:highlight>
              <a:latin typeface="Arial"/>
              <a:ea typeface="Arial"/>
              <a:cs typeface="Arial"/>
              <a:sym typeface="Arial"/>
            </a:endParaRPr>
          </a:p>
          <a:p>
            <a:pPr marL="0" lvl="0" indent="0" algn="l" rtl="0">
              <a:spcBef>
                <a:spcPts val="0"/>
              </a:spcBef>
              <a:spcAft>
                <a:spcPts val="1600"/>
              </a:spcAft>
              <a:buNone/>
            </a:pPr>
            <a:endParaRPr/>
          </a:p>
        </p:txBody>
      </p:sp>
      <p:sp>
        <p:nvSpPr>
          <p:cNvPr id="191" name="Google Shape;191;p22"/>
          <p:cNvSpPr txBox="1"/>
          <p:nvPr/>
        </p:nvSpPr>
        <p:spPr>
          <a:xfrm>
            <a:off x="1596700" y="3109275"/>
            <a:ext cx="4725000" cy="3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200">
                <a:solidFill>
                  <a:schemeClr val="lt1"/>
                </a:solidFill>
                <a:latin typeface="Lato"/>
                <a:ea typeface="Lato"/>
                <a:cs typeface="Lato"/>
                <a:sym typeface="Lato"/>
              </a:rPr>
              <a:t>Системы планирования или системы управления проектами такие как:</a:t>
            </a:r>
            <a:endParaRPr sz="1200">
              <a:solidFill>
                <a:schemeClr val="lt1"/>
              </a:solidFill>
              <a:latin typeface="Lato"/>
              <a:ea typeface="Lato"/>
              <a:cs typeface="Lato"/>
              <a:sym typeface="Lato"/>
            </a:endParaRPr>
          </a:p>
          <a:p>
            <a:pPr marL="457200" lvl="0" indent="0" algn="l" rtl="0">
              <a:lnSpc>
                <a:spcPct val="173647"/>
              </a:lnSpc>
              <a:spcBef>
                <a:spcPts val="0"/>
              </a:spcBef>
              <a:spcAft>
                <a:spcPts val="0"/>
              </a:spcAft>
              <a:buNone/>
            </a:pPr>
            <a:endParaRPr sz="1200">
              <a:solidFill>
                <a:schemeClr val="lt1"/>
              </a:solidFill>
              <a:latin typeface="Lato"/>
              <a:ea typeface="Lato"/>
              <a:cs typeface="Lato"/>
              <a:sym typeface="Lato"/>
            </a:endParaRPr>
          </a:p>
          <a:p>
            <a:pPr marL="457200" lvl="0" indent="0" algn="l" rtl="0">
              <a:lnSpc>
                <a:spcPct val="173647"/>
              </a:lnSpc>
              <a:spcBef>
                <a:spcPts val="800"/>
              </a:spcBef>
              <a:spcAft>
                <a:spcPts val="800"/>
              </a:spcAft>
              <a:buNone/>
            </a:pPr>
            <a:endParaRPr sz="1200">
              <a:solidFill>
                <a:schemeClr val="lt1"/>
              </a:solidFill>
              <a:latin typeface="Lato"/>
              <a:ea typeface="Lato"/>
              <a:cs typeface="Lato"/>
              <a:sym typeface="Lato"/>
            </a:endParaRPr>
          </a:p>
        </p:txBody>
      </p:sp>
      <p:sp>
        <p:nvSpPr>
          <p:cNvPr id="192" name="Google Shape;192;p22"/>
          <p:cNvSpPr txBox="1"/>
          <p:nvPr/>
        </p:nvSpPr>
        <p:spPr>
          <a:xfrm>
            <a:off x="1384275" y="2742350"/>
            <a:ext cx="3032100" cy="3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200">
                <a:solidFill>
                  <a:schemeClr val="lt1"/>
                </a:solidFill>
                <a:latin typeface="Lato"/>
                <a:ea typeface="Lato"/>
                <a:cs typeface="Lato"/>
                <a:sym typeface="Lato"/>
              </a:rPr>
              <a:t>Одно из средств управления качеством:</a:t>
            </a:r>
            <a:endParaRPr>
              <a:latin typeface="Lato"/>
              <a:ea typeface="Lato"/>
              <a:cs typeface="Lato"/>
              <a:sym typeface="Lato"/>
            </a:endParaRPr>
          </a:p>
        </p:txBody>
      </p:sp>
      <p:sp>
        <p:nvSpPr>
          <p:cNvPr id="193" name="Google Shape;193;p22"/>
          <p:cNvSpPr txBox="1"/>
          <p:nvPr/>
        </p:nvSpPr>
        <p:spPr>
          <a:xfrm>
            <a:off x="1384275" y="3576650"/>
            <a:ext cx="1429200" cy="367200"/>
          </a:xfrm>
          <a:prstGeom prst="rect">
            <a:avLst/>
          </a:prstGeom>
          <a:noFill/>
          <a:ln>
            <a:noFill/>
          </a:ln>
        </p:spPr>
        <p:txBody>
          <a:bodyPr spcFirstLastPara="1" wrap="square" lIns="91425" tIns="91425" rIns="91425" bIns="91425" anchor="t" anchorCtr="0">
            <a:noAutofit/>
          </a:bodyPr>
          <a:lstStyle/>
          <a:p>
            <a:pPr marL="457200" lvl="0" indent="0" algn="l" rtl="0">
              <a:lnSpc>
                <a:spcPct val="173647"/>
              </a:lnSpc>
              <a:spcBef>
                <a:spcPts val="0"/>
              </a:spcBef>
              <a:spcAft>
                <a:spcPts val="800"/>
              </a:spcAft>
              <a:buNone/>
            </a:pPr>
            <a:r>
              <a:rPr lang="ru" sz="1200">
                <a:solidFill>
                  <a:schemeClr val="lt1"/>
                </a:solidFill>
                <a:latin typeface="Lato"/>
                <a:ea typeface="Lato"/>
                <a:cs typeface="Lato"/>
                <a:sym typeface="Lato"/>
              </a:rPr>
              <a:t>Wrike</a:t>
            </a:r>
            <a:endParaRPr sz="1200">
              <a:solidFill>
                <a:schemeClr val="lt1"/>
              </a:solidFill>
              <a:latin typeface="Lato"/>
              <a:ea typeface="Lato"/>
              <a:cs typeface="Lato"/>
              <a:sym typeface="Lato"/>
            </a:endParaRPr>
          </a:p>
        </p:txBody>
      </p:sp>
      <p:sp>
        <p:nvSpPr>
          <p:cNvPr id="194" name="Google Shape;194;p22"/>
          <p:cNvSpPr txBox="1"/>
          <p:nvPr/>
        </p:nvSpPr>
        <p:spPr>
          <a:xfrm>
            <a:off x="3495575" y="3596575"/>
            <a:ext cx="1274700" cy="27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200">
                <a:solidFill>
                  <a:schemeClr val="lt1"/>
                </a:solidFill>
                <a:latin typeface="Lato"/>
                <a:ea typeface="Lato"/>
                <a:cs typeface="Lato"/>
                <a:sym typeface="Lato"/>
              </a:rPr>
              <a:t>Мегаплан</a:t>
            </a:r>
            <a:endParaRPr>
              <a:latin typeface="Lato"/>
              <a:ea typeface="Lato"/>
              <a:cs typeface="Lato"/>
              <a:sym typeface="Lato"/>
            </a:endParaRPr>
          </a:p>
        </p:txBody>
      </p:sp>
      <p:sp>
        <p:nvSpPr>
          <p:cNvPr id="195" name="Google Shape;195;p22"/>
          <p:cNvSpPr txBox="1"/>
          <p:nvPr/>
        </p:nvSpPr>
        <p:spPr>
          <a:xfrm>
            <a:off x="4360600" y="4158625"/>
            <a:ext cx="1038600" cy="27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200">
                <a:solidFill>
                  <a:schemeClr val="lt1"/>
                </a:solidFill>
                <a:latin typeface="Lato"/>
                <a:ea typeface="Lato"/>
                <a:cs typeface="Lato"/>
                <a:sym typeface="Lato"/>
              </a:rPr>
              <a:t>Битрикс 24</a:t>
            </a:r>
            <a:endParaRPr sz="1200">
              <a:solidFill>
                <a:schemeClr val="lt1"/>
              </a:solidFill>
              <a:latin typeface="Lato"/>
              <a:ea typeface="Lato"/>
              <a:cs typeface="Lato"/>
              <a:sym typeface="Lato"/>
            </a:endParaRPr>
          </a:p>
        </p:txBody>
      </p:sp>
      <p:sp>
        <p:nvSpPr>
          <p:cNvPr id="196" name="Google Shape;196;p22"/>
          <p:cNvSpPr txBox="1"/>
          <p:nvPr/>
        </p:nvSpPr>
        <p:spPr>
          <a:xfrm>
            <a:off x="2684775" y="4158625"/>
            <a:ext cx="650100" cy="27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200">
                <a:solidFill>
                  <a:schemeClr val="lt1"/>
                </a:solidFill>
                <a:latin typeface="Lato"/>
                <a:ea typeface="Lato"/>
                <a:cs typeface="Lato"/>
                <a:sym typeface="Lato"/>
              </a:rPr>
              <a:t>Asana</a:t>
            </a:r>
            <a:endParaRPr>
              <a:latin typeface="Lato"/>
              <a:ea typeface="Lato"/>
              <a:cs typeface="Lato"/>
              <a:sym typeface="Lato"/>
            </a:endParaRPr>
          </a:p>
        </p:txBody>
      </p:sp>
      <p:sp>
        <p:nvSpPr>
          <p:cNvPr id="197" name="Google Shape;197;p22"/>
          <p:cNvSpPr txBox="1"/>
          <p:nvPr/>
        </p:nvSpPr>
        <p:spPr>
          <a:xfrm>
            <a:off x="5489400" y="3596575"/>
            <a:ext cx="961200" cy="27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200">
                <a:solidFill>
                  <a:schemeClr val="lt1"/>
                </a:solidFill>
                <a:latin typeface="Lato"/>
                <a:ea typeface="Lato"/>
                <a:cs typeface="Lato"/>
                <a:sym typeface="Lato"/>
              </a:rPr>
              <a:t>Basecamp</a:t>
            </a:r>
            <a:endParaRPr>
              <a:latin typeface="Lato"/>
              <a:ea typeface="Lato"/>
              <a:cs typeface="Lato"/>
              <a:sym typeface="Lato"/>
            </a:endParaRPr>
          </a:p>
        </p:txBody>
      </p:sp>
      <p:sp>
        <p:nvSpPr>
          <p:cNvPr id="198" name="Google Shape;198;p22"/>
          <p:cNvSpPr txBox="1"/>
          <p:nvPr/>
        </p:nvSpPr>
        <p:spPr>
          <a:xfrm>
            <a:off x="6250950" y="4068450"/>
            <a:ext cx="1274700" cy="367200"/>
          </a:xfrm>
          <a:prstGeom prst="rect">
            <a:avLst/>
          </a:prstGeom>
          <a:noFill/>
          <a:ln>
            <a:noFill/>
          </a:ln>
        </p:spPr>
        <p:txBody>
          <a:bodyPr spcFirstLastPara="1" wrap="square" lIns="91425" tIns="91425" rIns="91425" bIns="91425" anchor="t" anchorCtr="0">
            <a:noAutofit/>
          </a:bodyPr>
          <a:lstStyle/>
          <a:p>
            <a:pPr marL="0" lvl="0" indent="0" algn="ctr" rtl="0">
              <a:lnSpc>
                <a:spcPct val="173647"/>
              </a:lnSpc>
              <a:spcBef>
                <a:spcPts val="0"/>
              </a:spcBef>
              <a:spcAft>
                <a:spcPts val="0"/>
              </a:spcAft>
              <a:buNone/>
            </a:pPr>
            <a:r>
              <a:rPr lang="ru" sz="1200">
                <a:solidFill>
                  <a:schemeClr val="lt1"/>
                </a:solidFill>
                <a:latin typeface="Lato"/>
                <a:ea typeface="Lato"/>
                <a:cs typeface="Lato"/>
                <a:sym typeface="Lato"/>
              </a:rPr>
              <a:t>TeamBridge</a:t>
            </a:r>
            <a:endParaRPr sz="2400"/>
          </a:p>
          <a:p>
            <a:pPr marL="0" lvl="0" indent="0" algn="l" rtl="0">
              <a:spcBef>
                <a:spcPts val="800"/>
              </a:spcBef>
              <a:spcAft>
                <a:spcPts val="0"/>
              </a:spcAft>
              <a:buNone/>
            </a:pPr>
            <a:endParaRPr>
              <a:latin typeface="Lato"/>
              <a:ea typeface="Lato"/>
              <a:cs typeface="Lato"/>
              <a:sym typeface="Lato"/>
            </a:endParaRPr>
          </a:p>
        </p:txBody>
      </p:sp>
      <p:sp>
        <p:nvSpPr>
          <p:cNvPr id="199" name="Google Shape;199;p22"/>
          <p:cNvSpPr txBox="1"/>
          <p:nvPr/>
        </p:nvSpPr>
        <p:spPr>
          <a:xfrm>
            <a:off x="7377500" y="3483350"/>
            <a:ext cx="1165200" cy="367200"/>
          </a:xfrm>
          <a:prstGeom prst="rect">
            <a:avLst/>
          </a:prstGeom>
          <a:noFill/>
          <a:ln>
            <a:noFill/>
          </a:ln>
        </p:spPr>
        <p:txBody>
          <a:bodyPr spcFirstLastPara="1" wrap="square" lIns="91425" tIns="91425" rIns="91425" bIns="91425" anchor="t" anchorCtr="0">
            <a:noAutofit/>
          </a:bodyPr>
          <a:lstStyle/>
          <a:p>
            <a:pPr marL="0" lvl="0" indent="0" algn="ctr" rtl="0">
              <a:lnSpc>
                <a:spcPct val="173647"/>
              </a:lnSpc>
              <a:spcBef>
                <a:spcPts val="0"/>
              </a:spcBef>
              <a:spcAft>
                <a:spcPts val="0"/>
              </a:spcAft>
              <a:buNone/>
            </a:pPr>
            <a:r>
              <a:rPr lang="ru" sz="1200">
                <a:solidFill>
                  <a:schemeClr val="lt1"/>
                </a:solidFill>
                <a:latin typeface="Lato"/>
                <a:ea typeface="Lato"/>
                <a:cs typeface="Lato"/>
                <a:sym typeface="Lato"/>
              </a:rPr>
              <a:t>Time Master</a:t>
            </a:r>
            <a:endParaRPr sz="2400"/>
          </a:p>
          <a:p>
            <a:pPr marL="0" lvl="0" indent="0" algn="l" rtl="0">
              <a:spcBef>
                <a:spcPts val="800"/>
              </a:spcBef>
              <a:spcAft>
                <a:spcPts val="0"/>
              </a:spcAft>
              <a:buNone/>
            </a:pPr>
            <a:endParaRPr>
              <a:latin typeface="Lato"/>
              <a:ea typeface="Lato"/>
              <a:cs typeface="Lato"/>
              <a:sym typeface="Lato"/>
            </a:endParaRPr>
          </a:p>
        </p:txBody>
      </p:sp>
      <p:sp>
        <p:nvSpPr>
          <p:cNvPr id="200" name="Google Shape;200;p22"/>
          <p:cNvSpPr txBox="1"/>
          <p:nvPr/>
        </p:nvSpPr>
        <p:spPr>
          <a:xfrm>
            <a:off x="489475" y="4132425"/>
            <a:ext cx="1635000" cy="276900"/>
          </a:xfrm>
          <a:prstGeom prst="rect">
            <a:avLst/>
          </a:prstGeom>
          <a:noFill/>
          <a:ln>
            <a:noFill/>
          </a:ln>
        </p:spPr>
        <p:txBody>
          <a:bodyPr spcFirstLastPara="1" wrap="square" lIns="91425" tIns="91425" rIns="91425" bIns="91425" anchor="t" anchorCtr="0">
            <a:noAutofit/>
          </a:bodyPr>
          <a:lstStyle/>
          <a:p>
            <a:pPr marL="0" lvl="0" indent="0" algn="l" rtl="0">
              <a:lnSpc>
                <a:spcPct val="173647"/>
              </a:lnSpc>
              <a:spcBef>
                <a:spcPts val="0"/>
              </a:spcBef>
              <a:spcAft>
                <a:spcPts val="0"/>
              </a:spcAft>
              <a:buNone/>
            </a:pPr>
            <a:r>
              <a:rPr lang="ru" sz="1200">
                <a:solidFill>
                  <a:schemeClr val="lt1"/>
                </a:solidFill>
                <a:latin typeface="Lato"/>
                <a:ea typeface="Lato"/>
                <a:cs typeface="Lato"/>
                <a:sym typeface="Lato"/>
              </a:rPr>
              <a:t>Microsoft Project</a:t>
            </a:r>
            <a:endParaRPr sz="1200">
              <a:solidFill>
                <a:schemeClr val="lt1"/>
              </a:solidFill>
              <a:latin typeface="Lato"/>
              <a:ea typeface="Lato"/>
              <a:cs typeface="Lato"/>
              <a:sym typeface="Lato"/>
            </a:endParaRPr>
          </a:p>
          <a:p>
            <a:pPr marL="0" lvl="0" indent="0" algn="l" rtl="0">
              <a:spcBef>
                <a:spcPts val="800"/>
              </a:spcBef>
              <a:spcAft>
                <a:spcPts val="0"/>
              </a:spcAft>
              <a:buNone/>
            </a:pPr>
            <a:endParaRPr sz="12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800"/>
              </a:spcAft>
              <a:buNone/>
            </a:pPr>
            <a:r>
              <a:rPr lang="ru" sz="1400">
                <a:latin typeface="Lato"/>
                <a:ea typeface="Lato"/>
                <a:cs typeface="Lato"/>
                <a:sym typeface="Lato"/>
              </a:rPr>
              <a:t>Корпоративная система управления проектами позволяет</a:t>
            </a:r>
            <a:endParaRPr sz="1400"/>
          </a:p>
        </p:txBody>
      </p:sp>
      <p:sp>
        <p:nvSpPr>
          <p:cNvPr id="206" name="Google Shape;206;p23"/>
          <p:cNvSpPr txBox="1">
            <a:spLocks noGrp="1"/>
          </p:cNvSpPr>
          <p:nvPr>
            <p:ph type="body" idx="1"/>
          </p:nvPr>
        </p:nvSpPr>
        <p:spPr>
          <a:xfrm>
            <a:off x="1297500" y="965625"/>
            <a:ext cx="7038900" cy="35130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endParaRPr sz="1200"/>
          </a:p>
          <a:p>
            <a:pPr marL="457200" lvl="0" indent="-304800" algn="l" rtl="0">
              <a:spcBef>
                <a:spcPts val="1000"/>
              </a:spcBef>
              <a:spcAft>
                <a:spcPts val="0"/>
              </a:spcAft>
              <a:buSzPts val="1200"/>
              <a:buChar char="●"/>
            </a:pPr>
            <a:r>
              <a:rPr lang="ru" sz="1200"/>
              <a:t>повысить управляемость проектной деятельности компании за счет введения комплекса организационных, методических и информационных средств, формализующих и поддерживающих процессы управления проектами;</a:t>
            </a:r>
            <a:endParaRPr sz="1200"/>
          </a:p>
          <a:p>
            <a:pPr marL="457200" lvl="0" indent="-304800" algn="l" rtl="0">
              <a:spcBef>
                <a:spcPts val="0"/>
              </a:spcBef>
              <a:spcAft>
                <a:spcPts val="0"/>
              </a:spcAft>
              <a:buSzPts val="1200"/>
              <a:buChar char="●"/>
            </a:pPr>
            <a:r>
              <a:rPr lang="ru" sz="1200"/>
              <a:t>использовать актуальную информацию о статусе проектов для контроля за проектной деятельностью и для принятия решений о существенных изменениях на основании оперативных данных по всем проектам;</a:t>
            </a:r>
            <a:endParaRPr sz="1200"/>
          </a:p>
          <a:p>
            <a:pPr marL="457200" lvl="0" indent="-304800" algn="l" rtl="0">
              <a:spcBef>
                <a:spcPts val="0"/>
              </a:spcBef>
              <a:spcAft>
                <a:spcPts val="0"/>
              </a:spcAft>
              <a:buSzPts val="1200"/>
              <a:buChar char="●"/>
            </a:pPr>
            <a:r>
              <a:rPr lang="ru" sz="1200"/>
              <a:t>применять единый эффективный подход и средства управления проектами с четким разделением полномочий и ответственности ролей в проектном управлении;</a:t>
            </a:r>
            <a:endParaRPr sz="1200"/>
          </a:p>
          <a:p>
            <a:pPr marL="457200" lvl="0" indent="-304800" algn="l" rtl="0">
              <a:spcBef>
                <a:spcPts val="0"/>
              </a:spcBef>
              <a:spcAft>
                <a:spcPts val="0"/>
              </a:spcAft>
              <a:buSzPts val="1200"/>
              <a:buChar char="●"/>
            </a:pPr>
            <a:r>
              <a:rPr lang="ru" sz="1200"/>
              <a:t>накапливать историческую информацию – базу знаний по проектам – для будущих проектов;</a:t>
            </a:r>
            <a:endParaRPr sz="1200"/>
          </a:p>
          <a:p>
            <a:pPr marL="457200" lvl="0" indent="-304800" algn="l" rtl="0">
              <a:spcBef>
                <a:spcPts val="0"/>
              </a:spcBef>
              <a:spcAft>
                <a:spcPts val="0"/>
              </a:spcAft>
              <a:buSzPts val="1200"/>
              <a:buChar char="●"/>
            </a:pPr>
            <a:r>
              <a:rPr lang="ru" sz="1200"/>
              <a:t>повысить эффективность использования ресурсов компании, в том числе – упростить процедуру «вхождения в работу» нового руководителя проекта;</a:t>
            </a:r>
            <a:endParaRPr sz="1200"/>
          </a:p>
          <a:p>
            <a:pPr marL="457200" lvl="0" indent="-304800" algn="l" rtl="0">
              <a:spcBef>
                <a:spcPts val="0"/>
              </a:spcBef>
              <a:spcAft>
                <a:spcPts val="0"/>
              </a:spcAft>
              <a:buSzPts val="1200"/>
              <a:buChar char="●"/>
            </a:pPr>
            <a:r>
              <a:rPr lang="ru" sz="1200"/>
              <a:t>усилить контроль качества, сроков и бюджета проектов.</a:t>
            </a:r>
            <a:endParaRPr sz="1200"/>
          </a:p>
          <a:p>
            <a:pPr marL="0" lvl="0" indent="0" algn="l" rtl="0">
              <a:spcBef>
                <a:spcPts val="1000"/>
              </a:spcBef>
              <a:spcAft>
                <a:spcPts val="1600"/>
              </a:spcAft>
              <a:buNone/>
            </a:pP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1297500" y="393750"/>
            <a:ext cx="7038900" cy="56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Битрикс 24</a:t>
            </a:r>
            <a:endParaRPr/>
          </a:p>
        </p:txBody>
      </p:sp>
      <p:sp>
        <p:nvSpPr>
          <p:cNvPr id="212" name="Google Shape;212;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ru"/>
              <a:t>Компания</a:t>
            </a:r>
            <a:endParaRPr/>
          </a:p>
          <a:p>
            <a:pPr marL="457200" lvl="0" indent="-342900" algn="l" rtl="0">
              <a:spcBef>
                <a:spcPts val="0"/>
              </a:spcBef>
              <a:spcAft>
                <a:spcPts val="0"/>
              </a:spcAft>
              <a:buClr>
                <a:srgbClr val="FFD966"/>
              </a:buClr>
              <a:buSzPts val="1800"/>
              <a:buAutoNum type="arabicPeriod"/>
            </a:pPr>
            <a:r>
              <a:rPr lang="ru" sz="1800">
                <a:solidFill>
                  <a:srgbClr val="FFD966"/>
                </a:solidFill>
              </a:rPr>
              <a:t>Задачи и проекты</a:t>
            </a:r>
            <a:endParaRPr sz="1800">
              <a:solidFill>
                <a:srgbClr val="FFD966"/>
              </a:solidFill>
            </a:endParaRPr>
          </a:p>
          <a:p>
            <a:pPr marL="457200" lvl="0" indent="-311150" algn="l" rtl="0">
              <a:spcBef>
                <a:spcPts val="0"/>
              </a:spcBef>
              <a:spcAft>
                <a:spcPts val="0"/>
              </a:spcAft>
              <a:buSzPts val="1300"/>
              <a:buAutoNum type="arabicPeriod"/>
            </a:pPr>
            <a:r>
              <a:rPr lang="ru"/>
              <a:t>CRM</a:t>
            </a:r>
            <a:endParaRPr/>
          </a:p>
          <a:p>
            <a:pPr marL="457200" lvl="0" indent="-311150" algn="l" rtl="0">
              <a:spcBef>
                <a:spcPts val="0"/>
              </a:spcBef>
              <a:spcAft>
                <a:spcPts val="0"/>
              </a:spcAft>
              <a:buSzPts val="1300"/>
              <a:buAutoNum type="arabicPeriod"/>
            </a:pPr>
            <a:r>
              <a:rPr lang="ru"/>
              <a:t>Контакт центр</a:t>
            </a:r>
            <a:endParaRPr/>
          </a:p>
          <a:p>
            <a:pPr marL="457200" lvl="0" indent="-311150" algn="l" rtl="0">
              <a:spcBef>
                <a:spcPts val="0"/>
              </a:spcBef>
              <a:spcAft>
                <a:spcPts val="0"/>
              </a:spcAft>
              <a:buSzPts val="1300"/>
              <a:buAutoNum type="arabicPeriod"/>
            </a:pPr>
            <a:r>
              <a:rPr lang="ru"/>
              <a:t>Сайты и магазины</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sz="1300">
                <a:latin typeface="Lato"/>
                <a:ea typeface="Lato"/>
                <a:cs typeface="Lato"/>
                <a:sym typeface="Lato"/>
              </a:rPr>
              <a:t> Качество программного продукта— это степень соответствия функциональных, технических, эксплуатационных характеристик разработанного программного продукта целям, которые были поставлены перед началом разработки этого продукта. Его качество— некая функция от многих переменных, в том числе следующих:</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64B"/>
              </a:solidFill>
              <a:highlight>
                <a:srgbClr val="FFFFFF"/>
              </a:highlight>
              <a:latin typeface="Arial"/>
              <a:ea typeface="Arial"/>
              <a:cs typeface="Arial"/>
              <a:sym typeface="Arial"/>
            </a:endParaRPr>
          </a:p>
          <a:p>
            <a:pPr marL="457200" marR="190500" lvl="0" indent="0" algn="l" rtl="0">
              <a:lnSpc>
                <a:spcPct val="115000"/>
              </a:lnSpc>
              <a:spcBef>
                <a:spcPts val="0"/>
              </a:spcBef>
              <a:spcAft>
                <a:spcPts val="0"/>
              </a:spcAft>
              <a:buNone/>
            </a:pPr>
            <a:r>
              <a:rPr lang="ru"/>
              <a:t>     -       функциональность (насколько программный продукт полезен для пользователя);</a:t>
            </a:r>
            <a:endParaRPr/>
          </a:p>
          <a:p>
            <a:pPr marL="914400" marR="190500" lvl="0" indent="-311150" algn="l" rtl="0">
              <a:lnSpc>
                <a:spcPct val="115000"/>
              </a:lnSpc>
              <a:spcBef>
                <a:spcPts val="0"/>
              </a:spcBef>
              <a:spcAft>
                <a:spcPts val="0"/>
              </a:spcAft>
              <a:buSzPts val="1300"/>
              <a:buChar char="-"/>
            </a:pPr>
            <a:r>
              <a:rPr lang="ru"/>
              <a:t>качество пользовательского интерфейса (удобство использования, легкость в обучении);</a:t>
            </a:r>
            <a:endParaRPr/>
          </a:p>
          <a:p>
            <a:pPr marL="914400" marR="190500" lvl="0" indent="-311150" algn="l" rtl="0">
              <a:lnSpc>
                <a:spcPct val="115000"/>
              </a:lnSpc>
              <a:spcBef>
                <a:spcPts val="0"/>
              </a:spcBef>
              <a:spcAft>
                <a:spcPts val="0"/>
              </a:spcAft>
              <a:buSzPts val="1300"/>
              <a:buChar char="-"/>
            </a:pPr>
            <a:r>
              <a:rPr lang="ru"/>
              <a:t>надежность (отсутствие дефектов в программном продукте, устойчивость к сбоям);</a:t>
            </a:r>
            <a:endParaRPr/>
          </a:p>
          <a:p>
            <a:pPr marL="914400" marR="190500" lvl="0" indent="-311150" algn="l" rtl="0">
              <a:lnSpc>
                <a:spcPct val="115000"/>
              </a:lnSpc>
              <a:spcBef>
                <a:spcPts val="0"/>
              </a:spcBef>
              <a:spcAft>
                <a:spcPts val="0"/>
              </a:spcAft>
              <a:buSzPts val="1300"/>
              <a:buChar char="-"/>
            </a:pPr>
            <a:r>
              <a:rPr lang="ru"/>
              <a:t>производительность, потребление ресурсов, требования к внешней среде;</a:t>
            </a:r>
            <a:endParaRPr/>
          </a:p>
          <a:p>
            <a:pPr marL="914400" marR="190500" lvl="0" indent="-311150" algn="l" rtl="0">
              <a:lnSpc>
                <a:spcPct val="115000"/>
              </a:lnSpc>
              <a:spcBef>
                <a:spcPts val="0"/>
              </a:spcBef>
              <a:spcAft>
                <a:spcPts val="0"/>
              </a:spcAft>
              <a:buSzPts val="1300"/>
              <a:buChar char="-"/>
            </a:pPr>
            <a:r>
              <a:rPr lang="ru"/>
              <a:t>качество информационной поддержки (документация);</a:t>
            </a:r>
            <a:endParaRPr/>
          </a:p>
          <a:p>
            <a:pPr marL="914400" marR="190500" lvl="0" indent="-311150" algn="l" rtl="0">
              <a:lnSpc>
                <a:spcPct val="115000"/>
              </a:lnSpc>
              <a:spcBef>
                <a:spcPts val="0"/>
              </a:spcBef>
              <a:spcAft>
                <a:spcPts val="0"/>
              </a:spcAft>
              <a:buSzPts val="1300"/>
              <a:buChar char="-"/>
            </a:pPr>
            <a:r>
              <a:rPr lang="ru"/>
              <a:t>сопровождаемость (качество дизайна и кода, внутреннее качество).</a:t>
            </a:r>
            <a:endParaRPr/>
          </a:p>
          <a:p>
            <a:pPr marL="457200" marR="190500" lvl="0" indent="0" algn="l" rtl="0">
              <a:lnSpc>
                <a:spcPct val="115000"/>
              </a:lnSpc>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body" idx="1"/>
          </p:nvPr>
        </p:nvSpPr>
        <p:spPr>
          <a:xfrm>
            <a:off x="1297500" y="231750"/>
            <a:ext cx="7038900" cy="4247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ru"/>
              <a:t>Компания-разработчик определяет свои стандарты качества для каждого критерия и для каждого программного проекта. При оценке качества необходимо иметь возможность количественно оценить каждый из критериев. В таблице приведена зависимость конкретного вида деятельности и критериев качества.</a:t>
            </a:r>
            <a:endParaRPr/>
          </a:p>
          <a:p>
            <a:pPr marL="0" lvl="0" indent="457200" algn="l" rtl="0">
              <a:spcBef>
                <a:spcPts val="0"/>
              </a:spcBef>
              <a:spcAft>
                <a:spcPts val="0"/>
              </a:spcAft>
              <a:buNone/>
            </a:pPr>
            <a:r>
              <a:rPr lang="ru"/>
              <a:t>На качество конечного продукта влияют все фазы и виды деятельности проекта, и от того, насколько хорошо и качественно мы работаем на каждой фазе проекта (а не только, например, на фазе тестирования), зависит, насколько качественным получится разрабатываемый продукт. Другими словами, качество процесса разработки определяет качество продукта.</a:t>
            </a:r>
            <a:endParaRPr/>
          </a:p>
          <a:p>
            <a:pPr marL="0" lvl="0" indent="0" algn="l" rtl="0">
              <a:spcBef>
                <a:spcPts val="0"/>
              </a:spcBef>
              <a:spcAft>
                <a:spcPts val="0"/>
              </a:spcAft>
              <a:buNone/>
            </a:pPr>
            <a:r>
              <a:rPr lang="ru"/>
              <a:t>Для анализа качества введем обобщенный критерий— дефект, определяющий любое отклонение от установленных для проекта стандартов качества. Например, недостаток функциональности или лишняя функциональность— дефект; неудобный интерфейс— дефект; плохой дизайн или грязный код, который негативно скажется на сопровождаемости,— дефект; неприемлемая производительность— дефект; некорректная работа программы— частный случай дефекта; орфографическая ошибка в документации— дефект.</a:t>
            </a:r>
            <a:endParaRPr sz="1200">
              <a:solidFill>
                <a:srgbClr val="43464B"/>
              </a:solidFill>
              <a:highlight>
                <a:srgbClr val="FFFFFF"/>
              </a:highlight>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body" idx="1"/>
          </p:nvPr>
        </p:nvSpPr>
        <p:spPr>
          <a:xfrm>
            <a:off x="1297500" y="418425"/>
            <a:ext cx="7038900" cy="4060200"/>
          </a:xfrm>
          <a:prstGeom prst="rect">
            <a:avLst/>
          </a:prstGeom>
        </p:spPr>
        <p:txBody>
          <a:bodyPr spcFirstLastPara="1" wrap="square" lIns="91425" tIns="91425" rIns="91425" bIns="91425" anchor="t" anchorCtr="0">
            <a:noAutofit/>
          </a:bodyPr>
          <a:lstStyle/>
          <a:p>
            <a:pPr marL="0" marR="0" lvl="0" indent="457200" algn="l" rtl="0">
              <a:lnSpc>
                <a:spcPct val="115000"/>
              </a:lnSpc>
              <a:spcBef>
                <a:spcPts val="0"/>
              </a:spcBef>
              <a:spcAft>
                <a:spcPts val="0"/>
              </a:spcAft>
              <a:buNone/>
            </a:pPr>
            <a:r>
              <a:rPr lang="ru"/>
              <a:t>Дефекты можно классифицировать по следующим параметрам:</a:t>
            </a:r>
            <a:endParaRPr/>
          </a:p>
          <a:p>
            <a:pPr marL="0" marR="0" lvl="0" indent="457200" algn="l" rtl="0">
              <a:lnSpc>
                <a:spcPct val="115000"/>
              </a:lnSpc>
              <a:spcBef>
                <a:spcPts val="0"/>
              </a:spcBef>
              <a:spcAft>
                <a:spcPts val="0"/>
              </a:spcAft>
              <a:buNone/>
            </a:pPr>
            <a:endParaRPr/>
          </a:p>
          <a:p>
            <a:pPr marL="0" marR="0" lvl="0" indent="0" algn="l" rtl="0">
              <a:lnSpc>
                <a:spcPct val="115000"/>
              </a:lnSpc>
              <a:spcBef>
                <a:spcPts val="0"/>
              </a:spcBef>
              <a:spcAft>
                <a:spcPts val="0"/>
              </a:spcAft>
              <a:buNone/>
            </a:pPr>
            <a:r>
              <a:rPr lang="ru"/>
              <a:t>                    -       тип (определяется фазой разработки или активностью, на которой был внесен дефект);</a:t>
            </a:r>
            <a:endParaRPr/>
          </a:p>
          <a:p>
            <a:pPr marL="914400" marR="0" lvl="0" indent="-311150" algn="l" rtl="0">
              <a:lnSpc>
                <a:spcPct val="115000"/>
              </a:lnSpc>
              <a:spcBef>
                <a:spcPts val="0"/>
              </a:spcBef>
              <a:spcAft>
                <a:spcPts val="0"/>
              </a:spcAft>
              <a:buSzPts val="1300"/>
              <a:buChar char="-"/>
            </a:pPr>
            <a:r>
              <a:rPr lang="ru"/>
              <a:t>критичность (насколько критично наличие дефекта в программном продукте);</a:t>
            </a:r>
            <a:endParaRPr/>
          </a:p>
          <a:p>
            <a:pPr marL="914400" marR="0" lvl="0" indent="-311150" algn="l" rtl="0">
              <a:lnSpc>
                <a:spcPct val="115000"/>
              </a:lnSpc>
              <a:spcBef>
                <a:spcPts val="0"/>
              </a:spcBef>
              <a:spcAft>
                <a:spcPts val="0"/>
              </a:spcAft>
              <a:buSzPts val="1300"/>
              <a:buChar char="-"/>
            </a:pPr>
            <a:r>
              <a:rPr lang="ru"/>
              <a:t>приоритет (насколько важно исправить дефект);</a:t>
            </a:r>
            <a:endParaRPr/>
          </a:p>
          <a:p>
            <a:pPr marL="914400" marR="0" lvl="0" indent="-311150" algn="l" rtl="0">
              <a:lnSpc>
                <a:spcPct val="115000"/>
              </a:lnSpc>
              <a:spcBef>
                <a:spcPts val="0"/>
              </a:spcBef>
              <a:spcAft>
                <a:spcPts val="0"/>
              </a:spcAft>
              <a:buSzPts val="1300"/>
              <a:buChar char="-"/>
            </a:pPr>
            <a:r>
              <a:rPr lang="ru"/>
              <a:t>сложность (насколько трудоемко исправить дефект);</a:t>
            </a:r>
            <a:endParaRPr/>
          </a:p>
          <a:p>
            <a:pPr marL="0" marR="0" lvl="0" indent="457200" algn="l" rtl="0">
              <a:lnSpc>
                <a:spcPct val="115000"/>
              </a:lnSpc>
              <a:spcBef>
                <a:spcPts val="0"/>
              </a:spcBef>
              <a:spcAft>
                <a:spcPts val="0"/>
              </a:spcAft>
              <a:buNone/>
            </a:pPr>
            <a:r>
              <a:rPr lang="ru"/>
              <a:t>и т.д.</a:t>
            </a:r>
            <a:endParaRPr/>
          </a:p>
          <a:p>
            <a:pPr marL="0" marR="0" lvl="0" indent="457200" algn="l" rtl="0">
              <a:lnSpc>
                <a:spcPct val="115000"/>
              </a:lnSpc>
              <a:spcBef>
                <a:spcPts val="0"/>
              </a:spcBef>
              <a:spcAft>
                <a:spcPts val="0"/>
              </a:spcAft>
              <a:buNone/>
            </a:pPr>
            <a:endParaRPr/>
          </a:p>
          <a:p>
            <a:pPr marL="0" marR="0" lvl="0" indent="457200" algn="l" rtl="0">
              <a:lnSpc>
                <a:spcPct val="115000"/>
              </a:lnSpc>
              <a:spcBef>
                <a:spcPts val="0"/>
              </a:spcBef>
              <a:spcAft>
                <a:spcPts val="0"/>
              </a:spcAft>
              <a:buNone/>
            </a:pPr>
            <a:endParaRPr/>
          </a:p>
          <a:p>
            <a:pPr marL="0" marR="0" lvl="0" indent="457200" algn="l" rtl="0">
              <a:lnSpc>
                <a:spcPct val="115000"/>
              </a:lnSpc>
              <a:spcBef>
                <a:spcPts val="0"/>
              </a:spcBef>
              <a:spcAft>
                <a:spcPts val="0"/>
              </a:spcAft>
              <a:buNone/>
            </a:pPr>
            <a:r>
              <a:rPr lang="ru"/>
              <a:t>Имея подобный обобщенный показатель, становится проще оценивать и анализировать качество разрабатываемого программного продукта, а также качество самого процесса разработки. Можно считать количество дефектов или сумму их весов (по какому-либо параметру), можно оценивать плотность дефектов на единицу объема продукта, анализировать, какие фазы процесса являются наиболее проблемными для нас и т.д., сведя борьбу за качество к борьбе с дефектами.</a:t>
            </a:r>
            <a:endParaRPr/>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body" idx="1"/>
          </p:nvPr>
        </p:nvSpPr>
        <p:spPr>
          <a:xfrm>
            <a:off x="5253150" y="393750"/>
            <a:ext cx="3083100" cy="40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Верхняя линия (рис. 1)— примерное количество внесенных дефектов на текущий момент времени, а нижняя— количество найденных и исправленных дефектов на текущий момент времени (предполагается, что дефекты исправляются практически сразу после обнаружения). </a:t>
            </a:r>
            <a:endParaRPr/>
          </a:p>
          <a:p>
            <a:pPr marL="0" lvl="0" indent="0" algn="l" rtl="0">
              <a:spcBef>
                <a:spcPts val="1600"/>
              </a:spcBef>
              <a:spcAft>
                <a:spcPts val="0"/>
              </a:spcAft>
              <a:buNone/>
            </a:pPr>
            <a:endParaRPr/>
          </a:p>
          <a:p>
            <a:pPr marL="0" lvl="0" indent="0" algn="l" rtl="0">
              <a:spcBef>
                <a:spcPts val="1600"/>
              </a:spcBef>
              <a:spcAft>
                <a:spcPts val="1600"/>
              </a:spcAft>
              <a:buNone/>
            </a:pPr>
            <a:r>
              <a:rPr lang="ru"/>
              <a:t>Разница между линиями в каждый момент времени отображает количество имеющихся на данный момент дефектов. Чем меньше будет эта разница в конце проекта, тем качественнее продукт.</a:t>
            </a:r>
            <a:endParaRPr/>
          </a:p>
        </p:txBody>
      </p:sp>
      <p:pic>
        <p:nvPicPr>
          <p:cNvPr id="157" name="Google Shape;157;p17"/>
          <p:cNvPicPr preferRelativeResize="0"/>
          <p:nvPr/>
        </p:nvPicPr>
        <p:blipFill>
          <a:blip r:embed="rId3">
            <a:alphaModFix/>
          </a:blip>
          <a:stretch>
            <a:fillRect/>
          </a:stretch>
        </p:blipFill>
        <p:spPr>
          <a:xfrm>
            <a:off x="1297488" y="393738"/>
            <a:ext cx="3724275" cy="298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1297500" y="393750"/>
            <a:ext cx="7038900" cy="2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400">
                <a:latin typeface="Lato"/>
                <a:ea typeface="Lato"/>
                <a:cs typeface="Lato"/>
                <a:sym typeface="Lato"/>
              </a:rPr>
              <a:t>Эффективность поиска дефектов</a:t>
            </a:r>
            <a:endParaRPr sz="1400">
              <a:latin typeface="Lato"/>
              <a:ea typeface="Lato"/>
              <a:cs typeface="Lato"/>
              <a:sym typeface="Lato"/>
            </a:endParaRPr>
          </a:p>
        </p:txBody>
      </p:sp>
      <p:pic>
        <p:nvPicPr>
          <p:cNvPr id="163" name="Google Shape;163;p18" descr="Рис. 2. Изменение количества дефектов в течение одной фазы" title="Рис. 2. Изменение количества дефектов в течение одной фазы"/>
          <p:cNvPicPr preferRelativeResize="0"/>
          <p:nvPr/>
        </p:nvPicPr>
        <p:blipFill>
          <a:blip r:embed="rId3">
            <a:alphaModFix/>
          </a:blip>
          <a:stretch>
            <a:fillRect/>
          </a:stretch>
        </p:blipFill>
        <p:spPr>
          <a:xfrm>
            <a:off x="1362625" y="1433450"/>
            <a:ext cx="2381250" cy="2409825"/>
          </a:xfrm>
          <a:prstGeom prst="rect">
            <a:avLst/>
          </a:prstGeom>
          <a:noFill/>
          <a:ln>
            <a:noFill/>
          </a:ln>
        </p:spPr>
      </p:pic>
      <p:sp>
        <p:nvSpPr>
          <p:cNvPr id="164" name="Google Shape;164;p18"/>
          <p:cNvSpPr txBox="1"/>
          <p:nvPr/>
        </p:nvSpPr>
        <p:spPr>
          <a:xfrm>
            <a:off x="4429175" y="304800"/>
            <a:ext cx="4100700" cy="4800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ru" sz="1300">
                <a:solidFill>
                  <a:schemeClr val="lt1"/>
                </a:solidFill>
                <a:latin typeface="Lato"/>
                <a:ea typeface="Lato"/>
                <a:cs typeface="Lato"/>
                <a:sym typeface="Lato"/>
              </a:rPr>
              <a:t>Рассмотрим, например, фазу системного тестирования, в ходе которой обнаруживается некое количество дефектов Dfound (Д-фаунд), но сколько-то дефектов остается ненайденным на момент завершения фазы Dmissed (Д-мейст) (рис. 2). Общее число дефектов, прошедших через фазу, будет равно Dfound + Dmissed.</a:t>
            </a:r>
            <a:endParaRPr sz="1300">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ru" sz="1300">
                <a:solidFill>
                  <a:schemeClr val="lt1"/>
                </a:solidFill>
                <a:latin typeface="Lato"/>
                <a:ea typeface="Lato"/>
                <a:cs typeface="Lato"/>
                <a:sym typeface="Lato"/>
              </a:rPr>
              <a:t>Отношение найденных дефектов к их общему числу, выраженное в процентах, назовем эффективностью поиска дефектов — это одна из основных характеристик качества процесса разработки, которую необходимо постоянно контролировать. Для каждой фазы, в ходе которой находятся и исправляются дефекты, при стабильном и предсказуемом процессе и прочих равных условиях эту величину можно считать приблизительно постоянной, что позволяет количественно оценивать уровень качества (выраженный в количестве ненайденных дефектов) для текущего и для планируемых проектов.</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19" descr="Рис. 4. Изменение количества дефектов при комплексном подходе к управлению качеством" title="Рис. 4. Изменение количества дефектов при комплексном подходе к управлению качеством"/>
          <p:cNvPicPr preferRelativeResize="0"/>
          <p:nvPr/>
        </p:nvPicPr>
        <p:blipFill>
          <a:blip r:embed="rId3">
            <a:alphaModFix/>
          </a:blip>
          <a:stretch>
            <a:fillRect/>
          </a:stretch>
        </p:blipFill>
        <p:spPr>
          <a:xfrm>
            <a:off x="821300" y="1420575"/>
            <a:ext cx="3790950" cy="3495675"/>
          </a:xfrm>
          <a:prstGeom prst="rect">
            <a:avLst/>
          </a:prstGeom>
          <a:noFill/>
          <a:ln>
            <a:noFill/>
          </a:ln>
        </p:spPr>
      </p:pic>
      <p:sp>
        <p:nvSpPr>
          <p:cNvPr id="170" name="Google Shape;170;p19"/>
          <p:cNvSpPr txBox="1"/>
          <p:nvPr/>
        </p:nvSpPr>
        <p:spPr>
          <a:xfrm>
            <a:off x="4808975" y="304800"/>
            <a:ext cx="4158600" cy="4517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endParaRPr sz="1300">
              <a:solidFill>
                <a:schemeClr val="lt1"/>
              </a:solidFill>
              <a:latin typeface="Lato"/>
              <a:ea typeface="Lato"/>
              <a:cs typeface="Lato"/>
              <a:sym typeface="Lato"/>
            </a:endParaRPr>
          </a:p>
          <a:p>
            <a:pPr marL="0" marR="0" lvl="0" indent="0" algn="l" rtl="0">
              <a:lnSpc>
                <a:spcPct val="115000"/>
              </a:lnSpc>
              <a:spcBef>
                <a:spcPts val="0"/>
              </a:spcBef>
              <a:spcAft>
                <a:spcPts val="0"/>
              </a:spcAft>
              <a:buNone/>
            </a:pPr>
            <a:r>
              <a:rPr lang="ru" sz="1300">
                <a:solidFill>
                  <a:schemeClr val="lt1"/>
                </a:solidFill>
                <a:latin typeface="Lato"/>
                <a:ea typeface="Lato"/>
                <a:cs typeface="Lato"/>
                <a:sym typeface="Lato"/>
              </a:rPr>
              <a:t>Полагаясь только на одно, даже и очень тщательное, тестирование, проблему качества не решить. Если не предпринимать никаких мер по борьбе с дефектами вплоть до этапа тестирования, то к началу тестирования в проекте может накопиться слишком много дефектов, поэтому дефекты надо искать и исправлять постоянно, на протяжении всего жизненного цикла проекта. Кроме того, надо принять все меры по предотвращению или недопущению дефектов.</a:t>
            </a:r>
            <a:endParaRPr sz="1300">
              <a:solidFill>
                <a:schemeClr val="lt1"/>
              </a:solidFill>
              <a:latin typeface="Lato"/>
              <a:ea typeface="Lato"/>
              <a:cs typeface="Lato"/>
              <a:sym typeface="Lato"/>
            </a:endParaRPr>
          </a:p>
          <a:p>
            <a:pPr marL="0" marR="0" lvl="0" indent="0" algn="l" rtl="0">
              <a:lnSpc>
                <a:spcPct val="115000"/>
              </a:lnSpc>
              <a:spcBef>
                <a:spcPts val="0"/>
              </a:spcBef>
              <a:spcAft>
                <a:spcPts val="0"/>
              </a:spcAft>
              <a:buNone/>
            </a:pPr>
            <a:r>
              <a:rPr lang="ru" sz="1300">
                <a:solidFill>
                  <a:schemeClr val="lt1"/>
                </a:solidFill>
                <a:latin typeface="Lato"/>
                <a:ea typeface="Lato"/>
                <a:cs typeface="Lato"/>
                <a:sym typeface="Lato"/>
              </a:rPr>
              <a:t>Применение методов поиска дефектов на протяжении всего жизненного цикла проекта поднимает кривую найденных дефектов вверх, а применение методов предотвращения дефектов опускает кривую вносимых дефектов вниз (рис. 4). Таким образом, количество ненайденных дефектов на протяжении всего жизненного цикла уменьшается, и как результат уменьшается количество ненайденных дефектов в конце проекта.</a:t>
            </a:r>
            <a:endParaRPr sz="1300">
              <a:solidFill>
                <a:schemeClr val="lt1"/>
              </a:solidFill>
              <a:latin typeface="Lato"/>
              <a:ea typeface="Lato"/>
              <a:cs typeface="Lato"/>
              <a:sym typeface="Lato"/>
            </a:endParaRPr>
          </a:p>
        </p:txBody>
      </p:sp>
      <p:sp>
        <p:nvSpPr>
          <p:cNvPr id="171" name="Google Shape;171;p19"/>
          <p:cNvSpPr txBox="1"/>
          <p:nvPr/>
        </p:nvSpPr>
        <p:spPr>
          <a:xfrm>
            <a:off x="895025" y="329100"/>
            <a:ext cx="3643500" cy="41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a:solidFill>
                  <a:schemeClr val="lt1"/>
                </a:solidFill>
                <a:latin typeface="Lato"/>
                <a:ea typeface="Lato"/>
                <a:cs typeface="Lato"/>
                <a:sym typeface="Lato"/>
              </a:rPr>
              <a:t>Комплексный подход к управлению качеством</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50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300">
                <a:latin typeface="Lato"/>
                <a:ea typeface="Lato"/>
                <a:cs typeface="Lato"/>
                <a:sym typeface="Lato"/>
              </a:rPr>
              <a:t>Эффективная стратегия поиска дефектов состоит в применении комбинации нескольких методов, каждый из которых будет иметь свой собственный уровень</a:t>
            </a:r>
            <a:endParaRPr/>
          </a:p>
        </p:txBody>
      </p:sp>
      <p:sp>
        <p:nvSpPr>
          <p:cNvPr id="177" name="Google Shape;177;p20"/>
          <p:cNvSpPr txBox="1">
            <a:spLocks noGrp="1"/>
          </p:cNvSpPr>
          <p:nvPr>
            <p:ph type="body" idx="1"/>
          </p:nvPr>
        </p:nvSpPr>
        <p:spPr>
          <a:xfrm>
            <a:off x="1297500" y="895350"/>
            <a:ext cx="7038900" cy="35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Основные методы поиска дефектов</a:t>
            </a:r>
            <a:endParaRPr/>
          </a:p>
          <a:p>
            <a:pPr marL="0" lvl="0" indent="0" algn="l" rtl="0">
              <a:spcBef>
                <a:spcPts val="0"/>
              </a:spcBef>
              <a:spcAft>
                <a:spcPts val="0"/>
              </a:spcAft>
              <a:buNone/>
            </a:pPr>
            <a:endParaRPr/>
          </a:p>
          <a:p>
            <a:pPr marL="457200" marR="190500" lvl="0" indent="0" algn="l" rtl="0">
              <a:spcBef>
                <a:spcPts val="0"/>
              </a:spcBef>
              <a:spcAft>
                <a:spcPts val="0"/>
              </a:spcAft>
              <a:buNone/>
            </a:pPr>
            <a:r>
              <a:rPr lang="ru"/>
              <a:t>-	Ручной анализ, или обзор разрабатываемых артефактов. Персональные проверки (personal review), формальные инспекции , групповые обзоры (walkthrough), парное программирование , групповое проектирование и т.п.</a:t>
            </a:r>
            <a:endParaRPr/>
          </a:p>
          <a:p>
            <a:pPr marL="457200" marR="190500" lvl="0" indent="0" algn="l" rtl="0">
              <a:spcBef>
                <a:spcPts val="0"/>
              </a:spcBef>
              <a:spcAft>
                <a:spcPts val="0"/>
              </a:spcAft>
              <a:buNone/>
            </a:pPr>
            <a:r>
              <a:rPr lang="ru"/>
              <a:t>-	Автоматическая статическая проверка. Компиляция (помимо явных дефектов компилятор умеет находить неявные), статический анализ кода с помощью специальных анализаторов, проверка на соблюдение принятого код-стандарта и стиля.</a:t>
            </a:r>
            <a:endParaRPr/>
          </a:p>
          <a:p>
            <a:pPr marL="457200" marR="190500" lvl="0" indent="0" algn="l" rtl="0">
              <a:spcBef>
                <a:spcPts val="0"/>
              </a:spcBef>
              <a:spcAft>
                <a:spcPts val="0"/>
              </a:spcAft>
              <a:buNone/>
            </a:pPr>
            <a:r>
              <a:rPr lang="ru"/>
              <a:t>-	Автоматизированное тестирование. Модульное или блочное тестирование (unit testing), функциональное (комплексное) тестирование, тестирование графического интерфейса пользователя, тестирование производительности, стресс-тестирование, использование утверждений (asserts) и т.д.</a:t>
            </a:r>
            <a:endParaRPr/>
          </a:p>
          <a:p>
            <a:pPr marL="457200" marR="190500" lvl="0" indent="0" algn="l" rtl="0">
              <a:spcBef>
                <a:spcPts val="0"/>
              </a:spcBef>
              <a:spcAft>
                <a:spcPts val="0"/>
              </a:spcAft>
              <a:buNone/>
            </a:pPr>
            <a:r>
              <a:rPr lang="ru"/>
              <a:t>-	Ручное тестирование Интеграционное, системное, сравнительное, верификация требований, «охота за ошибками» (bug bash), пошаговая трассировка и т.д.</a:t>
            </a:r>
            <a:endParaRPr sz="1200">
              <a:solidFill>
                <a:srgbClr val="43464B"/>
              </a:solidFill>
              <a:highlight>
                <a:srgbClr val="FFFFFF"/>
              </a:highlight>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44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sz="1400">
                <a:latin typeface="Lato"/>
                <a:ea typeface="Lato"/>
                <a:cs typeface="Lato"/>
                <a:sym typeface="Lato"/>
              </a:rPr>
              <a:t>Наиболее известные методы предотвращения дефектов.</a:t>
            </a:r>
            <a:endParaRPr sz="1400"/>
          </a:p>
        </p:txBody>
      </p:sp>
      <p:sp>
        <p:nvSpPr>
          <p:cNvPr id="183" name="Google Shape;183;p21"/>
          <p:cNvSpPr txBox="1">
            <a:spLocks noGrp="1"/>
          </p:cNvSpPr>
          <p:nvPr>
            <p:ph type="body" idx="1"/>
          </p:nvPr>
        </p:nvSpPr>
        <p:spPr>
          <a:xfrm>
            <a:off x="1706150" y="695250"/>
            <a:ext cx="6630300" cy="4300200"/>
          </a:xfrm>
          <a:prstGeom prst="rect">
            <a:avLst/>
          </a:prstGeom>
        </p:spPr>
        <p:txBody>
          <a:bodyPr spcFirstLastPara="1" wrap="square" lIns="91425" tIns="91425" rIns="91425" bIns="91425" anchor="t" anchorCtr="0">
            <a:noAutofit/>
          </a:bodyPr>
          <a:lstStyle/>
          <a:p>
            <a:pPr marL="457200" marR="190500" lvl="0" indent="0" algn="l" rtl="0">
              <a:spcBef>
                <a:spcPts val="0"/>
              </a:spcBef>
              <a:spcAft>
                <a:spcPts val="0"/>
              </a:spcAft>
              <a:buNone/>
            </a:pPr>
            <a:r>
              <a:rPr lang="ru"/>
              <a:t>-	</a:t>
            </a:r>
            <a:r>
              <a:rPr lang="ru" sz="1200"/>
              <a:t>Прототипирование. Создание и опробование модели разрабатываемой системы с целью проверить ее характеристики и выявить неверные предположения и решения, которые могли бы привести к серьезным дефектам (и переделкам) при разработке .</a:t>
            </a:r>
            <a:endParaRPr sz="1200"/>
          </a:p>
          <a:p>
            <a:pPr marL="457200" marR="190500" lvl="0" indent="0" algn="l" rtl="0">
              <a:spcBef>
                <a:spcPts val="0"/>
              </a:spcBef>
              <a:spcAft>
                <a:spcPts val="0"/>
              </a:spcAft>
              <a:buNone/>
            </a:pPr>
            <a:r>
              <a:rPr lang="ru" sz="1200"/>
              <a:t>-	Использование стандартов на все виды продуктов, производимых в ходе разработки ПО (требования, дизайн, код, различная документация и т.д.).</a:t>
            </a:r>
            <a:endParaRPr sz="1200"/>
          </a:p>
          <a:p>
            <a:pPr marL="457200" marR="190500" lvl="0" indent="0" algn="l" rtl="0">
              <a:spcBef>
                <a:spcPts val="0"/>
              </a:spcBef>
              <a:spcAft>
                <a:spcPts val="0"/>
              </a:spcAft>
              <a:buNone/>
            </a:pPr>
            <a:r>
              <a:rPr lang="ru" sz="1200"/>
              <a:t>-	Применение компонентного подхода .</a:t>
            </a:r>
            <a:endParaRPr sz="1200"/>
          </a:p>
          <a:p>
            <a:pPr marL="457200" marR="190500" lvl="0" indent="0" algn="l" rtl="0">
              <a:lnSpc>
                <a:spcPct val="115000"/>
              </a:lnSpc>
              <a:spcBef>
                <a:spcPts val="0"/>
              </a:spcBef>
              <a:spcAft>
                <a:spcPts val="0"/>
              </a:spcAft>
              <a:buNone/>
            </a:pPr>
            <a:r>
              <a:rPr lang="ru" sz="1200"/>
              <a:t>Использование готовых компонентов— чем меньше приходится разрабатывать новых решений, тем меньше ошибок.</a:t>
            </a:r>
            <a:endParaRPr sz="1200"/>
          </a:p>
          <a:p>
            <a:pPr marL="457200" marR="190500" lvl="0" indent="0" algn="l" rtl="0">
              <a:lnSpc>
                <a:spcPct val="115000"/>
              </a:lnSpc>
              <a:spcBef>
                <a:spcPts val="0"/>
              </a:spcBef>
              <a:spcAft>
                <a:spcPts val="0"/>
              </a:spcAft>
              <a:buNone/>
            </a:pPr>
            <a:r>
              <a:rPr lang="ru" sz="1200"/>
              <a:t>- 	Предварительная разработка тест-кейсов (до этапа кодирования) позволяет глубже понять требования к разрабатываемой системе и лучше спроектировать ее. Частный случай этого подхода— Test-Driven Development, при котором модульные тесты разрабатываются не после, а до кодирования.</a:t>
            </a:r>
            <a:endParaRPr sz="1200"/>
          </a:p>
          <a:p>
            <a:pPr marL="457200" marR="190500" lvl="0" indent="0" algn="l" rtl="0">
              <a:lnSpc>
                <a:spcPct val="115000"/>
              </a:lnSpc>
              <a:spcBef>
                <a:spcPts val="0"/>
              </a:spcBef>
              <a:spcAft>
                <a:spcPts val="0"/>
              </a:spcAft>
              <a:buNone/>
            </a:pPr>
            <a:r>
              <a:rPr lang="ru" sz="1200"/>
              <a:t>-	Рефакторинг кода, то есть приведение его в надлежащий вид .</a:t>
            </a:r>
            <a:endParaRPr sz="1200"/>
          </a:p>
          <a:p>
            <a:pPr marL="457200" marR="190500" lvl="0" indent="0" algn="l" rtl="0">
              <a:lnSpc>
                <a:spcPct val="115000"/>
              </a:lnSpc>
              <a:spcBef>
                <a:spcPts val="0"/>
              </a:spcBef>
              <a:spcAft>
                <a:spcPts val="0"/>
              </a:spcAft>
              <a:buNone/>
            </a:pPr>
            <a:r>
              <a:rPr lang="ru" sz="1200"/>
              <a:t>-	Регулярный анализ причин появления наиболее серьезных дефектов и поиск путей устранения этих причин. Это может происходить на периодических собраниях команды разработчиков , или можно проводить такой анализ для каждого серьезного дефекта, найденного на этапах системного тестирования или после внедрения. Результатом такого анализа должны быть модификации процесса разработки, направленные на устранение причин появления дефектов или, как минимум, способствующие более раннему обнаружению подобных дефектов.</a:t>
            </a:r>
            <a:endParaRPr sz="1200"/>
          </a:p>
          <a:p>
            <a:pPr marL="457200" marR="190500" lvl="0" indent="0" algn="l" rtl="0">
              <a:lnSpc>
                <a:spcPct val="115000"/>
              </a:lnSpc>
              <a:spcBef>
                <a:spcPts val="0"/>
              </a:spcBef>
              <a:spcAft>
                <a:spcPts val="0"/>
              </a:spcAft>
              <a:buNone/>
            </a:pPr>
            <a:endParaRPr sz="1200"/>
          </a:p>
        </p:txBody>
      </p:sp>
      <p:sp>
        <p:nvSpPr>
          <p:cNvPr id="184" name="Google Shape;184;p21"/>
          <p:cNvSpPr txBox="1"/>
          <p:nvPr/>
        </p:nvSpPr>
        <p:spPr>
          <a:xfrm>
            <a:off x="103225" y="1899050"/>
            <a:ext cx="2060100" cy="2465400"/>
          </a:xfrm>
          <a:prstGeom prst="rect">
            <a:avLst/>
          </a:prstGeom>
          <a:noFill/>
          <a:ln>
            <a:noFill/>
          </a:ln>
        </p:spPr>
        <p:txBody>
          <a:bodyPr spcFirstLastPara="1" wrap="square" lIns="91425" tIns="91425" rIns="91425" bIns="91425" anchor="t" anchorCtr="0">
            <a:noAutofit/>
          </a:bodyPr>
          <a:lstStyle/>
          <a:p>
            <a:pPr marL="457200" marR="190500" lvl="0" indent="0" algn="l" rtl="0">
              <a:lnSpc>
                <a:spcPct val="115000"/>
              </a:lnSpc>
              <a:spcBef>
                <a:spcPts val="0"/>
              </a:spcBef>
              <a:spcAft>
                <a:spcPts val="0"/>
              </a:spcAft>
              <a:buNone/>
            </a:pPr>
            <a:r>
              <a:rPr lang="ru" sz="1200">
                <a:solidFill>
                  <a:schemeClr val="lt1"/>
                </a:solidFill>
                <a:latin typeface="Lato"/>
                <a:ea typeface="Lato"/>
                <a:cs typeface="Lato"/>
                <a:sym typeface="Lato"/>
              </a:rPr>
              <a:t>Рефакторинг — это контролируемый процесс улучшения</a:t>
            </a:r>
            <a:endParaRPr sz="1200">
              <a:solidFill>
                <a:schemeClr val="lt1"/>
              </a:solidFill>
              <a:latin typeface="Lato"/>
              <a:ea typeface="Lato"/>
              <a:cs typeface="Lato"/>
              <a:sym typeface="Lato"/>
            </a:endParaRPr>
          </a:p>
          <a:p>
            <a:pPr marL="457200" marR="190500" lvl="0" indent="0" algn="l" rtl="0">
              <a:lnSpc>
                <a:spcPct val="115000"/>
              </a:lnSpc>
              <a:spcBef>
                <a:spcPts val="0"/>
              </a:spcBef>
              <a:spcAft>
                <a:spcPts val="0"/>
              </a:spcAft>
              <a:buNone/>
            </a:pPr>
            <a:r>
              <a:rPr lang="ru" sz="1200">
                <a:solidFill>
                  <a:schemeClr val="lt1"/>
                </a:solidFill>
                <a:latin typeface="Lato"/>
                <a:ea typeface="Lato"/>
                <a:cs typeface="Lato"/>
                <a:sym typeface="Lato"/>
              </a:rPr>
              <a:t>кода, без написания новой функциональности. Результат</a:t>
            </a:r>
            <a:endParaRPr sz="1200">
              <a:solidFill>
                <a:schemeClr val="lt1"/>
              </a:solidFill>
              <a:latin typeface="Lato"/>
              <a:ea typeface="Lato"/>
              <a:cs typeface="Lato"/>
              <a:sym typeface="Lato"/>
            </a:endParaRPr>
          </a:p>
          <a:p>
            <a:pPr marL="457200" marR="190500" lvl="0" indent="0" algn="l" rtl="0">
              <a:lnSpc>
                <a:spcPct val="115000"/>
              </a:lnSpc>
              <a:spcBef>
                <a:spcPts val="0"/>
              </a:spcBef>
              <a:spcAft>
                <a:spcPts val="0"/>
              </a:spcAft>
              <a:buNone/>
            </a:pPr>
            <a:r>
              <a:rPr lang="ru" sz="1200">
                <a:solidFill>
                  <a:schemeClr val="lt1"/>
                </a:solidFill>
                <a:latin typeface="Lato"/>
                <a:ea typeface="Lato"/>
                <a:cs typeface="Lato"/>
                <a:sym typeface="Lato"/>
              </a:rPr>
              <a:t>рефакторинга — это чистый код и простой дизайн.</a:t>
            </a:r>
            <a:endParaRPr sz="1200">
              <a:solidFill>
                <a:schemeClr val="lt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1344</Words>
  <Application>Microsoft Office PowerPoint</Application>
  <PresentationFormat>Экран (16:9)</PresentationFormat>
  <Paragraphs>79</Paragraphs>
  <Slides>12</Slides>
  <Notes>12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12</vt:i4>
      </vt:variant>
    </vt:vector>
  </HeadingPairs>
  <TitlesOfParts>
    <vt:vector size="16" baseType="lpstr">
      <vt:lpstr>Arial</vt:lpstr>
      <vt:lpstr>Lato</vt:lpstr>
      <vt:lpstr>Montserrat</vt:lpstr>
      <vt:lpstr>Focus</vt:lpstr>
      <vt:lpstr>Практическое занятие по QA процессам, обзор Битрикс 24   </vt:lpstr>
      <vt:lpstr> Качество программного продукта— это степень соответствия функциональных, технических, эксплуатационных характеристик разработанного программного продукта целям, которые были поставлены перед началом разработки этого продукта. Его качество— некая функция от многих переменных, в том числе следующих:</vt:lpstr>
      <vt:lpstr>Презентация PowerPoint</vt:lpstr>
      <vt:lpstr>Презентация PowerPoint</vt:lpstr>
      <vt:lpstr>Презентация PowerPoint</vt:lpstr>
      <vt:lpstr>Эффективность поиска дефектов</vt:lpstr>
      <vt:lpstr>Презентация PowerPoint</vt:lpstr>
      <vt:lpstr>Эффективная стратегия поиска дефектов состоит в применении комбинации нескольких методов, каждый из которых будет иметь свой собственный уровень</vt:lpstr>
      <vt:lpstr>Наиболее известные методы предотвращения дефектов.</vt:lpstr>
      <vt:lpstr>Процесс управления качеством</vt:lpstr>
      <vt:lpstr>Корпоративная система управления проектами позволяет</vt:lpstr>
      <vt:lpstr>Битрикс 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Практическое занятие по QA процессам, обзор Битрикс 24   </dc:title>
  <dc:creator>AlenaN</dc:creator>
  <cp:lastModifiedBy>Елена Бадина</cp:lastModifiedBy>
  <cp:revision>1</cp:revision>
  <dcterms:modified xsi:type="dcterms:W3CDTF">2022-12-04T10:00:22Z</dcterms:modified>
</cp:coreProperties>
</file>