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Montserrat"/>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Montserrat-regular.fntdata"/><Relationship Id="rId13" Type="http://schemas.openxmlformats.org/officeDocument/2006/relationships/slide" Target="slides/slide8.xml"/><Relationship Id="rId35" Type="http://schemas.openxmlformats.org/officeDocument/2006/relationships/font" Target="fonts/Montserrat-boldItalic.fntdata"/><Relationship Id="rId12" Type="http://schemas.openxmlformats.org/officeDocument/2006/relationships/slide" Target="slides/slide7.xml"/><Relationship Id="rId34" Type="http://schemas.openxmlformats.org/officeDocument/2006/relationships/font" Target="fonts/Montserrat-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641ae063ad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41ae063ad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641ae063ad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41ae063ad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641ae063ad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41ae063ad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641ae063ad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41ae063ad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641ae063ad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41ae063ad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641ae063ad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641ae063ad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641ae063ad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41ae063ad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641ae063ad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41ae063ad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641ae063ad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641ae063ad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641ae063ad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641ae063ad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641ae063a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41ae063a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641ae063ad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641ae063ad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641ae063ad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641ae063ad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641ae063ad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641ae063ad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641ae063ad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641ae063ad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641ae063ad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641ae063ad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641ae063ad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641ae063ad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641ae063ad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641ae063ad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641ae063ad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41ae063ad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641ae063a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41ae063a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641ae063a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41ae063a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641ae063a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41ae063a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641ae063ad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41ae063ad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641ae063ad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41ae063ad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641ae063ad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41ae063ad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001675"/>
            <a:ext cx="5017500" cy="215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 Тема: Базовые принципы работы с GIT.</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Урок № 26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idx="1" type="body"/>
          </p:nvPr>
        </p:nvSpPr>
        <p:spPr>
          <a:xfrm>
            <a:off x="1297500" y="410400"/>
            <a:ext cx="7038900" cy="45972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ru"/>
              <a:t>Каталог Git — это место, где Git хранит метаданные и базу данных объектов вашего проекта. Это наиболее важная часть Git, и именно она копируется, когда вы клонируете репозиторий с другого компьютера. </a:t>
            </a:r>
            <a:endParaRPr/>
          </a:p>
          <a:p>
            <a:pPr indent="0" lvl="0" marL="0" rtl="0" algn="l">
              <a:lnSpc>
                <a:spcPct val="114000"/>
              </a:lnSpc>
              <a:spcBef>
                <a:spcPts val="100"/>
              </a:spcBef>
              <a:spcAft>
                <a:spcPts val="0"/>
              </a:spcAft>
              <a:buNone/>
            </a:pPr>
            <a:r>
              <a:rPr lang="ru"/>
              <a:t>Рабочий каталог — это </a:t>
            </a:r>
            <a:r>
              <a:rPr lang="ru"/>
              <a:t>извлеченная</a:t>
            </a:r>
            <a:r>
              <a:rPr lang="ru"/>
              <a:t> из базы копия определённой версии проекта. Эти файлы достаются из сжатой базы данных в каталоге Git и помещаются на диск для того, чтобы вы их просматривали и редактировали. </a:t>
            </a:r>
            <a:endParaRPr/>
          </a:p>
          <a:p>
            <a:pPr indent="0" lvl="0" marL="0" rtl="0" algn="l">
              <a:lnSpc>
                <a:spcPct val="114000"/>
              </a:lnSpc>
              <a:spcBef>
                <a:spcPts val="100"/>
              </a:spcBef>
              <a:spcAft>
                <a:spcPts val="0"/>
              </a:spcAft>
              <a:buNone/>
            </a:pPr>
            <a:r>
              <a:rPr lang="ru"/>
              <a:t>Область подготовленных файлов — это обычный файл, обычно хранящийся в каталоге Git, который содержит информацию о том, что должно войти в следующий коммит. Иногда его называют индексом (index), но в последнее время становится стандартом называть его областью подготовленных файлов (staging area). </a:t>
            </a:r>
            <a:endParaRPr/>
          </a:p>
          <a:p>
            <a:pPr indent="0" lvl="0" marL="0" rtl="0" algn="l">
              <a:lnSpc>
                <a:spcPct val="114000"/>
              </a:lnSpc>
              <a:spcBef>
                <a:spcPts val="100"/>
              </a:spcBef>
              <a:spcAft>
                <a:spcPts val="0"/>
              </a:spcAft>
              <a:buNone/>
            </a:pPr>
            <a:r>
              <a:rPr lang="ru"/>
              <a:t>Стандартный рабочий процесс с использованием Git выглядит примерно так: </a:t>
            </a:r>
            <a:endParaRPr/>
          </a:p>
          <a:p>
            <a:pPr indent="0" lvl="0" marL="0" rtl="0" algn="l">
              <a:lnSpc>
                <a:spcPct val="114000"/>
              </a:lnSpc>
              <a:spcBef>
                <a:spcPts val="100"/>
              </a:spcBef>
              <a:spcAft>
                <a:spcPts val="0"/>
              </a:spcAft>
              <a:buNone/>
            </a:pPr>
            <a:r>
              <a:rPr lang="ru"/>
              <a:t>- Вы вносите изменения в файлы в своём рабочем каталоге. </a:t>
            </a:r>
            <a:endParaRPr/>
          </a:p>
          <a:p>
            <a:pPr indent="0" lvl="0" marL="0" rtl="0" algn="l">
              <a:lnSpc>
                <a:spcPct val="114000"/>
              </a:lnSpc>
              <a:spcBef>
                <a:spcPts val="100"/>
              </a:spcBef>
              <a:spcAft>
                <a:spcPts val="0"/>
              </a:spcAft>
              <a:buNone/>
            </a:pPr>
            <a:r>
              <a:rPr lang="ru"/>
              <a:t>- Подготавливаете файлы, добавляя их слепки в область подготовленных файлов. </a:t>
            </a:r>
            <a:endParaRPr/>
          </a:p>
          <a:p>
            <a:pPr indent="0" lvl="0" marL="0" rtl="0" algn="l">
              <a:lnSpc>
                <a:spcPct val="114000"/>
              </a:lnSpc>
              <a:spcBef>
                <a:spcPts val="100"/>
              </a:spcBef>
              <a:spcAft>
                <a:spcPts val="0"/>
              </a:spcAft>
              <a:buNone/>
            </a:pPr>
            <a:r>
              <a:rPr lang="ru"/>
              <a:t>- Делаете коммит, который берёт подготовленные файлы из индекса и помещает их в каталог Git на постоянное хранение. </a:t>
            </a:r>
            <a:endParaRPr/>
          </a:p>
          <a:p>
            <a:pPr indent="0" lvl="0" marL="0" rtl="0" algn="l">
              <a:lnSpc>
                <a:spcPct val="114000"/>
              </a:lnSpc>
              <a:spcBef>
                <a:spcPts val="100"/>
              </a:spcBef>
              <a:spcAft>
                <a:spcPts val="100"/>
              </a:spcAft>
              <a:buNone/>
            </a:pPr>
            <a:r>
              <a:rPr lang="ru"/>
              <a:t>Если рабочая версия файла совпадает с версией в каталоге Git, файл считается зафиксированным. Если файл изменён, но добавлен в область подготовленных данных, он подготовлен. Если же файл изменился после выгрузки из БД, но не был подготовлен, то он считается </a:t>
            </a:r>
            <a:r>
              <a:rPr lang="ru"/>
              <a:t>измененным</a:t>
            </a:r>
            <a:r>
              <a:rPr lang="ru"/>
              <a:t>. Поподробнее об этих трёх состояниях Вы можете прочесть в литературе, приложенной к уроку.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1297500" y="214025"/>
            <a:ext cx="7038900" cy="40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4.Установка Git.</a:t>
            </a:r>
            <a:endParaRPr/>
          </a:p>
        </p:txBody>
      </p:sp>
      <p:sp>
        <p:nvSpPr>
          <p:cNvPr id="194" name="Google Shape;194;p23"/>
          <p:cNvSpPr txBox="1"/>
          <p:nvPr>
            <p:ph idx="1" type="body"/>
          </p:nvPr>
        </p:nvSpPr>
        <p:spPr>
          <a:xfrm>
            <a:off x="1297500" y="614525"/>
            <a:ext cx="7038900" cy="426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Первое, что Вам необходимо сделать, — установить Git. Есть несколько способов сделать это; два основных — установка из исходников и установка собранного пакета для вашей платформы. </a:t>
            </a:r>
            <a:endParaRPr/>
          </a:p>
          <a:p>
            <a:pPr indent="0" lvl="0" marL="0" rtl="0" algn="l">
              <a:spcBef>
                <a:spcPts val="1600"/>
              </a:spcBef>
              <a:spcAft>
                <a:spcPts val="0"/>
              </a:spcAft>
              <a:buNone/>
            </a:pPr>
            <a:r>
              <a:rPr lang="ru"/>
              <a:t>Установка из исходников </a:t>
            </a:r>
            <a:endParaRPr/>
          </a:p>
          <a:p>
            <a:pPr indent="0" lvl="0" marL="0" rtl="0" algn="l">
              <a:spcBef>
                <a:spcPts val="1600"/>
              </a:spcBef>
              <a:spcAft>
                <a:spcPts val="0"/>
              </a:spcAft>
              <a:buNone/>
            </a:pPr>
            <a:r>
              <a:rPr lang="ru"/>
              <a:t>Если есть возможность, то, как правило, лучше установить Git из исходных кодов, поскольку так вы получите самую свежую версию. Каждая новая версия Git обычно включает полезные улучшения пользовательского интерфейса, поэтому получение последней версии — часто лучший путь, если, конечно, вас не затрудняет установка программ из исходников. К тому же, многие дистрибутивы Linux содержат очень старые пакеты. Поэтому, если только Вы не на очень свежем дистрибутиве или используете пакеты из экспериментальной ветки, установка из исходников может быть самым лучшим решением. </a:t>
            </a:r>
            <a:endParaRPr/>
          </a:p>
          <a:p>
            <a:pPr indent="0" lvl="0" marL="0" rtl="0" algn="l">
              <a:spcBef>
                <a:spcPts val="1600"/>
              </a:spcBef>
              <a:spcAft>
                <a:spcPts val="1600"/>
              </a:spcAft>
              <a:buNone/>
            </a:pPr>
            <a:r>
              <a:rPr lang="ru"/>
              <a:t>Для установки Git Вам понадобятся библиотеки, от которых он зависит: - curl, - zlib, - openssl, - expat, - libiconv. Например, если в вашей системе менеджер пакетов — yum (Fedora), или aptget (Debian, Ubuntu), можно воспользоваться следующими командами, чтобы разрешить все зависимости: $ yum install curl-devel expat-devel gettext-devel openssl-devel zlib-devel $ apt-get install libcurl4-gnutls-dev libexpat1-dev gettext libz-dev libssl-dev</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idx="1" type="body"/>
          </p:nvPr>
        </p:nvSpPr>
        <p:spPr>
          <a:xfrm>
            <a:off x="1297500" y="200825"/>
            <a:ext cx="7636500" cy="47568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ru"/>
              <a:t>Установив все необходимые библиотеки, можно идти дальше и скачать последнюю версию с сайта Git: </a:t>
            </a:r>
            <a:endParaRPr/>
          </a:p>
          <a:p>
            <a:pPr indent="0" lvl="0" marL="0" rtl="0" algn="l">
              <a:lnSpc>
                <a:spcPct val="114000"/>
              </a:lnSpc>
              <a:spcBef>
                <a:spcPts val="100"/>
              </a:spcBef>
              <a:spcAft>
                <a:spcPts val="0"/>
              </a:spcAft>
              <a:buNone/>
            </a:pPr>
            <a:r>
              <a:rPr lang="ru"/>
              <a:t>http://git-scm.com/download </a:t>
            </a:r>
            <a:endParaRPr/>
          </a:p>
          <a:p>
            <a:pPr indent="0" lvl="0" marL="0" rtl="0" algn="l">
              <a:lnSpc>
                <a:spcPct val="114000"/>
              </a:lnSpc>
              <a:spcBef>
                <a:spcPts val="100"/>
              </a:spcBef>
              <a:spcAft>
                <a:spcPts val="0"/>
              </a:spcAft>
              <a:buNone/>
            </a:pPr>
            <a:r>
              <a:t/>
            </a:r>
            <a:endParaRPr/>
          </a:p>
          <a:p>
            <a:pPr indent="0" lvl="0" marL="0" rtl="0" algn="l">
              <a:lnSpc>
                <a:spcPct val="114000"/>
              </a:lnSpc>
              <a:spcBef>
                <a:spcPts val="100"/>
              </a:spcBef>
              <a:spcAft>
                <a:spcPts val="0"/>
              </a:spcAft>
              <a:buNone/>
            </a:pPr>
            <a:r>
              <a:rPr lang="ru"/>
              <a:t>Теперь скомпилируйте и установите: </a:t>
            </a:r>
            <a:endParaRPr/>
          </a:p>
          <a:p>
            <a:pPr indent="0" lvl="0" marL="0" rtl="0" algn="l">
              <a:lnSpc>
                <a:spcPct val="114000"/>
              </a:lnSpc>
              <a:spcBef>
                <a:spcPts val="100"/>
              </a:spcBef>
              <a:spcAft>
                <a:spcPts val="0"/>
              </a:spcAft>
              <a:buNone/>
            </a:pPr>
            <a:r>
              <a:rPr lang="ru"/>
              <a:t>$ tar -zxf git-1.7.2.2.tar.gz </a:t>
            </a:r>
            <a:endParaRPr/>
          </a:p>
          <a:p>
            <a:pPr indent="0" lvl="0" marL="0" rtl="0" algn="l">
              <a:lnSpc>
                <a:spcPct val="114000"/>
              </a:lnSpc>
              <a:spcBef>
                <a:spcPts val="100"/>
              </a:spcBef>
              <a:spcAft>
                <a:spcPts val="0"/>
              </a:spcAft>
              <a:buNone/>
            </a:pPr>
            <a:r>
              <a:rPr lang="ru"/>
              <a:t>$ cd git-1.7.2.2 </a:t>
            </a:r>
            <a:endParaRPr/>
          </a:p>
          <a:p>
            <a:pPr indent="0" lvl="0" marL="0" rtl="0" algn="l">
              <a:lnSpc>
                <a:spcPct val="114000"/>
              </a:lnSpc>
              <a:spcBef>
                <a:spcPts val="100"/>
              </a:spcBef>
              <a:spcAft>
                <a:spcPts val="0"/>
              </a:spcAft>
              <a:buNone/>
            </a:pPr>
            <a:r>
              <a:rPr lang="ru"/>
              <a:t>$ make prefix=/usr/local all </a:t>
            </a:r>
            <a:endParaRPr/>
          </a:p>
          <a:p>
            <a:pPr indent="0" lvl="0" marL="0" rtl="0" algn="l">
              <a:lnSpc>
                <a:spcPct val="114000"/>
              </a:lnSpc>
              <a:spcBef>
                <a:spcPts val="100"/>
              </a:spcBef>
              <a:spcAft>
                <a:spcPts val="0"/>
              </a:spcAft>
              <a:buNone/>
            </a:pPr>
            <a:r>
              <a:rPr lang="ru"/>
              <a:t>$ sudo make prefix=/usr/local install </a:t>
            </a:r>
            <a:endParaRPr/>
          </a:p>
          <a:p>
            <a:pPr indent="0" lvl="0" marL="0" rtl="0" algn="l">
              <a:lnSpc>
                <a:spcPct val="114000"/>
              </a:lnSpc>
              <a:spcBef>
                <a:spcPts val="100"/>
              </a:spcBef>
              <a:spcAft>
                <a:spcPts val="0"/>
              </a:spcAft>
              <a:buNone/>
            </a:pPr>
            <a:r>
              <a:t/>
            </a:r>
            <a:endParaRPr/>
          </a:p>
          <a:p>
            <a:pPr indent="0" lvl="0" marL="0" rtl="0" algn="l">
              <a:lnSpc>
                <a:spcPct val="114000"/>
              </a:lnSpc>
              <a:spcBef>
                <a:spcPts val="100"/>
              </a:spcBef>
              <a:spcAft>
                <a:spcPts val="0"/>
              </a:spcAft>
              <a:buNone/>
            </a:pPr>
            <a:r>
              <a:rPr lang="ru"/>
              <a:t>После этого вы можете скачать Git с помощью самого Git, чтобы получить обновления: </a:t>
            </a:r>
            <a:endParaRPr/>
          </a:p>
          <a:p>
            <a:pPr indent="0" lvl="0" marL="0" rtl="0" algn="l">
              <a:lnSpc>
                <a:spcPct val="114000"/>
              </a:lnSpc>
              <a:spcBef>
                <a:spcPts val="100"/>
              </a:spcBef>
              <a:spcAft>
                <a:spcPts val="0"/>
              </a:spcAft>
              <a:buNone/>
            </a:pPr>
            <a:r>
              <a:rPr lang="ru"/>
              <a:t>$ git clone git://git.kernel.org/pub/scm/git/git.git </a:t>
            </a:r>
            <a:endParaRPr/>
          </a:p>
          <a:p>
            <a:pPr indent="0" lvl="0" marL="0" rtl="0" algn="l">
              <a:lnSpc>
                <a:spcPct val="114000"/>
              </a:lnSpc>
              <a:spcBef>
                <a:spcPts val="100"/>
              </a:spcBef>
              <a:spcAft>
                <a:spcPts val="0"/>
              </a:spcAft>
              <a:buNone/>
            </a:pPr>
            <a:r>
              <a:t/>
            </a:r>
            <a:endParaRPr/>
          </a:p>
          <a:p>
            <a:pPr indent="0" lvl="0" marL="0" rtl="0" algn="l">
              <a:lnSpc>
                <a:spcPct val="114000"/>
              </a:lnSpc>
              <a:spcBef>
                <a:spcPts val="100"/>
              </a:spcBef>
              <a:spcAft>
                <a:spcPts val="0"/>
              </a:spcAft>
              <a:buNone/>
            </a:pPr>
            <a:r>
              <a:rPr lang="ru"/>
              <a:t>Как установить Git в Linux и на Mac Вы можете просмотреть в статьях и летературе приложенных к уроку, а мы рассмотрим установку Git в Windows. </a:t>
            </a:r>
            <a:endParaRPr/>
          </a:p>
          <a:p>
            <a:pPr indent="0" lvl="0" marL="0" rtl="0" algn="l">
              <a:lnSpc>
                <a:spcPct val="114000"/>
              </a:lnSpc>
              <a:spcBef>
                <a:spcPts val="100"/>
              </a:spcBef>
              <a:spcAft>
                <a:spcPts val="0"/>
              </a:spcAft>
              <a:buNone/>
            </a:pPr>
            <a:r>
              <a:rPr lang="ru"/>
              <a:t>Установить Git в Windows очень просто. У проекта msysGit процедура установки - одна из самых простых. </a:t>
            </a:r>
            <a:endParaRPr/>
          </a:p>
          <a:p>
            <a:pPr indent="0" lvl="0" marL="0" rtl="0" algn="l">
              <a:lnSpc>
                <a:spcPct val="114000"/>
              </a:lnSpc>
              <a:spcBef>
                <a:spcPts val="100"/>
              </a:spcBef>
              <a:spcAft>
                <a:spcPts val="100"/>
              </a:spcAft>
              <a:buNone/>
            </a:pPr>
            <a:r>
              <a:rPr lang="ru"/>
              <a:t>Просто скачайте exe-файл инсталлятора со страницы проекта на GitHub и запустите его: http://msysgit.github.com/ После установки у вас будет как консольная версия (включающая SSH-клиент, который пригодится позднее), так и стандартная графическая.</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1297500" y="393750"/>
            <a:ext cx="7038900" cy="47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5. GitHub.</a:t>
            </a:r>
            <a:endParaRPr/>
          </a:p>
        </p:txBody>
      </p:sp>
      <p:sp>
        <p:nvSpPr>
          <p:cNvPr id="205" name="Google Shape;205;p25"/>
          <p:cNvSpPr txBox="1"/>
          <p:nvPr>
            <p:ph idx="1" type="body"/>
          </p:nvPr>
        </p:nvSpPr>
        <p:spPr>
          <a:xfrm>
            <a:off x="1297500" y="870450"/>
            <a:ext cx="7038900" cy="360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Сделаем небольшое отступление о том, что такое GitHub. </a:t>
            </a:r>
            <a:endParaRPr/>
          </a:p>
          <a:p>
            <a:pPr indent="0" lvl="0" marL="0" rtl="0" algn="l">
              <a:spcBef>
                <a:spcPts val="1600"/>
              </a:spcBef>
              <a:spcAft>
                <a:spcPts val="0"/>
              </a:spcAft>
              <a:buNone/>
            </a:pPr>
            <a:r>
              <a:rPr lang="ru"/>
              <a:t>GitHub - самый крупный веб-сервис для хостинга IT-проектов и их совместной разработки. Основан на системе контроля версий Git и разработан на Ruby on Rails[5] и Erlang компанией GitHub, Inc. </a:t>
            </a:r>
            <a:endParaRPr/>
          </a:p>
          <a:p>
            <a:pPr indent="0" lvl="0" marL="0" rtl="0" algn="l">
              <a:spcBef>
                <a:spcPts val="1600"/>
              </a:spcBef>
              <a:spcAft>
                <a:spcPts val="0"/>
              </a:spcAft>
              <a:buNone/>
            </a:pPr>
            <a:r>
              <a:rPr lang="ru"/>
              <a:t>Сервис абсолютно бесплатен для проектов с открытым исходным кодом и предоставляет им все возможности, а для частных проектов предлагаются различные платные тарифные планы. </a:t>
            </a:r>
            <a:endParaRPr/>
          </a:p>
          <a:p>
            <a:pPr indent="0" lvl="0" marL="0" rtl="0" algn="l">
              <a:spcBef>
                <a:spcPts val="1600"/>
              </a:spcBef>
              <a:spcAft>
                <a:spcPts val="1600"/>
              </a:spcAft>
              <a:buNone/>
            </a:pPr>
            <a:r>
              <a:rPr lang="ru"/>
              <a:t>Создатели сайта называют GitHub «социальной сетью для разработчиков». Кроме размещения кода, участники могут общаться, комментировать правки друг друга, а также следить за новостями знакомых. С помощью широких возможностей Git программисты могут объединять свои репозитории - GitHub предлагает удобный интерфейс для этого и может отображать вклад каждого участника в виде дерева.</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1297500" y="393750"/>
            <a:ext cx="7038900" cy="4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6. Первоначальная настройка Git </a:t>
            </a:r>
            <a:endParaRPr/>
          </a:p>
        </p:txBody>
      </p:sp>
      <p:sp>
        <p:nvSpPr>
          <p:cNvPr id="211" name="Google Shape;211;p26"/>
          <p:cNvSpPr txBox="1"/>
          <p:nvPr>
            <p:ph idx="1" type="body"/>
          </p:nvPr>
        </p:nvSpPr>
        <p:spPr>
          <a:xfrm>
            <a:off x="1028925" y="863550"/>
            <a:ext cx="7877400" cy="41604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ru" sz="1200"/>
              <a:t>Теперь, когда Git установлен в вашей системе, Вы наверняка захотите настроить среду для работы с Git под себя. Это нужно сделать только один раз — при обновлении версии Git настройки сохранятся. Но вы можете поменять их в любой момент, выполнив те же команды снова. </a:t>
            </a:r>
            <a:endParaRPr sz="1200"/>
          </a:p>
          <a:p>
            <a:pPr indent="0" lvl="0" marL="0" rtl="0" algn="l">
              <a:lnSpc>
                <a:spcPct val="114000"/>
              </a:lnSpc>
              <a:spcBef>
                <a:spcPts val="100"/>
              </a:spcBef>
              <a:spcAft>
                <a:spcPts val="0"/>
              </a:spcAft>
              <a:buNone/>
            </a:pPr>
            <a:r>
              <a:rPr lang="ru" sz="1200"/>
              <a:t>В состав Git входит утилита git config, которая позволяет просматривать и устанавливать параметры, контролирующие все аспекты работы Git и его внешний вид. Эти параметры могут быть сохранены в трёх местах:  </a:t>
            </a:r>
            <a:endParaRPr sz="1200"/>
          </a:p>
          <a:p>
            <a:pPr indent="-304800" lvl="0" marL="457200" rtl="0" algn="l">
              <a:lnSpc>
                <a:spcPct val="114000"/>
              </a:lnSpc>
              <a:spcBef>
                <a:spcPts val="100"/>
              </a:spcBef>
              <a:spcAft>
                <a:spcPts val="0"/>
              </a:spcAft>
              <a:buSzPts val="1200"/>
              <a:buChar char="-"/>
            </a:pPr>
            <a:r>
              <a:rPr lang="ru" sz="1200"/>
              <a:t>Файл /etc/gitconfig содержит значения, общие для всех пользователей системы и для всех их репозиториев. Если при запуске git config указать параметр --system, то параметры будут читаться и сохраняться именно в этот файл.  </a:t>
            </a:r>
            <a:endParaRPr sz="1200"/>
          </a:p>
          <a:p>
            <a:pPr indent="-304800" lvl="0" marL="457200" rtl="0" algn="l">
              <a:lnSpc>
                <a:spcPct val="114000"/>
              </a:lnSpc>
              <a:spcBef>
                <a:spcPts val="0"/>
              </a:spcBef>
              <a:spcAft>
                <a:spcPts val="0"/>
              </a:spcAft>
              <a:buSzPts val="1200"/>
              <a:buChar char="-"/>
            </a:pPr>
            <a:r>
              <a:rPr lang="ru" sz="1200"/>
              <a:t>Файл ~/.gitconfig хранит настройки конкретного пользователя. Этот файл используется при указании параметра --global.  </a:t>
            </a:r>
            <a:endParaRPr sz="1200"/>
          </a:p>
          <a:p>
            <a:pPr indent="-304800" lvl="0" marL="457200" rtl="0" algn="l">
              <a:lnSpc>
                <a:spcPct val="114000"/>
              </a:lnSpc>
              <a:spcBef>
                <a:spcPts val="0"/>
              </a:spcBef>
              <a:spcAft>
                <a:spcPts val="0"/>
              </a:spcAft>
              <a:buSzPts val="1200"/>
              <a:buChar char="-"/>
            </a:pPr>
            <a:r>
              <a:rPr lang="ru" sz="1200"/>
              <a:t>Конфигурационный файл в каталоге Git'а (.git/config) в том репозитории, где вы находитесь в данный момент. Эти параметры действуют только для данного конкретного репозитория. Настройки на каждом следующем уровне подменяют настройки из предыдущих уровней, то есть значения в .git/config перекрывают соответствующие значения в /etc/gitconfig. </a:t>
            </a:r>
            <a:endParaRPr sz="1200"/>
          </a:p>
          <a:p>
            <a:pPr indent="0" lvl="0" marL="0" rtl="0" algn="l">
              <a:lnSpc>
                <a:spcPct val="114000"/>
              </a:lnSpc>
              <a:spcBef>
                <a:spcPts val="100"/>
              </a:spcBef>
              <a:spcAft>
                <a:spcPts val="0"/>
              </a:spcAft>
              <a:buNone/>
            </a:pPr>
            <a:r>
              <a:t/>
            </a:r>
            <a:endParaRPr sz="1200"/>
          </a:p>
          <a:p>
            <a:pPr indent="0" lvl="0" marL="0" rtl="0" algn="l">
              <a:lnSpc>
                <a:spcPct val="114000"/>
              </a:lnSpc>
              <a:spcBef>
                <a:spcPts val="100"/>
              </a:spcBef>
              <a:spcAft>
                <a:spcPts val="100"/>
              </a:spcAft>
              <a:buNone/>
            </a:pPr>
            <a:r>
              <a:rPr lang="ru" sz="1200"/>
              <a:t>В системах семейства Windows Git ищет файл .gitconfig в каталоге $HOME (C:\Documents and Settings\$USER или C:\Users\$USER для большинства пользователей). Кроме того Git ищет файл /etc/gitconfig, но уже относительно корневого каталога MSys, который находится там, куда вы решили установить Git, когда запускали инсталлятор.</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idx="1" type="body"/>
          </p:nvPr>
        </p:nvSpPr>
        <p:spPr>
          <a:xfrm>
            <a:off x="1297500" y="345800"/>
            <a:ext cx="7038900" cy="41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Имя пользователя. </a:t>
            </a:r>
            <a:endParaRPr/>
          </a:p>
          <a:p>
            <a:pPr indent="0" lvl="0" marL="0" rtl="0" algn="l">
              <a:spcBef>
                <a:spcPts val="1600"/>
              </a:spcBef>
              <a:spcAft>
                <a:spcPts val="0"/>
              </a:spcAft>
              <a:buNone/>
            </a:pPr>
            <a:r>
              <a:rPr lang="ru"/>
              <a:t>Первое, что Вам следует сделать после установки Git- это указать ваше имя и адрес электронной почты. Это важно, потому что каждый коммит в Git содержит эту информацию, и она включена в коммиты, передаваемые вами, и не может быть далее изменена: $ git config --global user.name "John Doe" $ git config --global user.email johndoe@example.com Если указана опция --global, то эти настройки достаточно сделать только один раз, поскольку в этом случае Git будет использовать эти данные для всего, что вы делаете в этой системе. Если для каких-то отдельных проектов вы хотите указать другое имя или электронную почту, можно выполнить эту же команду без параметра --global в каталоге с нужным проектом.</a:t>
            </a:r>
            <a:endParaRPr/>
          </a:p>
          <a:p>
            <a:pPr indent="0" lvl="0" marL="0" rtl="0" algn="l">
              <a:spcBef>
                <a:spcPts val="1600"/>
              </a:spcBef>
              <a:spcAft>
                <a:spcPts val="0"/>
              </a:spcAft>
              <a:buNone/>
            </a:pPr>
            <a:r>
              <a:rPr lang="ru"/>
              <a:t>Выбор редактора. </a:t>
            </a:r>
            <a:endParaRPr/>
          </a:p>
          <a:p>
            <a:pPr indent="0" lvl="0" marL="0" rtl="0" algn="l">
              <a:spcBef>
                <a:spcPts val="1600"/>
              </a:spcBef>
              <a:spcAft>
                <a:spcPts val="1600"/>
              </a:spcAft>
              <a:buNone/>
            </a:pPr>
            <a:r>
              <a:rPr lang="ru"/>
              <a:t>Вы указали своё имя, и теперь можно выбрать текстовый редактор, который будет использоваться, если будет нужно набрать сообщение в Git. По умолчанию Git использует стандартный редактор вашей системы, обычно это Vi или Vim. Если вы хотите использовать другой текстовый редактор, например, Emacs, можно сделать следующее: $ git config --global core.editor emacs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8"/>
          <p:cNvSpPr txBox="1"/>
          <p:nvPr>
            <p:ph idx="1" type="body"/>
          </p:nvPr>
        </p:nvSpPr>
        <p:spPr>
          <a:xfrm>
            <a:off x="1297500" y="352700"/>
            <a:ext cx="7567500" cy="46188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ru"/>
              <a:t>Утилита сравнения. </a:t>
            </a:r>
            <a:endParaRPr/>
          </a:p>
          <a:p>
            <a:pPr indent="0" lvl="0" marL="0" rtl="0" algn="l">
              <a:lnSpc>
                <a:spcPct val="114000"/>
              </a:lnSpc>
              <a:spcBef>
                <a:spcPts val="100"/>
              </a:spcBef>
              <a:spcAft>
                <a:spcPts val="0"/>
              </a:spcAft>
              <a:buNone/>
            </a:pPr>
            <a:r>
              <a:rPr lang="ru"/>
              <a:t>Другая полезная настройка, которая может понадобиться — встроенная diffутилита, которая будет использоваться для разрешения конфликтов слияния. Например, если вы хотите использовать vimdiff: $ git config --global merge.tool vimdiff Git умеет делать слияния при помощи kdiff3, tkdiff, meld, xxdiff, emerge, vimdiff, gvimdiff, ecmerge и opendiff, но вы можете настроить и другую утилиту. </a:t>
            </a:r>
            <a:endParaRPr/>
          </a:p>
          <a:p>
            <a:pPr indent="0" lvl="0" marL="0" rtl="0" algn="l">
              <a:lnSpc>
                <a:spcPct val="114000"/>
              </a:lnSpc>
              <a:spcBef>
                <a:spcPts val="100"/>
              </a:spcBef>
              <a:spcAft>
                <a:spcPts val="0"/>
              </a:spcAft>
              <a:buNone/>
            </a:pPr>
            <a:r>
              <a:t/>
            </a:r>
            <a:endParaRPr/>
          </a:p>
          <a:p>
            <a:pPr indent="0" lvl="0" marL="0" rtl="0" algn="l">
              <a:lnSpc>
                <a:spcPct val="114000"/>
              </a:lnSpc>
              <a:spcBef>
                <a:spcPts val="100"/>
              </a:spcBef>
              <a:spcAft>
                <a:spcPts val="0"/>
              </a:spcAft>
              <a:buNone/>
            </a:pPr>
            <a:r>
              <a:rPr lang="ru"/>
              <a:t>Проверка настроек. </a:t>
            </a:r>
            <a:endParaRPr/>
          </a:p>
          <a:p>
            <a:pPr indent="0" lvl="0" marL="0" rtl="0" algn="l">
              <a:lnSpc>
                <a:spcPct val="114000"/>
              </a:lnSpc>
              <a:spcBef>
                <a:spcPts val="100"/>
              </a:spcBef>
              <a:spcAft>
                <a:spcPts val="0"/>
              </a:spcAft>
              <a:buNone/>
            </a:pPr>
            <a:r>
              <a:rPr lang="ru"/>
              <a:t>Если вы хотите проверить используемые настройки, можете использовать команду git config --list, чтобы показать все, которые Git найдёт: </a:t>
            </a:r>
            <a:endParaRPr/>
          </a:p>
          <a:p>
            <a:pPr indent="0" lvl="0" marL="0" rtl="0" algn="l">
              <a:lnSpc>
                <a:spcPct val="114000"/>
              </a:lnSpc>
              <a:spcBef>
                <a:spcPts val="100"/>
              </a:spcBef>
              <a:spcAft>
                <a:spcPts val="0"/>
              </a:spcAft>
              <a:buNone/>
            </a:pPr>
            <a:r>
              <a:rPr lang="ru"/>
              <a:t>$ git config --list </a:t>
            </a:r>
            <a:endParaRPr/>
          </a:p>
          <a:p>
            <a:pPr indent="0" lvl="0" marL="0" rtl="0" algn="l">
              <a:lnSpc>
                <a:spcPct val="114000"/>
              </a:lnSpc>
              <a:spcBef>
                <a:spcPts val="100"/>
              </a:spcBef>
              <a:spcAft>
                <a:spcPts val="0"/>
              </a:spcAft>
              <a:buNone/>
            </a:pPr>
            <a:r>
              <a:rPr lang="ru"/>
              <a:t>user.name=Scott Chacon </a:t>
            </a:r>
            <a:endParaRPr/>
          </a:p>
          <a:p>
            <a:pPr indent="0" lvl="0" marL="0" rtl="0" algn="l">
              <a:lnSpc>
                <a:spcPct val="114000"/>
              </a:lnSpc>
              <a:spcBef>
                <a:spcPts val="100"/>
              </a:spcBef>
              <a:spcAft>
                <a:spcPts val="0"/>
              </a:spcAft>
              <a:buNone/>
            </a:pPr>
            <a:r>
              <a:rPr lang="ru"/>
              <a:t>user.email=schacon@gmail.com </a:t>
            </a:r>
            <a:endParaRPr/>
          </a:p>
          <a:p>
            <a:pPr indent="0" lvl="0" marL="0" rtl="0" algn="l">
              <a:lnSpc>
                <a:spcPct val="114000"/>
              </a:lnSpc>
              <a:spcBef>
                <a:spcPts val="100"/>
              </a:spcBef>
              <a:spcAft>
                <a:spcPts val="0"/>
              </a:spcAft>
              <a:buNone/>
            </a:pPr>
            <a:r>
              <a:rPr lang="ru"/>
              <a:t>color.status=auto </a:t>
            </a:r>
            <a:endParaRPr/>
          </a:p>
          <a:p>
            <a:pPr indent="0" lvl="0" marL="0" rtl="0" algn="l">
              <a:lnSpc>
                <a:spcPct val="114000"/>
              </a:lnSpc>
              <a:spcBef>
                <a:spcPts val="100"/>
              </a:spcBef>
              <a:spcAft>
                <a:spcPts val="0"/>
              </a:spcAft>
              <a:buNone/>
            </a:pPr>
            <a:r>
              <a:rPr lang="ru"/>
              <a:t>color.branch=auto </a:t>
            </a:r>
            <a:endParaRPr/>
          </a:p>
          <a:p>
            <a:pPr indent="0" lvl="0" marL="0" rtl="0" algn="l">
              <a:lnSpc>
                <a:spcPct val="114000"/>
              </a:lnSpc>
              <a:spcBef>
                <a:spcPts val="100"/>
              </a:spcBef>
              <a:spcAft>
                <a:spcPts val="0"/>
              </a:spcAft>
              <a:buNone/>
            </a:pPr>
            <a:r>
              <a:rPr lang="ru"/>
              <a:t>color.interactive=auto </a:t>
            </a:r>
            <a:endParaRPr/>
          </a:p>
          <a:p>
            <a:pPr indent="0" lvl="0" marL="0" rtl="0" algn="l">
              <a:lnSpc>
                <a:spcPct val="114000"/>
              </a:lnSpc>
              <a:spcBef>
                <a:spcPts val="100"/>
              </a:spcBef>
              <a:spcAft>
                <a:spcPts val="0"/>
              </a:spcAft>
              <a:buNone/>
            </a:pPr>
            <a:r>
              <a:rPr lang="ru"/>
              <a:t>color.diff=auto </a:t>
            </a:r>
            <a:endParaRPr/>
          </a:p>
          <a:p>
            <a:pPr indent="0" lvl="0" marL="0" rtl="0" algn="l">
              <a:lnSpc>
                <a:spcPct val="114000"/>
              </a:lnSpc>
              <a:spcBef>
                <a:spcPts val="100"/>
              </a:spcBef>
              <a:spcAft>
                <a:spcPts val="100"/>
              </a:spcAft>
              <a:buNone/>
            </a:pPr>
            <a:r>
              <a:rPr lang="ru"/>
              <a:t>... Некоторые ключи (названия) настроек могут появиться несколько раз, потому что Git читает один и тот же ключ из разных файлов (например из /etc/gitconfig и ~/.gitconfig). В этом случае Git использует последнее значение для каждого ключа.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9"/>
          <p:cNvSpPr txBox="1"/>
          <p:nvPr>
            <p:ph idx="1" type="body"/>
          </p:nvPr>
        </p:nvSpPr>
        <p:spPr>
          <a:xfrm>
            <a:off x="1297500" y="214625"/>
            <a:ext cx="7038900" cy="42642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ru"/>
              <a:t>Как получить помощь? </a:t>
            </a:r>
            <a:endParaRPr/>
          </a:p>
          <a:p>
            <a:pPr indent="0" lvl="0" marL="0" rtl="0" algn="l">
              <a:lnSpc>
                <a:spcPct val="114000"/>
              </a:lnSpc>
              <a:spcBef>
                <a:spcPts val="100"/>
              </a:spcBef>
              <a:spcAft>
                <a:spcPts val="0"/>
              </a:spcAft>
              <a:buNone/>
            </a:pPr>
            <a:r>
              <a:t/>
            </a:r>
            <a:endParaRPr/>
          </a:p>
          <a:p>
            <a:pPr indent="0" lvl="0" marL="0" rtl="0" algn="l">
              <a:lnSpc>
                <a:spcPct val="114000"/>
              </a:lnSpc>
              <a:spcBef>
                <a:spcPts val="100"/>
              </a:spcBef>
              <a:spcAft>
                <a:spcPts val="0"/>
              </a:spcAft>
              <a:buNone/>
            </a:pPr>
            <a:r>
              <a:rPr lang="ru"/>
              <a:t>Если вам нужна помощь при использовании Git, есть три способа открыть страницу руководства по любой команде Git: </a:t>
            </a:r>
            <a:endParaRPr/>
          </a:p>
          <a:p>
            <a:pPr indent="0" lvl="0" marL="0" rtl="0" algn="l">
              <a:lnSpc>
                <a:spcPct val="114000"/>
              </a:lnSpc>
              <a:spcBef>
                <a:spcPts val="100"/>
              </a:spcBef>
              <a:spcAft>
                <a:spcPts val="0"/>
              </a:spcAft>
              <a:buNone/>
            </a:pPr>
            <a:r>
              <a:rPr lang="ru"/>
              <a:t>$ git help &lt;команда&gt;</a:t>
            </a:r>
            <a:endParaRPr/>
          </a:p>
          <a:p>
            <a:pPr indent="0" lvl="0" marL="0" rtl="0" algn="l">
              <a:lnSpc>
                <a:spcPct val="114000"/>
              </a:lnSpc>
              <a:spcBef>
                <a:spcPts val="100"/>
              </a:spcBef>
              <a:spcAft>
                <a:spcPts val="0"/>
              </a:spcAft>
              <a:buNone/>
            </a:pPr>
            <a:r>
              <a:rPr lang="ru"/>
              <a:t> $ git &lt;команда&gt; --help </a:t>
            </a:r>
            <a:endParaRPr/>
          </a:p>
          <a:p>
            <a:pPr indent="0" lvl="0" marL="0" rtl="0" algn="l">
              <a:lnSpc>
                <a:spcPct val="114000"/>
              </a:lnSpc>
              <a:spcBef>
                <a:spcPts val="100"/>
              </a:spcBef>
              <a:spcAft>
                <a:spcPts val="0"/>
              </a:spcAft>
              <a:buNone/>
            </a:pPr>
            <a:r>
              <a:rPr lang="ru"/>
              <a:t>$ man git-&lt;команда&gt; </a:t>
            </a:r>
            <a:endParaRPr/>
          </a:p>
          <a:p>
            <a:pPr indent="0" lvl="0" marL="0" rtl="0" algn="l">
              <a:lnSpc>
                <a:spcPct val="114000"/>
              </a:lnSpc>
              <a:spcBef>
                <a:spcPts val="100"/>
              </a:spcBef>
              <a:spcAft>
                <a:spcPts val="0"/>
              </a:spcAft>
              <a:buNone/>
            </a:pPr>
            <a:r>
              <a:t/>
            </a:r>
            <a:endParaRPr/>
          </a:p>
          <a:p>
            <a:pPr indent="0" lvl="0" marL="0" rtl="0" algn="l">
              <a:lnSpc>
                <a:spcPct val="114000"/>
              </a:lnSpc>
              <a:spcBef>
                <a:spcPts val="100"/>
              </a:spcBef>
              <a:spcAft>
                <a:spcPts val="0"/>
              </a:spcAft>
              <a:buNone/>
            </a:pPr>
            <a:r>
              <a:rPr lang="ru"/>
              <a:t>Например, так можно открыть руководство по команде config: </a:t>
            </a:r>
            <a:endParaRPr/>
          </a:p>
          <a:p>
            <a:pPr indent="0" lvl="0" marL="0" rtl="0" algn="l">
              <a:lnSpc>
                <a:spcPct val="114000"/>
              </a:lnSpc>
              <a:spcBef>
                <a:spcPts val="100"/>
              </a:spcBef>
              <a:spcAft>
                <a:spcPts val="0"/>
              </a:spcAft>
              <a:buNone/>
            </a:pPr>
            <a:r>
              <a:rPr lang="ru"/>
              <a:t>$ git help config </a:t>
            </a:r>
            <a:endParaRPr/>
          </a:p>
          <a:p>
            <a:pPr indent="0" lvl="0" marL="0" rtl="0" algn="l">
              <a:lnSpc>
                <a:spcPct val="114000"/>
              </a:lnSpc>
              <a:spcBef>
                <a:spcPts val="100"/>
              </a:spcBef>
              <a:spcAft>
                <a:spcPts val="0"/>
              </a:spcAft>
              <a:buNone/>
            </a:pPr>
            <a:r>
              <a:t/>
            </a:r>
            <a:endParaRPr/>
          </a:p>
          <a:p>
            <a:pPr indent="0" lvl="0" marL="0" rtl="0" algn="l">
              <a:lnSpc>
                <a:spcPct val="114000"/>
              </a:lnSpc>
              <a:spcBef>
                <a:spcPts val="100"/>
              </a:spcBef>
              <a:spcAft>
                <a:spcPts val="100"/>
              </a:spcAft>
              <a:buNone/>
            </a:pPr>
            <a:r>
              <a:rPr lang="ru"/>
              <a:t>Эти команды хороши тем, что ими можно пользоваться всегда, даже без подключения к сети. Если руководства недостаточно и Вам нужна персональная помощь, вы можете поискать её на каналах #git и #github IRC-сервера Freenode (irc.freenode.net). Обычно там сотни людей, отлично знающих Git, которые могут помочь.</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ph type="title"/>
          </p:nvPr>
        </p:nvSpPr>
        <p:spPr>
          <a:xfrm>
            <a:off x="1297500" y="393750"/>
            <a:ext cx="7038900" cy="5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7.Основы ветвления и слияния. </a:t>
            </a:r>
            <a:endParaRPr/>
          </a:p>
        </p:txBody>
      </p:sp>
      <p:sp>
        <p:nvSpPr>
          <p:cNvPr id="232" name="Google Shape;232;p30"/>
          <p:cNvSpPr txBox="1"/>
          <p:nvPr>
            <p:ph idx="1" type="body"/>
          </p:nvPr>
        </p:nvSpPr>
        <p:spPr>
          <a:xfrm>
            <a:off x="1297500" y="932550"/>
            <a:ext cx="3619500" cy="405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Основы ветвления </a:t>
            </a:r>
            <a:endParaRPr/>
          </a:p>
          <a:p>
            <a:pPr indent="0" lvl="0" marL="0" rtl="0" algn="l">
              <a:spcBef>
                <a:spcPts val="1600"/>
              </a:spcBef>
              <a:spcAft>
                <a:spcPts val="1600"/>
              </a:spcAft>
              <a:buNone/>
            </a:pPr>
            <a:r>
              <a:rPr lang="ru" sz="1200"/>
              <a:t>Представим, что вы работаете над своим проектом и уже имеете пару коммитов(Рисунок 4). Рис.4 Короткая и простая история коммитов. Вы решили, что вы будете работать над проблемой №53 из системы отслеживания ошибок, используемой вашей компанией. Разумеется, Git не привязан к какой-то определенной системе отслеживания ошибок. Так как проблема №53 является обособленной задачей, над которой вы собираетесь работать, мы создадим новую ветку и будем работать на ней. Чтобы создать ветку и сразу же перейти на неё, вы можете выполнить команду git checkout с ключом -b: $ git checkout -b iss53 Switched to a new branch "iss53" Это сокращение для: $ git branch iss53 $ git checkout iss53 </a:t>
            </a:r>
            <a:endParaRPr sz="1200"/>
          </a:p>
        </p:txBody>
      </p:sp>
      <p:pic>
        <p:nvPicPr>
          <p:cNvPr id="233" name="Google Shape;233;p30"/>
          <p:cNvPicPr preferRelativeResize="0"/>
          <p:nvPr/>
        </p:nvPicPr>
        <p:blipFill>
          <a:blip r:embed="rId3">
            <a:alphaModFix/>
          </a:blip>
          <a:stretch>
            <a:fillRect/>
          </a:stretch>
        </p:blipFill>
        <p:spPr>
          <a:xfrm>
            <a:off x="5061475" y="1098750"/>
            <a:ext cx="3619500" cy="1714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ph idx="1" type="body"/>
          </p:nvPr>
        </p:nvSpPr>
        <p:spPr>
          <a:xfrm>
            <a:off x="1297500" y="180100"/>
            <a:ext cx="3604500" cy="204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200"/>
              <a:t>Результат(Рисунок 5). Рис. 5. Создание новой ветки / указателя. </a:t>
            </a:r>
            <a:endParaRPr sz="1200"/>
          </a:p>
          <a:p>
            <a:pPr indent="0" lvl="0" marL="0" rtl="0" algn="l">
              <a:spcBef>
                <a:spcPts val="1600"/>
              </a:spcBef>
              <a:spcAft>
                <a:spcPts val="0"/>
              </a:spcAft>
              <a:buNone/>
            </a:pPr>
            <a:r>
              <a:rPr lang="ru" sz="1200"/>
              <a:t>Во время работы над своим веб-сайтом вы делаете несколько коммитов. Эти действия сдвигают ветку iss53 вперёд потому, что Вы на неё перешли (то есть ваш HEAD указывает на неё(Рисунок 6): $ vim index.html $ git commit -a -m 'added a new footer [issue 53]</a:t>
            </a:r>
            <a:endParaRPr sz="1200"/>
          </a:p>
          <a:p>
            <a:pPr indent="0" lvl="0" marL="0" rtl="0" algn="l">
              <a:spcBef>
                <a:spcPts val="1600"/>
              </a:spcBef>
              <a:spcAft>
                <a:spcPts val="1600"/>
              </a:spcAft>
              <a:buNone/>
            </a:pPr>
            <a:r>
              <a:t/>
            </a:r>
            <a:endParaRPr/>
          </a:p>
        </p:txBody>
      </p:sp>
      <p:pic>
        <p:nvPicPr>
          <p:cNvPr id="239" name="Google Shape;239;p31"/>
          <p:cNvPicPr preferRelativeResize="0"/>
          <p:nvPr/>
        </p:nvPicPr>
        <p:blipFill>
          <a:blip r:embed="rId3">
            <a:alphaModFix/>
          </a:blip>
          <a:stretch>
            <a:fillRect/>
          </a:stretch>
        </p:blipFill>
        <p:spPr>
          <a:xfrm>
            <a:off x="5599825" y="283575"/>
            <a:ext cx="3219450" cy="2324100"/>
          </a:xfrm>
          <a:prstGeom prst="rect">
            <a:avLst/>
          </a:prstGeom>
          <a:noFill/>
          <a:ln>
            <a:noFill/>
          </a:ln>
        </p:spPr>
      </p:pic>
      <p:pic>
        <p:nvPicPr>
          <p:cNvPr id="240" name="Google Shape;240;p31"/>
          <p:cNvPicPr preferRelativeResize="0"/>
          <p:nvPr/>
        </p:nvPicPr>
        <p:blipFill>
          <a:blip r:embed="rId4">
            <a:alphaModFix/>
          </a:blip>
          <a:stretch>
            <a:fillRect/>
          </a:stretch>
        </p:blipFill>
        <p:spPr>
          <a:xfrm>
            <a:off x="5040625" y="426500"/>
            <a:ext cx="3084874" cy="2231025"/>
          </a:xfrm>
          <a:prstGeom prst="rect">
            <a:avLst/>
          </a:prstGeom>
          <a:noFill/>
          <a:ln>
            <a:noFill/>
          </a:ln>
        </p:spPr>
      </p:pic>
      <p:pic>
        <p:nvPicPr>
          <p:cNvPr id="241" name="Google Shape;241;p31"/>
          <p:cNvPicPr preferRelativeResize="0"/>
          <p:nvPr/>
        </p:nvPicPr>
        <p:blipFill>
          <a:blip r:embed="rId5">
            <a:alphaModFix/>
          </a:blip>
          <a:stretch>
            <a:fillRect/>
          </a:stretch>
        </p:blipFill>
        <p:spPr>
          <a:xfrm>
            <a:off x="863525" y="2713275"/>
            <a:ext cx="4130493" cy="2181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ru">
                <a:latin typeface="Lato"/>
                <a:ea typeface="Lato"/>
                <a:cs typeface="Lato"/>
                <a:sym typeface="Lato"/>
              </a:rPr>
              <a:t>План</a:t>
            </a:r>
            <a:endParaRPr/>
          </a:p>
        </p:txBody>
      </p:sp>
      <p:sp>
        <p:nvSpPr>
          <p:cNvPr id="141" name="Google Shape;141;p14"/>
          <p:cNvSpPr txBox="1"/>
          <p:nvPr>
            <p:ph idx="1" type="body"/>
          </p:nvPr>
        </p:nvSpPr>
        <p:spPr>
          <a:xfrm>
            <a:off x="1297500" y="1084525"/>
            <a:ext cx="7038900" cy="339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1. Краткая история Git. </a:t>
            </a:r>
            <a:endParaRPr/>
          </a:p>
          <a:p>
            <a:pPr indent="0" lvl="0" marL="0" rtl="0" algn="l">
              <a:spcBef>
                <a:spcPts val="1600"/>
              </a:spcBef>
              <a:spcAft>
                <a:spcPts val="0"/>
              </a:spcAft>
              <a:buNone/>
            </a:pPr>
            <a:r>
              <a:rPr lang="ru"/>
              <a:t>2. Основы Git. </a:t>
            </a:r>
            <a:endParaRPr/>
          </a:p>
          <a:p>
            <a:pPr indent="0" lvl="0" marL="0" rtl="0" algn="l">
              <a:spcBef>
                <a:spcPts val="1600"/>
              </a:spcBef>
              <a:spcAft>
                <a:spcPts val="0"/>
              </a:spcAft>
              <a:buNone/>
            </a:pPr>
            <a:r>
              <a:rPr lang="ru"/>
              <a:t>3. Три состояния. </a:t>
            </a:r>
            <a:endParaRPr/>
          </a:p>
          <a:p>
            <a:pPr indent="0" lvl="0" marL="0" rtl="0" algn="l">
              <a:spcBef>
                <a:spcPts val="1600"/>
              </a:spcBef>
              <a:spcAft>
                <a:spcPts val="0"/>
              </a:spcAft>
              <a:buNone/>
            </a:pPr>
            <a:r>
              <a:rPr lang="ru"/>
              <a:t>4. Установка Git. </a:t>
            </a:r>
            <a:endParaRPr/>
          </a:p>
          <a:p>
            <a:pPr indent="0" lvl="0" marL="0" rtl="0" algn="l">
              <a:spcBef>
                <a:spcPts val="1600"/>
              </a:spcBef>
              <a:spcAft>
                <a:spcPts val="0"/>
              </a:spcAft>
              <a:buNone/>
            </a:pPr>
            <a:r>
              <a:rPr lang="ru"/>
              <a:t>5. GitHub. </a:t>
            </a:r>
            <a:endParaRPr/>
          </a:p>
          <a:p>
            <a:pPr indent="0" lvl="0" marL="0" rtl="0" algn="l">
              <a:spcBef>
                <a:spcPts val="1600"/>
              </a:spcBef>
              <a:spcAft>
                <a:spcPts val="0"/>
              </a:spcAft>
              <a:buNone/>
            </a:pPr>
            <a:r>
              <a:rPr lang="ru"/>
              <a:t>6. Первоначальная настройка Git. </a:t>
            </a:r>
            <a:endParaRPr/>
          </a:p>
          <a:p>
            <a:pPr indent="0" lvl="0" marL="0" rtl="0" algn="l">
              <a:spcBef>
                <a:spcPts val="1600"/>
              </a:spcBef>
              <a:spcAft>
                <a:spcPts val="1600"/>
              </a:spcAft>
              <a:buNone/>
            </a:pPr>
            <a:r>
              <a:rPr lang="ru"/>
              <a:t>7. Основы ветвления и слияния.</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2"/>
          <p:cNvSpPr txBox="1"/>
          <p:nvPr>
            <p:ph idx="1" type="body"/>
          </p:nvPr>
        </p:nvSpPr>
        <p:spPr>
          <a:xfrm>
            <a:off x="1297500" y="394125"/>
            <a:ext cx="7038900" cy="44601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ru"/>
              <a:t>Теперь вы узнаёте о том, что есть проблема с веб-сайтом, которую необходимо немедленно устранить. С Git Вам нет нужды делать исправления для неё поверх тех изменений, которые вы уже сделали в iss53, и нет необходимости прикладывать много усилий для отмены этих изменений перед тем, как вы сможете начать работать над решением срочной проблемы. Всё, что вам нужно сделать, это перейти на ветку master. </a:t>
            </a:r>
            <a:endParaRPr/>
          </a:p>
          <a:p>
            <a:pPr indent="0" lvl="0" marL="0" rtl="0" algn="l">
              <a:lnSpc>
                <a:spcPct val="114000"/>
              </a:lnSpc>
              <a:spcBef>
                <a:spcPts val="100"/>
              </a:spcBef>
              <a:spcAft>
                <a:spcPts val="0"/>
              </a:spcAft>
              <a:buNone/>
            </a:pPr>
            <a:r>
              <a:rPr lang="ru"/>
              <a:t>Прежде чем сделать это, учтите, что если в Вашем рабочем каталоге или индексе имеются незафиксированные изменения, которые конфликтуют с веткой, на которую вы переходите, Git не позволит переключить ветки. Лучше всего при переключении веток иметь чистое рабочее состояние. Существует несколько способов добиться этого (а именно, прятанье (stash) работы и правка (amend) коммита). </a:t>
            </a:r>
            <a:endParaRPr/>
          </a:p>
          <a:p>
            <a:pPr indent="0" lvl="0" marL="0" rtl="0" algn="l">
              <a:lnSpc>
                <a:spcPct val="114000"/>
              </a:lnSpc>
              <a:spcBef>
                <a:spcPts val="100"/>
              </a:spcBef>
              <a:spcAft>
                <a:spcPts val="0"/>
              </a:spcAft>
              <a:buNone/>
            </a:pPr>
            <a:r>
              <a:rPr lang="ru"/>
              <a:t>Представим, что все изменения были добавлены в коммит, и теперь вы можете переключиться обратно на ветку master: $ git checkout master Switched to branch "master" </a:t>
            </a:r>
            <a:endParaRPr/>
          </a:p>
          <a:p>
            <a:pPr indent="0" lvl="0" marL="0" rtl="0" algn="l">
              <a:lnSpc>
                <a:spcPct val="114000"/>
              </a:lnSpc>
              <a:spcBef>
                <a:spcPts val="100"/>
              </a:spcBef>
              <a:spcAft>
                <a:spcPts val="100"/>
              </a:spcAft>
              <a:buNone/>
            </a:pPr>
            <a:r>
              <a:rPr lang="ru"/>
              <a:t>Теперь рабочий каталог проекта находится точно в таком же состоянии, что и в момент начала работы над проблемой №53, так что Вы можете сконцентрироваться на исправлении срочной проблемы. Очень важно запомнить: Git возвращает Ваш рабочий каталог к снимку состояния того коммита, на который указывает ветка, на которую Вы переходите. Он добавляет, удаляет и изменяет файлы автоматически, чтобы гарантировать, что состояние вашей рабочей копии идентично последнему коммиту на ветке.</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3"/>
          <p:cNvSpPr txBox="1"/>
          <p:nvPr>
            <p:ph idx="1" type="body"/>
          </p:nvPr>
        </p:nvSpPr>
        <p:spPr>
          <a:xfrm>
            <a:off x="1042725" y="152400"/>
            <a:ext cx="3127500" cy="27480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ru"/>
              <a:t>Итак, вам надо срочно исправить ошибку. Давайте создадим для этого ветку, на которой вы будете работать (Рисунок 7): </a:t>
            </a:r>
            <a:endParaRPr/>
          </a:p>
          <a:p>
            <a:pPr indent="0" lvl="0" marL="0" rtl="0" algn="l">
              <a:lnSpc>
                <a:spcPct val="114000"/>
              </a:lnSpc>
              <a:spcBef>
                <a:spcPts val="100"/>
              </a:spcBef>
              <a:spcAft>
                <a:spcPts val="0"/>
              </a:spcAft>
              <a:buNone/>
            </a:pPr>
            <a:r>
              <a:rPr lang="ru"/>
              <a:t>$ git checkout -b hotfix </a:t>
            </a:r>
            <a:endParaRPr/>
          </a:p>
          <a:p>
            <a:pPr indent="0" lvl="0" marL="0" rtl="0" algn="l">
              <a:lnSpc>
                <a:spcPct val="114000"/>
              </a:lnSpc>
              <a:spcBef>
                <a:spcPts val="100"/>
              </a:spcBef>
              <a:spcAft>
                <a:spcPts val="0"/>
              </a:spcAft>
              <a:buNone/>
            </a:pPr>
            <a:r>
              <a:rPr lang="ru"/>
              <a:t>Switched to a new branch "hotfix" </a:t>
            </a:r>
            <a:endParaRPr/>
          </a:p>
          <a:p>
            <a:pPr indent="0" lvl="0" marL="0" rtl="0" algn="l">
              <a:lnSpc>
                <a:spcPct val="114000"/>
              </a:lnSpc>
              <a:spcBef>
                <a:spcPts val="100"/>
              </a:spcBef>
              <a:spcAft>
                <a:spcPts val="0"/>
              </a:spcAft>
              <a:buNone/>
            </a:pPr>
            <a:r>
              <a:rPr lang="ru"/>
              <a:t>$ vim index.html </a:t>
            </a:r>
            <a:endParaRPr/>
          </a:p>
          <a:p>
            <a:pPr indent="0" lvl="0" marL="0" rtl="0" algn="l">
              <a:lnSpc>
                <a:spcPct val="114000"/>
              </a:lnSpc>
              <a:spcBef>
                <a:spcPts val="100"/>
              </a:spcBef>
              <a:spcAft>
                <a:spcPts val="0"/>
              </a:spcAft>
              <a:buNone/>
            </a:pPr>
            <a:r>
              <a:rPr lang="ru"/>
              <a:t>$ git commit -a -m 'fixed the broken email address'</a:t>
            </a:r>
            <a:endParaRPr/>
          </a:p>
          <a:p>
            <a:pPr indent="0" lvl="0" marL="0" rtl="0" algn="l">
              <a:lnSpc>
                <a:spcPct val="114000"/>
              </a:lnSpc>
              <a:spcBef>
                <a:spcPts val="100"/>
              </a:spcBef>
              <a:spcAft>
                <a:spcPts val="100"/>
              </a:spcAft>
              <a:buNone/>
            </a:pPr>
            <a:r>
              <a:rPr lang="ru"/>
              <a:t> [hotfix]: created 3a0874c: "fixed the broken email address" 1 files changed, 0 insertions(+), 1 deletions(-)</a:t>
            </a:r>
            <a:endParaRPr/>
          </a:p>
        </p:txBody>
      </p:sp>
      <p:pic>
        <p:nvPicPr>
          <p:cNvPr id="252" name="Google Shape;252;p33"/>
          <p:cNvPicPr preferRelativeResize="0"/>
          <p:nvPr/>
        </p:nvPicPr>
        <p:blipFill>
          <a:blip r:embed="rId3">
            <a:alphaModFix/>
          </a:blip>
          <a:stretch>
            <a:fillRect/>
          </a:stretch>
        </p:blipFill>
        <p:spPr>
          <a:xfrm>
            <a:off x="4322700" y="152400"/>
            <a:ext cx="4668900" cy="2479131"/>
          </a:xfrm>
          <a:prstGeom prst="rect">
            <a:avLst/>
          </a:prstGeom>
          <a:noFill/>
          <a:ln>
            <a:noFill/>
          </a:ln>
        </p:spPr>
      </p:pic>
      <p:sp>
        <p:nvSpPr>
          <p:cNvPr id="253" name="Google Shape;253;p33"/>
          <p:cNvSpPr txBox="1"/>
          <p:nvPr/>
        </p:nvSpPr>
        <p:spPr>
          <a:xfrm>
            <a:off x="621575" y="2803025"/>
            <a:ext cx="8370000" cy="23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200">
                <a:solidFill>
                  <a:schemeClr val="lt1"/>
                </a:solidFill>
                <a:latin typeface="Lato"/>
                <a:ea typeface="Lato"/>
                <a:cs typeface="Lato"/>
                <a:sym typeface="Lato"/>
              </a:rPr>
              <a:t>Вы можете запустить тесты, убедиться, что решение работает, и слить (merge) изменения назад в ветку master, чтобы включить их в продукт. Это делается с помощью команды git merge: </a:t>
            </a:r>
            <a:endParaRPr sz="1200">
              <a:solidFill>
                <a:schemeClr val="lt1"/>
              </a:solidFill>
              <a:latin typeface="Lato"/>
              <a:ea typeface="Lato"/>
              <a:cs typeface="Lato"/>
              <a:sym typeface="Lato"/>
            </a:endParaRPr>
          </a:p>
          <a:p>
            <a:pPr indent="0" lvl="0" marL="0" rtl="0" algn="l">
              <a:spcBef>
                <a:spcPts val="0"/>
              </a:spcBef>
              <a:spcAft>
                <a:spcPts val="0"/>
              </a:spcAft>
              <a:buNone/>
            </a:pPr>
            <a:r>
              <a:rPr lang="ru" sz="1200">
                <a:solidFill>
                  <a:schemeClr val="lt1"/>
                </a:solidFill>
                <a:latin typeface="Lato"/>
                <a:ea typeface="Lato"/>
                <a:cs typeface="Lato"/>
                <a:sym typeface="Lato"/>
              </a:rPr>
              <a:t>$ git checkout master </a:t>
            </a:r>
            <a:endParaRPr sz="1200">
              <a:solidFill>
                <a:schemeClr val="lt1"/>
              </a:solidFill>
              <a:latin typeface="Lato"/>
              <a:ea typeface="Lato"/>
              <a:cs typeface="Lato"/>
              <a:sym typeface="Lato"/>
            </a:endParaRPr>
          </a:p>
          <a:p>
            <a:pPr indent="0" lvl="0" marL="0" rtl="0" algn="l">
              <a:spcBef>
                <a:spcPts val="0"/>
              </a:spcBef>
              <a:spcAft>
                <a:spcPts val="0"/>
              </a:spcAft>
              <a:buNone/>
            </a:pPr>
            <a:r>
              <a:rPr lang="ru" sz="1200">
                <a:solidFill>
                  <a:schemeClr val="lt1"/>
                </a:solidFill>
                <a:latin typeface="Lato"/>
                <a:ea typeface="Lato"/>
                <a:cs typeface="Lato"/>
                <a:sym typeface="Lato"/>
              </a:rPr>
              <a:t>$ git merge hotfix </a:t>
            </a:r>
            <a:endParaRPr sz="1200">
              <a:solidFill>
                <a:schemeClr val="lt1"/>
              </a:solidFill>
              <a:latin typeface="Lato"/>
              <a:ea typeface="Lato"/>
              <a:cs typeface="Lato"/>
              <a:sym typeface="Lato"/>
            </a:endParaRPr>
          </a:p>
          <a:p>
            <a:pPr indent="0" lvl="0" marL="0" rtl="0" algn="l">
              <a:spcBef>
                <a:spcPts val="0"/>
              </a:spcBef>
              <a:spcAft>
                <a:spcPts val="0"/>
              </a:spcAft>
              <a:buNone/>
            </a:pPr>
            <a:r>
              <a:rPr lang="ru" sz="1200">
                <a:solidFill>
                  <a:schemeClr val="lt1"/>
                </a:solidFill>
                <a:latin typeface="Lato"/>
                <a:ea typeface="Lato"/>
                <a:cs typeface="Lato"/>
                <a:sym typeface="Lato"/>
              </a:rPr>
              <a:t>Updating f42c576..3a0874c </a:t>
            </a:r>
            <a:endParaRPr sz="1200">
              <a:solidFill>
                <a:schemeClr val="lt1"/>
              </a:solidFill>
              <a:latin typeface="Lato"/>
              <a:ea typeface="Lato"/>
              <a:cs typeface="Lato"/>
              <a:sym typeface="Lato"/>
            </a:endParaRPr>
          </a:p>
          <a:p>
            <a:pPr indent="0" lvl="0" marL="0" rtl="0" algn="l">
              <a:spcBef>
                <a:spcPts val="0"/>
              </a:spcBef>
              <a:spcAft>
                <a:spcPts val="0"/>
              </a:spcAft>
              <a:buNone/>
            </a:pPr>
            <a:r>
              <a:rPr lang="ru" sz="1200">
                <a:solidFill>
                  <a:schemeClr val="lt1"/>
                </a:solidFill>
                <a:latin typeface="Lato"/>
                <a:ea typeface="Lato"/>
                <a:cs typeface="Lato"/>
                <a:sym typeface="Lato"/>
              </a:rPr>
              <a:t>Fast forward </a:t>
            </a:r>
            <a:endParaRPr sz="1200">
              <a:solidFill>
                <a:schemeClr val="lt1"/>
              </a:solidFill>
              <a:latin typeface="Lato"/>
              <a:ea typeface="Lato"/>
              <a:cs typeface="Lato"/>
              <a:sym typeface="Lato"/>
            </a:endParaRPr>
          </a:p>
          <a:p>
            <a:pPr indent="0" lvl="0" marL="0" rtl="0" algn="l">
              <a:spcBef>
                <a:spcPts val="0"/>
              </a:spcBef>
              <a:spcAft>
                <a:spcPts val="0"/>
              </a:spcAft>
              <a:buNone/>
            </a:pPr>
            <a:r>
              <a:rPr lang="ru" sz="1200">
                <a:solidFill>
                  <a:schemeClr val="lt1"/>
                </a:solidFill>
                <a:latin typeface="Lato"/>
                <a:ea typeface="Lato"/>
                <a:cs typeface="Lato"/>
                <a:sym typeface="Lato"/>
              </a:rPr>
              <a:t>README | 1 - 1 files changed, 0 insertions(+), 1 deletions(-) </a:t>
            </a:r>
            <a:endParaRPr sz="1200">
              <a:solidFill>
                <a:schemeClr val="lt1"/>
              </a:solidFill>
              <a:latin typeface="Lato"/>
              <a:ea typeface="Lato"/>
              <a:cs typeface="Lato"/>
              <a:sym typeface="Lato"/>
            </a:endParaRPr>
          </a:p>
          <a:p>
            <a:pPr indent="0" lvl="0" marL="0" rtl="0" algn="l">
              <a:spcBef>
                <a:spcPts val="0"/>
              </a:spcBef>
              <a:spcAft>
                <a:spcPts val="0"/>
              </a:spcAft>
              <a:buNone/>
            </a:pPr>
            <a:r>
              <a:rPr lang="ru" sz="1200">
                <a:solidFill>
                  <a:schemeClr val="lt1"/>
                </a:solidFill>
                <a:latin typeface="Lato"/>
                <a:ea typeface="Lato"/>
                <a:cs typeface="Lato"/>
                <a:sym typeface="Lato"/>
              </a:rPr>
              <a:t>Наверное, Вы заметили фразу "Fast forward" в этом слиянии. Так как ветка, которую мы слили, указывала на коммит, являющийся прямым родителем коммита, на котором мы сейчас находимся, Git просто сдвинул её указатель вперёд. Иными словами, когда вы пытаетесь слить один коммит с другим таким, которого можно достигнуть, проследовав по истории первого коммита, Git поступает проще, перемещая указатель вперёд, так как нет расходящихся изменений, которые нужно было бы сливать воедино. Это называется "перемотка" (fast forward).</a:t>
            </a:r>
            <a:endParaRPr sz="1200">
              <a:solidFill>
                <a:schemeClr val="lt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idx="1" type="body"/>
          </p:nvPr>
        </p:nvSpPr>
        <p:spPr>
          <a:xfrm>
            <a:off x="1297500" y="311275"/>
            <a:ext cx="1450500" cy="3174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Ваши изменения теперь в снимке состояния коммита, на который указывает ветка master, и вы можете включить изменения в продукт(Рисунок 8). </a:t>
            </a:r>
            <a:endParaRPr/>
          </a:p>
        </p:txBody>
      </p:sp>
      <p:pic>
        <p:nvPicPr>
          <p:cNvPr id="259" name="Google Shape;259;p34"/>
          <p:cNvPicPr preferRelativeResize="0"/>
          <p:nvPr/>
        </p:nvPicPr>
        <p:blipFill>
          <a:blip r:embed="rId3">
            <a:alphaModFix/>
          </a:blip>
          <a:stretch>
            <a:fillRect/>
          </a:stretch>
        </p:blipFill>
        <p:spPr>
          <a:xfrm>
            <a:off x="2900400" y="152400"/>
            <a:ext cx="5724525" cy="3333750"/>
          </a:xfrm>
          <a:prstGeom prst="rect">
            <a:avLst/>
          </a:prstGeom>
          <a:noFill/>
          <a:ln>
            <a:noFill/>
          </a:ln>
        </p:spPr>
      </p:pic>
      <p:sp>
        <p:nvSpPr>
          <p:cNvPr id="260" name="Google Shape;260;p34"/>
          <p:cNvSpPr txBox="1"/>
          <p:nvPr/>
        </p:nvSpPr>
        <p:spPr>
          <a:xfrm>
            <a:off x="1236025" y="3652825"/>
            <a:ext cx="7389000" cy="13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300">
                <a:solidFill>
                  <a:schemeClr val="lt1"/>
                </a:solidFill>
                <a:latin typeface="Lato"/>
                <a:ea typeface="Lato"/>
                <a:cs typeface="Lato"/>
                <a:sym typeface="Lato"/>
              </a:rPr>
              <a:t>После того как очень важная проблема решена, вы готовы вернуться обратно к тому, над чем вы работали перед тем, как вас прервали. Однако, сначала удалите ветку hotfix, так как она больше не нужна — ветка master уже указывает на то же место.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ru" sz="1300">
                <a:solidFill>
                  <a:schemeClr val="lt1"/>
                </a:solidFill>
                <a:latin typeface="Lato"/>
                <a:ea typeface="Lato"/>
                <a:cs typeface="Lato"/>
                <a:sym typeface="Lato"/>
              </a:rPr>
              <a:t>Вы можете удалить ветку с помощью опции -d к git branch: $ git branch -d hotfix Deleted branch hotfix (3a0874c). </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5"/>
          <p:cNvSpPr txBox="1"/>
          <p:nvPr>
            <p:ph idx="1" type="body"/>
          </p:nvPr>
        </p:nvSpPr>
        <p:spPr>
          <a:xfrm>
            <a:off x="1297500" y="207725"/>
            <a:ext cx="3466500" cy="226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Теперь вы можете вернуться обратно к рабочей ветке для проблемы №53 и продолжить работать над ней(Рисунок 9): $ git checkout iss53 Switched to branch "iss53" $ vim index.html $ git commit -a -m 'finished the new footer [issue 53]' [iss53]: created ad82d7a: "finished the new footer [issue 53]" 1 files changed, 1 insertions(+), 0 deletions(-)</a:t>
            </a:r>
            <a:endParaRPr/>
          </a:p>
        </p:txBody>
      </p:sp>
      <p:pic>
        <p:nvPicPr>
          <p:cNvPr id="266" name="Google Shape;266;p35"/>
          <p:cNvPicPr preferRelativeResize="0"/>
          <p:nvPr/>
        </p:nvPicPr>
        <p:blipFill>
          <a:blip r:embed="rId3">
            <a:alphaModFix/>
          </a:blip>
          <a:stretch>
            <a:fillRect/>
          </a:stretch>
        </p:blipFill>
        <p:spPr>
          <a:xfrm>
            <a:off x="4916400" y="152400"/>
            <a:ext cx="4075200" cy="2537225"/>
          </a:xfrm>
          <a:prstGeom prst="rect">
            <a:avLst/>
          </a:prstGeom>
          <a:noFill/>
          <a:ln>
            <a:noFill/>
          </a:ln>
        </p:spPr>
      </p:pic>
      <p:sp>
        <p:nvSpPr>
          <p:cNvPr id="267" name="Google Shape;267;p35"/>
          <p:cNvSpPr txBox="1"/>
          <p:nvPr/>
        </p:nvSpPr>
        <p:spPr>
          <a:xfrm>
            <a:off x="1374125" y="3418100"/>
            <a:ext cx="7166400" cy="12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300">
                <a:solidFill>
                  <a:schemeClr val="lt1"/>
                </a:solidFill>
                <a:latin typeface="Lato"/>
                <a:ea typeface="Lato"/>
                <a:cs typeface="Lato"/>
                <a:sym typeface="Lato"/>
              </a:rPr>
              <a:t>Работа, сделанная на ветке hotfix, не включена в файлы на ветке iss53. Если Вам это необходимо, Вы можете слить ветку master в ветку iss53 посредством команды git merge master. Или же вы можете подождать с интеграцией изменений до тех пор, пока не решите включить изменения на iss53 в продуктовую ветку master. </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idx="1" type="body"/>
          </p:nvPr>
        </p:nvSpPr>
        <p:spPr>
          <a:xfrm>
            <a:off x="1297500" y="394125"/>
            <a:ext cx="7038900" cy="40845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ru"/>
              <a:t>Основы слияния </a:t>
            </a:r>
            <a:endParaRPr/>
          </a:p>
          <a:p>
            <a:pPr indent="0" lvl="0" marL="0" rtl="0" algn="l">
              <a:lnSpc>
                <a:spcPct val="114000"/>
              </a:lnSpc>
              <a:spcBef>
                <a:spcPts val="100"/>
              </a:spcBef>
              <a:spcAft>
                <a:spcPts val="0"/>
              </a:spcAft>
              <a:buNone/>
            </a:pPr>
            <a:r>
              <a:t/>
            </a:r>
            <a:endParaRPr/>
          </a:p>
          <a:p>
            <a:pPr indent="0" lvl="0" marL="0" rtl="0" algn="l">
              <a:lnSpc>
                <a:spcPct val="114000"/>
              </a:lnSpc>
              <a:spcBef>
                <a:spcPts val="100"/>
              </a:spcBef>
              <a:spcAft>
                <a:spcPts val="0"/>
              </a:spcAft>
              <a:buNone/>
            </a:pPr>
            <a:r>
              <a:rPr lang="ru"/>
              <a:t>Допустим, вы разобрались с проблемой №53 и готовы объединить эту ветку и свой master. Чтобы сделать это, мы сольём ветку iss53 в ветку master точно так же, как мы делали это ранее с веткой hotfix. Всё, что вам нужно сделать, — перейти на ту ветку, в которую вы хотите слить свои изменения, и выполнить команду git merge:</a:t>
            </a:r>
            <a:endParaRPr/>
          </a:p>
          <a:p>
            <a:pPr indent="0" lvl="0" marL="0" rtl="0" algn="l">
              <a:lnSpc>
                <a:spcPct val="114000"/>
              </a:lnSpc>
              <a:spcBef>
                <a:spcPts val="100"/>
              </a:spcBef>
              <a:spcAft>
                <a:spcPts val="0"/>
              </a:spcAft>
              <a:buNone/>
            </a:pPr>
            <a:r>
              <a:rPr lang="ru"/>
              <a:t>$ git checkout master </a:t>
            </a:r>
            <a:endParaRPr/>
          </a:p>
          <a:p>
            <a:pPr indent="0" lvl="0" marL="0" rtl="0" algn="l">
              <a:lnSpc>
                <a:spcPct val="114000"/>
              </a:lnSpc>
              <a:spcBef>
                <a:spcPts val="100"/>
              </a:spcBef>
              <a:spcAft>
                <a:spcPts val="0"/>
              </a:spcAft>
              <a:buNone/>
            </a:pPr>
            <a:r>
              <a:rPr lang="ru"/>
              <a:t>$ git merge iss53 </a:t>
            </a:r>
            <a:endParaRPr/>
          </a:p>
          <a:p>
            <a:pPr indent="0" lvl="0" marL="0" rtl="0" algn="l">
              <a:lnSpc>
                <a:spcPct val="114000"/>
              </a:lnSpc>
              <a:spcBef>
                <a:spcPts val="100"/>
              </a:spcBef>
              <a:spcAft>
                <a:spcPts val="0"/>
              </a:spcAft>
              <a:buNone/>
            </a:pPr>
            <a:r>
              <a:rPr lang="ru"/>
              <a:t>Merge made by recursive. </a:t>
            </a:r>
            <a:endParaRPr/>
          </a:p>
          <a:p>
            <a:pPr indent="0" lvl="0" marL="0" rtl="0" algn="l">
              <a:lnSpc>
                <a:spcPct val="114000"/>
              </a:lnSpc>
              <a:spcBef>
                <a:spcPts val="100"/>
              </a:spcBef>
              <a:spcAft>
                <a:spcPts val="0"/>
              </a:spcAft>
              <a:buNone/>
            </a:pPr>
            <a:r>
              <a:rPr lang="ru"/>
              <a:t>README | 1 + </a:t>
            </a:r>
            <a:endParaRPr/>
          </a:p>
          <a:p>
            <a:pPr indent="0" lvl="0" marL="0" rtl="0" algn="l">
              <a:lnSpc>
                <a:spcPct val="114000"/>
              </a:lnSpc>
              <a:spcBef>
                <a:spcPts val="100"/>
              </a:spcBef>
              <a:spcAft>
                <a:spcPts val="0"/>
              </a:spcAft>
              <a:buNone/>
            </a:pPr>
            <a:r>
              <a:rPr lang="ru"/>
              <a:t>1 files changed, 1 insertions(+), 0 deletions(-) </a:t>
            </a:r>
            <a:endParaRPr/>
          </a:p>
          <a:p>
            <a:pPr indent="0" lvl="0" marL="0" rtl="0" algn="l">
              <a:lnSpc>
                <a:spcPct val="114000"/>
              </a:lnSpc>
              <a:spcBef>
                <a:spcPts val="100"/>
              </a:spcBef>
              <a:spcAft>
                <a:spcPts val="100"/>
              </a:spcAft>
              <a:buNone/>
            </a:pPr>
            <a:r>
              <a:rPr lang="ru"/>
              <a:t>Это слияние немного отличается от слияния, сделанного ранее для ветки hotfix. В данном случае история разработки разделилась в некоторой точке. Так как коммит на той ветке, на которой вы находитесь, не является прямым предком для ветки, которую вы сливаете, Git'у придётся проделать кое-какую работу. В этом случае Git делает простое трёхходовое слияние, используя при этом те два снимка состояния репозитория, на которые указывают вершины веток, и общий для этих двух веток снимок-прародитель.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7"/>
          <p:cNvSpPr txBox="1"/>
          <p:nvPr>
            <p:ph idx="1" type="body"/>
          </p:nvPr>
        </p:nvSpPr>
        <p:spPr>
          <a:xfrm>
            <a:off x="1297500" y="262950"/>
            <a:ext cx="2113200" cy="133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На Рисунке 10 выделены три снимка состояния, которые Git будет использовать для слияния в данном случае.</a:t>
            </a:r>
            <a:endParaRPr/>
          </a:p>
        </p:txBody>
      </p:sp>
      <p:pic>
        <p:nvPicPr>
          <p:cNvPr id="278" name="Google Shape;278;p37"/>
          <p:cNvPicPr preferRelativeResize="0"/>
          <p:nvPr/>
        </p:nvPicPr>
        <p:blipFill>
          <a:blip r:embed="rId3">
            <a:alphaModFix/>
          </a:blip>
          <a:stretch>
            <a:fillRect/>
          </a:stretch>
        </p:blipFill>
        <p:spPr>
          <a:xfrm>
            <a:off x="3563100" y="152400"/>
            <a:ext cx="5428499" cy="4108956"/>
          </a:xfrm>
          <a:prstGeom prst="rect">
            <a:avLst/>
          </a:prstGeom>
          <a:noFill/>
          <a:ln>
            <a:noFill/>
          </a:ln>
        </p:spPr>
      </p:pic>
      <p:sp>
        <p:nvSpPr>
          <p:cNvPr id="279" name="Google Shape;279;p37"/>
          <p:cNvSpPr txBox="1"/>
          <p:nvPr/>
        </p:nvSpPr>
        <p:spPr>
          <a:xfrm>
            <a:off x="297100" y="2534375"/>
            <a:ext cx="3168900" cy="23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300">
                <a:solidFill>
                  <a:schemeClr val="lt1"/>
                </a:solidFill>
                <a:latin typeface="Lato"/>
                <a:ea typeface="Lato"/>
                <a:cs typeface="Lato"/>
                <a:sym typeface="Lato"/>
              </a:rPr>
              <a:t>Вместо того чтобы просто передвинуть указатель ветки вперёд, Git создаёт новый снимок состояния, который является результатом трёхходового слияния, и автоматически создаёт новый коммит, который указывает на этот новый снимок состояния. Такой коммит называют коммит-слияние, так как он является особенным из-за того, что имеет больше одного предка.</a:t>
            </a:r>
            <a:endParaRPr>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8"/>
          <p:cNvSpPr txBox="1"/>
          <p:nvPr>
            <p:ph idx="1" type="body"/>
          </p:nvPr>
        </p:nvSpPr>
        <p:spPr>
          <a:xfrm>
            <a:off x="952975" y="214625"/>
            <a:ext cx="1539600" cy="414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sz="1200"/>
              <a:t>Стоит отметить, что Git сам определяет наилучшего общего предка для слияния веток; в CVS или Subversion (версии ранее 1.5) этого не происходит. Разработчик должен сам указать основу для слияния. Это делает слияние в Git гораздо более простым занятием, чем в других системах.</a:t>
            </a:r>
            <a:endParaRPr sz="1200"/>
          </a:p>
        </p:txBody>
      </p:sp>
      <p:sp>
        <p:nvSpPr>
          <p:cNvPr id="285" name="Google Shape;285;p38"/>
          <p:cNvSpPr txBox="1"/>
          <p:nvPr/>
        </p:nvSpPr>
        <p:spPr>
          <a:xfrm>
            <a:off x="2579700" y="3107400"/>
            <a:ext cx="6467400" cy="18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300">
                <a:solidFill>
                  <a:schemeClr val="lt1"/>
                </a:solidFill>
                <a:latin typeface="Lato"/>
                <a:ea typeface="Lato"/>
                <a:cs typeface="Lato"/>
                <a:sym typeface="Lato"/>
              </a:rPr>
              <a:t>Теперь, когда вы осуществили слияние ваших наработок( Рисунок 11), ветка iss53 вам больше не нужна. Можете удалить её и затем вручную закрыть карточку (ticket) в своей системе: $ git branch -d iss53</a:t>
            </a:r>
            <a:endParaRPr>
              <a:latin typeface="Lato"/>
              <a:ea typeface="Lato"/>
              <a:cs typeface="Lato"/>
              <a:sym typeface="Lato"/>
            </a:endParaRPr>
          </a:p>
        </p:txBody>
      </p:sp>
      <p:pic>
        <p:nvPicPr>
          <p:cNvPr id="286" name="Google Shape;286;p38"/>
          <p:cNvPicPr preferRelativeResize="0"/>
          <p:nvPr/>
        </p:nvPicPr>
        <p:blipFill>
          <a:blip r:embed="rId3">
            <a:alphaModFix/>
          </a:blip>
          <a:stretch>
            <a:fillRect/>
          </a:stretch>
        </p:blipFill>
        <p:spPr>
          <a:xfrm>
            <a:off x="2579688" y="152388"/>
            <a:ext cx="6467475" cy="2886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1. Краткая история Git</a:t>
            </a:r>
            <a:endParaRPr/>
          </a:p>
        </p:txBody>
      </p:sp>
      <p:sp>
        <p:nvSpPr>
          <p:cNvPr id="147" name="Google Shape;147;p15"/>
          <p:cNvSpPr txBox="1"/>
          <p:nvPr>
            <p:ph idx="1" type="body"/>
          </p:nvPr>
        </p:nvSpPr>
        <p:spPr>
          <a:xfrm>
            <a:off x="1297500" y="911850"/>
            <a:ext cx="7774500" cy="39993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ru"/>
              <a:t>С 2002 года для разработки ядра Linux большинством программистов стала использоваться система контроля версий BitKeeper. Довольно долгое время с ней не возникало проблем, но в 2005 году отношения между сообществом разработчиков ядра Linux и компанией, разрабатывавшей BitKeeper, испортились, и право бесплатного пользования продуктом было отменено. </a:t>
            </a:r>
            <a:endParaRPr/>
          </a:p>
          <a:p>
            <a:pPr indent="0" lvl="0" marL="0" rtl="0" algn="l">
              <a:lnSpc>
                <a:spcPct val="114000"/>
              </a:lnSpc>
              <a:spcBef>
                <a:spcPts val="100"/>
              </a:spcBef>
              <a:spcAft>
                <a:spcPts val="0"/>
              </a:spcAft>
              <a:buNone/>
            </a:pPr>
            <a:r>
              <a:rPr lang="ru"/>
              <a:t>Это подтолкнуло разработчиков Linux (и в частности Линуса Торвальдса, создателя Linux) разработать собственную систему, основываясь на опыте, полученном за время использования BitKeeper. </a:t>
            </a:r>
            <a:endParaRPr/>
          </a:p>
          <a:p>
            <a:pPr indent="0" lvl="0" marL="0" rtl="0" algn="l">
              <a:lnSpc>
                <a:spcPct val="114000"/>
              </a:lnSpc>
              <a:spcBef>
                <a:spcPts val="100"/>
              </a:spcBef>
              <a:spcAft>
                <a:spcPts val="0"/>
              </a:spcAft>
              <a:buNone/>
            </a:pPr>
            <a:r>
              <a:rPr lang="ru"/>
              <a:t>Основные требования к новой системе были следующими: </a:t>
            </a:r>
            <a:endParaRPr/>
          </a:p>
          <a:p>
            <a:pPr indent="0" lvl="0" marL="0" rtl="0" algn="l">
              <a:lnSpc>
                <a:spcPct val="114000"/>
              </a:lnSpc>
              <a:spcBef>
                <a:spcPts val="100"/>
              </a:spcBef>
              <a:spcAft>
                <a:spcPts val="0"/>
              </a:spcAft>
              <a:buNone/>
            </a:pPr>
            <a:r>
              <a:rPr lang="ru"/>
              <a:t>- Скорость </a:t>
            </a:r>
            <a:endParaRPr/>
          </a:p>
          <a:p>
            <a:pPr indent="0" lvl="0" marL="0" rtl="0" algn="l">
              <a:lnSpc>
                <a:spcPct val="114000"/>
              </a:lnSpc>
              <a:spcBef>
                <a:spcPts val="100"/>
              </a:spcBef>
              <a:spcAft>
                <a:spcPts val="0"/>
              </a:spcAft>
              <a:buNone/>
            </a:pPr>
            <a:r>
              <a:rPr lang="ru"/>
              <a:t>- Простота дизайна </a:t>
            </a:r>
            <a:endParaRPr/>
          </a:p>
          <a:p>
            <a:pPr indent="0" lvl="0" marL="0" rtl="0" algn="l">
              <a:lnSpc>
                <a:spcPct val="114000"/>
              </a:lnSpc>
              <a:spcBef>
                <a:spcPts val="100"/>
              </a:spcBef>
              <a:spcAft>
                <a:spcPts val="0"/>
              </a:spcAft>
              <a:buNone/>
            </a:pPr>
            <a:r>
              <a:rPr lang="ru"/>
              <a:t>- Поддержка нелинейной разработки (тысячи параллельных веток) </a:t>
            </a:r>
            <a:endParaRPr/>
          </a:p>
          <a:p>
            <a:pPr indent="0" lvl="0" marL="0" rtl="0" algn="l">
              <a:lnSpc>
                <a:spcPct val="114000"/>
              </a:lnSpc>
              <a:spcBef>
                <a:spcPts val="100"/>
              </a:spcBef>
              <a:spcAft>
                <a:spcPts val="0"/>
              </a:spcAft>
              <a:buNone/>
            </a:pPr>
            <a:r>
              <a:rPr lang="ru"/>
              <a:t>- Полная распределённость</a:t>
            </a:r>
            <a:endParaRPr/>
          </a:p>
          <a:p>
            <a:pPr indent="0" lvl="0" marL="0" rtl="0" algn="l">
              <a:lnSpc>
                <a:spcPct val="114000"/>
              </a:lnSpc>
              <a:spcBef>
                <a:spcPts val="100"/>
              </a:spcBef>
              <a:spcAft>
                <a:spcPts val="0"/>
              </a:spcAft>
              <a:buNone/>
            </a:pPr>
            <a:r>
              <a:rPr lang="ru"/>
              <a:t> - Возможность эффективной работы с такими большими проектами, как ядро Linux (как по скорости, так и по размеру данных) </a:t>
            </a:r>
            <a:endParaRPr/>
          </a:p>
          <a:p>
            <a:pPr indent="0" lvl="0" marL="0" rtl="0" algn="l">
              <a:lnSpc>
                <a:spcPct val="114000"/>
              </a:lnSpc>
              <a:spcBef>
                <a:spcPts val="100"/>
              </a:spcBef>
              <a:spcAft>
                <a:spcPts val="100"/>
              </a:spcAft>
              <a:buNone/>
            </a:pPr>
            <a:r>
              <a:rPr lang="ru"/>
              <a:t>С момента рождения в 2005 году Git развивался и эволюционировал, становясь проще и удобнее в использовании, сохраняя при этом свои первоначальные качества. Он быстр, очень эффективен для больших проектов, а также обладает превосходной системой ветвления для нелинейной разработки.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2. Основы Git.</a:t>
            </a:r>
            <a:endParaRPr/>
          </a:p>
        </p:txBody>
      </p:sp>
      <p:sp>
        <p:nvSpPr>
          <p:cNvPr id="153" name="Google Shape;153;p16"/>
          <p:cNvSpPr txBox="1"/>
          <p:nvPr>
            <p:ph idx="1" type="body"/>
          </p:nvPr>
        </p:nvSpPr>
        <p:spPr>
          <a:xfrm>
            <a:off x="5178225" y="207125"/>
            <a:ext cx="3735000" cy="30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Так что же такое Git в двух словах? Эту часть важно усвоить, поскольку если Вы поймёте, что такое Git, и каковы принципы его работы, вам будет гораздо проще пользоваться им эффективно. Изучая Git, постарайтесь освободиться от всего, что вы знали о других СКВ, таких как Subversion или Perforce. В Git совсем не такие понятия об информации и работе с ней как в других системах, хотя пользовательский интерфейс очень похож. Знание этих различий защитит вас от путаницы при использовании Git. </a:t>
            </a:r>
            <a:endParaRPr/>
          </a:p>
          <a:p>
            <a:pPr indent="0" lvl="0" marL="0" rtl="0" algn="l">
              <a:lnSpc>
                <a:spcPct val="114000"/>
              </a:lnSpc>
              <a:spcBef>
                <a:spcPts val="1600"/>
              </a:spcBef>
              <a:spcAft>
                <a:spcPts val="100"/>
              </a:spcAft>
              <a:buNone/>
            </a:pPr>
            <a:r>
              <a:t/>
            </a:r>
            <a:endParaRPr/>
          </a:p>
        </p:txBody>
      </p:sp>
      <p:pic>
        <p:nvPicPr>
          <p:cNvPr id="154" name="Google Shape;154;p16"/>
          <p:cNvPicPr preferRelativeResize="0"/>
          <p:nvPr/>
        </p:nvPicPr>
        <p:blipFill>
          <a:blip r:embed="rId3">
            <a:alphaModFix/>
          </a:blip>
          <a:stretch>
            <a:fillRect/>
          </a:stretch>
        </p:blipFill>
        <p:spPr>
          <a:xfrm>
            <a:off x="152400" y="1064250"/>
            <a:ext cx="4873425" cy="2509180"/>
          </a:xfrm>
          <a:prstGeom prst="rect">
            <a:avLst/>
          </a:prstGeom>
          <a:noFill/>
          <a:ln>
            <a:noFill/>
          </a:ln>
        </p:spPr>
      </p:pic>
      <p:sp>
        <p:nvSpPr>
          <p:cNvPr id="155" name="Google Shape;155;p16"/>
          <p:cNvSpPr txBox="1"/>
          <p:nvPr/>
        </p:nvSpPr>
        <p:spPr>
          <a:xfrm>
            <a:off x="234950" y="3573425"/>
            <a:ext cx="8637000" cy="1431900"/>
          </a:xfrm>
          <a:prstGeom prst="rect">
            <a:avLst/>
          </a:prstGeom>
          <a:noFill/>
          <a:ln>
            <a:noFill/>
          </a:ln>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ru" sz="1300">
                <a:solidFill>
                  <a:schemeClr val="lt1"/>
                </a:solidFill>
                <a:latin typeface="Lato"/>
                <a:ea typeface="Lato"/>
                <a:cs typeface="Lato"/>
                <a:sym typeface="Lato"/>
              </a:rPr>
              <a:t>Слепки вместо патчей </a:t>
            </a:r>
            <a:endParaRPr sz="1300">
              <a:solidFill>
                <a:schemeClr val="lt1"/>
              </a:solidFill>
              <a:latin typeface="Lato"/>
              <a:ea typeface="Lato"/>
              <a:cs typeface="Lato"/>
              <a:sym typeface="Lato"/>
            </a:endParaRPr>
          </a:p>
          <a:p>
            <a:pPr indent="0" lvl="0" marL="0" rtl="0" algn="l">
              <a:lnSpc>
                <a:spcPct val="114000"/>
              </a:lnSpc>
              <a:spcBef>
                <a:spcPts val="100"/>
              </a:spcBef>
              <a:spcAft>
                <a:spcPts val="0"/>
              </a:spcAft>
              <a:buNone/>
            </a:pPr>
            <a:r>
              <a:rPr lang="ru" sz="1300">
                <a:solidFill>
                  <a:schemeClr val="lt1"/>
                </a:solidFill>
                <a:latin typeface="Lato"/>
                <a:ea typeface="Lato"/>
                <a:cs typeface="Lato"/>
                <a:sym typeface="Lato"/>
              </a:rPr>
              <a:t>Главное отличие Git от любых других систем контроля версий (например, Subversion и ей подобных) — это то, как Git смотрит на свои данные. Большинство других систем хранит информацию как список изменений (патчей) для файлов. Эти системы (CVS, Subversion, Perforce, Bazaar и другие) относятся к хранимым данным как к набору файлов и изменений, сделанных для каждого из этих файлов во времени (Рисунок 1)</a:t>
            </a:r>
            <a:endParaRPr sz="1300">
              <a:solidFill>
                <a:schemeClr val="lt1"/>
              </a:solidFill>
              <a:latin typeface="Lato"/>
              <a:ea typeface="Lato"/>
              <a:cs typeface="Lato"/>
              <a:sym typeface="Lato"/>
            </a:endParaRPr>
          </a:p>
          <a:p>
            <a:pPr indent="0" lvl="0" marL="0" rtl="0" algn="l">
              <a:spcBef>
                <a:spcPts val="100"/>
              </a:spcBef>
              <a:spcAft>
                <a:spcPts val="0"/>
              </a:spcAft>
              <a:buNone/>
            </a:pPr>
            <a:r>
              <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idx="1" type="body"/>
          </p:nvPr>
        </p:nvSpPr>
        <p:spPr>
          <a:xfrm>
            <a:off x="4572000" y="124275"/>
            <a:ext cx="4341300" cy="481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Другие системы хранят данные как изменения к базовой версии для каждого файла, но Git не хранит свои данные в таком виде. Git считает хранимые данные набором слепков небольшой файловой системы. Каждый раз, когда вы фиксируете текущую версию проекта, Git, по сути, сохраняет слепок того, как выглядят все файлы проекта на текущий момент. Ради эффективности, если файл не менялся, Git не сохраняет файл снова, а делает ссылку на ранее </a:t>
            </a:r>
            <a:r>
              <a:rPr lang="ru"/>
              <a:t>сохраненный</a:t>
            </a:r>
            <a:r>
              <a:rPr lang="ru"/>
              <a:t> файл(Рисунок 2). </a:t>
            </a:r>
            <a:endParaRPr/>
          </a:p>
          <a:p>
            <a:pPr indent="0" lvl="0" marL="0" rtl="0" algn="l">
              <a:spcBef>
                <a:spcPts val="1600"/>
              </a:spcBef>
              <a:spcAft>
                <a:spcPts val="1600"/>
              </a:spcAft>
              <a:buNone/>
            </a:pPr>
            <a:r>
              <a:rPr lang="ru"/>
              <a:t>То, как Git подходит к хранению данных - это важное отличие Git от всех других систем контроля версий. Из-за него Git вынужден пересмотреть практически все аспекты контроля версий, которые другие системы переняли от своих предшественниц. Git больше похож на небольшую файловую систему с очень мощными инструментами, работающими поверх неё, чем на просто систему контроля версий. Далее мы рассмотрим, какие преимущества даёт такое понимание данных. </a:t>
            </a:r>
            <a:endParaRPr/>
          </a:p>
        </p:txBody>
      </p:sp>
      <p:pic>
        <p:nvPicPr>
          <p:cNvPr id="161" name="Google Shape;161;p17"/>
          <p:cNvPicPr preferRelativeResize="0"/>
          <p:nvPr/>
        </p:nvPicPr>
        <p:blipFill>
          <a:blip r:embed="rId3">
            <a:alphaModFix/>
          </a:blip>
          <a:stretch>
            <a:fillRect/>
          </a:stretch>
        </p:blipFill>
        <p:spPr>
          <a:xfrm>
            <a:off x="194325" y="1492650"/>
            <a:ext cx="4267200" cy="20821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idx="1" type="body"/>
          </p:nvPr>
        </p:nvSpPr>
        <p:spPr>
          <a:xfrm>
            <a:off x="1256075" y="332000"/>
            <a:ext cx="7719300" cy="459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Почти все операции — локальные</a:t>
            </a:r>
            <a:endParaRPr/>
          </a:p>
          <a:p>
            <a:pPr indent="0" lvl="0" marL="0" rtl="0" algn="l">
              <a:spcBef>
                <a:spcPts val="1600"/>
              </a:spcBef>
              <a:spcAft>
                <a:spcPts val="0"/>
              </a:spcAft>
              <a:buNone/>
            </a:pPr>
            <a:r>
              <a:rPr lang="ru" sz="1200"/>
              <a:t>Для совершения большинства операций в Git необходимы только локальные файлы и ресурсы, т.е. обычно информация с других компьютеров в сети не нужна. На прошлом занятии Вы пользовались централизованной системой, где практически на каждую операцию накладывается сетевая задержка, и теперь Вы сполна можете оценить эту особенность Git. Поскольку вся история проекта хранится локально у вас на диске, большинство операций кажутся практически мгновенными. </a:t>
            </a:r>
            <a:endParaRPr sz="1200"/>
          </a:p>
          <a:p>
            <a:pPr indent="0" lvl="0" marL="0" rtl="0" algn="l">
              <a:spcBef>
                <a:spcPts val="1600"/>
              </a:spcBef>
              <a:spcAft>
                <a:spcPts val="0"/>
              </a:spcAft>
              <a:buNone/>
            </a:pPr>
            <a:r>
              <a:rPr lang="ru" sz="1200"/>
              <a:t>К примеру, чтобы показать историю проекта, Git не нужно скачивать её с сервера, он просто читает её прямо из вашего локального репозитория. Поэтому историю вы увидите практически мгновенно. Если вам нужно просмотреть изменения между текущей версией файла и версией, сделанной месяц назад, Git может взять файл месячной давности и вычислить разницу на месте, вместо того чтобы запрашивать разницу у VCS -сервера или качать с него старую версию файла и делать локальное сравнение. </a:t>
            </a:r>
            <a:endParaRPr sz="1200"/>
          </a:p>
          <a:p>
            <a:pPr indent="0" lvl="0" marL="0" rtl="0" algn="l">
              <a:spcBef>
                <a:spcPts val="1600"/>
              </a:spcBef>
              <a:spcAft>
                <a:spcPts val="1600"/>
              </a:spcAft>
              <a:buNone/>
            </a:pPr>
            <a:r>
              <a:rPr lang="ru" sz="1200"/>
              <a:t>Кроме того, работа локально означает, что мало чего нельзя сделать без доступа к Сети. Если вы в самолёте или в поезде и хотите немного поработать, можно спокойно делать коммиты, а затем отправить их, как только станет доступна сеть. Если вы пришли домой, а VPN-клиент не работает, всё равно можно продолжать работать. Во многих других системах это не возможно или же крайне неудобно. Например, используя Perforce, вы мало что можете сделать без соединения с сервером. Работая с Subversion и CVS, вы можете редактировать файлы, но сохранить изменения в вашу базу данных нельзя (потому что она отключена от репозитория). Вроде ничего серьёзного, но потом вы увидите, насколько это удобно.</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idx="1" type="body"/>
          </p:nvPr>
        </p:nvSpPr>
        <p:spPr>
          <a:xfrm>
            <a:off x="1297500" y="221525"/>
            <a:ext cx="7038900" cy="42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Git следит за целостностью данных</a:t>
            </a:r>
            <a:endParaRPr/>
          </a:p>
          <a:p>
            <a:pPr indent="0" lvl="0" marL="0" rtl="0" algn="l">
              <a:spcBef>
                <a:spcPts val="1600"/>
              </a:spcBef>
              <a:spcAft>
                <a:spcPts val="0"/>
              </a:spcAft>
              <a:buNone/>
            </a:pPr>
            <a:r>
              <a:rPr lang="ru"/>
              <a:t>Перед сохранением любого файла Git вычисляет контрольную сумму, и она становится индексом этого файла. Поэтому невозможно изменить содержимое файла или каталога так, чтобы Git не узнал об этом. Эта функциональность встроена в сам фундамент Git и является важной составляющей его философии. Если информация потеряется при передаче или повредится на диске, Git всегда это выявит. </a:t>
            </a:r>
            <a:endParaRPr/>
          </a:p>
          <a:p>
            <a:pPr indent="0" lvl="0" marL="0" rtl="0" algn="l">
              <a:spcBef>
                <a:spcPts val="1600"/>
              </a:spcBef>
              <a:spcAft>
                <a:spcPts val="0"/>
              </a:spcAft>
              <a:buNone/>
            </a:pPr>
            <a:r>
              <a:rPr lang="ru"/>
              <a:t>Механизм, используемый в Git для вычисления контрольных сумм, называется SHA-1 хешем. Это строка из 40 шестнадцатеричных символов (0-9 и a-f), вычисляемая в Git на основе содержимого файла или структуры каталога. SHA-1 хеш выглядит примерно так: </a:t>
            </a:r>
            <a:endParaRPr/>
          </a:p>
          <a:p>
            <a:pPr indent="0" lvl="0" marL="0" rtl="0" algn="l">
              <a:spcBef>
                <a:spcPts val="1600"/>
              </a:spcBef>
              <a:spcAft>
                <a:spcPts val="0"/>
              </a:spcAft>
              <a:buNone/>
            </a:pPr>
            <a:r>
              <a:rPr lang="ru"/>
              <a:t>24b9da6552252987aa493b52f8696cd6d3b00373 &lt;-------SHA-1 хеш</a:t>
            </a:r>
            <a:endParaRPr/>
          </a:p>
          <a:p>
            <a:pPr indent="0" lvl="0" marL="0" rtl="0" algn="l">
              <a:spcBef>
                <a:spcPts val="1600"/>
              </a:spcBef>
              <a:spcAft>
                <a:spcPts val="1600"/>
              </a:spcAft>
              <a:buNone/>
            </a:pPr>
            <a:r>
              <a:rPr lang="ru"/>
              <a:t>Работая с Git, Вы будете встречать эти хеши повсюду, поскольку он их очень широко использует. Фактически, в своей базе данных Git сохраняет всё не по именам файлов, а по хешам их содержимого.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idx="1" type="body"/>
          </p:nvPr>
        </p:nvSpPr>
        <p:spPr>
          <a:xfrm>
            <a:off x="1297500" y="663375"/>
            <a:ext cx="7038900" cy="381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Чаще всего данные в Git только добавляются </a:t>
            </a:r>
            <a:endParaRPr/>
          </a:p>
          <a:p>
            <a:pPr indent="0" lvl="0" marL="0" rtl="0" algn="l">
              <a:spcBef>
                <a:spcPts val="1600"/>
              </a:spcBef>
              <a:spcAft>
                <a:spcPts val="0"/>
              </a:spcAft>
              <a:buNone/>
            </a:pPr>
            <a:r>
              <a:rPr lang="ru"/>
              <a:t>Практически все действия, которые вы совершаете в Git, только добавляют данные в базу. Очень сложно заставить систему удалить данные или сделать что-то неотменяемое. Можно, как и в любой другой VCS, потерять данные, которые вы ещё не сохранили, но как только они зафиксированы, их очень сложно потерять, особенно если вы регулярно отправляете изменения в другой репозиторий. </a:t>
            </a:r>
            <a:endParaRPr/>
          </a:p>
          <a:p>
            <a:pPr indent="0" lvl="0" marL="0" rtl="0" algn="l">
              <a:spcBef>
                <a:spcPts val="1600"/>
              </a:spcBef>
              <a:spcAft>
                <a:spcPts val="1600"/>
              </a:spcAft>
              <a:buNone/>
            </a:pPr>
            <a:r>
              <a:rPr lang="ru"/>
              <a:t>Поэтому пользоваться Git - это удобно потому, что можно экспериментировать, не боясь что-то серьёзно поломать.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1297500" y="221525"/>
            <a:ext cx="7038900" cy="46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3.Три состояния </a:t>
            </a:r>
            <a:endParaRPr/>
          </a:p>
        </p:txBody>
      </p:sp>
      <p:sp>
        <p:nvSpPr>
          <p:cNvPr id="182" name="Google Shape;182;p21"/>
          <p:cNvSpPr txBox="1"/>
          <p:nvPr>
            <p:ph idx="1" type="body"/>
          </p:nvPr>
        </p:nvSpPr>
        <p:spPr>
          <a:xfrm>
            <a:off x="1070350" y="780750"/>
            <a:ext cx="4170000" cy="40320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ru"/>
              <a:t>Теперь внимание. Это самое важное, что нужно помнить про Git, если Вы хотите, чтобы дальше изучение шло гладко. В Git файлы могут находиться в одном из трёх состояний: зафиксированном, </a:t>
            </a:r>
            <a:r>
              <a:rPr lang="ru"/>
              <a:t>измененном</a:t>
            </a:r>
            <a:r>
              <a:rPr lang="ru"/>
              <a:t> и подготовленном. "Зафиксированный" значит, что файл уже </a:t>
            </a:r>
            <a:r>
              <a:rPr lang="ru"/>
              <a:t>сохранен</a:t>
            </a:r>
            <a:r>
              <a:rPr lang="ru"/>
              <a:t> в вашей локальной базе. К </a:t>
            </a:r>
            <a:r>
              <a:rPr lang="ru"/>
              <a:t>измененным</a:t>
            </a:r>
            <a:r>
              <a:rPr lang="ru"/>
              <a:t> относятся файлы, которые поменялись, но ещё не были зафиксированы. Подготовленные файлы — это изменённые файлы, отмеченные для включения в следующий коммит. </a:t>
            </a:r>
            <a:endParaRPr/>
          </a:p>
          <a:p>
            <a:pPr indent="0" lvl="0" marL="0" rtl="0" algn="l">
              <a:lnSpc>
                <a:spcPct val="114000"/>
              </a:lnSpc>
              <a:spcBef>
                <a:spcPts val="100"/>
              </a:spcBef>
              <a:spcAft>
                <a:spcPts val="0"/>
              </a:spcAft>
              <a:buNone/>
            </a:pPr>
            <a:r>
              <a:t/>
            </a:r>
            <a:endParaRPr/>
          </a:p>
          <a:p>
            <a:pPr indent="0" lvl="0" marL="0" rtl="0" algn="l">
              <a:lnSpc>
                <a:spcPct val="114000"/>
              </a:lnSpc>
              <a:spcBef>
                <a:spcPts val="100"/>
              </a:spcBef>
              <a:spcAft>
                <a:spcPts val="0"/>
              </a:spcAft>
              <a:buNone/>
            </a:pPr>
            <a:r>
              <a:rPr lang="ru"/>
              <a:t>Таким образом, в проектах, использующих Git, есть три части( Рисунок 3):  </a:t>
            </a:r>
            <a:endParaRPr/>
          </a:p>
          <a:p>
            <a:pPr indent="-311150" lvl="0" marL="457200" rtl="0" algn="l">
              <a:lnSpc>
                <a:spcPct val="114000"/>
              </a:lnSpc>
              <a:spcBef>
                <a:spcPts val="100"/>
              </a:spcBef>
              <a:spcAft>
                <a:spcPts val="0"/>
              </a:spcAft>
              <a:buSzPts val="1300"/>
              <a:buChar char="-"/>
            </a:pPr>
            <a:r>
              <a:rPr lang="ru"/>
              <a:t>каталог Git (Git directory),  </a:t>
            </a:r>
            <a:endParaRPr/>
          </a:p>
          <a:p>
            <a:pPr indent="-311150" lvl="0" marL="457200" rtl="0" algn="l">
              <a:lnSpc>
                <a:spcPct val="114000"/>
              </a:lnSpc>
              <a:spcBef>
                <a:spcPts val="0"/>
              </a:spcBef>
              <a:spcAft>
                <a:spcPts val="0"/>
              </a:spcAft>
              <a:buSzPts val="1300"/>
              <a:buChar char="-"/>
            </a:pPr>
            <a:r>
              <a:rPr lang="ru"/>
              <a:t>рабочий каталог (working directory),  </a:t>
            </a:r>
            <a:endParaRPr/>
          </a:p>
          <a:p>
            <a:pPr indent="-311150" lvl="0" marL="457200" rtl="0" algn="l">
              <a:lnSpc>
                <a:spcPct val="114000"/>
              </a:lnSpc>
              <a:spcBef>
                <a:spcPts val="0"/>
              </a:spcBef>
              <a:spcAft>
                <a:spcPts val="0"/>
              </a:spcAft>
              <a:buSzPts val="1300"/>
              <a:buChar char="-"/>
            </a:pPr>
            <a:r>
              <a:rPr lang="ru"/>
              <a:t>область подготовленных файлов (staging area).</a:t>
            </a:r>
            <a:endParaRPr/>
          </a:p>
        </p:txBody>
      </p:sp>
      <p:pic>
        <p:nvPicPr>
          <p:cNvPr id="183" name="Google Shape;183;p21"/>
          <p:cNvPicPr preferRelativeResize="0"/>
          <p:nvPr/>
        </p:nvPicPr>
        <p:blipFill>
          <a:blip r:embed="rId3">
            <a:alphaModFix/>
          </a:blip>
          <a:stretch>
            <a:fillRect/>
          </a:stretch>
        </p:blipFill>
        <p:spPr>
          <a:xfrm>
            <a:off x="5392800" y="1050450"/>
            <a:ext cx="3598801" cy="328088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