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Lato" panose="020F0502020204030203" pitchFamily="34" charset="0"/>
      <p:regular r:id="rId29"/>
      <p:bold r:id="rId30"/>
      <p:italic r:id="rId31"/>
      <p:boldItalic r:id="rId32"/>
    </p:embeddedFont>
    <p:embeddedFont>
      <p:font typeface="Montserrat" panose="00000500000000000000" pitchFamily="2" charset="-52"/>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f07dc000a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f07dc000a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f07dc000a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f07dc000a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7f07dc000a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7f07dc000a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f07dc000a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f07dc000a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f07dc000a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f07dc000a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7f07dc000a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7f07dc000a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f07dc000a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f07dc000a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f07dc000a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f07dc000a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d3bf4567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d3bf4567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dd3bf4567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dd3bf4567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f07dc000a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f07dc000a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7f07dc000a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7f07dc000a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dd3bf4567c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dd3bf4567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f07dc000a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7f07dc000a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dd3bf4567c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dd3bf4567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7f07dc000a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7f07dc000a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d3bf4567c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d3bf4567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7f07dc000a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7f07dc000a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f07dc000a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f07dc000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f07dc000a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f07dc000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f07dc000a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f07dc000a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f07dc000a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f07dc000a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f07dc000a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f07dc000a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f07dc000a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f07dc000a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f07dc000a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f07dc000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u" sz="3000"/>
              <a:t>Теория тестирования, часть 2 (процесс, компоненты).</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Урок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Тестовые артефакты</a:t>
            </a:r>
            <a:endParaRPr/>
          </a:p>
        </p:txBody>
      </p:sp>
      <p:sp>
        <p:nvSpPr>
          <p:cNvPr id="193" name="Google Shape;193;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Тестовый набор (Test suite) - это набор тест кейсов объединённых по какой-либо роли или функциональности. </a:t>
            </a:r>
            <a:endParaRPr/>
          </a:p>
          <a:p>
            <a:pPr marL="0" lvl="0" indent="0" algn="l" rtl="0">
              <a:spcBef>
                <a:spcPts val="1600"/>
              </a:spcBef>
              <a:spcAft>
                <a:spcPts val="0"/>
              </a:spcAft>
              <a:buNone/>
            </a:pPr>
            <a:r>
              <a:rPr lang="ru"/>
              <a:t>Баг Репорты (Bug Reports) - это документы, описывающие ситуацию или последовательность действий, приведшую к некорректной работе объекта тестирования, с указанием причин и ожидаемого результата. </a:t>
            </a:r>
            <a:endParaRPr/>
          </a:p>
          <a:p>
            <a:pPr marL="0" lvl="0" indent="0" algn="l" rtl="0">
              <a:spcBef>
                <a:spcPts val="1600"/>
              </a:spcBef>
              <a:spcAft>
                <a:spcPts val="1600"/>
              </a:spcAft>
              <a:buNone/>
            </a:pPr>
            <a:r>
              <a:rPr lang="ru"/>
              <a:t>Чек лист (контрольный список) - список параметров, который необходимо проверить</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Чек- лист</a:t>
            </a:r>
            <a:endParaRPr/>
          </a:p>
        </p:txBody>
      </p:sp>
      <p:sp>
        <p:nvSpPr>
          <p:cNvPr id="199" name="Google Shape;199;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Чек лист является важным инструментом для тестирования веб-приложений и программных продуктов. </a:t>
            </a:r>
            <a:endParaRPr/>
          </a:p>
          <a:p>
            <a:pPr marL="0" lvl="0" indent="0" algn="l" rtl="0">
              <a:spcBef>
                <a:spcPts val="1600"/>
              </a:spcBef>
              <a:spcAft>
                <a:spcPts val="0"/>
              </a:spcAft>
              <a:buNone/>
            </a:pPr>
            <a:r>
              <a:rPr lang="ru"/>
              <a:t>Чек лист - это документ, который описывает, какие функции должны быть проверены. Чеклисты тестирования могут иметь совершенно разные уровни детализации. </a:t>
            </a:r>
            <a:endParaRPr/>
          </a:p>
          <a:p>
            <a:pPr marL="0" lvl="0" indent="0" algn="l" rtl="0">
              <a:spcBef>
                <a:spcPts val="1600"/>
              </a:spcBef>
              <a:spcAft>
                <a:spcPts val="0"/>
              </a:spcAft>
              <a:buNone/>
            </a:pPr>
            <a:r>
              <a:rPr lang="ru"/>
              <a:t>Чек лист тестирования состоит из двух основных частей: </a:t>
            </a:r>
            <a:endParaRPr/>
          </a:p>
          <a:p>
            <a:pPr marL="0" lvl="0" indent="0" algn="l" rtl="0">
              <a:spcBef>
                <a:spcPts val="1600"/>
              </a:spcBef>
              <a:spcAft>
                <a:spcPts val="0"/>
              </a:spcAft>
              <a:buNone/>
            </a:pPr>
            <a:r>
              <a:rPr lang="ru"/>
              <a:t>- перечень функций конкретного продукта, выполнение которых должно быть проверено; </a:t>
            </a:r>
            <a:endParaRPr/>
          </a:p>
          <a:p>
            <a:pPr marL="0" lvl="0" indent="0" algn="l" rtl="0">
              <a:spcBef>
                <a:spcPts val="1600"/>
              </a:spcBef>
              <a:spcAft>
                <a:spcPts val="1600"/>
              </a:spcAft>
              <a:buNone/>
            </a:pPr>
            <a:r>
              <a:rPr lang="ru"/>
              <a:t>- список возможных ошибок, которые могут существовать в различных проектах.</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body" idx="1"/>
          </p:nvPr>
        </p:nvSpPr>
        <p:spPr>
          <a:xfrm>
            <a:off x="1297500" y="579925"/>
            <a:ext cx="7038900" cy="389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Чек лист тестирования программного обеспечения используется для разделения задач по уровню квалификации, а также для поддержки отчетности и результатов тестирования. </a:t>
            </a:r>
            <a:endParaRPr/>
          </a:p>
          <a:p>
            <a:pPr marL="0" lvl="0" indent="0" algn="l" rtl="0">
              <a:spcBef>
                <a:spcPts val="1600"/>
              </a:spcBef>
              <a:spcAft>
                <a:spcPts val="0"/>
              </a:spcAft>
              <a:buNone/>
            </a:pPr>
            <a:r>
              <a:rPr lang="ru"/>
              <a:t>Чек лист тестирования должен включать следующие пункты: </a:t>
            </a:r>
            <a:endParaRPr/>
          </a:p>
          <a:p>
            <a:pPr marL="0" lvl="0" indent="0" algn="l" rtl="0">
              <a:spcBef>
                <a:spcPts val="1600"/>
              </a:spcBef>
              <a:spcAft>
                <a:spcPts val="0"/>
              </a:spcAft>
              <a:buNone/>
            </a:pPr>
            <a:r>
              <a:rPr lang="ru"/>
              <a:t>- подробный перечень проверок; </a:t>
            </a:r>
            <a:endParaRPr/>
          </a:p>
          <a:p>
            <a:pPr marL="0" lvl="0" indent="0" algn="l" rtl="0">
              <a:spcBef>
                <a:spcPts val="1600"/>
              </a:spcBef>
              <a:spcAft>
                <a:spcPts val="0"/>
              </a:spcAft>
              <a:buNone/>
            </a:pPr>
            <a:r>
              <a:rPr lang="ru"/>
              <a:t>- статус проверки; </a:t>
            </a:r>
            <a:endParaRPr/>
          </a:p>
          <a:p>
            <a:pPr marL="0" lvl="0" indent="0" algn="l" rtl="0">
              <a:spcBef>
                <a:spcPts val="1600"/>
              </a:spcBef>
              <a:spcAft>
                <a:spcPts val="1600"/>
              </a:spcAft>
              <a:buNone/>
            </a:pPr>
            <a:r>
              <a:rPr lang="ru"/>
              <a:t>- результаты тестирования.</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body" idx="1"/>
          </p:nvPr>
        </p:nvSpPr>
        <p:spPr>
          <a:xfrm>
            <a:off x="1297500" y="322425"/>
            <a:ext cx="7038900" cy="464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ru"/>
              <a:t>Чек лист создается на основе «Спецификации требований программного обеспечения». </a:t>
            </a:r>
            <a:endParaRPr/>
          </a:p>
          <a:p>
            <a:pPr marL="0" lvl="0" indent="0" algn="l" rtl="0">
              <a:lnSpc>
                <a:spcPct val="100000"/>
              </a:lnSpc>
              <a:spcBef>
                <a:spcPts val="100"/>
              </a:spcBef>
              <a:spcAft>
                <a:spcPts val="0"/>
              </a:spcAft>
              <a:buNone/>
            </a:pPr>
            <a:endParaRPr/>
          </a:p>
          <a:p>
            <a:pPr marL="0" lvl="0" indent="0" algn="l" rtl="0">
              <a:lnSpc>
                <a:spcPct val="100000"/>
              </a:lnSpc>
              <a:spcBef>
                <a:spcPts val="100"/>
              </a:spcBef>
              <a:spcAft>
                <a:spcPts val="0"/>
              </a:spcAft>
              <a:buNone/>
            </a:pPr>
            <a:r>
              <a:rPr lang="ru"/>
              <a:t>Определяя набор необходимых тестов, следует руководствоваться тремя основными правилами: </a:t>
            </a:r>
            <a:endParaRPr/>
          </a:p>
          <a:p>
            <a:pPr marL="0" lvl="0" indent="0" algn="l" rtl="0">
              <a:lnSpc>
                <a:spcPct val="100000"/>
              </a:lnSpc>
              <a:spcBef>
                <a:spcPts val="100"/>
              </a:spcBef>
              <a:spcAft>
                <a:spcPts val="0"/>
              </a:spcAft>
              <a:buNone/>
            </a:pPr>
            <a:r>
              <a:rPr lang="ru"/>
              <a:t>1. Чек лист должен охватывать весь функционал разрабатываемого продукта. Ни одно заявленное в спецификации требование не должно остаться без внимания. </a:t>
            </a:r>
            <a:endParaRPr/>
          </a:p>
          <a:p>
            <a:pPr marL="0" lvl="0" indent="0" algn="l" rtl="0">
              <a:lnSpc>
                <a:spcPct val="100000"/>
              </a:lnSpc>
              <a:spcBef>
                <a:spcPts val="100"/>
              </a:spcBef>
              <a:spcAft>
                <a:spcPts val="0"/>
              </a:spcAft>
              <a:buNone/>
            </a:pPr>
            <a:r>
              <a:rPr lang="ru"/>
              <a:t>2. Число тестов нужно минимизировать. Чем больше требований проверяется одним тестом – тем лучше. </a:t>
            </a:r>
            <a:endParaRPr/>
          </a:p>
          <a:p>
            <a:pPr marL="0" lvl="0" indent="0" algn="l" rtl="0">
              <a:lnSpc>
                <a:spcPct val="100000"/>
              </a:lnSpc>
              <a:spcBef>
                <a:spcPts val="100"/>
              </a:spcBef>
              <a:spcAft>
                <a:spcPts val="0"/>
              </a:spcAft>
              <a:buNone/>
            </a:pPr>
            <a:r>
              <a:rPr lang="ru"/>
              <a:t>3. Набор тестов должен не повторять требования, а проверять их. </a:t>
            </a:r>
            <a:endParaRPr/>
          </a:p>
          <a:p>
            <a:pPr marL="0" lvl="0" indent="0" algn="l" rtl="0">
              <a:lnSpc>
                <a:spcPct val="100000"/>
              </a:lnSpc>
              <a:spcBef>
                <a:spcPts val="100"/>
              </a:spcBef>
              <a:spcAft>
                <a:spcPts val="0"/>
              </a:spcAft>
              <a:buNone/>
            </a:pPr>
            <a:endParaRPr/>
          </a:p>
          <a:p>
            <a:pPr marL="0" lvl="0" indent="0" algn="l" rtl="0">
              <a:lnSpc>
                <a:spcPct val="100000"/>
              </a:lnSpc>
              <a:spcBef>
                <a:spcPts val="100"/>
              </a:spcBef>
              <a:spcAft>
                <a:spcPts val="0"/>
              </a:spcAft>
              <a:buNone/>
            </a:pPr>
            <a:r>
              <a:rPr lang="ru"/>
              <a:t>Чек лист - список шагов или перечень функциональности который позволяет тестировщику убедиться в корректной работе приложения. </a:t>
            </a:r>
            <a:endParaRPr/>
          </a:p>
          <a:p>
            <a:pPr marL="0" lvl="0" indent="0" algn="l" rtl="0">
              <a:lnSpc>
                <a:spcPct val="100000"/>
              </a:lnSpc>
              <a:spcBef>
                <a:spcPts val="100"/>
              </a:spcBef>
              <a:spcAft>
                <a:spcPts val="0"/>
              </a:spcAft>
              <a:buNone/>
            </a:pPr>
            <a:r>
              <a:rPr lang="ru"/>
              <a:t>Чек лист не требует от нас детализации вводимых значений, и вообще детализации. В какой-то мере, чек лист может считаться идеями для тест кейсов, его заголовками. </a:t>
            </a:r>
            <a:endParaRPr/>
          </a:p>
          <a:p>
            <a:pPr marL="0" lvl="0" indent="0" algn="l" rtl="0">
              <a:lnSpc>
                <a:spcPct val="100000"/>
              </a:lnSpc>
              <a:spcBef>
                <a:spcPts val="100"/>
              </a:spcBef>
              <a:spcAft>
                <a:spcPts val="0"/>
              </a:spcAft>
              <a:buNone/>
            </a:pPr>
            <a:endParaRPr/>
          </a:p>
          <a:p>
            <a:pPr marL="0" lvl="0" indent="0" algn="l" rtl="0">
              <a:lnSpc>
                <a:spcPct val="100000"/>
              </a:lnSpc>
              <a:spcBef>
                <a:spcPts val="100"/>
              </a:spcBef>
              <a:spcAft>
                <a:spcPts val="0"/>
              </a:spcAft>
              <a:buNone/>
            </a:pPr>
            <a:r>
              <a:rPr lang="ru"/>
              <a:t>Обычно чек лист представляет собой таблицу из двух колонок: </a:t>
            </a:r>
            <a:endParaRPr/>
          </a:p>
          <a:p>
            <a:pPr marL="0" lvl="0" indent="0" algn="l" rtl="0">
              <a:lnSpc>
                <a:spcPct val="100000"/>
              </a:lnSpc>
              <a:spcBef>
                <a:spcPts val="100"/>
              </a:spcBef>
              <a:spcAft>
                <a:spcPts val="0"/>
              </a:spcAft>
              <a:buNone/>
            </a:pPr>
            <a:r>
              <a:rPr lang="ru"/>
              <a:t>Проверяемый фактор / Есть он у системы или нет</a:t>
            </a:r>
            <a:endParaRPr/>
          </a:p>
          <a:p>
            <a:pPr marL="0" lvl="0" indent="0" algn="l" rtl="0">
              <a:lnSpc>
                <a:spcPct val="100000"/>
              </a:lnSpc>
              <a:spcBef>
                <a:spcPts val="100"/>
              </a:spcBef>
              <a:spcAft>
                <a:spcPts val="0"/>
              </a:spcAft>
              <a:buNone/>
            </a:pPr>
            <a:r>
              <a:rPr lang="ru"/>
              <a:t> Например, мы хотим создать чек лист для чайника </a:t>
            </a:r>
            <a:endParaRPr/>
          </a:p>
          <a:p>
            <a:pPr marL="0" lvl="0" indent="0" algn="l" rtl="0">
              <a:lnSpc>
                <a:spcPct val="100000"/>
              </a:lnSpc>
              <a:spcBef>
                <a:spcPts val="100"/>
              </a:spcBef>
              <a:spcAft>
                <a:spcPts val="0"/>
              </a:spcAft>
              <a:buNone/>
            </a:pPr>
            <a:r>
              <a:rPr lang="ru"/>
              <a:t>В устройство можно влить воду ? да/нет </a:t>
            </a:r>
            <a:endParaRPr/>
          </a:p>
          <a:p>
            <a:pPr marL="0" lvl="0" indent="0" algn="l" rtl="0">
              <a:lnSpc>
                <a:spcPct val="100000"/>
              </a:lnSpc>
              <a:spcBef>
                <a:spcPts val="100"/>
              </a:spcBef>
              <a:spcAft>
                <a:spcPts val="0"/>
              </a:spcAft>
              <a:buNone/>
            </a:pPr>
            <a:r>
              <a:rPr lang="ru"/>
              <a:t>Из устройства можно вылить воду? да/нет </a:t>
            </a:r>
            <a:endParaRPr/>
          </a:p>
          <a:p>
            <a:pPr marL="0" lvl="0" indent="0" algn="l" rtl="0">
              <a:lnSpc>
                <a:spcPct val="100000"/>
              </a:lnSpc>
              <a:spcBef>
                <a:spcPts val="100"/>
              </a:spcBef>
              <a:spcAft>
                <a:spcPts val="100"/>
              </a:spcAft>
              <a:buNone/>
            </a:pPr>
            <a:r>
              <a:rPr lang="ru"/>
              <a:t>Если устройство , наполненное водой, включить , вода будет греться (устройство включено в сеть) ? да/нет и т.д.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Техники тест дизайна.</a:t>
            </a:r>
            <a:endParaRPr/>
          </a:p>
        </p:txBody>
      </p:sp>
      <p:sp>
        <p:nvSpPr>
          <p:cNvPr id="215" name="Google Shape;215;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Тест дизайн – это этап процесса тестирования ПО, на котором проектируются и создаются тестовые случаи (тест кейсы), в соответствии с определёнными ранее критериями качества и целями тестирования. </a:t>
            </a:r>
            <a:endParaRPr/>
          </a:p>
          <a:p>
            <a:pPr marL="0" lvl="0" indent="0" algn="l" rtl="0">
              <a:spcBef>
                <a:spcPts val="1600"/>
              </a:spcBef>
              <a:spcAft>
                <a:spcPts val="0"/>
              </a:spcAft>
              <a:buNone/>
            </a:pPr>
            <a:r>
              <a:rPr lang="ru"/>
              <a:t>Попросту говоря, задача тестов сводится к тому, чтобы используя различные стратегии и техники тест дизайна, создать набор тестовых случаев, обеспечивающий оптимальную проверку тестируемого приложения и уменьшить количество проверок для экономии времени.</a:t>
            </a:r>
            <a:endParaRPr/>
          </a:p>
          <a:p>
            <a:pPr marL="0" lvl="0" indent="0" algn="l" rtl="0">
              <a:spcBef>
                <a:spcPts val="1600"/>
              </a:spcBef>
              <a:spcAft>
                <a:spcPts val="1600"/>
              </a:spcAft>
              <a:buNone/>
            </a:pPr>
            <a:r>
              <a:rPr lang="ru"/>
              <a:t>Рассмотрим основные из техник тест дизайна:</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1800"/>
              <a:t>Эквивалентное разделение (Equivalence Partitioning - EP), классы эквивалентности (equivalent classes-EC) </a:t>
            </a:r>
            <a:endParaRPr sz="1800"/>
          </a:p>
        </p:txBody>
      </p:sp>
      <p:sp>
        <p:nvSpPr>
          <p:cNvPr id="221" name="Google Shape;221;p27"/>
          <p:cNvSpPr txBox="1">
            <a:spLocks noGrp="1"/>
          </p:cNvSpPr>
          <p:nvPr>
            <p:ph type="body" idx="1"/>
          </p:nvPr>
        </p:nvSpPr>
        <p:spPr>
          <a:xfrm>
            <a:off x="845225" y="1239150"/>
            <a:ext cx="7889700" cy="3783300"/>
          </a:xfrm>
          <a:prstGeom prst="rect">
            <a:avLst/>
          </a:prstGeom>
        </p:spPr>
        <p:txBody>
          <a:bodyPr spcFirstLastPara="1" wrap="square" lIns="91425" tIns="91425" rIns="91425" bIns="91425" anchor="t" anchorCtr="0">
            <a:noAutofit/>
          </a:bodyPr>
          <a:lstStyle/>
          <a:p>
            <a:pPr marL="0" lvl="0" indent="457200" algn="just" rtl="0">
              <a:lnSpc>
                <a:spcPct val="100000"/>
              </a:lnSpc>
              <a:spcBef>
                <a:spcPts val="0"/>
              </a:spcBef>
              <a:spcAft>
                <a:spcPts val="0"/>
              </a:spcAft>
              <a:buNone/>
            </a:pPr>
            <a:r>
              <a:rPr lang="ru" sz="1100" dirty="0"/>
              <a:t>Метод эквивалентного разбиения позволяет минимизировать число тестов, не создавая сценарий для каждого возможного значения, а выбрав только одно значение из целого класса и приняв за аксиому, что для всех значений в данной группе результат будет аналогичным. </a:t>
            </a:r>
            <a:endParaRPr sz="1100" dirty="0"/>
          </a:p>
          <a:p>
            <a:pPr marL="0" lvl="0" indent="457200" algn="just" rtl="0">
              <a:lnSpc>
                <a:spcPct val="100000"/>
              </a:lnSpc>
              <a:spcBef>
                <a:spcPts val="0"/>
              </a:spcBef>
              <a:spcAft>
                <a:spcPts val="0"/>
              </a:spcAft>
              <a:buNone/>
            </a:pPr>
            <a:r>
              <a:rPr lang="ru" sz="1100" dirty="0"/>
              <a:t>Например, мы тестируем функциональность приложения, позволяющего покупать авиа- и железнодорожные билеты онлайн. Стоимость билета будет зависеть от возраста пассажира, так как дети, студенты и пенсионеры относятся ко льготным категориям. </a:t>
            </a:r>
            <a:endParaRPr sz="1100" dirty="0"/>
          </a:p>
          <a:p>
            <a:pPr marL="0" lvl="0" indent="457200" algn="just" rtl="0">
              <a:lnSpc>
                <a:spcPct val="100000"/>
              </a:lnSpc>
              <a:spcBef>
                <a:spcPts val="0"/>
              </a:spcBef>
              <a:spcAft>
                <a:spcPts val="0"/>
              </a:spcAft>
              <a:buNone/>
            </a:pPr>
            <a:r>
              <a:rPr lang="ru" sz="1100" dirty="0"/>
              <a:t>У нас есть четыре возрастных группы: младше 15 лет, от 15 до 25 лет, старше 25 и младше 60 лет и люди старше 60. </a:t>
            </a:r>
            <a:r>
              <a:rPr lang="ru" sz="1100"/>
              <a:t>При этом, в поле для ввода возраста помещается всего два символа, поэтому указать возраст более 99 лет технически невозможно.</a:t>
            </a:r>
            <a:endParaRPr sz="1100" dirty="0"/>
          </a:p>
          <a:p>
            <a:pPr marL="0" lvl="0" indent="457200" algn="just" rtl="0">
              <a:lnSpc>
                <a:spcPct val="100000"/>
              </a:lnSpc>
              <a:spcBef>
                <a:spcPts val="0"/>
              </a:spcBef>
              <a:spcAft>
                <a:spcPts val="0"/>
              </a:spcAft>
              <a:buNone/>
            </a:pPr>
            <a:r>
              <a:rPr lang="ru" sz="1100" dirty="0"/>
              <a:t>QA-специалисту не нужно писать 99 тестов для каждого возраста, хватит пяти: по одному для каждой возрастной группы (скажем, 10, 18, 35 и 75 лет) и один для случая, если возраст человека превышает 99 лет. Да, последний тест на практике невыполним (поскольку в поле возраста невозможно ввести более двух знаков), и все же не следует забывать об этой проверке. </a:t>
            </a:r>
            <a:endParaRPr sz="1100" dirty="0"/>
          </a:p>
          <a:p>
            <a:pPr marL="0" lvl="0" indent="0" algn="l" rtl="0">
              <a:lnSpc>
                <a:spcPct val="100000"/>
              </a:lnSpc>
              <a:spcBef>
                <a:spcPts val="0"/>
              </a:spcBef>
              <a:spcAft>
                <a:spcPts val="0"/>
              </a:spcAft>
              <a:buNone/>
            </a:pPr>
            <a:endParaRPr sz="1100" dirty="0"/>
          </a:p>
        </p:txBody>
      </p:sp>
      <p:pic>
        <p:nvPicPr>
          <p:cNvPr id="222" name="Google Shape;222;p27"/>
          <p:cNvPicPr preferRelativeResize="0"/>
          <p:nvPr/>
        </p:nvPicPr>
        <p:blipFill>
          <a:blip r:embed="rId3">
            <a:alphaModFix/>
          </a:blip>
          <a:stretch>
            <a:fillRect/>
          </a:stretch>
        </p:blipFill>
        <p:spPr>
          <a:xfrm>
            <a:off x="1648589" y="3570832"/>
            <a:ext cx="6231015" cy="14516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a:spLocks noGrp="1"/>
          </p:cNvSpPr>
          <p:nvPr>
            <p:ph type="title"/>
          </p:nvPr>
        </p:nvSpPr>
        <p:spPr>
          <a:xfrm>
            <a:off x="1297500" y="393750"/>
            <a:ext cx="7038900" cy="74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2000"/>
              <a:t>Анализ граничных Значений (Boundary Value Analysis – BVA) </a:t>
            </a:r>
            <a:endParaRPr sz="2000"/>
          </a:p>
        </p:txBody>
      </p:sp>
      <p:sp>
        <p:nvSpPr>
          <p:cNvPr id="228" name="Google Shape;228;p28"/>
          <p:cNvSpPr txBox="1">
            <a:spLocks noGrp="1"/>
          </p:cNvSpPr>
          <p:nvPr>
            <p:ph type="body" idx="1"/>
          </p:nvPr>
        </p:nvSpPr>
        <p:spPr>
          <a:xfrm>
            <a:off x="1297500" y="1175025"/>
            <a:ext cx="7038900" cy="33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1100"/>
              <a:t>Техника граничных значений основана на предположении, что большинство ошибок может возникнуть на границах эквивалентных классов. Она тесно связана с  вышеописанной техникой эквивалентного разбиения, из-за чего часто используется с ней в паре. Тогда для примера из предыдущего пункта границами будут являться значения 0, 15, 25, 60 и 99. Граничными значениями будут 0, 1, 14, 15, 16, 24, 25, 26, 59, 60, 61, 98, 99, 100.   </a:t>
            </a:r>
            <a:endParaRPr sz="1100"/>
          </a:p>
          <a:p>
            <a:pPr marL="0" lvl="0" indent="0" algn="l" rtl="0">
              <a:spcBef>
                <a:spcPts val="1600"/>
              </a:spcBef>
              <a:spcAft>
                <a:spcPts val="1600"/>
              </a:spcAft>
              <a:buNone/>
            </a:pPr>
            <a:r>
              <a:rPr lang="ru" sz="1100"/>
              <a:t>Часто сложности возникают, если возрастные категории указаны «внахлест», например, 0-12, 12-25 лет и т.д. </a:t>
            </a:r>
            <a:endParaRPr/>
          </a:p>
        </p:txBody>
      </p:sp>
      <p:pic>
        <p:nvPicPr>
          <p:cNvPr id="229" name="Google Shape;229;p28"/>
          <p:cNvPicPr preferRelativeResize="0"/>
          <p:nvPr/>
        </p:nvPicPr>
        <p:blipFill>
          <a:blip r:embed="rId3">
            <a:alphaModFix/>
          </a:blip>
          <a:stretch>
            <a:fillRect/>
          </a:stretch>
        </p:blipFill>
        <p:spPr>
          <a:xfrm>
            <a:off x="590550" y="2803275"/>
            <a:ext cx="7962900" cy="140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Причина/ Следствие (Cause/Effect - CE).</a:t>
            </a:r>
            <a:endParaRPr/>
          </a:p>
        </p:txBody>
      </p:sp>
      <p:sp>
        <p:nvSpPr>
          <p:cNvPr id="235" name="Google Shape;235;p29"/>
          <p:cNvSpPr txBox="1">
            <a:spLocks noGrp="1"/>
          </p:cNvSpPr>
          <p:nvPr>
            <p:ph type="body" idx="1"/>
          </p:nvPr>
        </p:nvSpPr>
        <p:spPr>
          <a:xfrm>
            <a:off x="1297500" y="1000975"/>
            <a:ext cx="7038900" cy="347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ru" sz="1100"/>
              <a:t>Простая проверка базовых действий и их результата. Например, если нажать крестик в правом верхнем углу окна (причина), оно закроется (следствие), и т.д. Этот метод позволяет проверить все возможности системы, а также обнаружить баги и улучшить техническую документацию продукта.. </a:t>
            </a:r>
            <a:endParaRPr sz="1100"/>
          </a:p>
          <a:p>
            <a:pPr marL="0" lvl="0" indent="0" algn="just" rtl="0">
              <a:lnSpc>
                <a:spcPct val="100000"/>
              </a:lnSpc>
              <a:spcBef>
                <a:spcPts val="100"/>
              </a:spcBef>
              <a:spcAft>
                <a:spcPts val="0"/>
              </a:spcAft>
              <a:buNone/>
            </a:pPr>
            <a:r>
              <a:rPr lang="ru" sz="1100"/>
              <a:t>Примерный алгоритм использования техники:  </a:t>
            </a:r>
            <a:endParaRPr sz="1100"/>
          </a:p>
          <a:p>
            <a:pPr marL="0" lvl="0" indent="0" algn="just" rtl="0">
              <a:lnSpc>
                <a:spcPct val="100000"/>
              </a:lnSpc>
              <a:spcBef>
                <a:spcPts val="100"/>
              </a:spcBef>
              <a:spcAft>
                <a:spcPts val="0"/>
              </a:spcAft>
              <a:buNone/>
            </a:pPr>
            <a:endParaRPr sz="1100"/>
          </a:p>
          <a:p>
            <a:pPr marL="0" lvl="0" indent="0" algn="just" rtl="0">
              <a:lnSpc>
                <a:spcPct val="100000"/>
              </a:lnSpc>
              <a:spcBef>
                <a:spcPts val="100"/>
              </a:spcBef>
              <a:spcAft>
                <a:spcPts val="0"/>
              </a:spcAft>
              <a:buNone/>
            </a:pPr>
            <a:r>
              <a:rPr lang="ru" sz="1100"/>
              <a:t>1. Выделяем причины и следствия в спецификациях.  </a:t>
            </a:r>
            <a:endParaRPr sz="1100"/>
          </a:p>
          <a:p>
            <a:pPr marL="0" lvl="0" indent="0" algn="just" rtl="0">
              <a:lnSpc>
                <a:spcPct val="100000"/>
              </a:lnSpc>
              <a:spcBef>
                <a:spcPts val="100"/>
              </a:spcBef>
              <a:spcAft>
                <a:spcPts val="0"/>
              </a:spcAft>
              <a:buNone/>
            </a:pPr>
            <a:r>
              <a:rPr lang="ru" sz="1100"/>
              <a:t>2. Связываем причины и следствия.  </a:t>
            </a:r>
            <a:endParaRPr sz="1100"/>
          </a:p>
          <a:p>
            <a:pPr marL="0" lvl="0" indent="0" algn="just" rtl="0">
              <a:lnSpc>
                <a:spcPct val="100000"/>
              </a:lnSpc>
              <a:spcBef>
                <a:spcPts val="100"/>
              </a:spcBef>
              <a:spcAft>
                <a:spcPts val="0"/>
              </a:spcAft>
              <a:buNone/>
            </a:pPr>
            <a:r>
              <a:rPr lang="ru" sz="1100"/>
              <a:t>3. Учитываем «невозможные» сочетания причин и следствий.  </a:t>
            </a:r>
            <a:endParaRPr sz="1100"/>
          </a:p>
          <a:p>
            <a:pPr marL="0" lvl="0" indent="0" algn="just" rtl="0">
              <a:lnSpc>
                <a:spcPct val="100000"/>
              </a:lnSpc>
              <a:spcBef>
                <a:spcPts val="100"/>
              </a:spcBef>
              <a:spcAft>
                <a:spcPts val="0"/>
              </a:spcAft>
              <a:buNone/>
            </a:pPr>
            <a:r>
              <a:rPr lang="ru" sz="1100"/>
              <a:t>4. Составляем «таблицу решений», где в каждом столбце указана комбинация входов и выходов, т.е. каждый столбец – это готовый тестовый сценарий.  </a:t>
            </a:r>
            <a:endParaRPr sz="1100"/>
          </a:p>
          <a:p>
            <a:pPr marL="0" lvl="0" indent="0" algn="just" rtl="0">
              <a:lnSpc>
                <a:spcPct val="100000"/>
              </a:lnSpc>
              <a:spcBef>
                <a:spcPts val="100"/>
              </a:spcBef>
              <a:spcAft>
                <a:spcPts val="0"/>
              </a:spcAft>
              <a:buNone/>
            </a:pPr>
            <a:r>
              <a:rPr lang="ru" sz="1100"/>
              <a:t>5. Расставляем приоритеты.</a:t>
            </a:r>
            <a:endParaRPr sz="1100"/>
          </a:p>
          <a:p>
            <a:pPr marL="0" lvl="0" indent="0" algn="just" rtl="0">
              <a:lnSpc>
                <a:spcPct val="100000"/>
              </a:lnSpc>
              <a:spcBef>
                <a:spcPts val="100"/>
              </a:spcBef>
              <a:spcAft>
                <a:spcPts val="0"/>
              </a:spcAft>
              <a:buNone/>
            </a:pPr>
            <a:endParaRPr sz="1100"/>
          </a:p>
          <a:p>
            <a:pPr marL="0" lvl="0" indent="0" algn="just" rtl="0">
              <a:lnSpc>
                <a:spcPct val="100000"/>
              </a:lnSpc>
              <a:spcBef>
                <a:spcPts val="100"/>
              </a:spcBef>
              <a:spcAft>
                <a:spcPts val="0"/>
              </a:spcAft>
              <a:buNone/>
            </a:pPr>
            <a:r>
              <a:rPr lang="ru" sz="1100"/>
              <a:t>Эта техника помогает: </a:t>
            </a:r>
            <a:endParaRPr sz="1100"/>
          </a:p>
          <a:p>
            <a:pPr marL="0" lvl="0" indent="0" algn="just" rtl="0">
              <a:lnSpc>
                <a:spcPct val="100000"/>
              </a:lnSpc>
              <a:spcBef>
                <a:spcPts val="100"/>
              </a:spcBef>
              <a:spcAft>
                <a:spcPts val="0"/>
              </a:spcAft>
              <a:buNone/>
            </a:pPr>
            <a:endParaRPr sz="1100"/>
          </a:p>
          <a:p>
            <a:pPr marL="457200" lvl="0" indent="-298450" algn="l" rtl="0">
              <a:lnSpc>
                <a:spcPct val="100000"/>
              </a:lnSpc>
              <a:spcBef>
                <a:spcPts val="100"/>
              </a:spcBef>
              <a:spcAft>
                <a:spcPts val="0"/>
              </a:spcAft>
              <a:buClr>
                <a:schemeClr val="lt1"/>
              </a:buClr>
              <a:buSzPts val="1100"/>
              <a:buFont typeface="Lato"/>
              <a:buChar char="●"/>
            </a:pPr>
            <a:r>
              <a:rPr lang="ru" sz="1100"/>
              <a:t>Определить минимальное количество тестов для нахождения максимума ошибок. </a:t>
            </a:r>
            <a:endParaRPr sz="1100"/>
          </a:p>
          <a:p>
            <a:pPr marL="457200" lvl="0" indent="-298450" algn="l" rtl="0">
              <a:lnSpc>
                <a:spcPct val="100000"/>
              </a:lnSpc>
              <a:spcBef>
                <a:spcPts val="100"/>
              </a:spcBef>
              <a:spcAft>
                <a:spcPts val="0"/>
              </a:spcAft>
              <a:buClr>
                <a:schemeClr val="lt1"/>
              </a:buClr>
              <a:buSzPts val="1100"/>
              <a:buFont typeface="Lato"/>
              <a:buChar char="●"/>
            </a:pPr>
            <a:r>
              <a:rPr lang="ru" sz="1100"/>
              <a:t>Выяснить все причины и следствия – таким образом, мы убедимся, что на любые манипуляции с системой у системы будет ответ. </a:t>
            </a:r>
            <a:endParaRPr sz="1100"/>
          </a:p>
          <a:p>
            <a:pPr marL="457200" lvl="0" indent="-298450" algn="l" rtl="0">
              <a:lnSpc>
                <a:spcPct val="100000"/>
              </a:lnSpc>
              <a:spcBef>
                <a:spcPts val="100"/>
              </a:spcBef>
              <a:spcAft>
                <a:spcPts val="0"/>
              </a:spcAft>
              <a:buClr>
                <a:schemeClr val="lt1"/>
              </a:buClr>
              <a:buSzPts val="1100"/>
              <a:buFont typeface="Lato"/>
              <a:buChar char="●"/>
            </a:pPr>
            <a:r>
              <a:rPr lang="ru" sz="1100"/>
              <a:t>Найти возможные недочеты в логике описания приложения (что, в свою очередь, поможет улучшить документацию).</a:t>
            </a:r>
            <a:endParaRPr sz="1100"/>
          </a:p>
          <a:p>
            <a:pPr marL="0" lvl="0" indent="0" algn="l" rtl="0">
              <a:lnSpc>
                <a:spcPct val="100000"/>
              </a:lnSpc>
              <a:spcBef>
                <a:spcPts val="100"/>
              </a:spcBef>
              <a:spcAft>
                <a:spcPts val="100"/>
              </a:spcAft>
              <a:buNone/>
            </a:pP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Причина/ Следствие (Cause/Effect - CE).</a:t>
            </a:r>
            <a:endParaRPr/>
          </a:p>
        </p:txBody>
      </p:sp>
      <p:sp>
        <p:nvSpPr>
          <p:cNvPr id="241" name="Google Shape;241;p30"/>
          <p:cNvSpPr txBox="1">
            <a:spLocks noGrp="1"/>
          </p:cNvSpPr>
          <p:nvPr>
            <p:ph type="body" idx="1"/>
          </p:nvPr>
        </p:nvSpPr>
        <p:spPr>
          <a:xfrm>
            <a:off x="1297500" y="1567550"/>
            <a:ext cx="3711000" cy="2911200"/>
          </a:xfrm>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100"/>
              </a:spcAft>
              <a:buNone/>
            </a:pPr>
            <a:r>
              <a:rPr lang="ru"/>
              <a:t>Например, QA-специалист тестирует приложение типа “записная книжка”. После ввода всех данных нового контакта и нажатия кнопки Создать (причина) приложение должно автоматически создать карточку с номером телефона, фотографией и ФИО человека (следствие). Тесты покажут, можно ли оставлять одно или несколько полей пустыми, распознает ли система кириллицу, латиницу или оба алфавита, а также другие параметры.</a:t>
            </a:r>
            <a:endParaRPr/>
          </a:p>
        </p:txBody>
      </p:sp>
      <p:pic>
        <p:nvPicPr>
          <p:cNvPr id="242" name="Google Shape;242;p30"/>
          <p:cNvPicPr preferRelativeResize="0"/>
          <p:nvPr/>
        </p:nvPicPr>
        <p:blipFill>
          <a:blip r:embed="rId3">
            <a:alphaModFix/>
          </a:blip>
          <a:stretch>
            <a:fillRect/>
          </a:stretch>
        </p:blipFill>
        <p:spPr>
          <a:xfrm>
            <a:off x="5513575" y="1157950"/>
            <a:ext cx="2489090" cy="3530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Причина/ Следствие (Cause/Effect - CE).</a:t>
            </a:r>
            <a:endParaRPr/>
          </a:p>
        </p:txBody>
      </p:sp>
      <p:sp>
        <p:nvSpPr>
          <p:cNvPr id="248" name="Google Shape;248;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Это ввод комбинаций условий (причин), для получения ответа от системы (следствие). </a:t>
            </a:r>
            <a:endParaRPr/>
          </a:p>
          <a:p>
            <a:pPr marL="0" lvl="0" indent="0" algn="l" rtl="0">
              <a:spcBef>
                <a:spcPts val="1600"/>
              </a:spcBef>
              <a:spcAft>
                <a:spcPts val="0"/>
              </a:spcAft>
              <a:buNone/>
            </a:pPr>
            <a:r>
              <a:rPr lang="ru"/>
              <a:t>Еще один пример:</a:t>
            </a:r>
            <a:endParaRPr/>
          </a:p>
          <a:p>
            <a:pPr marL="0" lvl="0" indent="0" algn="l" rtl="0">
              <a:spcBef>
                <a:spcPts val="1600"/>
              </a:spcBef>
              <a:spcAft>
                <a:spcPts val="0"/>
              </a:spcAft>
              <a:buNone/>
            </a:pPr>
            <a:r>
              <a:rPr lang="ru"/>
              <a:t>вы проверяете возможность добавлять клиента, используя определенную экранную форму. </a:t>
            </a:r>
            <a:endParaRPr/>
          </a:p>
          <a:p>
            <a:pPr marL="0" lvl="0" indent="0" algn="l" rtl="0">
              <a:spcBef>
                <a:spcPts val="1600"/>
              </a:spcBef>
              <a:spcAft>
                <a:spcPts val="1600"/>
              </a:spcAft>
              <a:buNone/>
            </a:pPr>
            <a:r>
              <a:rPr lang="ru"/>
              <a:t>Для этого вам необходимо будет ввести несколько полей, таких как "Имя", "Адрес", "Номер Телефона" а затем, нажать кнопку "Добавить" - эта "Причина". После нажатия кнопки "Добавить", система добавляет клиента в базу данных и показывает его номер на экране - это "Следствие".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План</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1. Процесс тестирования. </a:t>
            </a:r>
            <a:endParaRPr/>
          </a:p>
          <a:p>
            <a:pPr marL="0" lvl="0" indent="0" algn="l" rtl="0">
              <a:spcBef>
                <a:spcPts val="1600"/>
              </a:spcBef>
              <a:spcAft>
                <a:spcPts val="0"/>
              </a:spcAft>
              <a:buNone/>
            </a:pPr>
            <a:r>
              <a:rPr lang="ru"/>
              <a:t>2. Вечный круг тестирования. </a:t>
            </a:r>
            <a:endParaRPr/>
          </a:p>
          <a:p>
            <a:pPr marL="0" lvl="0" indent="0" algn="l" rtl="0">
              <a:spcBef>
                <a:spcPts val="1600"/>
              </a:spcBef>
              <a:spcAft>
                <a:spcPts val="0"/>
              </a:spcAft>
              <a:buNone/>
            </a:pPr>
            <a:r>
              <a:rPr lang="ru"/>
              <a:t>3. Тестовые артефакты.</a:t>
            </a:r>
            <a:endParaRPr/>
          </a:p>
          <a:p>
            <a:pPr marL="0" lvl="0" indent="0" algn="l" rtl="0">
              <a:spcBef>
                <a:spcPts val="1600"/>
              </a:spcBef>
              <a:spcAft>
                <a:spcPts val="1600"/>
              </a:spcAft>
              <a:buNone/>
            </a:pPr>
            <a:r>
              <a:rPr lang="ru"/>
              <a:t> 4. Техники тест дизайна</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Предугадывание ошибки (Error Guessing - EG)</a:t>
            </a:r>
            <a:endParaRPr/>
          </a:p>
        </p:txBody>
      </p:sp>
      <p:sp>
        <p:nvSpPr>
          <p:cNvPr id="254" name="Google Shape;254;p32"/>
          <p:cNvSpPr txBox="1">
            <a:spLocks noGrp="1"/>
          </p:cNvSpPr>
          <p:nvPr>
            <p:ph type="body" idx="1"/>
          </p:nvPr>
        </p:nvSpPr>
        <p:spPr>
          <a:xfrm>
            <a:off x="1297500" y="1440675"/>
            <a:ext cx="7038900" cy="3038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ru"/>
              <a:t>Используя свои знания о системе, QA-специалист может «предугадать», при каких входных условиях есть риск ошибок. Для этого важно иметь опыт, хорошо знать продукт и уметь выстроить коммуникации с коллегами. </a:t>
            </a:r>
            <a:endParaRPr/>
          </a:p>
          <a:p>
            <a:pPr marL="0" marR="0" lvl="0" indent="0" algn="l" rtl="0">
              <a:lnSpc>
                <a:spcPct val="100000"/>
              </a:lnSpc>
              <a:spcBef>
                <a:spcPts val="100"/>
              </a:spcBef>
              <a:spcAft>
                <a:spcPts val="0"/>
              </a:spcAft>
              <a:buNone/>
            </a:pPr>
            <a:endParaRPr/>
          </a:p>
          <a:p>
            <a:pPr marL="0" marR="0" lvl="0" indent="0" algn="l" rtl="0">
              <a:lnSpc>
                <a:spcPct val="100000"/>
              </a:lnSpc>
              <a:spcBef>
                <a:spcPts val="100"/>
              </a:spcBef>
              <a:spcAft>
                <a:spcPts val="0"/>
              </a:spcAft>
              <a:buNone/>
            </a:pPr>
            <a:r>
              <a:rPr lang="ru"/>
              <a:t>Например, в спецификации указано, что поле должно принимать код из четырех цифр. </a:t>
            </a:r>
            <a:endParaRPr/>
          </a:p>
          <a:p>
            <a:pPr marL="0" marR="0" lvl="0" indent="0" algn="l" rtl="0">
              <a:lnSpc>
                <a:spcPct val="100000"/>
              </a:lnSpc>
              <a:spcBef>
                <a:spcPts val="100"/>
              </a:spcBef>
              <a:spcAft>
                <a:spcPts val="0"/>
              </a:spcAft>
              <a:buNone/>
            </a:pPr>
            <a:r>
              <a:rPr lang="ru"/>
              <a:t>В числе возможных тестов:</a:t>
            </a:r>
            <a:endParaRPr/>
          </a:p>
          <a:p>
            <a:pPr marL="0" marR="0" lvl="0" indent="0" algn="l" rtl="0">
              <a:lnSpc>
                <a:spcPct val="100000"/>
              </a:lnSpc>
              <a:spcBef>
                <a:spcPts val="100"/>
              </a:spcBef>
              <a:spcAft>
                <a:spcPts val="0"/>
              </a:spcAft>
              <a:buNone/>
            </a:pPr>
            <a:r>
              <a:rPr lang="ru"/>
              <a:t>Что произойдет, если не ввести код?</a:t>
            </a:r>
            <a:endParaRPr/>
          </a:p>
          <a:p>
            <a:pPr marL="0" marR="0" lvl="0" indent="0" algn="l" rtl="0">
              <a:lnSpc>
                <a:spcPct val="100000"/>
              </a:lnSpc>
              <a:spcBef>
                <a:spcPts val="100"/>
              </a:spcBef>
              <a:spcAft>
                <a:spcPts val="0"/>
              </a:spcAft>
              <a:buNone/>
            </a:pPr>
            <a:r>
              <a:rPr lang="ru"/>
              <a:t>Что произойдет, если не ввести спецсимволы?</a:t>
            </a:r>
            <a:endParaRPr/>
          </a:p>
          <a:p>
            <a:pPr marL="0" marR="0" lvl="0" indent="0" algn="l" rtl="0">
              <a:lnSpc>
                <a:spcPct val="100000"/>
              </a:lnSpc>
              <a:spcBef>
                <a:spcPts val="100"/>
              </a:spcBef>
              <a:spcAft>
                <a:spcPts val="0"/>
              </a:spcAft>
              <a:buNone/>
            </a:pPr>
            <a:r>
              <a:rPr lang="ru"/>
              <a:t>Что произойдет, если ввести не цифры, а другие символы?</a:t>
            </a:r>
            <a:endParaRPr/>
          </a:p>
          <a:p>
            <a:pPr marL="0" marR="0" lvl="0" indent="0" algn="l" rtl="0">
              <a:lnSpc>
                <a:spcPct val="100000"/>
              </a:lnSpc>
              <a:spcBef>
                <a:spcPts val="100"/>
              </a:spcBef>
              <a:spcAft>
                <a:spcPts val="0"/>
              </a:spcAft>
              <a:buNone/>
            </a:pPr>
            <a:r>
              <a:rPr lang="ru"/>
              <a:t>Что произойдет, если ввести не четыре цифры, а другое количество?</a:t>
            </a:r>
            <a:endParaRPr/>
          </a:p>
          <a:p>
            <a:pPr marL="0" marR="0" lvl="0" indent="0" algn="l" rtl="0">
              <a:lnSpc>
                <a:spcPct val="100000"/>
              </a:lnSpc>
              <a:spcBef>
                <a:spcPts val="100"/>
              </a:spcBef>
              <a:spcAft>
                <a:spcPts val="0"/>
              </a:spcAft>
              <a:buNone/>
            </a:pPr>
            <a:endParaRPr/>
          </a:p>
          <a:p>
            <a:pPr marL="0" marR="0" lvl="0" indent="0" algn="l" rtl="0">
              <a:lnSpc>
                <a:spcPct val="100000"/>
              </a:lnSpc>
              <a:spcBef>
                <a:spcPts val="100"/>
              </a:spcBef>
              <a:spcAft>
                <a:spcPts val="0"/>
              </a:spcAft>
              <a:buNone/>
            </a:pPr>
            <a:endParaRPr/>
          </a:p>
          <a:p>
            <a:pPr marL="0" lvl="0" indent="0" algn="l" rtl="0">
              <a:lnSpc>
                <a:spcPct val="100000"/>
              </a:lnSpc>
              <a:spcBef>
                <a:spcPts val="100"/>
              </a:spcBef>
              <a:spcAft>
                <a:spcPts val="0"/>
              </a:spcAft>
              <a:buNone/>
            </a:pPr>
            <a:endParaRPr/>
          </a:p>
          <a:p>
            <a:pPr marL="0" lvl="0" indent="0" algn="l" rtl="0">
              <a:lnSpc>
                <a:spcPct val="100000"/>
              </a:lnSpc>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Предугадывание ошибки (Error Guessing - EG)</a:t>
            </a:r>
            <a:endParaRPr/>
          </a:p>
        </p:txBody>
      </p:sp>
      <p:sp>
        <p:nvSpPr>
          <p:cNvPr id="260" name="Google Shape;260;p3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ru"/>
              <a:t>Преимущества:</a:t>
            </a:r>
            <a:endParaRPr/>
          </a:p>
          <a:p>
            <a:pPr marL="0" lvl="0" indent="0" algn="l" rtl="0">
              <a:lnSpc>
                <a:spcPct val="100000"/>
              </a:lnSpc>
              <a:spcBef>
                <a:spcPts val="100"/>
              </a:spcBef>
              <a:spcAft>
                <a:spcPts val="0"/>
              </a:spcAft>
              <a:buNone/>
            </a:pPr>
            <a:r>
              <a:rPr lang="ru"/>
              <a:t>1. Эта проверка эффективна в качестве дополнения к другим техникам.</a:t>
            </a:r>
            <a:endParaRPr/>
          </a:p>
          <a:p>
            <a:pPr marL="0" lvl="0" indent="0" algn="l" rtl="0">
              <a:lnSpc>
                <a:spcPct val="100000"/>
              </a:lnSpc>
              <a:spcBef>
                <a:spcPts val="100"/>
              </a:spcBef>
              <a:spcAft>
                <a:spcPts val="0"/>
              </a:spcAft>
              <a:buNone/>
            </a:pPr>
            <a:r>
              <a:rPr lang="ru"/>
              <a:t>2. Выявляет тестовые случаи, которые “никогда не должны случиться”. </a:t>
            </a:r>
            <a:endParaRPr/>
          </a:p>
          <a:p>
            <a:pPr marL="0" lvl="0" indent="0" algn="l" rtl="0">
              <a:lnSpc>
                <a:spcPct val="100000"/>
              </a:lnSpc>
              <a:spcBef>
                <a:spcPts val="100"/>
              </a:spcBef>
              <a:spcAft>
                <a:spcPts val="0"/>
              </a:spcAft>
              <a:buNone/>
            </a:pPr>
            <a:endParaRPr/>
          </a:p>
          <a:p>
            <a:pPr marL="0" lvl="0" indent="0" algn="l" rtl="0">
              <a:lnSpc>
                <a:spcPct val="100000"/>
              </a:lnSpc>
              <a:spcBef>
                <a:spcPts val="100"/>
              </a:spcBef>
              <a:spcAft>
                <a:spcPts val="0"/>
              </a:spcAft>
              <a:buNone/>
            </a:pPr>
            <a:r>
              <a:rPr lang="ru"/>
              <a:t>Недостатки:</a:t>
            </a:r>
            <a:endParaRPr/>
          </a:p>
          <a:p>
            <a:pPr marL="0" lvl="0" indent="0" algn="l" rtl="0">
              <a:lnSpc>
                <a:spcPct val="100000"/>
              </a:lnSpc>
              <a:spcBef>
                <a:spcPts val="100"/>
              </a:spcBef>
              <a:spcAft>
                <a:spcPts val="0"/>
              </a:spcAft>
              <a:buNone/>
            </a:pPr>
            <a:r>
              <a:rPr lang="ru"/>
              <a:t>1. Техника в значительной степени основана на интуиции.</a:t>
            </a:r>
            <a:endParaRPr/>
          </a:p>
          <a:p>
            <a:pPr marL="0" lvl="0" indent="0" algn="l" rtl="0">
              <a:lnSpc>
                <a:spcPct val="100000"/>
              </a:lnSpc>
              <a:spcBef>
                <a:spcPts val="100"/>
              </a:spcBef>
              <a:spcAft>
                <a:spcPts val="0"/>
              </a:spcAft>
              <a:buNone/>
            </a:pPr>
            <a:r>
              <a:rPr lang="ru"/>
              <a:t>2. Необходим опыт в тестировании подобных систем.</a:t>
            </a:r>
            <a:endParaRPr/>
          </a:p>
          <a:p>
            <a:pPr marL="0" lvl="0" indent="0" algn="l" rtl="0">
              <a:lnSpc>
                <a:spcPct val="100000"/>
              </a:lnSpc>
              <a:spcBef>
                <a:spcPts val="100"/>
              </a:spcBef>
              <a:spcAft>
                <a:spcPts val="0"/>
              </a:spcAft>
              <a:buNone/>
            </a:pPr>
            <a:r>
              <a:rPr lang="ru"/>
              <a:t>3. Малое покрытие тестами. </a:t>
            </a:r>
            <a:endParaRPr/>
          </a:p>
          <a:p>
            <a:pPr marL="0" lvl="0" indent="0" algn="l" rtl="0">
              <a:spcBef>
                <a:spcPts val="1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Попарное тестирование (Pairwise testing).</a:t>
            </a:r>
            <a:endParaRPr/>
          </a:p>
        </p:txBody>
      </p:sp>
      <p:sp>
        <p:nvSpPr>
          <p:cNvPr id="266" name="Google Shape;266;p34"/>
          <p:cNvSpPr txBox="1">
            <a:spLocks noGrp="1"/>
          </p:cNvSpPr>
          <p:nvPr>
            <p:ph type="body" idx="1"/>
          </p:nvPr>
        </p:nvSpPr>
        <p:spPr>
          <a:xfrm>
            <a:off x="1297500" y="1126925"/>
            <a:ext cx="4164600" cy="38199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ru"/>
              <a:t>Суть этого метода, также известного как pairwise testing, в том, что каждое значение каждого проверяемого параметра должно быть протестировано на взаимодействие с каждым значением всех остальных параметров. После составления такой матрицы мы убираем тесты, которые дублируют друг друга, оставляя максимальное покрытие при минимальном необходимом наборе сценариев.  </a:t>
            </a:r>
            <a:endParaRPr/>
          </a:p>
          <a:p>
            <a:pPr marL="0" lvl="0" indent="0" algn="just" rtl="0">
              <a:lnSpc>
                <a:spcPct val="100000"/>
              </a:lnSpc>
              <a:spcBef>
                <a:spcPts val="0"/>
              </a:spcBef>
              <a:spcAft>
                <a:spcPts val="0"/>
              </a:spcAft>
              <a:buNone/>
            </a:pPr>
            <a:endParaRPr/>
          </a:p>
          <a:p>
            <a:pPr marL="0" lvl="0" indent="0" algn="just" rtl="0">
              <a:lnSpc>
                <a:spcPct val="100000"/>
              </a:lnSpc>
              <a:spcBef>
                <a:spcPts val="0"/>
              </a:spcBef>
              <a:spcAft>
                <a:spcPts val="0"/>
              </a:spcAft>
              <a:buNone/>
            </a:pPr>
            <a:r>
              <a:rPr lang="ru"/>
              <a:t>Попарное тестирование позволяет обнаружить максимум ошибок без избыточных проверок. </a:t>
            </a:r>
            <a:endParaRPr/>
          </a:p>
          <a:p>
            <a:pPr marL="0" lvl="0" indent="0" algn="just" rtl="0">
              <a:lnSpc>
                <a:spcPct val="100000"/>
              </a:lnSpc>
              <a:spcBef>
                <a:spcPts val="0"/>
              </a:spcBef>
              <a:spcAft>
                <a:spcPts val="0"/>
              </a:spcAft>
              <a:buNone/>
            </a:pPr>
            <a:r>
              <a:rPr lang="ru"/>
              <a:t>Pairwise testing: </a:t>
            </a:r>
            <a:endParaRPr/>
          </a:p>
          <a:p>
            <a:pPr marL="0" lvl="0" indent="0" algn="just" rtl="0">
              <a:lnSpc>
                <a:spcPct val="100000"/>
              </a:lnSpc>
              <a:spcBef>
                <a:spcPts val="0"/>
              </a:spcBef>
              <a:spcAft>
                <a:spcPts val="0"/>
              </a:spcAft>
              <a:buNone/>
            </a:pPr>
            <a:r>
              <a:rPr lang="ru"/>
              <a:t>пример </a:t>
            </a:r>
            <a:endParaRPr/>
          </a:p>
          <a:p>
            <a:pPr marL="0" lvl="0" indent="0" algn="just" rtl="0">
              <a:lnSpc>
                <a:spcPct val="100000"/>
              </a:lnSpc>
              <a:spcBef>
                <a:spcPts val="0"/>
              </a:spcBef>
              <a:spcAft>
                <a:spcPts val="0"/>
              </a:spcAft>
              <a:buNone/>
            </a:pPr>
            <a:endParaRPr/>
          </a:p>
          <a:p>
            <a:pPr marL="0" lvl="0" indent="0" algn="just" rtl="0">
              <a:lnSpc>
                <a:spcPct val="100000"/>
              </a:lnSpc>
              <a:spcBef>
                <a:spcPts val="0"/>
              </a:spcBef>
              <a:spcAft>
                <a:spcPts val="0"/>
              </a:spcAft>
              <a:buNone/>
            </a:pPr>
            <a:r>
              <a:rPr lang="ru"/>
              <a:t>Для Parwise достаточно, чтобы каждое значение всех параметров хотя бы единожды сочеталось с другими значениями остальных параметров. Таким образом, матрицу можно значительно сократить. Например:</a:t>
            </a:r>
            <a:endParaRPr/>
          </a:p>
          <a:p>
            <a:pPr marL="0" lvl="0" indent="0" algn="l" rtl="0">
              <a:lnSpc>
                <a:spcPct val="100000"/>
              </a:lnSpc>
              <a:spcBef>
                <a:spcPts val="0"/>
              </a:spcBef>
              <a:spcAft>
                <a:spcPts val="0"/>
              </a:spcAft>
              <a:buNone/>
            </a:pPr>
            <a:endParaRPr sz="11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a:p>
        </p:txBody>
      </p:sp>
      <p:pic>
        <p:nvPicPr>
          <p:cNvPr id="267" name="Google Shape;267;p34"/>
          <p:cNvPicPr preferRelativeResize="0"/>
          <p:nvPr/>
        </p:nvPicPr>
        <p:blipFill>
          <a:blip r:embed="rId3">
            <a:alphaModFix/>
          </a:blip>
          <a:stretch>
            <a:fillRect/>
          </a:stretch>
        </p:blipFill>
        <p:spPr>
          <a:xfrm>
            <a:off x="5489475" y="2371650"/>
            <a:ext cx="3469575" cy="1525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Попарное тестирование (Pairwise testing).</a:t>
            </a:r>
            <a:endParaRPr/>
          </a:p>
        </p:txBody>
      </p:sp>
      <p:sp>
        <p:nvSpPr>
          <p:cNvPr id="273" name="Google Shape;273;p35"/>
          <p:cNvSpPr txBox="1">
            <a:spLocks noGrp="1"/>
          </p:cNvSpPr>
          <p:nvPr>
            <p:ph type="body" idx="1"/>
          </p:nvPr>
        </p:nvSpPr>
        <p:spPr>
          <a:xfrm>
            <a:off x="552075" y="1307850"/>
            <a:ext cx="7887000" cy="18597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ru"/>
              <a:t>При составлении матрицы принятия решений для двух браузеров, двух ОС и двух языков было бы нужно 8 сценариев. При попарном тестировании достаточно четырех. </a:t>
            </a:r>
            <a:endParaRPr/>
          </a:p>
          <a:p>
            <a:pPr marL="0" lvl="0" indent="0" algn="just" rtl="0">
              <a:lnSpc>
                <a:spcPct val="100000"/>
              </a:lnSpc>
              <a:spcBef>
                <a:spcPts val="0"/>
              </a:spcBef>
              <a:spcAft>
                <a:spcPts val="0"/>
              </a:spcAft>
              <a:buNone/>
            </a:pPr>
            <a:endParaRPr/>
          </a:p>
          <a:p>
            <a:pPr marL="0" lvl="0" indent="0" algn="just" rtl="0">
              <a:lnSpc>
                <a:spcPct val="100000"/>
              </a:lnSpc>
              <a:spcBef>
                <a:spcPts val="0"/>
              </a:spcBef>
              <a:spcAft>
                <a:spcPts val="0"/>
              </a:spcAft>
              <a:buNone/>
            </a:pPr>
            <a:r>
              <a:rPr lang="ru"/>
              <a:t>Все это можно просчитать и вручную, но не обязательно – гораздо удобнее автоматизировать процесс. Для этого существует программа попарного независимого комбинированного тестирования – Pairwise Independent Combinatorial Testing (PICT). Для проведения тестирования специалист создает текстовый файл с перечислением и их возможных значений, а затем запускает PICT через cmd – командную строку. Скомбинированные тесты отображаются в виде таблицы в самой консоли. Также результаты по желанию можно выгрузить в файл Excel.</a:t>
            </a:r>
            <a:endParaRPr/>
          </a:p>
          <a:p>
            <a:pPr marL="0" lvl="0" indent="0" algn="l" rtl="0">
              <a:spcBef>
                <a:spcPts val="0"/>
              </a:spcBef>
              <a:spcAft>
                <a:spcPts val="0"/>
              </a:spcAft>
              <a:buNone/>
            </a:pPr>
            <a:endParaRPr/>
          </a:p>
          <a:p>
            <a:pPr marL="0" lvl="0" indent="0" algn="l" rtl="0">
              <a:lnSpc>
                <a:spcPct val="100000"/>
              </a:lnSpc>
              <a:spcBef>
                <a:spcPts val="1600"/>
              </a:spcBef>
              <a:spcAft>
                <a:spcPts val="0"/>
              </a:spcAft>
              <a:buNone/>
            </a:pPr>
            <a:endParaRPr sz="11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a:p>
        </p:txBody>
      </p:sp>
      <p:pic>
        <p:nvPicPr>
          <p:cNvPr id="274" name="Google Shape;274;p35"/>
          <p:cNvPicPr preferRelativeResize="0"/>
          <p:nvPr/>
        </p:nvPicPr>
        <p:blipFill>
          <a:blip r:embed="rId3">
            <a:alphaModFix/>
          </a:blip>
          <a:stretch>
            <a:fillRect/>
          </a:stretch>
        </p:blipFill>
        <p:spPr>
          <a:xfrm>
            <a:off x="3643600" y="3069675"/>
            <a:ext cx="4399651" cy="2012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38461"/>
              </a:lnSpc>
              <a:spcBef>
                <a:spcPts val="1500"/>
              </a:spcBef>
              <a:spcAft>
                <a:spcPts val="0"/>
              </a:spcAft>
              <a:buNone/>
            </a:pPr>
            <a:r>
              <a:rPr lang="ru"/>
              <a:t>Таблица принятия решений</a:t>
            </a:r>
            <a:endParaRPr sz="1950" b="1">
              <a:solidFill>
                <a:srgbClr val="404040"/>
              </a:solidFill>
              <a:highlight>
                <a:srgbClr val="FFFFFF"/>
              </a:highlight>
              <a:latin typeface="Arial"/>
              <a:ea typeface="Arial"/>
              <a:cs typeface="Arial"/>
              <a:sym typeface="Arial"/>
            </a:endParaRPr>
          </a:p>
          <a:p>
            <a:pPr marL="0" lvl="0" indent="0" algn="l" rtl="0">
              <a:spcBef>
                <a:spcPts val="1500"/>
              </a:spcBef>
              <a:spcAft>
                <a:spcPts val="0"/>
              </a:spcAft>
              <a:buNone/>
            </a:pPr>
            <a:endParaRPr/>
          </a:p>
        </p:txBody>
      </p:sp>
      <p:sp>
        <p:nvSpPr>
          <p:cNvPr id="280" name="Google Shape;280;p36"/>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ru"/>
              <a:t>Другое название метода – матрица принятия решений. Эта техника подходит для более сложных систем, например – двухфакторной аутентификации. Предположим, чтобы войти в систему, пользователю нужно ввести сначала логин и пароль, а затем еще подтвердить свою личность присланным в смс кодом. </a:t>
            </a:r>
            <a:endParaRPr/>
          </a:p>
          <a:p>
            <a:pPr marL="0" lvl="0" indent="0" algn="just" rtl="0">
              <a:lnSpc>
                <a:spcPct val="100000"/>
              </a:lnSpc>
              <a:spcBef>
                <a:spcPts val="0"/>
              </a:spcBef>
              <a:spcAft>
                <a:spcPts val="0"/>
              </a:spcAft>
              <a:buNone/>
            </a:pPr>
            <a:endParaRPr/>
          </a:p>
          <a:p>
            <a:pPr marL="0" lvl="0" indent="0" algn="just" rtl="0">
              <a:lnSpc>
                <a:spcPct val="100000"/>
              </a:lnSpc>
              <a:spcBef>
                <a:spcPts val="0"/>
              </a:spcBef>
              <a:spcAft>
                <a:spcPts val="0"/>
              </a:spcAft>
              <a:buNone/>
            </a:pPr>
            <a:r>
              <a:rPr lang="ru"/>
              <a:t>Какие возможны сценарии:</a:t>
            </a:r>
            <a:endParaRPr/>
          </a:p>
          <a:p>
            <a:pPr marL="0" lvl="0" indent="0" algn="just" rtl="0">
              <a:lnSpc>
                <a:spcPct val="100000"/>
              </a:lnSpc>
              <a:spcBef>
                <a:spcPts val="0"/>
              </a:spcBef>
              <a:spcAft>
                <a:spcPts val="0"/>
              </a:spcAft>
              <a:buNone/>
            </a:pPr>
            <a:r>
              <a:rPr lang="ru"/>
              <a:t>1.       Правильный логин и правильный пароль.</a:t>
            </a:r>
            <a:endParaRPr/>
          </a:p>
          <a:p>
            <a:pPr marL="0" lvl="0" indent="0" algn="just" rtl="0">
              <a:lnSpc>
                <a:spcPct val="100000"/>
              </a:lnSpc>
              <a:spcBef>
                <a:spcPts val="0"/>
              </a:spcBef>
              <a:spcAft>
                <a:spcPts val="0"/>
              </a:spcAft>
              <a:buNone/>
            </a:pPr>
            <a:r>
              <a:rPr lang="ru"/>
              <a:t>2.       Правильный логин, неправильный пароль.</a:t>
            </a:r>
            <a:endParaRPr/>
          </a:p>
          <a:p>
            <a:pPr marL="0" lvl="0" indent="0" algn="just" rtl="0">
              <a:lnSpc>
                <a:spcPct val="100000"/>
              </a:lnSpc>
              <a:spcBef>
                <a:spcPts val="0"/>
              </a:spcBef>
              <a:spcAft>
                <a:spcPts val="0"/>
              </a:spcAft>
              <a:buNone/>
            </a:pPr>
            <a:r>
              <a:rPr lang="ru"/>
              <a:t>3.       Неправильный логин, правильный пароль.</a:t>
            </a:r>
            <a:endParaRPr/>
          </a:p>
          <a:p>
            <a:pPr marL="0" lvl="0" indent="0" algn="just" rtl="0">
              <a:lnSpc>
                <a:spcPct val="100000"/>
              </a:lnSpc>
              <a:spcBef>
                <a:spcPts val="0"/>
              </a:spcBef>
              <a:spcAft>
                <a:spcPts val="0"/>
              </a:spcAft>
              <a:buNone/>
            </a:pPr>
            <a:r>
              <a:rPr lang="ru"/>
              <a:t>4.       Неправильный логин, неправильный пароль. </a:t>
            </a:r>
            <a:endParaRPr/>
          </a:p>
          <a:p>
            <a:pPr marL="0" lvl="0" indent="0" algn="just" rtl="0">
              <a:lnSpc>
                <a:spcPct val="100000"/>
              </a:lnSpc>
              <a:spcBef>
                <a:spcPts val="0"/>
              </a:spcBef>
              <a:spcAft>
                <a:spcPts val="0"/>
              </a:spcAft>
              <a:buNone/>
            </a:pPr>
            <a:endParaRPr/>
          </a:p>
          <a:p>
            <a:pPr marL="0" lvl="0" indent="0" algn="just" rtl="0">
              <a:lnSpc>
                <a:spcPct val="100000"/>
              </a:lnSpc>
              <a:spcBef>
                <a:spcPts val="0"/>
              </a:spcBef>
              <a:spcAft>
                <a:spcPts val="0"/>
              </a:spcAft>
              <a:buNone/>
            </a:pPr>
            <a:r>
              <a:rPr lang="ru"/>
              <a:t>Первый из этих сценариев сопровождается либо правильным, либо неправильным вводом смс-кода, итого у нас получается 5 тестов. При этом только один из сценариев приведет к положительному результату (пользователь успешно авторизуется), а остальные закончатся неудачей. </a:t>
            </a:r>
            <a:endParaRPr/>
          </a:p>
          <a:p>
            <a:pPr marL="0" lvl="0" indent="0" algn="l" rtl="0">
              <a:lnSpc>
                <a:spcPct val="100000"/>
              </a:lnSpc>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38461"/>
              </a:lnSpc>
              <a:spcBef>
                <a:spcPts val="1500"/>
              </a:spcBef>
              <a:spcAft>
                <a:spcPts val="0"/>
              </a:spcAft>
              <a:buNone/>
            </a:pPr>
            <a:r>
              <a:rPr lang="ru"/>
              <a:t>Таблица принятия решений</a:t>
            </a:r>
            <a:endParaRPr sz="1950" b="1">
              <a:solidFill>
                <a:srgbClr val="404040"/>
              </a:solidFill>
              <a:highlight>
                <a:srgbClr val="FFFFFF"/>
              </a:highlight>
              <a:latin typeface="Arial"/>
              <a:ea typeface="Arial"/>
              <a:cs typeface="Arial"/>
              <a:sym typeface="Arial"/>
            </a:endParaRPr>
          </a:p>
          <a:p>
            <a:pPr marL="0" lvl="0" indent="0" algn="l" rtl="0">
              <a:spcBef>
                <a:spcPts val="1500"/>
              </a:spcBef>
              <a:spcAft>
                <a:spcPts val="0"/>
              </a:spcAft>
              <a:buNone/>
            </a:pPr>
            <a:endParaRPr/>
          </a:p>
        </p:txBody>
      </p:sp>
      <p:sp>
        <p:nvSpPr>
          <p:cNvPr id="286" name="Google Shape;286;p37"/>
          <p:cNvSpPr txBox="1">
            <a:spLocks noGrp="1"/>
          </p:cNvSpPr>
          <p:nvPr>
            <p:ph type="body" idx="1"/>
          </p:nvPr>
        </p:nvSpPr>
        <p:spPr>
          <a:xfrm>
            <a:off x="378050" y="1307850"/>
            <a:ext cx="3004500" cy="31710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ru"/>
              <a:t>Однако, может быть так, что система выдает разные сообщения в зависимости от того, на каком этапе была допущена ошибка, скажем: invalid login, invalid password. Соответственно, групп потребуется больше, а таблица станет обширнее. </a:t>
            </a:r>
            <a:endParaRPr/>
          </a:p>
          <a:p>
            <a:pPr marL="0" lvl="0" indent="0" algn="just" rtl="0">
              <a:lnSpc>
                <a:spcPct val="100000"/>
              </a:lnSpc>
              <a:spcBef>
                <a:spcPts val="0"/>
              </a:spcBef>
              <a:spcAft>
                <a:spcPts val="0"/>
              </a:spcAft>
              <a:buNone/>
            </a:pPr>
            <a:endParaRPr/>
          </a:p>
          <a:p>
            <a:pPr marL="0" lvl="0" indent="0" algn="just" rtl="0">
              <a:lnSpc>
                <a:spcPct val="100000"/>
              </a:lnSpc>
              <a:spcBef>
                <a:spcPts val="0"/>
              </a:spcBef>
              <a:spcAft>
                <a:spcPts val="0"/>
              </a:spcAft>
              <a:buNone/>
            </a:pPr>
            <a:r>
              <a:rPr lang="ru"/>
              <a:t>Этот метод хорош тем, что он показывает сразу все возможные сценарии в форме, понятной даже неспециалисту.</a:t>
            </a:r>
            <a:r>
              <a:rPr lang="ru" sz="1350">
                <a:solidFill>
                  <a:srgbClr val="404040"/>
                </a:solidFill>
                <a:highlight>
                  <a:srgbClr val="FFFFFF"/>
                </a:highlight>
                <a:latin typeface="Arial"/>
                <a:ea typeface="Arial"/>
                <a:cs typeface="Arial"/>
                <a:sym typeface="Arial"/>
              </a:rPr>
              <a:t> </a:t>
            </a:r>
            <a:endParaRPr sz="1350">
              <a:solidFill>
                <a:srgbClr val="404040"/>
              </a:solidFill>
              <a:highlight>
                <a:srgbClr val="FFFFFF"/>
              </a:highlight>
              <a:latin typeface="Arial"/>
              <a:ea typeface="Arial"/>
              <a:cs typeface="Arial"/>
              <a:sym typeface="Arial"/>
            </a:endParaRPr>
          </a:p>
          <a:p>
            <a:pPr marL="0" lvl="0" indent="0" algn="just"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p:txBody>
      </p:sp>
      <p:pic>
        <p:nvPicPr>
          <p:cNvPr id="287" name="Google Shape;287;p37"/>
          <p:cNvPicPr preferRelativeResize="0"/>
          <p:nvPr/>
        </p:nvPicPr>
        <p:blipFill>
          <a:blip r:embed="rId3">
            <a:alphaModFix/>
          </a:blip>
          <a:stretch>
            <a:fillRect/>
          </a:stretch>
        </p:blipFill>
        <p:spPr>
          <a:xfrm>
            <a:off x="4087274" y="1202075"/>
            <a:ext cx="4085725" cy="35200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Исчерпывающее тестирование (Exhaustive Testing - ET).</a:t>
            </a:r>
            <a:endParaRPr/>
          </a:p>
        </p:txBody>
      </p:sp>
      <p:sp>
        <p:nvSpPr>
          <p:cNvPr id="293" name="Google Shape;293;p3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Используется крайне редких случаях. </a:t>
            </a:r>
            <a:endParaRPr/>
          </a:p>
          <a:p>
            <a:pPr marL="0" lvl="0" indent="0" algn="l" rtl="0">
              <a:spcBef>
                <a:spcPts val="1600"/>
              </a:spcBef>
              <a:spcAft>
                <a:spcPts val="0"/>
              </a:spcAft>
              <a:buNone/>
            </a:pPr>
            <a:r>
              <a:rPr lang="ru"/>
              <a:t>В пределах этой техники вы должны проверить все возможные комбинации входных значений, и в результате, это должно найти все проблемы. </a:t>
            </a:r>
            <a:endParaRPr/>
          </a:p>
          <a:p>
            <a:pPr marL="0" lvl="0" indent="0" algn="l" rtl="0">
              <a:spcBef>
                <a:spcPts val="1600"/>
              </a:spcBef>
              <a:spcAft>
                <a:spcPts val="1600"/>
              </a:spcAft>
              <a:buNone/>
            </a:pPr>
            <a:r>
              <a:rPr lang="ru"/>
              <a:t>На практике применение этого метода не представляется возможным, из-за огромного количества входных значений.</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Процесс тестирования</a:t>
            </a:r>
            <a:endParaRPr/>
          </a:p>
        </p:txBody>
      </p:sp>
      <p:sp>
        <p:nvSpPr>
          <p:cNvPr id="147" name="Google Shape;147;p15"/>
          <p:cNvSpPr txBox="1">
            <a:spLocks noGrp="1"/>
          </p:cNvSpPr>
          <p:nvPr>
            <p:ph type="body" idx="1"/>
          </p:nvPr>
        </p:nvSpPr>
        <p:spPr>
          <a:xfrm>
            <a:off x="1297500" y="1567550"/>
            <a:ext cx="7038900" cy="31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Тестирование начинается не с того момента, когда вам дали рабочее приложение. Когда Вы узнали, что команда будет работать над проектом, можно считать, что вы уже приступили. После получения спецификации или ТЗ, вы начинаете писать тест план, разрабатываете тест кейсы, оцениваете необходимость использования автоматизации. Как только разработчики подготовили билд, вы должны провести дымовое тестирование, по результатам которого делается вывод о возможности и целесообразности дальнейшего тестирования: </a:t>
            </a:r>
            <a:endParaRPr/>
          </a:p>
          <a:p>
            <a:pPr marL="0" lvl="0" indent="0" algn="l" rtl="0">
              <a:spcBef>
                <a:spcPts val="1600"/>
              </a:spcBef>
              <a:spcAft>
                <a:spcPts val="0"/>
              </a:spcAft>
              <a:buNone/>
            </a:pPr>
            <a:r>
              <a:rPr lang="ru"/>
              <a:t>В случае если Дымовое тестирование прошло не успешно( провалено), вы отправляете приложение на доработку. </a:t>
            </a:r>
            <a:endParaRPr/>
          </a:p>
          <a:p>
            <a:pPr marL="0" lvl="0" indent="0" algn="l" rtl="0">
              <a:spcBef>
                <a:spcPts val="1600"/>
              </a:spcBef>
              <a:spcAft>
                <a:spcPts val="1600"/>
              </a:spcAft>
              <a:buNone/>
            </a:pPr>
            <a:r>
              <a:rPr lang="ru"/>
              <a:t>Если же Дымовое тестирование прошло успешно, то вы переходите к другим видам тестирования.</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body" idx="1"/>
          </p:nvPr>
        </p:nvSpPr>
        <p:spPr>
          <a:xfrm>
            <a:off x="1297500" y="702250"/>
            <a:ext cx="7038900" cy="377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Открыв багтрекинговую систему, вы должны перепроверить дефекты, которые разработчики исправили или не смогли воспроизвести. Дефекты, которые программисты не смогли воспроизвести для вас самые неприятные - это явное свидетельство того, что либо вы недостаточно хорошо локализовали дефект, не очень понятно описали шаги для воспроизведения, либо разработчик поленился воспроизвести ситуацию. </a:t>
            </a:r>
            <a:endParaRPr/>
          </a:p>
          <a:p>
            <a:pPr marL="0" lvl="0" indent="0" algn="l" rtl="0">
              <a:spcBef>
                <a:spcPts val="1600"/>
              </a:spcBef>
              <a:spcAft>
                <a:spcPts val="0"/>
              </a:spcAft>
              <a:buNone/>
            </a:pPr>
            <a:r>
              <a:rPr lang="ru"/>
              <a:t>Закрыв все дефекты, вы переходите к основной работе - тестированию по тест кейсам и вы начинаете "исследовать" приложение. </a:t>
            </a:r>
            <a:endParaRPr/>
          </a:p>
          <a:p>
            <a:pPr marL="0" lvl="0" indent="0" algn="l" rtl="0">
              <a:spcBef>
                <a:spcPts val="1600"/>
              </a:spcBef>
              <a:spcAft>
                <a:spcPts val="1600"/>
              </a:spcAft>
              <a:buNone/>
            </a:pPr>
            <a:r>
              <a:rPr lang="ru"/>
              <a:t>Когда все, что было запланировано, пройдено, вы имеете результаты прогона тест кейсов, баг репорты, вопросы к аналитикам и заметки на полях своих тетрадей. Основываясь на всем этом, вы составляете отчет по проведенному тестированию и отправляете его на проектную группу.</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body" idx="1"/>
          </p:nvPr>
        </p:nvSpPr>
        <p:spPr>
          <a:xfrm>
            <a:off x="231975" y="3431700"/>
            <a:ext cx="8375100" cy="1047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ru"/>
              <a:t>Подобный процесс проходит от версии к версии, и через какое-то время результаты тестирования сойдутся, с прописанными в плане тестирования критериями окончания тестирования. На этом основная работа, связанная с непосредственно с тестированием будет окончена.</a:t>
            </a:r>
            <a:endParaRPr/>
          </a:p>
        </p:txBody>
      </p:sp>
      <p:pic>
        <p:nvPicPr>
          <p:cNvPr id="158" name="Google Shape;158;p17" descr="Картинки по запросу &quot;процесс тестирования&quot;"/>
          <p:cNvPicPr preferRelativeResize="0"/>
          <p:nvPr/>
        </p:nvPicPr>
        <p:blipFill>
          <a:blip r:embed="rId3">
            <a:alphaModFix/>
          </a:blip>
          <a:stretch>
            <a:fillRect/>
          </a:stretch>
        </p:blipFill>
        <p:spPr>
          <a:xfrm>
            <a:off x="1899300" y="521975"/>
            <a:ext cx="5905500" cy="2752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Вечный круг тестирования. </a:t>
            </a:r>
            <a:endParaRPr/>
          </a:p>
        </p:txBody>
      </p:sp>
      <p:sp>
        <p:nvSpPr>
          <p:cNvPr id="164" name="Google Shape;164;p18"/>
          <p:cNvSpPr txBox="1">
            <a:spLocks noGrp="1"/>
          </p:cNvSpPr>
          <p:nvPr>
            <p:ph type="body" idx="1"/>
          </p:nvPr>
        </p:nvSpPr>
        <p:spPr>
          <a:xfrm>
            <a:off x="431525" y="2571750"/>
            <a:ext cx="2896800" cy="95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Понять логику</a:t>
            </a:r>
            <a:endParaRPr/>
          </a:p>
          <a:p>
            <a:pPr marL="0" lvl="0" indent="0" algn="l" rtl="0">
              <a:spcBef>
                <a:spcPts val="1600"/>
              </a:spcBef>
              <a:spcAft>
                <a:spcPts val="1600"/>
              </a:spcAft>
              <a:buNone/>
            </a:pPr>
            <a:r>
              <a:rPr lang="ru" sz="900"/>
              <a:t>Когда мы получаем новый продукт, первая наша цель это понять логику продукта (для чего этот сайт или для чего это приложение) и разобраться в логике, во всех функциях, почему эти функции работают так, а не иначе.</a:t>
            </a:r>
            <a:endParaRPr sz="900"/>
          </a:p>
        </p:txBody>
      </p:sp>
      <p:sp>
        <p:nvSpPr>
          <p:cNvPr id="165" name="Google Shape;165;p18"/>
          <p:cNvSpPr txBox="1"/>
          <p:nvPr/>
        </p:nvSpPr>
        <p:spPr>
          <a:xfrm>
            <a:off x="3585875" y="939875"/>
            <a:ext cx="3495600" cy="122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1300">
                <a:solidFill>
                  <a:schemeClr val="lt1"/>
                </a:solidFill>
                <a:latin typeface="Lato"/>
                <a:ea typeface="Lato"/>
                <a:cs typeface="Lato"/>
                <a:sym typeface="Lato"/>
              </a:rPr>
              <a:t>Найти несоответствия</a:t>
            </a:r>
            <a:endParaRPr sz="1300">
              <a:solidFill>
                <a:schemeClr val="lt1"/>
              </a:solidFill>
              <a:latin typeface="Lato"/>
              <a:ea typeface="Lato"/>
              <a:cs typeface="Lato"/>
              <a:sym typeface="Lato"/>
            </a:endParaRPr>
          </a:p>
          <a:p>
            <a:pPr marL="0" lvl="0" indent="0" algn="l" rtl="0">
              <a:spcBef>
                <a:spcPts val="0"/>
              </a:spcBef>
              <a:spcAft>
                <a:spcPts val="0"/>
              </a:spcAft>
              <a:buNone/>
            </a:pPr>
            <a:endParaRPr sz="1300">
              <a:solidFill>
                <a:schemeClr val="lt1"/>
              </a:solidFill>
              <a:latin typeface="Lato"/>
              <a:ea typeface="Lato"/>
              <a:cs typeface="Lato"/>
              <a:sym typeface="Lato"/>
            </a:endParaRPr>
          </a:p>
          <a:p>
            <a:pPr marL="0" lvl="0" indent="0" algn="l" rtl="0">
              <a:spcBef>
                <a:spcPts val="0"/>
              </a:spcBef>
              <a:spcAft>
                <a:spcPts val="0"/>
              </a:spcAft>
              <a:buNone/>
            </a:pPr>
            <a:r>
              <a:rPr lang="ru" sz="900">
                <a:solidFill>
                  <a:schemeClr val="lt1"/>
                </a:solidFill>
                <a:latin typeface="Lato"/>
                <a:ea typeface="Lato"/>
                <a:cs typeface="Lato"/>
                <a:sym typeface="Lato"/>
              </a:rPr>
              <a:t>На этом этапе мы открываем сайт или мобильное приложение(т.е. тестируемый продукт) и начинаем сравнивать с тем что мы ожидаем от продукта, после того как прочли техническую документацию и поняли логику. Вы замечаете эти несоответствия(дефекты)</a:t>
            </a:r>
            <a:endParaRPr sz="900">
              <a:solidFill>
                <a:schemeClr val="lt1"/>
              </a:solidFill>
              <a:latin typeface="Lato"/>
              <a:ea typeface="Lato"/>
              <a:cs typeface="Lato"/>
              <a:sym typeface="Lato"/>
            </a:endParaRPr>
          </a:p>
        </p:txBody>
      </p:sp>
      <p:sp>
        <p:nvSpPr>
          <p:cNvPr id="166" name="Google Shape;166;p18"/>
          <p:cNvSpPr txBox="1"/>
          <p:nvPr/>
        </p:nvSpPr>
        <p:spPr>
          <a:xfrm>
            <a:off x="5813225" y="2401150"/>
            <a:ext cx="2896800" cy="101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1300">
                <a:solidFill>
                  <a:schemeClr val="lt1"/>
                </a:solidFill>
                <a:latin typeface="Lato"/>
                <a:ea typeface="Lato"/>
                <a:cs typeface="Lato"/>
                <a:sym typeface="Lato"/>
              </a:rPr>
              <a:t>Донести информацию. </a:t>
            </a:r>
            <a:endParaRPr sz="1300">
              <a:solidFill>
                <a:schemeClr val="lt1"/>
              </a:solidFill>
              <a:latin typeface="Lato"/>
              <a:ea typeface="Lato"/>
              <a:cs typeface="Lato"/>
              <a:sym typeface="Lato"/>
            </a:endParaRPr>
          </a:p>
          <a:p>
            <a:pPr marL="0" lvl="0" indent="0" algn="l" rtl="0">
              <a:spcBef>
                <a:spcPts val="0"/>
              </a:spcBef>
              <a:spcAft>
                <a:spcPts val="0"/>
              </a:spcAft>
              <a:buNone/>
            </a:pPr>
            <a:endParaRPr sz="900">
              <a:solidFill>
                <a:schemeClr val="lt1"/>
              </a:solidFill>
              <a:latin typeface="Lato"/>
              <a:ea typeface="Lato"/>
              <a:cs typeface="Lato"/>
              <a:sym typeface="Lato"/>
            </a:endParaRPr>
          </a:p>
          <a:p>
            <a:pPr marL="0" lvl="0" indent="0" algn="l" rtl="0">
              <a:spcBef>
                <a:spcPts val="0"/>
              </a:spcBef>
              <a:spcAft>
                <a:spcPts val="0"/>
              </a:spcAft>
              <a:buNone/>
            </a:pPr>
            <a:r>
              <a:rPr lang="ru" sz="900">
                <a:solidFill>
                  <a:schemeClr val="lt1"/>
                </a:solidFill>
                <a:latin typeface="Lato"/>
                <a:ea typeface="Lato"/>
                <a:cs typeface="Lato"/>
                <a:sym typeface="Lato"/>
              </a:rPr>
              <a:t>Далее оформляете баги и доносите их разработчикам, соответственно через багтрекинговую систему</a:t>
            </a:r>
            <a:endParaRPr>
              <a:latin typeface="Lato"/>
              <a:ea typeface="Lato"/>
              <a:cs typeface="Lato"/>
              <a:sym typeface="Lato"/>
            </a:endParaRPr>
          </a:p>
        </p:txBody>
      </p:sp>
      <p:sp>
        <p:nvSpPr>
          <p:cNvPr id="167" name="Google Shape;167;p18"/>
          <p:cNvSpPr txBox="1"/>
          <p:nvPr/>
        </p:nvSpPr>
        <p:spPr>
          <a:xfrm>
            <a:off x="3379875" y="3913950"/>
            <a:ext cx="3257400" cy="101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1300">
                <a:solidFill>
                  <a:schemeClr val="lt1"/>
                </a:solidFill>
                <a:latin typeface="Lato"/>
                <a:ea typeface="Lato"/>
                <a:cs typeface="Lato"/>
                <a:sym typeface="Lato"/>
              </a:rPr>
              <a:t>Перепроверить.</a:t>
            </a:r>
            <a:r>
              <a:rPr lang="ru">
                <a:latin typeface="Lato"/>
                <a:ea typeface="Lato"/>
                <a:cs typeface="Lato"/>
                <a:sym typeface="Lato"/>
              </a:rPr>
              <a:t> </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ru" sz="900">
                <a:solidFill>
                  <a:schemeClr val="lt1"/>
                </a:solidFill>
                <a:latin typeface="Lato"/>
                <a:ea typeface="Lato"/>
                <a:cs typeface="Lato"/>
                <a:sym typeface="Lato"/>
              </a:rPr>
              <a:t>Разработчик дефекты исправляет и перенаправляет тестировщикам. После чего мы их перепроверяем.</a:t>
            </a:r>
            <a:r>
              <a:rPr lang="ru">
                <a:latin typeface="Lato"/>
                <a:ea typeface="Lato"/>
                <a:cs typeface="Lato"/>
                <a:sym typeface="Lato"/>
              </a:rPr>
              <a:t> </a:t>
            </a:r>
            <a:endParaRPr>
              <a:latin typeface="Lato"/>
              <a:ea typeface="Lato"/>
              <a:cs typeface="Lato"/>
              <a:sym typeface="Lato"/>
            </a:endParaRPr>
          </a:p>
        </p:txBody>
      </p:sp>
      <p:sp>
        <p:nvSpPr>
          <p:cNvPr id="168" name="Google Shape;168;p18"/>
          <p:cNvSpPr/>
          <p:nvPr/>
        </p:nvSpPr>
        <p:spPr>
          <a:xfrm>
            <a:off x="2192225" y="1643750"/>
            <a:ext cx="714600" cy="7338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rot="-5400000">
            <a:off x="2192225" y="4004075"/>
            <a:ext cx="714600" cy="7338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rot="5400000">
            <a:off x="7212356" y="1643753"/>
            <a:ext cx="714600" cy="7338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rot="-10797112">
            <a:off x="7068792" y="3930004"/>
            <a:ext cx="714300" cy="7338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body" idx="1"/>
          </p:nvPr>
        </p:nvSpPr>
        <p:spPr>
          <a:xfrm>
            <a:off x="1297500" y="502675"/>
            <a:ext cx="7038900" cy="39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Далее может показаться, что цикл на этом и закончился. Мы перепроверили баги и всё хорошо. На самом деле редко, когда проекты заканчиваются на одной итерации, когда что-то было разработано, протестировано и выпущено. Чаще всего продукт продолжает развиваться, т.е. пока мы тестируем и перепроверяем багги, в это время уже идёт разработка новых функций этого же продукта. И в итоге нам снова нужно понять логику, найти несоответствия, донести информацию и перепроверить. </a:t>
            </a:r>
            <a:endParaRPr/>
          </a:p>
          <a:p>
            <a:pPr marL="0" lvl="0" indent="0" algn="l" rtl="0">
              <a:spcBef>
                <a:spcPts val="1600"/>
              </a:spcBef>
              <a:spcAft>
                <a:spcPts val="0"/>
              </a:spcAft>
              <a:buNone/>
            </a:pPr>
            <a:r>
              <a:rPr lang="ru"/>
              <a:t>И так мы в принципе ходим по кругу, который называется «Вечный круг тестирования». </a:t>
            </a:r>
            <a:endParaRPr/>
          </a:p>
          <a:p>
            <a:pPr marL="0" lvl="0" indent="0" algn="l" rtl="0">
              <a:spcBef>
                <a:spcPts val="1600"/>
              </a:spcBef>
              <a:spcAft>
                <a:spcPts val="1600"/>
              </a:spcAft>
              <a:buNone/>
            </a:pPr>
            <a:r>
              <a:rPr lang="ru"/>
              <a:t>Даже если один проект закончился, то следующий будет по такому же принципу. А в центре, у нас как у тестировщиков, должно быть стремление к совершенству. Это имеется ввиду совершенство Вас как профессионала тестировщика. Даже если нам кажется, что несоответствий в программе больше нет, мы должны всегда помнить что все багги найти невозможно, и они всегда и всё равно есть.</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body" idx="1"/>
          </p:nvPr>
        </p:nvSpPr>
        <p:spPr>
          <a:xfrm>
            <a:off x="1297500" y="1223675"/>
            <a:ext cx="7038900" cy="32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Вы должны думать: «Сейчас ещё раз посмотрю на те функции, которые уже проверял, скорее всего, найду какие-то несоответствия.» </a:t>
            </a:r>
            <a:endParaRPr/>
          </a:p>
          <a:p>
            <a:pPr marL="0" lvl="0" indent="0" algn="l" rtl="0">
              <a:spcBef>
                <a:spcPts val="1600"/>
              </a:spcBef>
              <a:spcAft>
                <a:spcPts val="0"/>
              </a:spcAft>
              <a:buNone/>
            </a:pPr>
            <a:r>
              <a:rPr lang="ru"/>
              <a:t>Или Вы можете поговорить с разработчиками, может, узнаете о новых функциональностях. </a:t>
            </a:r>
            <a:endParaRPr/>
          </a:p>
          <a:p>
            <a:pPr marL="0" lvl="0" indent="0" algn="l" rtl="0">
              <a:spcBef>
                <a:spcPts val="1600"/>
              </a:spcBef>
              <a:spcAft>
                <a:spcPts val="0"/>
              </a:spcAft>
              <a:buNone/>
            </a:pPr>
            <a:r>
              <a:rPr lang="ru"/>
              <a:t>Возможно, после такого разговора на ум придут новые тестовые сценарии. Всё это стимулирует </a:t>
            </a:r>
            <a:endParaRPr/>
          </a:p>
          <a:p>
            <a:pPr marL="0" lvl="0" indent="0" algn="l" rtl="0">
              <a:spcBef>
                <a:spcPts val="1600"/>
              </a:spcBef>
              <a:spcAft>
                <a:spcPts val="1600"/>
              </a:spcAft>
              <a:buNone/>
            </a:pPr>
            <a:r>
              <a:rPr lang="ru"/>
              <a:t>Вас в совершенствовании как тестировщиков профессионалов и достижения более высокой квалификации</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Тестовые артефакты</a:t>
            </a:r>
            <a:endParaRPr/>
          </a:p>
        </p:txBody>
      </p:sp>
      <p:sp>
        <p:nvSpPr>
          <p:cNvPr id="187" name="Google Shape;187;p21"/>
          <p:cNvSpPr txBox="1">
            <a:spLocks noGrp="1"/>
          </p:cNvSpPr>
          <p:nvPr>
            <p:ph type="body" idx="1"/>
          </p:nvPr>
        </p:nvSpPr>
        <p:spPr>
          <a:xfrm>
            <a:off x="1297500" y="920550"/>
            <a:ext cx="7038900" cy="355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В соответствие с процессами или методологиями разработки ПО, во время проведения тестирования создается и используется определенное количество тестовых артефактов (документов). Наиболее распространенными тестовыми артефактами являются: </a:t>
            </a:r>
            <a:endParaRPr/>
          </a:p>
          <a:p>
            <a:pPr marL="0" lvl="0" indent="0" algn="l" rtl="0">
              <a:spcBef>
                <a:spcPts val="1600"/>
              </a:spcBef>
              <a:spcAft>
                <a:spcPts val="0"/>
              </a:spcAft>
              <a:buNone/>
            </a:pPr>
            <a:r>
              <a:rPr lang="ru"/>
              <a:t>Спецификация программного обеспечения (Software Specification) - законченное описание поведения программы, которую требуется разработать. </a:t>
            </a:r>
            <a:endParaRPr/>
          </a:p>
          <a:p>
            <a:pPr marL="0" lvl="0" indent="0" algn="l" rtl="0">
              <a:spcBef>
                <a:spcPts val="1600"/>
              </a:spcBef>
              <a:spcAft>
                <a:spcPts val="0"/>
              </a:spcAft>
              <a:buNone/>
            </a:pPr>
            <a:r>
              <a:rPr lang="ru"/>
              <a:t>План тестирования (Test Plan) - это документ, описывающий весь объем работ по тестированию, начиная с описания объекта, стратегии, расписания, критериев начала и окончания тестирования, до необходимого в процессе работы оборудования, специальных знаний, а также оценки рисков с вариантами их разрешения. </a:t>
            </a:r>
            <a:endParaRPr/>
          </a:p>
          <a:p>
            <a:pPr marL="0" lvl="0" indent="0" algn="l" rtl="0">
              <a:spcBef>
                <a:spcPts val="1600"/>
              </a:spcBef>
              <a:spcAft>
                <a:spcPts val="1600"/>
              </a:spcAft>
              <a:buNone/>
            </a:pPr>
            <a:r>
              <a:rPr lang="ru"/>
              <a:t>Тестовый случай (Test Case) - это артефакт, описывающий совокупность шагов, конкретных условий и параметров, необходимых для проверки реализации тестируемой функции или её части. Другими словами – это сценарий, по которому мы будем, что-либо тестировать. </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2558</Words>
  <Application>Microsoft Office PowerPoint</Application>
  <PresentationFormat>Экран (16:9)</PresentationFormat>
  <Paragraphs>155</Paragraphs>
  <Slides>26</Slides>
  <Notes>26</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26</vt:i4>
      </vt:variant>
    </vt:vector>
  </HeadingPairs>
  <TitlesOfParts>
    <vt:vector size="30" baseType="lpstr">
      <vt:lpstr>Lato</vt:lpstr>
      <vt:lpstr>Montserrat</vt:lpstr>
      <vt:lpstr>Arial</vt:lpstr>
      <vt:lpstr>Focus</vt:lpstr>
      <vt:lpstr>Теория тестирования, часть 2 (процесс, компоненты).</vt:lpstr>
      <vt:lpstr>План</vt:lpstr>
      <vt:lpstr>Процесс тестирования</vt:lpstr>
      <vt:lpstr>Презентация PowerPoint</vt:lpstr>
      <vt:lpstr>Презентация PowerPoint</vt:lpstr>
      <vt:lpstr>Вечный круг тестирования. </vt:lpstr>
      <vt:lpstr>Презентация PowerPoint</vt:lpstr>
      <vt:lpstr>Презентация PowerPoint</vt:lpstr>
      <vt:lpstr>Тестовые артефакты</vt:lpstr>
      <vt:lpstr>Тестовые артефакты</vt:lpstr>
      <vt:lpstr>Чек- лист</vt:lpstr>
      <vt:lpstr>Презентация PowerPoint</vt:lpstr>
      <vt:lpstr>Презентация PowerPoint</vt:lpstr>
      <vt:lpstr>Техники тест дизайна.</vt:lpstr>
      <vt:lpstr>Эквивалентное разделение (Equivalence Partitioning - EP), классы эквивалентности (equivalent classes-EC) </vt:lpstr>
      <vt:lpstr>Анализ граничных Значений (Boundary Value Analysis – BVA) </vt:lpstr>
      <vt:lpstr>Причина/ Следствие (Cause/Effect - CE).</vt:lpstr>
      <vt:lpstr>Причина/ Следствие (Cause/Effect - CE).</vt:lpstr>
      <vt:lpstr>Причина/ Следствие (Cause/Effect - CE).</vt:lpstr>
      <vt:lpstr>Предугадывание ошибки (Error Guessing - EG)</vt:lpstr>
      <vt:lpstr>Предугадывание ошибки (Error Guessing - EG)</vt:lpstr>
      <vt:lpstr>Попарное тестирование (Pairwise testing).</vt:lpstr>
      <vt:lpstr>Попарное тестирование (Pairwise testing).</vt:lpstr>
      <vt:lpstr>Таблица принятия решений </vt:lpstr>
      <vt:lpstr>Таблица принятия решений </vt:lpstr>
      <vt:lpstr>Исчерпывающее тестирование (Exhaustive Testing - 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Теория тестирования, часть 2 (процесс, компоненты).</dc:title>
  <cp:lastModifiedBy>Ян Мушуруй</cp:lastModifiedBy>
  <cp:revision>1</cp:revision>
  <dcterms:modified xsi:type="dcterms:W3CDTF">2022-10-26T07:19:22Z</dcterms:modified>
</cp:coreProperties>
</file>