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18e2f399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18e2f399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18e2f3996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18e2f3996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418e2f3996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18e2f3996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18e2f399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18e2f399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418e2f3996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18e2f3996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18e2f399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18e2f3996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18e2f399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8e2f399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05b506c6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5b506c6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0600068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600068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18e2f399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18e2f399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18e2f399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18e2f399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18e2f399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18e2f399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18e2f399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18e2f399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f26ee87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f26ee87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u.wikipedia.org/wiki/%D0%98%D0%BD%D1%82%D0%B5%D1%80%D1%84%D0%B5%D0%B9%D1%81_(%D0%BF%D1%80%D0%BE%D0%B3%D1%80%D0%B0%D0%BC%D0%BC%D0%B8%D1%80%D0%BE%D0%B2%D0%B0%D0%BD%D0%B8%D0%B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gif"/><Relationship Id="rId4" Type="http://schemas.openxmlformats.org/officeDocument/2006/relationships/hyperlink" Target="https://www.intuit.ru/studies/courses/48/48/lecture/1432?page=2#image.5.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973275" y="1025575"/>
            <a:ext cx="3863100" cy="246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2400">
                <a:latin typeface="Lato"/>
                <a:ea typeface="Lato"/>
                <a:cs typeface="Lato"/>
                <a:sym typeface="Lato"/>
              </a:rPr>
              <a:t>Урок 10. Тестирование сложных программных решений и комплексных систем.</a:t>
            </a:r>
            <a:endParaRPr sz="2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Повторение Видов тестирования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400">
                <a:latin typeface="Arial"/>
                <a:ea typeface="Arial"/>
                <a:cs typeface="Arial"/>
                <a:sym typeface="Arial"/>
              </a:rPr>
              <a:t>Интеграционное тестирование предназначено для проверки связи между компонентами, а также взаимодействия с различными частями системы (операционной системой, оборудованием либо связи между различными системами).</a:t>
            </a:r>
            <a:r>
              <a:rPr lang="ru"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p:txBody>
      </p:sp>
      <p:sp>
        <p:nvSpPr>
          <p:cNvPr id="217" name="Google Shape;21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sz="1100">
                <a:latin typeface="Arial"/>
                <a:ea typeface="Arial"/>
                <a:cs typeface="Arial"/>
                <a:sym typeface="Arial"/>
              </a:rPr>
              <a:t>Уровни интеграционного тестирования: </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 </a:t>
            </a:r>
            <a:r>
              <a:rPr lang="ru" sz="1100" u="sng">
                <a:latin typeface="Arial"/>
                <a:ea typeface="Arial"/>
                <a:cs typeface="Arial"/>
                <a:sym typeface="Arial"/>
              </a:rPr>
              <a:t>Компонентный интеграционный уровень</a:t>
            </a:r>
            <a:r>
              <a:rPr lang="ru" sz="1100">
                <a:latin typeface="Arial"/>
                <a:ea typeface="Arial"/>
                <a:cs typeface="Arial"/>
                <a:sym typeface="Arial"/>
              </a:rPr>
              <a:t> (Component Integration testing) Проверяется взаимодействие между компонентами системы после проведения компонентного тестирования.</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 - </a:t>
            </a:r>
            <a:r>
              <a:rPr lang="ru" sz="1100" u="sng">
                <a:latin typeface="Arial"/>
                <a:ea typeface="Arial"/>
                <a:cs typeface="Arial"/>
                <a:sym typeface="Arial"/>
              </a:rPr>
              <a:t>Системный интеграционный уровень</a:t>
            </a:r>
            <a:r>
              <a:rPr lang="ru" sz="1100">
                <a:latin typeface="Arial"/>
                <a:ea typeface="Arial"/>
                <a:cs typeface="Arial"/>
                <a:sym typeface="Arial"/>
              </a:rPr>
              <a:t> (System Integration Testing) Проверяется взаимодействие между разными системами после проведения системного тестирования.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Интеграционное тестирование - это тестирование части системы, состоящей из двух и более модулей. Основная задача интеграционного тестирования - поиск дефектов, связанных с ошибками в реализации и интерпретации интерфейсного взаимодействия между модулями.</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С технологической точки зрения интеграционное тестирование является количественным развитием модульного, поскольку так же, как и модульное тестирование, оперирует интерфейсами модулей и подсистем и требует создания тестового окружения, включая заглушки( Stub ) на месте отсутствующих модулей.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1297500" y="1161925"/>
            <a:ext cx="7038900" cy="3317100"/>
          </a:xfrm>
          <a:prstGeom prst="rect">
            <a:avLst/>
          </a:prstGeom>
        </p:spPr>
        <p:txBody>
          <a:bodyPr anchorCtr="0" anchor="t" bIns="91425" lIns="91425" spcFirstLastPara="1" rIns="91425" wrap="square" tIns="91425">
            <a:noAutofit/>
          </a:bodyPr>
          <a:lstStyle/>
          <a:p>
            <a:pPr indent="0" lvl="0" marL="0" rtl="0" algn="l">
              <a:lnSpc>
                <a:spcPct val="109090"/>
              </a:lnSpc>
              <a:spcBef>
                <a:spcPts val="500"/>
              </a:spcBef>
              <a:spcAft>
                <a:spcPts val="0"/>
              </a:spcAft>
              <a:buNone/>
            </a:pPr>
            <a:r>
              <a:rPr lang="ru" sz="1200">
                <a:latin typeface="Arial"/>
                <a:ea typeface="Arial"/>
                <a:cs typeface="Arial"/>
                <a:sym typeface="Arial"/>
              </a:rPr>
              <a:t>Выделяют два типа подделок: стабы (stubs) и моки (mock).</a:t>
            </a:r>
            <a:endParaRPr sz="1200">
              <a:latin typeface="Arial"/>
              <a:ea typeface="Arial"/>
              <a:cs typeface="Arial"/>
              <a:sym typeface="Arial"/>
            </a:endParaRPr>
          </a:p>
          <a:p>
            <a:pPr indent="0" lvl="0" marL="0" rtl="0" algn="l">
              <a:lnSpc>
                <a:spcPct val="109090"/>
              </a:lnSpc>
              <a:spcBef>
                <a:spcPts val="500"/>
              </a:spcBef>
              <a:spcAft>
                <a:spcPts val="0"/>
              </a:spcAft>
              <a:buNone/>
            </a:pPr>
            <a:r>
              <a:rPr lang="ru" sz="1200">
                <a:latin typeface="Arial"/>
                <a:ea typeface="Arial"/>
                <a:cs typeface="Arial"/>
                <a:sym typeface="Arial"/>
              </a:rPr>
              <a:t>Часто эти понятия путают. Разница в том, что S</a:t>
            </a:r>
            <a:r>
              <a:rPr lang="ru" sz="1200">
                <a:latin typeface="Arial"/>
                <a:ea typeface="Arial"/>
                <a:cs typeface="Arial"/>
                <a:sym typeface="Arial"/>
              </a:rPr>
              <a:t>tubs-объект</a:t>
            </a:r>
            <a:r>
              <a:rPr lang="ru" sz="1200">
                <a:latin typeface="Arial"/>
                <a:ea typeface="Arial"/>
                <a:cs typeface="Arial"/>
                <a:sym typeface="Arial"/>
              </a:rPr>
              <a:t> ничего не проверяет, а лишь имитирует заданное состояние. </a:t>
            </a:r>
            <a:endParaRPr sz="1200">
              <a:latin typeface="Arial"/>
              <a:ea typeface="Arial"/>
              <a:cs typeface="Arial"/>
              <a:sym typeface="Arial"/>
            </a:endParaRPr>
          </a:p>
          <a:p>
            <a:pPr indent="0" lvl="0" marL="0" rtl="0" algn="l">
              <a:lnSpc>
                <a:spcPct val="109090"/>
              </a:lnSpc>
              <a:spcBef>
                <a:spcPts val="500"/>
              </a:spcBef>
              <a:spcAft>
                <a:spcPts val="0"/>
              </a:spcAft>
              <a:buNone/>
            </a:pPr>
            <a:r>
              <a:rPr lang="ru" sz="1200">
                <a:latin typeface="Arial"/>
                <a:ea typeface="Arial"/>
                <a:cs typeface="Arial"/>
                <a:sym typeface="Arial"/>
              </a:rPr>
              <a:t>Mock-объект представляет собой конкретную фиктивную реализацию </a:t>
            </a:r>
            <a:r>
              <a:rPr lang="ru" sz="1200">
                <a:uFill>
                  <a:noFill/>
                </a:uFill>
                <a:latin typeface="Arial"/>
                <a:ea typeface="Arial"/>
                <a:cs typeface="Arial"/>
                <a:sym typeface="Arial"/>
                <a:hlinkClick r:id="rId3"/>
              </a:rPr>
              <a:t>интерфейса</a:t>
            </a:r>
            <a:r>
              <a:rPr lang="ru" sz="1200">
                <a:latin typeface="Arial"/>
                <a:ea typeface="Arial"/>
                <a:cs typeface="Arial"/>
                <a:sym typeface="Arial"/>
              </a:rPr>
              <a:t>, предназначенную исключительно для тестирования взаимодействия и относительно которого высказывается утверждение.Проще говоря, это заглушка -- объект, поля и методы которого выдают константу, или случайную величину из допустимого диапазона значений</a:t>
            </a:r>
            <a:endParaRPr sz="1200">
              <a:solidFill>
                <a:srgbClr val="222222"/>
              </a:solidFill>
              <a:highlight>
                <a:srgbClr val="FFFFFF"/>
              </a:highlight>
              <a:latin typeface="Arial"/>
              <a:ea typeface="Arial"/>
              <a:cs typeface="Arial"/>
              <a:sym typeface="Arial"/>
            </a:endParaRPr>
          </a:p>
          <a:p>
            <a:pPr indent="0" lvl="0" marL="0" rtl="0" algn="l">
              <a:spcBef>
                <a:spcPts val="5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1297500" y="241100"/>
            <a:ext cx="7038900" cy="1628100"/>
          </a:xfrm>
          <a:prstGeom prst="rect">
            <a:avLst/>
          </a:prstGeom>
        </p:spPr>
        <p:txBody>
          <a:bodyPr anchorCtr="0" anchor="t" bIns="91425" lIns="91425" spcFirstLastPara="1" rIns="91425" wrap="square" tIns="91425">
            <a:noAutofit/>
          </a:bodyPr>
          <a:lstStyle/>
          <a:p>
            <a:pPr indent="0" lvl="0" marL="0" rtl="0" algn="l">
              <a:lnSpc>
                <a:spcPct val="109090"/>
              </a:lnSpc>
              <a:spcBef>
                <a:spcPts val="500"/>
              </a:spcBef>
              <a:spcAft>
                <a:spcPts val="500"/>
              </a:spcAft>
              <a:buNone/>
            </a:pPr>
            <a:r>
              <a:rPr lang="ru" sz="1200">
                <a:latin typeface="Arial"/>
                <a:ea typeface="Arial"/>
                <a:cs typeface="Arial"/>
                <a:sym typeface="Arial"/>
              </a:rPr>
              <a:t>Основная разница между модульным и интеграционным тестированием состоит в целях, то есть в типах обнаруживаемых дефектов, которые, в свою очередь, определяют стратегию выбора входных данных и методов анализа. В частности, на уровне интеграционного тестирования часто применяются методы, связанные с покрытием интерфейсов, например, вызовов функций или методов, или анализ использования интерфейсных объектов, таких как глобальные ресурсы, средства коммуникаций, предоставляемых операционной системой.</a:t>
            </a:r>
            <a:endParaRPr sz="1200">
              <a:latin typeface="Arial"/>
              <a:ea typeface="Arial"/>
              <a:cs typeface="Arial"/>
              <a:sym typeface="Arial"/>
            </a:endParaRPr>
          </a:p>
        </p:txBody>
      </p:sp>
      <p:sp>
        <p:nvSpPr>
          <p:cNvPr id="228" name="Google Shape;228;p24"/>
          <p:cNvSpPr txBox="1"/>
          <p:nvPr>
            <p:ph idx="1" type="body"/>
          </p:nvPr>
        </p:nvSpPr>
        <p:spPr>
          <a:xfrm>
            <a:off x="5005725" y="2084713"/>
            <a:ext cx="3486000" cy="19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Пример структуры комплекса программ" id="229" name="Google Shape;229;p24"/>
          <p:cNvPicPr preferRelativeResize="0"/>
          <p:nvPr/>
        </p:nvPicPr>
        <p:blipFill>
          <a:blip r:embed="rId3">
            <a:alphaModFix/>
          </a:blip>
          <a:stretch>
            <a:fillRect/>
          </a:stretch>
        </p:blipFill>
        <p:spPr>
          <a:xfrm>
            <a:off x="5005650" y="2098688"/>
            <a:ext cx="3486150" cy="1952625"/>
          </a:xfrm>
          <a:prstGeom prst="rect">
            <a:avLst/>
          </a:prstGeom>
          <a:noFill/>
          <a:ln>
            <a:noFill/>
          </a:ln>
        </p:spPr>
      </p:pic>
      <p:sp>
        <p:nvSpPr>
          <p:cNvPr id="230" name="Google Shape;230;p24"/>
          <p:cNvSpPr txBox="1"/>
          <p:nvPr/>
        </p:nvSpPr>
        <p:spPr>
          <a:xfrm>
            <a:off x="304800" y="1736050"/>
            <a:ext cx="4700700" cy="268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09090"/>
              </a:lnSpc>
              <a:spcBef>
                <a:spcPts val="500"/>
              </a:spcBef>
              <a:spcAft>
                <a:spcPts val="500"/>
              </a:spcAft>
              <a:buNone/>
            </a:pPr>
            <a:r>
              <a:rPr lang="ru" sz="1200">
                <a:solidFill>
                  <a:schemeClr val="lt1"/>
                </a:solidFill>
              </a:rPr>
              <a:t>На </a:t>
            </a:r>
            <a:r>
              <a:rPr lang="ru" sz="1200">
                <a:solidFill>
                  <a:schemeClr val="lt1"/>
                </a:solidFill>
                <a:uFill>
                  <a:noFill/>
                </a:uFill>
                <a:hlinkClick r:id="rId4">
                  <a:extLst>
                    <a:ext uri="{A12FA001-AC4F-418D-AE19-62706E023703}">
                      <ahyp:hlinkClr val="tx"/>
                    </a:ext>
                  </a:extLst>
                </a:hlinkClick>
              </a:rPr>
              <a:t>Рис. </a:t>
            </a:r>
            <a:r>
              <a:rPr lang="ru" sz="1200">
                <a:solidFill>
                  <a:schemeClr val="lt1"/>
                </a:solidFill>
              </a:rPr>
              <a:t>приведена структура комплекса программ K, состоящего из оттестированных на этапе модульного тестирования модулей M1, M2, M11, M12, M21, M22. Задача, решаемая методом интеграционного тестирования, - тестирование межмодульных связей, реализующихся при исполнении программного обеспечения комплекса K. Интеграционное тестирование использует модель "белого ящика" на модульном уровне. Поскольку тестировщику текст программы известен с детальностью до вызова всех модулей, входящих в тестируемый комплекс, применение структурных критериев на данном этапе возможно и оправдано.</a:t>
            </a:r>
            <a:endParaRPr sz="1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09090"/>
              </a:lnSpc>
              <a:spcBef>
                <a:spcPts val="500"/>
              </a:spcBef>
              <a:spcAft>
                <a:spcPts val="500"/>
              </a:spcAft>
              <a:buNone/>
            </a:pPr>
            <a:r>
              <a:rPr lang="ru" sz="1200">
                <a:latin typeface="Arial"/>
                <a:ea typeface="Arial"/>
                <a:cs typeface="Arial"/>
                <a:sym typeface="Arial"/>
              </a:rPr>
              <a:t>Интеграционное тестирование применяется на этапе сборки модульно оттестированных модулей в единый комплекс. Известны два метода сборки модулей:</a:t>
            </a:r>
            <a:endParaRPr sz="1200">
              <a:latin typeface="Arial"/>
              <a:ea typeface="Arial"/>
              <a:cs typeface="Arial"/>
              <a:sym typeface="Arial"/>
            </a:endParaRPr>
          </a:p>
        </p:txBody>
      </p:sp>
      <p:sp>
        <p:nvSpPr>
          <p:cNvPr id="236" name="Google Shape;236;p25"/>
          <p:cNvSpPr txBox="1"/>
          <p:nvPr>
            <p:ph idx="1" type="body"/>
          </p:nvPr>
        </p:nvSpPr>
        <p:spPr>
          <a:xfrm>
            <a:off x="1364100" y="1352250"/>
            <a:ext cx="3438900" cy="2911200"/>
          </a:xfrm>
          <a:prstGeom prst="rect">
            <a:avLst/>
          </a:prstGeom>
        </p:spPr>
        <p:txBody>
          <a:bodyPr anchorCtr="0" anchor="t" bIns="91425" lIns="91425" spcFirstLastPara="1" rIns="91425" wrap="square" tIns="91425">
            <a:noAutofit/>
          </a:bodyPr>
          <a:lstStyle/>
          <a:p>
            <a:pPr indent="0" lvl="0" marL="0" rtl="0" algn="l">
              <a:lnSpc>
                <a:spcPct val="109090"/>
              </a:lnSpc>
              <a:spcBef>
                <a:spcPts val="600"/>
              </a:spcBef>
              <a:spcAft>
                <a:spcPts val="0"/>
              </a:spcAft>
              <a:buNone/>
            </a:pPr>
            <a:r>
              <a:rPr lang="ru" sz="1200">
                <a:latin typeface="Arial"/>
                <a:ea typeface="Arial"/>
                <a:cs typeface="Arial"/>
                <a:sym typeface="Arial"/>
              </a:rPr>
              <a:t>Монолитный, 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a:t>
            </a:r>
            <a:endParaRPr sz="1100">
              <a:solidFill>
                <a:srgbClr val="222222"/>
              </a:solidFill>
              <a:highlight>
                <a:srgbClr val="FFFFFF"/>
              </a:highlight>
              <a:latin typeface="Arial"/>
              <a:ea typeface="Arial"/>
              <a:cs typeface="Arial"/>
              <a:sym typeface="Arial"/>
            </a:endParaRPr>
          </a:p>
          <a:p>
            <a:pPr indent="0" lvl="0" marL="0" rtl="0" algn="l">
              <a:lnSpc>
                <a:spcPct val="109090"/>
              </a:lnSpc>
              <a:spcBef>
                <a:spcPts val="600"/>
              </a:spcBef>
              <a:spcAft>
                <a:spcPts val="0"/>
              </a:spcAft>
              <a:buNone/>
            </a:pPr>
            <a:r>
              <a:rPr lang="ru" sz="1200">
                <a:latin typeface="Arial"/>
                <a:ea typeface="Arial"/>
                <a:cs typeface="Arial"/>
                <a:sym typeface="Arial"/>
              </a:rPr>
              <a:t>- Большой взрыв («Big Bang» Integration)</a:t>
            </a:r>
            <a:endParaRPr sz="1100">
              <a:solidFill>
                <a:srgbClr val="222222"/>
              </a:solidFill>
              <a:highlight>
                <a:srgbClr val="FFFFFF"/>
              </a:highlight>
              <a:latin typeface="Arial"/>
              <a:ea typeface="Arial"/>
              <a:cs typeface="Arial"/>
              <a:sym typeface="Arial"/>
            </a:endParaRPr>
          </a:p>
          <a:p>
            <a:pPr indent="0" lvl="0" marL="0" rtl="0" algn="l">
              <a:lnSpc>
                <a:spcPct val="109090"/>
              </a:lnSpc>
              <a:spcBef>
                <a:spcPts val="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600"/>
              </a:spcBef>
              <a:spcAft>
                <a:spcPts val="1600"/>
              </a:spcAft>
              <a:buNone/>
            </a:pPr>
            <a:r>
              <a:t/>
            </a:r>
            <a:endParaRPr/>
          </a:p>
        </p:txBody>
      </p:sp>
      <p:sp>
        <p:nvSpPr>
          <p:cNvPr id="237" name="Google Shape;237;p25"/>
          <p:cNvSpPr txBox="1"/>
          <p:nvPr/>
        </p:nvSpPr>
        <p:spPr>
          <a:xfrm>
            <a:off x="4803000" y="1352250"/>
            <a:ext cx="3777000" cy="2955600"/>
          </a:xfrm>
          <a:prstGeom prst="rect">
            <a:avLst/>
          </a:prstGeom>
          <a:noFill/>
          <a:ln>
            <a:noFill/>
          </a:ln>
        </p:spPr>
        <p:txBody>
          <a:bodyPr anchorCtr="0" anchor="t" bIns="91425" lIns="91425" spcFirstLastPara="1" rIns="91425" wrap="square" tIns="91425">
            <a:noAutofit/>
          </a:bodyPr>
          <a:lstStyle/>
          <a:p>
            <a:pPr indent="0" lvl="0" marL="0" rtl="0" algn="l">
              <a:lnSpc>
                <a:spcPct val="109090"/>
              </a:lnSpc>
              <a:spcBef>
                <a:spcPts val="600"/>
              </a:spcBef>
              <a:spcAft>
                <a:spcPts val="0"/>
              </a:spcAft>
              <a:buNone/>
            </a:pPr>
            <a:r>
              <a:rPr lang="ru" sz="1200">
                <a:solidFill>
                  <a:schemeClr val="lt1"/>
                </a:solidFill>
              </a:rPr>
              <a:t>Инкрементальный, характеризующийся пошаговым (помодульным) наращиванием комплекса программ с пошаговым тестированием собираемого комплекса. В инкрементальном методе выделяют две стратегии добавления модулей:</a:t>
            </a:r>
            <a:endParaRPr sz="1200">
              <a:solidFill>
                <a:schemeClr val="lt1"/>
              </a:solidFill>
            </a:endParaRPr>
          </a:p>
          <a:p>
            <a:pPr indent="0" lvl="0" marL="0" rtl="0" algn="l">
              <a:lnSpc>
                <a:spcPct val="133333"/>
              </a:lnSpc>
              <a:spcBef>
                <a:spcPts val="1200"/>
              </a:spcBef>
              <a:spcAft>
                <a:spcPts val="0"/>
              </a:spcAft>
              <a:buNone/>
            </a:pPr>
            <a:r>
              <a:rPr lang="ru" sz="1200">
                <a:solidFill>
                  <a:schemeClr val="lt1"/>
                </a:solidFill>
              </a:rPr>
              <a:t>- Сверху вниз (Top Down Integration) </a:t>
            </a:r>
            <a:endParaRPr sz="1200">
              <a:solidFill>
                <a:schemeClr val="lt1"/>
              </a:solidFill>
            </a:endParaRPr>
          </a:p>
          <a:p>
            <a:pPr indent="0" lvl="0" marL="0" rtl="0" algn="l">
              <a:lnSpc>
                <a:spcPct val="133333"/>
              </a:lnSpc>
              <a:spcBef>
                <a:spcPts val="1200"/>
              </a:spcBef>
              <a:spcAft>
                <a:spcPts val="0"/>
              </a:spcAft>
              <a:buNone/>
            </a:pPr>
            <a:r>
              <a:rPr lang="ru" sz="1200">
                <a:solidFill>
                  <a:schemeClr val="lt1"/>
                </a:solidFill>
              </a:rPr>
              <a:t>- Снизу вверх (Bottom Up Integration) </a:t>
            </a:r>
            <a:endParaRPr sz="1200">
              <a:solidFill>
                <a:schemeClr val="lt1"/>
              </a:solidFill>
            </a:endParaRPr>
          </a:p>
          <a:p>
            <a:pPr indent="0" lvl="0" marL="0" rtl="0" algn="l">
              <a:lnSpc>
                <a:spcPct val="109090"/>
              </a:lnSpc>
              <a:spcBef>
                <a:spcPts val="1200"/>
              </a:spcBef>
              <a:spcAft>
                <a:spcPts val="600"/>
              </a:spcAft>
              <a:buNone/>
            </a:pPr>
            <a:r>
              <a:t/>
            </a:r>
            <a:endParaRPr sz="1100">
              <a:solidFill>
                <a:srgbClr val="222222"/>
              </a:solidFill>
              <a:highlight>
                <a:srgbClr val="FFFFFF"/>
              </a:highlight>
            </a:endParaRPr>
          </a:p>
        </p:txBody>
      </p:sp>
      <p:cxnSp>
        <p:nvCxnSpPr>
          <p:cNvPr id="238" name="Google Shape;238;p25"/>
          <p:cNvCxnSpPr/>
          <p:nvPr/>
        </p:nvCxnSpPr>
        <p:spPr>
          <a:xfrm flipH="1">
            <a:off x="2627350" y="988575"/>
            <a:ext cx="954600" cy="4515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5"/>
          <p:cNvCxnSpPr/>
          <p:nvPr/>
        </p:nvCxnSpPr>
        <p:spPr>
          <a:xfrm>
            <a:off x="4862275" y="981175"/>
            <a:ext cx="910200" cy="51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idx="1" type="body"/>
          </p:nvPr>
        </p:nvSpPr>
        <p:spPr>
          <a:xfrm>
            <a:off x="1297500" y="241100"/>
            <a:ext cx="7038900" cy="42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000">
                <a:latin typeface="Arial"/>
                <a:ea typeface="Arial"/>
                <a:cs typeface="Arial"/>
                <a:sym typeface="Arial"/>
              </a:rPr>
              <a:t>"Снизу вверх" и соответственно восходящее тестирование.</a:t>
            </a:r>
            <a:endParaRPr sz="1000">
              <a:latin typeface="Arial"/>
              <a:ea typeface="Arial"/>
              <a:cs typeface="Arial"/>
              <a:sym typeface="Arial"/>
            </a:endParaRPr>
          </a:p>
          <a:p>
            <a:pPr indent="0" lvl="0" marL="0" rtl="0" algn="l">
              <a:spcBef>
                <a:spcPts val="0"/>
              </a:spcBef>
              <a:spcAft>
                <a:spcPts val="0"/>
              </a:spcAft>
              <a:buNone/>
            </a:pPr>
            <a:r>
              <a:rPr lang="ru" sz="1000">
                <a:latin typeface="Arial"/>
                <a:ea typeface="Arial"/>
                <a:cs typeface="Arial"/>
                <a:sym typeface="Arial"/>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ru" sz="1000">
                <a:latin typeface="Arial"/>
                <a:ea typeface="Arial"/>
                <a:cs typeface="Arial"/>
                <a:sym typeface="Arial"/>
              </a:rPr>
              <a:t>Сверху вниз (Top Down Integration)</a:t>
            </a:r>
            <a:endParaRPr sz="1000">
              <a:latin typeface="Arial"/>
              <a:ea typeface="Arial"/>
              <a:cs typeface="Arial"/>
              <a:sym typeface="Arial"/>
            </a:endParaRPr>
          </a:p>
          <a:p>
            <a:pPr indent="0" lvl="0" marL="0" rtl="0" algn="l">
              <a:spcBef>
                <a:spcPts val="0"/>
              </a:spcBef>
              <a:spcAft>
                <a:spcPts val="0"/>
              </a:spcAft>
              <a:buNone/>
            </a:pPr>
            <a:r>
              <a:rPr lang="ru" sz="1000">
                <a:latin typeface="Arial"/>
                <a:ea typeface="Arial"/>
                <a:cs typeface="Arial"/>
                <a:sym typeface="Arial"/>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a:t>
            </a:r>
            <a:endParaRPr sz="1000">
              <a:latin typeface="Arial"/>
              <a:ea typeface="Arial"/>
              <a:cs typeface="Arial"/>
              <a:sym typeface="Arial"/>
            </a:endParaRPr>
          </a:p>
          <a:p>
            <a:pPr indent="0" lvl="0" marL="0" rtl="0" algn="l">
              <a:lnSpc>
                <a:spcPct val="109090"/>
              </a:lnSpc>
              <a:spcBef>
                <a:spcPts val="500"/>
              </a:spcBef>
              <a:spcAft>
                <a:spcPts val="0"/>
              </a:spcAft>
              <a:buNone/>
            </a:pPr>
            <a:r>
              <a:rPr lang="ru" sz="1000">
                <a:latin typeface="Arial"/>
                <a:ea typeface="Arial"/>
                <a:cs typeface="Arial"/>
                <a:sym typeface="Arial"/>
              </a:rPr>
              <a:t>Особенности монолитного тестирования заключаются в следующем: для замены неразработанных к моменту тестирования модулей, кроме самого верхнего , необходимо дополнительно разрабатывать драйверы ( test driver ) и/или заглушки ( stub ), замещающие отсутствующие на момент сеанса тестирования модули нижних уровней.</a:t>
            </a:r>
            <a:endParaRPr sz="1000">
              <a:latin typeface="Arial"/>
              <a:ea typeface="Arial"/>
              <a:cs typeface="Arial"/>
              <a:sym typeface="Arial"/>
            </a:endParaRPr>
          </a:p>
          <a:p>
            <a:pPr indent="0" lvl="0" marL="0" rtl="0" algn="l">
              <a:lnSpc>
                <a:spcPct val="109090"/>
              </a:lnSpc>
              <a:spcBef>
                <a:spcPts val="500"/>
              </a:spcBef>
              <a:spcAft>
                <a:spcPts val="0"/>
              </a:spcAft>
              <a:buNone/>
            </a:pPr>
            <a:r>
              <a:rPr lang="ru" sz="1000" u="sng">
                <a:latin typeface="Arial"/>
                <a:ea typeface="Arial"/>
                <a:cs typeface="Arial"/>
                <a:sym typeface="Arial"/>
              </a:rPr>
              <a:t>Сравнение монолитного и инкрементального подхода дает следующее:</a:t>
            </a:r>
            <a:endParaRPr sz="1000" u="sng">
              <a:latin typeface="Arial"/>
              <a:ea typeface="Arial"/>
              <a:cs typeface="Arial"/>
              <a:sym typeface="Arial"/>
            </a:endParaRPr>
          </a:p>
          <a:p>
            <a:pPr indent="0" lvl="0" marL="0" rtl="0" algn="l">
              <a:lnSpc>
                <a:spcPct val="109090"/>
              </a:lnSpc>
              <a:spcBef>
                <a:spcPts val="600"/>
              </a:spcBef>
              <a:spcAft>
                <a:spcPts val="0"/>
              </a:spcAft>
              <a:buNone/>
            </a:pPr>
            <a:r>
              <a:rPr b="1" lang="ru" sz="1000">
                <a:latin typeface="Arial"/>
                <a:ea typeface="Arial"/>
                <a:cs typeface="Arial"/>
                <a:sym typeface="Arial"/>
              </a:rPr>
              <a:t>Монолитное тестирование</a:t>
            </a:r>
            <a:r>
              <a:rPr lang="ru" sz="1000">
                <a:latin typeface="Arial"/>
                <a:ea typeface="Arial"/>
                <a:cs typeface="Arial"/>
                <a:sym typeface="Arial"/>
              </a:rPr>
              <a:t> требует больших трудозатрат, связанных с дополнительной разработкой драйверов и заглушек и со сложностью идентификации ошибок, проявляющихся в пространстве собранного кода.</a:t>
            </a:r>
            <a:endParaRPr sz="1000">
              <a:latin typeface="Arial"/>
              <a:ea typeface="Arial"/>
              <a:cs typeface="Arial"/>
              <a:sym typeface="Arial"/>
            </a:endParaRPr>
          </a:p>
          <a:p>
            <a:pPr indent="0" lvl="0" marL="0" rtl="0" algn="l">
              <a:lnSpc>
                <a:spcPct val="109090"/>
              </a:lnSpc>
              <a:spcBef>
                <a:spcPts val="600"/>
              </a:spcBef>
              <a:spcAft>
                <a:spcPts val="0"/>
              </a:spcAft>
              <a:buNone/>
            </a:pPr>
            <a:r>
              <a:rPr lang="ru" sz="1000" u="sng">
                <a:latin typeface="Arial"/>
                <a:ea typeface="Arial"/>
                <a:cs typeface="Arial"/>
                <a:sym typeface="Arial"/>
              </a:rPr>
              <a:t>Инкрементальное тестирование</a:t>
            </a:r>
            <a:r>
              <a:rPr lang="ru" sz="1000">
                <a:latin typeface="Arial"/>
                <a:ea typeface="Arial"/>
                <a:cs typeface="Arial"/>
                <a:sym typeface="Arial"/>
              </a:rPr>
              <a:t> связано с меньшей трудоемкостью идентификации ошибок за счет постепенного наращивания объема тестируемого кода и соответственно локализации добавленной области тестируемого кода.</a:t>
            </a:r>
            <a:endParaRPr sz="1000">
              <a:latin typeface="Arial"/>
              <a:ea typeface="Arial"/>
              <a:cs typeface="Arial"/>
              <a:sym typeface="Arial"/>
            </a:endParaRPr>
          </a:p>
          <a:p>
            <a:pPr indent="0" lvl="0" marL="0" rtl="0" algn="l">
              <a:lnSpc>
                <a:spcPct val="109090"/>
              </a:lnSpc>
              <a:spcBef>
                <a:spcPts val="600"/>
              </a:spcBef>
              <a:spcAft>
                <a:spcPts val="0"/>
              </a:spcAft>
              <a:buNone/>
            </a:pPr>
            <a:r>
              <a:rPr b="1" lang="ru" sz="1000">
                <a:latin typeface="Arial"/>
                <a:ea typeface="Arial"/>
                <a:cs typeface="Arial"/>
                <a:sym typeface="Arial"/>
              </a:rPr>
              <a:t>Монолитное тестирование</a:t>
            </a:r>
            <a:r>
              <a:rPr lang="ru" sz="1000">
                <a:latin typeface="Arial"/>
                <a:ea typeface="Arial"/>
                <a:cs typeface="Arial"/>
                <a:sym typeface="Arial"/>
              </a:rPr>
              <a:t> предоставляет большие возможности распараллеливания работ особенно на начальной фазе тестирования.</a:t>
            </a:r>
            <a:endParaRPr sz="1000">
              <a:latin typeface="Arial"/>
              <a:ea typeface="Arial"/>
              <a:cs typeface="Arial"/>
              <a:sym typeface="Arial"/>
            </a:endParaRPr>
          </a:p>
          <a:p>
            <a:pPr indent="0" lvl="0" marL="0" rtl="0" algn="l">
              <a:lnSpc>
                <a:spcPct val="109090"/>
              </a:lnSpc>
              <a:spcBef>
                <a:spcPts val="600"/>
              </a:spcBef>
              <a:spcAft>
                <a:spcPts val="0"/>
              </a:spcAft>
              <a:buNone/>
            </a:pPr>
            <a:r>
              <a:t/>
            </a:r>
            <a:endParaRPr sz="1000">
              <a:latin typeface="Arial"/>
              <a:ea typeface="Arial"/>
              <a:cs typeface="Arial"/>
              <a:sym typeface="Arial"/>
            </a:endParaRPr>
          </a:p>
          <a:p>
            <a:pPr indent="0" lvl="0" marL="0" rtl="0" algn="l">
              <a:spcBef>
                <a:spcPts val="500"/>
              </a:spcBef>
              <a:spcAft>
                <a:spcPts val="1600"/>
              </a:spcAft>
              <a:buNone/>
            </a:pPr>
            <a:r>
              <a:t/>
            </a:r>
            <a:endParaRPr sz="1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9090"/>
              </a:lnSpc>
              <a:spcBef>
                <a:spcPts val="500"/>
              </a:spcBef>
              <a:spcAft>
                <a:spcPts val="500"/>
              </a:spcAft>
              <a:buNone/>
            </a:pPr>
            <a:r>
              <a:rPr lang="ru" sz="1800">
                <a:latin typeface="Arial"/>
                <a:ea typeface="Arial"/>
                <a:cs typeface="Arial"/>
                <a:sym typeface="Arial"/>
              </a:rPr>
              <a:t>Особенности нисходящего и восходящего тестирования</a:t>
            </a:r>
            <a:endParaRPr sz="1800">
              <a:latin typeface="Arial"/>
              <a:ea typeface="Arial"/>
              <a:cs typeface="Arial"/>
              <a:sym typeface="Arial"/>
            </a:endParaRPr>
          </a:p>
        </p:txBody>
      </p:sp>
      <p:sp>
        <p:nvSpPr>
          <p:cNvPr id="250" name="Google Shape;250;p27"/>
          <p:cNvSpPr txBox="1"/>
          <p:nvPr>
            <p:ph idx="1" type="body"/>
          </p:nvPr>
        </p:nvSpPr>
        <p:spPr>
          <a:xfrm>
            <a:off x="1297500" y="1032975"/>
            <a:ext cx="7038900" cy="3445800"/>
          </a:xfrm>
          <a:prstGeom prst="rect">
            <a:avLst/>
          </a:prstGeom>
        </p:spPr>
        <p:txBody>
          <a:bodyPr anchorCtr="0" anchor="t" bIns="91425" lIns="91425" spcFirstLastPara="1" rIns="91425" wrap="square" tIns="91425">
            <a:noAutofit/>
          </a:bodyPr>
          <a:lstStyle/>
          <a:p>
            <a:pPr indent="0" lvl="0" marL="0" marR="0" rtl="0" algn="l">
              <a:lnSpc>
                <a:spcPct val="109090"/>
              </a:lnSpc>
              <a:spcBef>
                <a:spcPts val="500"/>
              </a:spcBef>
              <a:spcAft>
                <a:spcPts val="0"/>
              </a:spcAft>
              <a:buNone/>
            </a:pPr>
            <a:r>
              <a:rPr lang="ru" sz="900">
                <a:latin typeface="Arial"/>
                <a:ea typeface="Arial"/>
                <a:cs typeface="Arial"/>
                <a:sym typeface="Arial"/>
              </a:rPr>
              <a:t>Особенности нисходящего тестирования заключаются в следующем: организация среды для исполняемой очередности вызовов оттестированными модулями тестируемых модулей, постоянная разработка и использование заглушек, организация приоритетного тестирования модулей, содержащих операции обмена с окружением, или модулей, критичных для тестируемого алгоритма.</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Недостатки нисходящего тестирования:</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Проблема разработки достаточно "интеллектуальных" заглушек, т.е. заглушек, пригодных к использованию при моделировании различных режимов работы комплекса, необходимых для тестирования</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Сложность организации и разработки среды для реализации исполнения модулей в нужной последовательности</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Параллельная разработка модулей верхних и нижних уровней приводит к не всегда эффективной реализации модулей из-за подстройки (специализации) еще не тестированных модулей нижних уровней к уже оттестированным модулям верхних уровней</a:t>
            </a:r>
            <a:endParaRPr sz="900">
              <a:latin typeface="Arial"/>
              <a:ea typeface="Arial"/>
              <a:cs typeface="Arial"/>
              <a:sym typeface="Arial"/>
            </a:endParaRPr>
          </a:p>
          <a:p>
            <a:pPr indent="0" lvl="0" marL="0" marR="0" rtl="0" algn="l">
              <a:lnSpc>
                <a:spcPct val="109090"/>
              </a:lnSpc>
              <a:spcBef>
                <a:spcPts val="500"/>
              </a:spcBef>
              <a:spcAft>
                <a:spcPts val="0"/>
              </a:spcAft>
              <a:buNone/>
            </a:pPr>
            <a:r>
              <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Особенности восходящего тестирования в организации порядка сборки и перехода к тестированию модулей, соответствующему порядку их реализации.</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Недостатки восходящего тестирования:</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Запаздывание проверки концептуальных особенностей тестируемого комплекса</a:t>
            </a:r>
            <a:endParaRPr sz="900">
              <a:latin typeface="Arial"/>
              <a:ea typeface="Arial"/>
              <a:cs typeface="Arial"/>
              <a:sym typeface="Arial"/>
            </a:endParaRPr>
          </a:p>
          <a:p>
            <a:pPr indent="0" lvl="0" marL="0" marR="0" rtl="0" algn="l">
              <a:lnSpc>
                <a:spcPct val="109090"/>
              </a:lnSpc>
              <a:spcBef>
                <a:spcPts val="500"/>
              </a:spcBef>
              <a:spcAft>
                <a:spcPts val="0"/>
              </a:spcAft>
              <a:buNone/>
            </a:pPr>
            <a:r>
              <a:rPr lang="ru" sz="900">
                <a:latin typeface="Arial"/>
                <a:ea typeface="Arial"/>
                <a:cs typeface="Arial"/>
                <a:sym typeface="Arial"/>
              </a:rPr>
              <a:t>Необходимость в разработке и использовании драйверов</a:t>
            </a:r>
            <a:endParaRPr sz="900">
              <a:latin typeface="Arial"/>
              <a:ea typeface="Arial"/>
              <a:cs typeface="Arial"/>
              <a:sym typeface="Arial"/>
            </a:endParaRPr>
          </a:p>
          <a:p>
            <a:pPr indent="0" lvl="0" marL="0" marR="0" rtl="0" algn="l">
              <a:lnSpc>
                <a:spcPct val="109090"/>
              </a:lnSpc>
              <a:spcBef>
                <a:spcPts val="500"/>
              </a:spcBef>
              <a:spcAft>
                <a:spcPts val="500"/>
              </a:spcAft>
              <a:buNone/>
            </a:pPr>
            <a:r>
              <a:t/>
            </a:r>
            <a:endParaRPr sz="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ru" sz="2400">
                <a:latin typeface="Lato"/>
                <a:ea typeface="Lato"/>
                <a:cs typeface="Lato"/>
                <a:sym typeface="Lato"/>
              </a:rPr>
              <a:t>Уровни Тестирования</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60500" y="241100"/>
            <a:ext cx="7038900" cy="1028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t/>
            </a:r>
            <a:endParaRPr b="1" sz="1100" u="sng">
              <a:latin typeface="Arial"/>
              <a:ea typeface="Arial"/>
              <a:cs typeface="Arial"/>
              <a:sym typeface="Arial"/>
            </a:endParaRPr>
          </a:p>
          <a:p>
            <a:pPr indent="0" lvl="0" marL="0" rtl="0" algn="l">
              <a:lnSpc>
                <a:spcPct val="133333"/>
              </a:lnSpc>
              <a:spcBef>
                <a:spcPts val="0"/>
              </a:spcBef>
              <a:spcAft>
                <a:spcPts val="0"/>
              </a:spcAft>
              <a:buNone/>
            </a:pPr>
            <a:r>
              <a:t/>
            </a:r>
            <a:endParaRPr b="1" sz="1100" u="sng">
              <a:solidFill>
                <a:srgbClr val="222222"/>
              </a:solidFill>
              <a:latin typeface="Arial"/>
              <a:ea typeface="Arial"/>
              <a:cs typeface="Arial"/>
              <a:sym typeface="Arial"/>
            </a:endParaRPr>
          </a:p>
          <a:p>
            <a:pPr indent="0" lvl="0" marL="0" rtl="0" algn="l">
              <a:spcBef>
                <a:spcPts val="0"/>
              </a:spcBef>
              <a:spcAft>
                <a:spcPts val="0"/>
              </a:spcAft>
              <a:buNone/>
            </a:pPr>
            <a:r>
              <a:t/>
            </a:r>
            <a:endParaRPr/>
          </a:p>
        </p:txBody>
      </p:sp>
      <p:sp>
        <p:nvSpPr>
          <p:cNvPr id="146" name="Google Shape;146;p15"/>
          <p:cNvSpPr txBox="1"/>
          <p:nvPr>
            <p:ph idx="1" type="body"/>
          </p:nvPr>
        </p:nvSpPr>
        <p:spPr>
          <a:xfrm>
            <a:off x="1260500" y="504397"/>
            <a:ext cx="7038900" cy="44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850">
                <a:latin typeface="Arial"/>
                <a:ea typeface="Arial"/>
                <a:cs typeface="Arial"/>
                <a:sym typeface="Arial"/>
              </a:rPr>
              <a:t>1. Модульное тестирование (Unit Testing)</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Компонентное (модульное) тестирование проверяет функциональность и ищет дефекты в частях приложения, которые доступны и могут быть протестированы по-отдельности (модули программ, объекты, классы, функции и т.д.).</a:t>
            </a:r>
            <a:endParaRPr sz="850">
              <a:latin typeface="Arial"/>
              <a:ea typeface="Arial"/>
              <a:cs typeface="Arial"/>
              <a:sym typeface="Arial"/>
            </a:endParaRPr>
          </a:p>
          <a:p>
            <a:pPr indent="0" lvl="0" marL="0" rtl="0" algn="l">
              <a:spcBef>
                <a:spcPts val="0"/>
              </a:spcBef>
              <a:spcAft>
                <a:spcPts val="0"/>
              </a:spcAft>
              <a:buNone/>
            </a:pPr>
            <a:r>
              <a:t/>
            </a:r>
            <a:endParaRPr sz="850">
              <a:latin typeface="Arial"/>
              <a:ea typeface="Arial"/>
              <a:cs typeface="Arial"/>
              <a:sym typeface="Arial"/>
            </a:endParaRPr>
          </a:p>
          <a:p>
            <a:pPr indent="0" lvl="0" marL="0" rtl="0" algn="l">
              <a:spcBef>
                <a:spcPts val="0"/>
              </a:spcBef>
              <a:spcAft>
                <a:spcPts val="0"/>
              </a:spcAft>
              <a:buNone/>
            </a:pPr>
            <a:r>
              <a:t/>
            </a:r>
            <a:endParaRPr sz="800"/>
          </a:p>
        </p:txBody>
      </p:sp>
      <p:sp>
        <p:nvSpPr>
          <p:cNvPr id="147" name="Google Shape;147;p15"/>
          <p:cNvSpPr/>
          <p:nvPr/>
        </p:nvSpPr>
        <p:spPr>
          <a:xfrm>
            <a:off x="2383025" y="16429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430925" y="16429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1260500" y="16429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778325" y="16429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4572000" y="16429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383925" y="2508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991550" y="2508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760025" y="2558675"/>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3578975" y="2558675"/>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2531075" y="2508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613350" y="3692950"/>
            <a:ext cx="21093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Database (БД)</a:t>
            </a:r>
            <a:endParaRPr/>
          </a:p>
        </p:txBody>
      </p:sp>
      <p:sp>
        <p:nvSpPr>
          <p:cNvPr id="158" name="Google Shape;158;p15"/>
          <p:cNvSpPr/>
          <p:nvPr/>
        </p:nvSpPr>
        <p:spPr>
          <a:xfrm>
            <a:off x="4237600" y="3692950"/>
            <a:ext cx="21093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Платежная система</a:t>
            </a:r>
            <a:endParaRPr/>
          </a:p>
        </p:txBody>
      </p:sp>
      <p:sp>
        <p:nvSpPr>
          <p:cNvPr id="159" name="Google Shape;159;p15"/>
          <p:cNvSpPr/>
          <p:nvPr/>
        </p:nvSpPr>
        <p:spPr>
          <a:xfrm>
            <a:off x="6895800" y="2508850"/>
            <a:ext cx="1333800" cy="614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Back-end</a:t>
            </a:r>
            <a:endParaRPr/>
          </a:p>
        </p:txBody>
      </p:sp>
      <p:sp>
        <p:nvSpPr>
          <p:cNvPr id="160" name="Google Shape;160;p15"/>
          <p:cNvSpPr/>
          <p:nvPr/>
        </p:nvSpPr>
        <p:spPr>
          <a:xfrm>
            <a:off x="6895800" y="1476300"/>
            <a:ext cx="1304100" cy="614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Front-end</a:t>
            </a:r>
            <a:endParaRPr/>
          </a:p>
        </p:txBody>
      </p:sp>
      <p:sp>
        <p:nvSpPr>
          <p:cNvPr id="161" name="Google Shape;161;p15"/>
          <p:cNvSpPr/>
          <p:nvPr/>
        </p:nvSpPr>
        <p:spPr>
          <a:xfrm>
            <a:off x="6629425" y="3692950"/>
            <a:ext cx="1670100" cy="614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Дополнительные компоненты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850">
                <a:latin typeface="Arial"/>
                <a:ea typeface="Arial"/>
                <a:cs typeface="Arial"/>
                <a:sym typeface="Arial"/>
              </a:rPr>
              <a:t>2. Интеграционное тестирование (Integration Testing)</a:t>
            </a:r>
            <a:endParaRPr sz="850">
              <a:latin typeface="Arial"/>
              <a:ea typeface="Arial"/>
              <a:cs typeface="Arial"/>
              <a:sym typeface="Arial"/>
            </a:endParaRPr>
          </a:p>
          <a:p>
            <a:pPr indent="0" lvl="0" marL="0" rtl="0" algn="l">
              <a:lnSpc>
                <a:spcPct val="115000"/>
              </a:lnSpc>
              <a:spcBef>
                <a:spcPts val="0"/>
              </a:spcBef>
              <a:spcAft>
                <a:spcPts val="0"/>
              </a:spcAft>
              <a:buNone/>
            </a:pPr>
            <a:r>
              <a:rPr lang="ru" sz="850">
                <a:latin typeface="Arial"/>
                <a:ea typeface="Arial"/>
                <a:cs typeface="Arial"/>
                <a:sym typeface="Arial"/>
              </a:rPr>
              <a:t>Проверяется взаимодействие между компонентами системы после проведения компонентного тестирования.</a:t>
            </a:r>
            <a:endParaRPr/>
          </a:p>
        </p:txBody>
      </p:sp>
      <p:sp>
        <p:nvSpPr>
          <p:cNvPr id="167" name="Google Shape;167;p16"/>
          <p:cNvSpPr/>
          <p:nvPr/>
        </p:nvSpPr>
        <p:spPr>
          <a:xfrm>
            <a:off x="1460300" y="15541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2523000" y="15541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626400" y="15541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5833200" y="15541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4729800" y="1554150"/>
            <a:ext cx="851100" cy="28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1608350" y="2360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5949400" y="2391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4940500" y="2391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805775" y="2391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671050" y="2360850"/>
            <a:ext cx="555000" cy="42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608350" y="3308250"/>
            <a:ext cx="21093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Database (БД)</a:t>
            </a:r>
            <a:endParaRPr/>
          </a:p>
        </p:txBody>
      </p:sp>
      <p:sp>
        <p:nvSpPr>
          <p:cNvPr id="178" name="Google Shape;178;p16"/>
          <p:cNvSpPr/>
          <p:nvPr/>
        </p:nvSpPr>
        <p:spPr>
          <a:xfrm>
            <a:off x="4477500" y="3308250"/>
            <a:ext cx="21093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Платежная система</a:t>
            </a:r>
            <a:endParaRPr/>
          </a:p>
        </p:txBody>
      </p:sp>
      <p:sp>
        <p:nvSpPr>
          <p:cNvPr id="179" name="Google Shape;179;p16"/>
          <p:cNvSpPr/>
          <p:nvPr/>
        </p:nvSpPr>
        <p:spPr>
          <a:xfrm>
            <a:off x="7274900" y="1403025"/>
            <a:ext cx="1061400" cy="4218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Front-end</a:t>
            </a:r>
            <a:endParaRPr/>
          </a:p>
        </p:txBody>
      </p:sp>
      <p:sp>
        <p:nvSpPr>
          <p:cNvPr id="180" name="Google Shape;180;p16"/>
          <p:cNvSpPr/>
          <p:nvPr/>
        </p:nvSpPr>
        <p:spPr>
          <a:xfrm>
            <a:off x="7274900" y="2288100"/>
            <a:ext cx="1061400" cy="4218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Back-end</a:t>
            </a:r>
            <a:endParaRPr/>
          </a:p>
        </p:txBody>
      </p:sp>
      <p:sp>
        <p:nvSpPr>
          <p:cNvPr id="181" name="Google Shape;181;p16"/>
          <p:cNvSpPr/>
          <p:nvPr/>
        </p:nvSpPr>
        <p:spPr>
          <a:xfrm>
            <a:off x="6808650" y="3246875"/>
            <a:ext cx="1968600" cy="6144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Дополнительные компоненты</a:t>
            </a:r>
            <a:endParaRPr/>
          </a:p>
        </p:txBody>
      </p:sp>
      <p:sp>
        <p:nvSpPr>
          <p:cNvPr id="182" name="Google Shape;182;p16"/>
          <p:cNvSpPr/>
          <p:nvPr/>
        </p:nvSpPr>
        <p:spPr>
          <a:xfrm>
            <a:off x="6135200" y="1921075"/>
            <a:ext cx="147900" cy="36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135200" y="2877500"/>
            <a:ext cx="147900" cy="36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5495500" y="2056050"/>
            <a:ext cx="398100" cy="3048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1" type="body"/>
          </p:nvPr>
        </p:nvSpPr>
        <p:spPr>
          <a:xfrm>
            <a:off x="1297500" y="470525"/>
            <a:ext cx="7038900" cy="40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3. Системное тестирование (System Testing)</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Основной задачей системного тестирования является проверка как функциональных, так и не функциональных требований в системе в целом. При этом выявляются дефекты,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a:t>
            </a:r>
            <a:endParaRPr sz="850">
              <a:latin typeface="Arial"/>
              <a:ea typeface="Arial"/>
              <a:cs typeface="Arial"/>
              <a:sym typeface="Arial"/>
            </a:endParaRPr>
          </a:p>
          <a:p>
            <a:pPr indent="0" lvl="0" marL="0" rtl="0" algn="l">
              <a:spcBef>
                <a:spcPts val="0"/>
              </a:spcBef>
              <a:spcAft>
                <a:spcPts val="0"/>
              </a:spcAft>
              <a:buNone/>
            </a:pPr>
            <a:r>
              <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4. Операционное тестирование (Release Testing).</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Даже если система удовлетворяет всем требованиям, важно убедиться в том, что она удовлетворяет нуждам пользователя и выполняет свою роль в среде своей эксплуатации, как это было определено в бизнес моделе системы. Следует учесть, что и бизнес модель может содержать ошибки. Поэтому так важно провести операционное тестирование как финальный шаг валидации. Кроме этого, тестирование в среде эксплуатации позволяет выявить и нефункциональные проблемы, такие как: конфликт с другими системами, смежными в области бизнеса или в программных и электронных окружениях; недостаточная производительность системы в среде эксплуатации и др. Очевидно, что нахождение подобных вещей на стадии внедрения — критичная и дорогостоящая проблема. Поэтому так важно проведение не только верификации, но и валидации, с самых ранних этапов разработки ПО.</a:t>
            </a:r>
            <a:endParaRPr sz="850">
              <a:latin typeface="Arial"/>
              <a:ea typeface="Arial"/>
              <a:cs typeface="Arial"/>
              <a:sym typeface="Arial"/>
            </a:endParaRPr>
          </a:p>
          <a:p>
            <a:pPr indent="0" lvl="0" marL="0" rtl="0" algn="l">
              <a:spcBef>
                <a:spcPts val="0"/>
              </a:spcBef>
              <a:spcAft>
                <a:spcPts val="0"/>
              </a:spcAft>
              <a:buNone/>
            </a:pPr>
            <a:r>
              <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5. Приемочное тестирование (Acceptance Testing)</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Формальный процесс тестирования, который проверяет соответствие системы требованиям и проводится с целью:</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 определения удовлетворяет ли система приемочным критериям;</a:t>
            </a:r>
            <a:endParaRPr sz="850">
              <a:latin typeface="Arial"/>
              <a:ea typeface="Arial"/>
              <a:cs typeface="Arial"/>
              <a:sym typeface="Arial"/>
            </a:endParaRPr>
          </a:p>
          <a:p>
            <a:pPr indent="0" lvl="0" marL="0" rtl="0" algn="l">
              <a:spcBef>
                <a:spcPts val="0"/>
              </a:spcBef>
              <a:spcAft>
                <a:spcPts val="0"/>
              </a:spcAft>
              <a:buNone/>
            </a:pPr>
            <a:r>
              <a:rPr lang="ru" sz="850">
                <a:latin typeface="Arial"/>
                <a:ea typeface="Arial"/>
                <a:cs typeface="Arial"/>
                <a:sym typeface="Arial"/>
              </a:rPr>
              <a:t>• вынесения решения заказчиком или другим уполномоченным лицом принимается приложение или нет</a:t>
            </a:r>
            <a:r>
              <a:rPr lang="ru" sz="800">
                <a:solidFill>
                  <a:srgbClr val="222222"/>
                </a:solidFill>
                <a:highlight>
                  <a:schemeClr val="lt1"/>
                </a:highlight>
                <a:latin typeface="Arial"/>
                <a:ea typeface="Arial"/>
                <a:cs typeface="Arial"/>
                <a:sym typeface="Arial"/>
              </a:rPr>
              <a:t>.</a:t>
            </a:r>
            <a:endParaRPr sz="85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1253100" y="3567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latin typeface="Arial"/>
                <a:ea typeface="Arial"/>
                <a:cs typeface="Arial"/>
                <a:sym typeface="Arial"/>
              </a:rPr>
              <a:t>Модульное тестирование - это тестирование программы на уровне отдельно взятых модулей, функций или классов. Цель модульного тестирования состоит в выявлении локализованных в модуле ошибок в реализации алгоритмов, а также в определении степени готовности системы к переходу на следующий уровень разработки и тестирования.</a:t>
            </a:r>
            <a:endParaRPr sz="1200">
              <a:latin typeface="Arial"/>
              <a:ea typeface="Arial"/>
              <a:cs typeface="Arial"/>
              <a:sym typeface="Arial"/>
            </a:endParaRPr>
          </a:p>
          <a:p>
            <a:pPr indent="0" lvl="0" marL="0" rtl="0" algn="l">
              <a:spcBef>
                <a:spcPts val="0"/>
              </a:spcBef>
              <a:spcAft>
                <a:spcPts val="0"/>
              </a:spcAft>
              <a:buNone/>
            </a:pPr>
            <a:r>
              <a:t/>
            </a:r>
            <a:endParaRPr sz="850">
              <a:latin typeface="Arial"/>
              <a:ea typeface="Arial"/>
              <a:cs typeface="Arial"/>
              <a:sym typeface="Arial"/>
            </a:endParaRPr>
          </a:p>
        </p:txBody>
      </p:sp>
      <p:sp>
        <p:nvSpPr>
          <p:cNvPr id="195" name="Google Shape;195;p18"/>
          <p:cNvSpPr txBox="1"/>
          <p:nvPr>
            <p:ph idx="1" type="body"/>
          </p:nvPr>
        </p:nvSpPr>
        <p:spPr>
          <a:xfrm>
            <a:off x="1253100" y="15305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latin typeface="Arial"/>
                <a:ea typeface="Arial"/>
                <a:cs typeface="Arial"/>
                <a:sym typeface="Arial"/>
              </a:rPr>
              <a:t>Модульное тестирование, или юнит-тестирование (англ. unit testing) — процесс в программировании, позволяющий проверить на корректность отдельные модули исходного кода программы.</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ru" sz="1100">
                <a:latin typeface="Arial"/>
                <a:ea typeface="Arial"/>
                <a:cs typeface="Arial"/>
                <a:sym typeface="Arial"/>
              </a:rPr>
              <a:t>Идея состоит в том, чтобы писать тесты для каждой нетривиальной функции или метода. Это позволяет достаточно быстро проверить, не привело ли очередное изменение кода к регрессии, то есть к появлению ошибок в уже оттестированных местах программы, а также облегчает обнаружение и устранение таких ошибок. </a:t>
            </a: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sz="1800">
                <a:latin typeface="Arial"/>
                <a:ea typeface="Arial"/>
                <a:cs typeface="Arial"/>
                <a:sym typeface="Arial"/>
              </a:rPr>
              <a:t>Таким образом, юнит-тестирование – это первый бастион на борьбе с багами. За ним еще интеграционное, системное и, наконец, ручное тестирование, в том числе «свободный поиск».</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850">
              <a:latin typeface="Arial"/>
              <a:ea typeface="Arial"/>
              <a:cs typeface="Arial"/>
              <a:sym typeface="Arial"/>
            </a:endParaRPr>
          </a:p>
        </p:txBody>
      </p:sp>
      <p:pic>
        <p:nvPicPr>
          <p:cNvPr id="201" name="Google Shape;201;p19"/>
          <p:cNvPicPr preferRelativeResize="0"/>
          <p:nvPr/>
        </p:nvPicPr>
        <p:blipFill>
          <a:blip r:embed="rId3">
            <a:alphaModFix/>
          </a:blip>
          <a:stretch>
            <a:fillRect/>
          </a:stretch>
        </p:blipFill>
        <p:spPr>
          <a:xfrm>
            <a:off x="3008125" y="1928650"/>
            <a:ext cx="2857500" cy="221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idx="1" type="body"/>
          </p:nvPr>
        </p:nvSpPr>
        <p:spPr>
          <a:xfrm>
            <a:off x="1297500" y="362625"/>
            <a:ext cx="7038900" cy="4116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sz="1100">
                <a:latin typeface="Arial"/>
                <a:ea typeface="Arial"/>
                <a:cs typeface="Arial"/>
                <a:sym typeface="Arial"/>
              </a:rPr>
              <a:t>Модульное тестирование проводится по принципу "белого ящика", то есть основывается на знании внутренней структуры программы, и часто включает те или иные методы анализа покрытия кода.</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Модульное тестирование обычно подразумевает создание вокруг каждого модуля определенной среды, включающей заглушки для всех интерфейсов тестируемого модуля. Некоторые из них могут использоваться для подачи входных значений, другие для анализа результатов, присутствие третьих может быть продиктовано требованиями, накладываемыми компилятором и сборщиком.</a:t>
            </a:r>
            <a:endParaRPr sz="1100">
              <a:latin typeface="Arial"/>
              <a:ea typeface="Arial"/>
              <a:cs typeface="Arial"/>
              <a:sym typeface="Arial"/>
            </a:endParaRPr>
          </a:p>
          <a:p>
            <a:pPr indent="0" lvl="0" marL="0" marR="0" rtl="0" algn="l">
              <a:lnSpc>
                <a:spcPct val="115000"/>
              </a:lnSpc>
              <a:spcBef>
                <a:spcPts val="0"/>
              </a:spcBef>
              <a:spcAft>
                <a:spcPts val="0"/>
              </a:spcAft>
              <a:buNone/>
            </a:pPr>
            <a:r>
              <a:rPr lang="ru" sz="1100">
                <a:latin typeface="Arial"/>
                <a:ea typeface="Arial"/>
                <a:cs typeface="Arial"/>
                <a:sym typeface="Arial"/>
              </a:rPr>
              <a:t>На уровне модульного тестирования проще всего обнаружить дефекты, связанные с алгоритмическими ошибками и ошибками кодирования алгоритмов, типа работы с условиями и счетчиками циклов, а также с использованием локальных переменных и ресурсов. Ошибки, связанные с неверной трактовкой данных, некорректной реализацией интерфейсов, совместимостью, производительностью и т.п. обычно пропускаются на уровне модульного тестирования и выявляются на более поздних стадиях тестирования.Именно эффективность обнаружения тех или иных типов дефектов должна определять стратегию модульного тестирования, то есть расстановку акцентов при определении набора входных значений. У организации, занимающейся разработкой программного обеспечения, как правило, имеется историческая база данных ( Repository ) разработок, хранящая конкретные сведения о разработке предыдущих проектов: о версиях и сборках кода ( build ) зафиксированных в процессе разработки продукта, о принятых решениях, допущенных просчетах, ошибках, успехах и т.п. Проведя анализ характеристик прежних проектов, подобных заказанному организации, можно предохранить новую разработку от старых ошибок, например, определив типы дефектов, поиск которых наиболее эффективен на различных этапах тестирования.</a:t>
            </a:r>
            <a:endParaRPr sz="1100">
              <a:latin typeface="Arial"/>
              <a:ea typeface="Arial"/>
              <a:cs typeface="Arial"/>
              <a:sym typeface="Arial"/>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idx="1" type="body"/>
          </p:nvPr>
        </p:nvSpPr>
        <p:spPr>
          <a:xfrm>
            <a:off x="1297500" y="341750"/>
            <a:ext cx="7038900" cy="45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Принцип «черного ящика» не альтернативен принципу «белого ящика». Скорее это дополняющий подход, который обнаруживает другой класс ошибок. </a:t>
            </a:r>
            <a:endParaRPr/>
          </a:p>
          <a:p>
            <a:pPr indent="0" lvl="0" marL="0" rtl="0" algn="l">
              <a:spcBef>
                <a:spcPts val="100"/>
              </a:spcBef>
              <a:spcAft>
                <a:spcPts val="0"/>
              </a:spcAft>
              <a:buNone/>
            </a:pPr>
            <a:r>
              <a:rPr lang="ru"/>
              <a:t>Тестирование «черного ящика» обеспечивает поиск следующих категорий ошибок: </a:t>
            </a:r>
            <a:endParaRPr/>
          </a:p>
          <a:p>
            <a:pPr indent="0" lvl="0" marL="0" rtl="0" algn="l">
              <a:spcBef>
                <a:spcPts val="100"/>
              </a:spcBef>
              <a:spcAft>
                <a:spcPts val="0"/>
              </a:spcAft>
              <a:buNone/>
            </a:pPr>
            <a:r>
              <a:rPr lang="ru"/>
              <a:t>- Некорректных или отсутствующих функций; </a:t>
            </a:r>
            <a:endParaRPr/>
          </a:p>
          <a:p>
            <a:pPr indent="0" lvl="0" marL="0" rtl="0" algn="l">
              <a:spcBef>
                <a:spcPts val="100"/>
              </a:spcBef>
              <a:spcAft>
                <a:spcPts val="0"/>
              </a:spcAft>
              <a:buNone/>
            </a:pPr>
            <a:r>
              <a:rPr lang="ru"/>
              <a:t>- Ошибок интерфейса; </a:t>
            </a:r>
            <a:endParaRPr/>
          </a:p>
          <a:p>
            <a:pPr indent="0" lvl="0" marL="0" rtl="0" algn="l">
              <a:spcBef>
                <a:spcPts val="100"/>
              </a:spcBef>
              <a:spcAft>
                <a:spcPts val="0"/>
              </a:spcAft>
              <a:buNone/>
            </a:pPr>
            <a:r>
              <a:rPr lang="ru"/>
              <a:t>- Ошибок во внешних структурах данных или в доступе к внешней базе данных; </a:t>
            </a:r>
            <a:endParaRPr/>
          </a:p>
          <a:p>
            <a:pPr indent="0" lvl="0" marL="0" rtl="0" algn="l">
              <a:spcBef>
                <a:spcPts val="100"/>
              </a:spcBef>
              <a:spcAft>
                <a:spcPts val="0"/>
              </a:spcAft>
              <a:buNone/>
            </a:pPr>
            <a:r>
              <a:rPr lang="ru"/>
              <a:t>- Ошибок характеристик (необходимая емкость памяти и т.д.); </a:t>
            </a:r>
            <a:endParaRPr/>
          </a:p>
          <a:p>
            <a:pPr indent="0" lvl="0" marL="0" rtl="0" algn="l">
              <a:spcBef>
                <a:spcPts val="100"/>
              </a:spcBef>
              <a:spcAft>
                <a:spcPts val="0"/>
              </a:spcAft>
              <a:buNone/>
            </a:pPr>
            <a:r>
              <a:rPr lang="ru"/>
              <a:t>- Ошибок инициализации и завершения.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Подобные категории ошибок способами «белого ящика» не выявляются. В отличие от тестирования «белого ящика», которое выполняется на ранней стадии процесса тестирования, тестирование «черного ящика» применяют на поздних стадиях тестирования. При тестировании «черного ящика» пренебрегают управляющей структурой программы. Здесь внимание концентрируется на информационной области определения программной системы. Техника «черного ящика» ориентирована на решение следующих задач: </a:t>
            </a:r>
            <a:endParaRPr/>
          </a:p>
          <a:p>
            <a:pPr indent="0" lvl="0" marL="0" rtl="0" algn="l">
              <a:spcBef>
                <a:spcPts val="100"/>
              </a:spcBef>
              <a:spcAft>
                <a:spcPts val="0"/>
              </a:spcAft>
              <a:buNone/>
            </a:pPr>
            <a:r>
              <a:rPr lang="ru"/>
              <a:t>- Сокращение необходимого количества тестовых вариантов (из-за проверки не статистических, а динамических аспектов системы); </a:t>
            </a:r>
            <a:endParaRPr/>
          </a:p>
          <a:p>
            <a:pPr indent="0" lvl="0" marL="0" rtl="0" algn="l">
              <a:spcBef>
                <a:spcPts val="100"/>
              </a:spcBef>
              <a:spcAft>
                <a:spcPts val="100"/>
              </a:spcAft>
              <a:buNone/>
            </a:pPr>
            <a:r>
              <a:rPr lang="ru"/>
              <a:t>- Выявление классов ошибок, а не отдельных ошибок.</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