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7f312f0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7f312f0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7f312f0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7f312f0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7f312f0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7f312f0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77f312f0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77f312f0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7f312f0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7f312f0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7f312f0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7f312f0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7f312f0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7f312f0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77f312f0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77f312f0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77f312f0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77f312f0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7f312f0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7f312f0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7f312f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7f312f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77f312f0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77f312f0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77f312f0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77f312f0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77f312f0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77f312f0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7f312f0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77f312f0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77f312f0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77f312f0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7f312f0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7f312f0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7f312f0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7f312f0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7f312f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7f312f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7f312f0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7f312f0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7f312f0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7f312f0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f312f0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f312f0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77f312f0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77f312f0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489800"/>
            <a:ext cx="50175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Тема: Введение в планирование (задачи планирования, тест план).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474225"/>
            <a:ext cx="70389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Хороший тест план должен отвечать на следующие вопросы: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Что надо тестировать? - описание объекта тестирования: системы, приложения, оборудования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Что будете тестировать?- список функций и описание тестируемой системы и её компонент в отдельности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Как будете тестировать? - стратегия тестирования, а именно: виды тестирования и их применение по отношению к объекту тестирования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Когда будете тестировать? - последовательность проведения работ: подготовка, тестирование, анализ результатов.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Кто ответственный или будет тестировать?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Критерии начала тестирования: </a:t>
            </a:r>
            <a:endParaRPr sz="18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готовность тестовой платформы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законченность разработки требуемого функционала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наличие всей необходимой документации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Критерии окончания тестирования: </a:t>
            </a:r>
            <a:endParaRPr sz="1800"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требования к количеству открытых багов выполнены (не исправленных ошибок)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выдержка определенного периода без изменения исходного кода приложения Code Freeze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выдержка определенного периода без открытия новых багов Zero Bug Bounce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483375"/>
            <a:ext cx="70389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Ответив в своем тест плане на вышеперечисленные вопросы, можно считать, что у вас на руках уже есть хороший черновик документа по планированию тестирования.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Чтобы документ приобрел серьезный вид, необходимо дополнить его следующими пунктами: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Окружение тестируемой системы (описание программно-аппаратных средств)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Необходимое для тестирования оборудование и программные средства (программы для автоматизированного тестирования и т.д.)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Риски и пути их разрешения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Чаще всего на практике приходится сталкиваться со следующими видами тест планов: </a:t>
            </a:r>
            <a:endParaRPr sz="1800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Мастер Тест План (Master Plan or Master Test Plan) - документ, являющийся статичным в силу того, что содержит в себе высокоуровневую информацию, которая не подвержена частому изменению в процессе тестирования и пересмотра требований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Тест План (Test Plan) - содержит более конкретную информацию по стратегии, видам тестировании, расписанию выполнения работ, является документом, который постоянно претерпевает изменения, отражающие реальное положение дел на проекте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- План Приемочных Испытаний (Product Acceptance Plan) - документ, описывающий набор действий, связанных с приемочным тестированием (стратегия, дата проведения, ответственные работники)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В повседневной жизни на проекте может быть один Мастер Тест План и несколько детальных тест планов, описывающих отдельные модули одного приложения. </a:t>
            </a:r>
            <a:endParaRPr sz="1800"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увеличения ценности Вашего тест плана рекомендуется проводить его периодическое рецензирование со стороны участников проектной группы. Это можно сделать, просто договорившись между собой или же реализовать в виде "процедуры утверждения". Каждый из перечисленных участников проекта, перед утверждением, проведет рецензию и внесет свои комментарии и предложения, которые помогут сделать Ваш тест план более полным и качественным. Ответственным за создание тест-плана, как правило, является ведущий тестировщик (тест-лид).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Качественный тест-план обладает большинством свойств качественных требований, а также расширяет их набор следующими пунктами:</a:t>
            </a:r>
            <a:endParaRPr sz="1800"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Реалистичность (запланированный подход реально выполним).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Гибкость (качественный тест план должен быть построен таким образом, чтобы при возникновении непредвиденных обстоятельств допускать быстрое изменение любой из своих частей без нарушения взаимосвязи с другими частями).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- Согласованность с общим проектным планом и иными отдельными планами (например, планом разработки).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Тест-план включает в себя следующие разделы.</a:t>
            </a:r>
            <a:endParaRPr sz="1800"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336125" y="997950"/>
            <a:ext cx="70389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Цель (purpose). Предельно краткое описание цели разработки приложения (в этом разделе информация подаётся в сжатом виде и в контексте того, на что следует обращать первостепенное внимание при организации тестирования и повышения качества).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Области, подвергаемые тестированию (features to be tested). Перечень функций и/или нефункциональных особенностей приложения, которые будут подвергнуты тестированию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Области, не подвергаемые тестированию (features not to be tested). Перечень функций и/или нефункциональных особенностей приложения, которые не будут подвергнуты тестированию. Причины исключения той или иной области из списка тестируемых могут быть самыми различными - от предельно низкой их важности для заказчика до нехватки времени или иных ресурсов.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- Тестовая стратегия (test strategy) и подходы (test approach). Описание процесса тестирования с точки зрения применяемых методов, подходов, видов тестирования, технологий, инструментальных средств.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Тест-план включает в себя следующие разделы.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023550"/>
            <a:ext cx="70389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- Критерии (criteria). Этот раздел включает следующие подразделы: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- Приёмочные критерии, критерии качества (acceptance criteria) — любые объективные показатели качества, которым разрабатываемый продукт должен соответствовать с точки зрения заказчика или пользователя, чтобы считаться готовым к эксплуатации.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 - Критерии начала тестирования (entry criteria) — перечень условий, при выполнении которых команда приступает к тестированию. - Критерии приостановки тестирования (suspension criteria) — перечень условий, при выполнении которых тестирование приостанавливается. Наличие этого критерия страхует команду от бессмысленной траты усилий в условиях, когда тестирование не принесёт ожидаемой пользы.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- Критерии возобновления тестирования (resumption criteria) — перечень условий, при выполнении которых тестирование возобновляется.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/>
              <a:t>- Критерии завершения тестирования (exit criteria) — перечень условий, при выполнении которых тестирование завершается. Наличие этого критерия страхует команду как от преждевременного прекращения тестирования, так и от продолжения тестирования в условиях, когда оно уже перестаёт приносить ощутимый эффект.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Тест-план включает в себя следующие разделы.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952750"/>
            <a:ext cx="70389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Ресурсы (resources). В данном разделе тест плана перечисляются все необходимые для успешной реализации стратегии тестирования ресурсы, которые в общем случае можно разделить на: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программные ресурсы (например,какое ПО необходимо команде тестировщиков);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аппаратные ресурсы (какое аппаратное обеспечение, в каком количестве и к какому моменту необходимо команде тестировщиков);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человеческие ресурсы (сколько специалистов какого уровня и со знаниями в каких областях должно подключиться к команде тестировщиков в тот или иной момент времени);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временные ресурсы (сколько по времени займёт выполнение тех или иных работ);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latin typeface="Lato"/>
                <a:ea typeface="Lato"/>
                <a:cs typeface="Lato"/>
                <a:sym typeface="Lato"/>
              </a:rPr>
              <a:t>План </a:t>
            </a:r>
            <a:endParaRPr sz="36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Планирование и отчётность.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2. Задачи планирования.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 Тест план.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4. Виды тест планов.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5. Метрики.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Тест-план включает в себя следующие разделы.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1297500" y="997800"/>
            <a:ext cx="70389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Расписание (test schedule). Фактически это календарь, в котором указано, что и к какому моменту должно быть сделано. Особое внимание уделяется т.н. «ключевым точкам» (milestones), к моменту наступления которых должен быть получен некий значимый результат.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Роли и ответственность (roles and responsibility). Перечень необходимых ролей (например, «ведущий тестировщик», «эксперт по оптимизации производительности») и область ответственности специалистов, выполняющих эти роли.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Оценка рисков (risk evaluation). Перечень рисков, которые с высокой вероятностью могут возникнуть в процессе работы над проектом. По каждому риску даётся оценка представляемой им угрозы и приводятся варианты выхода из ситуации. - Документация (documentation). Перечень используемой тестовой документации с указанием, кто и когда должен её готовить и кому передавать.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Метрики (metrics). Числовые характеристики показателей качества, способы их оценки, формулы.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являются мощнейшим средством сбора и анализа информации.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 помощью метрик можно показать заказчику, на каком этапе находится разрабатываемый продукт и показать насколько мы укладываемся в план по всем ключевым показателям разработки».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Например: «Реализовано 79 % требований , за последние три спринта тестовое покрытие выросло с 63 % до 71 %, а общий показатель прохождения тест-кейсов вырос с 85 % до 89»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300">
                <a:latin typeface="Lato"/>
                <a:ea typeface="Lato"/>
                <a:cs typeface="Lato"/>
                <a:sym typeface="Lato"/>
              </a:rPr>
              <a:t>Чтобы оперировать всеми этими числами (а они нужны не только для отчётности, но и для организации работы проектной команды), их нужно как-то вычислить. 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Именно это и позволяют сделать метрики. Затем вычисленные значения можно использовать для: - принятия решений о начале, приостановке, возобновлении или прекращении тестирования;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определения степени соответствия продукта заявленным критериям качества;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определения степени отклонения фактического развития проекта от плана;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выявления «узких мест», потенциальных рисков; - оценки результативности принятых управленческих решений;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- подготовки объективной информативной отчётности;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300">
                <a:latin typeface="Lato"/>
                <a:ea typeface="Lato"/>
                <a:cs typeface="Lato"/>
                <a:sym typeface="Lato"/>
              </a:rPr>
              <a:t>Метрики могут быть как прямыми (не требуют вычислений), так и расчётными (вычисляются по формуле). 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1297500" y="1024975"/>
            <a:ext cx="70389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Типичные примеры прямых метрик — количество разработанных тест-кейсов, количество найденных дефектов и т.д. В тестировании существует большое количество общепринятых метрик, многие из которых могут быть собраны автоматически с использованием инструментальных средств управления проектами.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/>
              <a:t>Например: - процентное отношение выполненных или не выполненных тест-кейсов ко всем имеющимся;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/>
              <a:t>- процентный показатель успешного прохождения тест-кейсов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/>
              <a:t>- процентный показатель заблокированных тест-кейсов;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/>
              <a:t>- плотность распределения дефектов;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/>
              <a:t>- эффективность устранения дефектов;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/>
              <a:t>- распределение дефектов по важности и срочности;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/>
              <a:t>- другие.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100"/>
              <a:t>Также существуют так называемые “метрики покрытия”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Lato"/>
                <a:ea typeface="Lato"/>
                <a:cs typeface="Lato"/>
                <a:sym typeface="Lato"/>
              </a:rPr>
              <a:t>Покрытие (coverage) - процентное выражение степени, в которой исследуемый элемент (coverage) затронут соответствующим набором тест-кейсов.</a:t>
            </a:r>
            <a:endParaRPr sz="1400"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Самыми простыми представителями метрик покрытия можно считать: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Метрику покрытия требований (требование считается «покрытым», если на него ссылается хотя бы один тест-кейс).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Метрику плотности покрытия требований (учитывается, сколько тест-кейсов ссылается на несколько требований).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Метрику покрытия классов эквивалентности (анализируется, сколько классов эквивалентности затронуто тест-кейсами).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Метрику покрытия граничных условий (анализируется, сколько значений из группы граничных условий затронуто тест-кейсами).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303125"/>
            <a:ext cx="7038900" cy="4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Что такое планирование.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Каждый тестировщик в своей работе рано или поздно сталкивается с тестированием крупных проектов,в которых требования занимают сотни страниц и более. В такой ситуации мы задаёмся такими вопросами, как: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Когда и с чего начать?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Всё ли необходимое для выполнения работы у нас есть? Если нет, где взять недостающее?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В какой последовательности выполнять разные виды работ? - Как распределить ответственность между участниками команды?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Как организовать отчётность перед заинтересованными лицами? - Как объективно определять прогресс и достигнутые успехи?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Как заранее увидеть возможные проблемы, чтобы успеть их предотвратить?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- Как организовать нашу работу так, чтобы при минимуме затрат получить максимум результата?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297500" y="161500"/>
            <a:ext cx="7038900" cy="4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 задача сама по себе огромна, потому мы рассмотрим лишь малую её часть, с которой многим тестировщикам приходится иметь дело, — планирование и отчётность.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жизненном цикле тестирования: каждая итерация начинается с планирования и заканчивается отчётностью(анализом), которая становится основой для планирования следующей итерации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2478625" y="1409800"/>
            <a:ext cx="1396800" cy="4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Отчетность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622275" y="1409800"/>
            <a:ext cx="1590000" cy="4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</a:t>
            </a:r>
            <a:r>
              <a:rPr lang="ru"/>
              <a:t>    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920625" y="1602925"/>
            <a:ext cx="651300" cy="1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6"/>
          <p:cNvCxnSpPr/>
          <p:nvPr/>
        </p:nvCxnSpPr>
        <p:spPr>
          <a:xfrm>
            <a:off x="5851850" y="1995600"/>
            <a:ext cx="6309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/>
          <p:nvPr/>
        </p:nvCxnSpPr>
        <p:spPr>
          <a:xfrm flipH="1">
            <a:off x="5137375" y="2356100"/>
            <a:ext cx="133890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3508550" y="2909850"/>
            <a:ext cx="1570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2388350" y="2478450"/>
            <a:ext cx="11202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endCxn id="151" idx="2"/>
          </p:cNvCxnSpPr>
          <p:nvPr/>
        </p:nvCxnSpPr>
        <p:spPr>
          <a:xfrm flipH="1" rot="10800000">
            <a:off x="2394925" y="1860400"/>
            <a:ext cx="7821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/>
          <p:nvPr/>
        </p:nvSpPr>
        <p:spPr>
          <a:xfrm>
            <a:off x="3399175" y="2072850"/>
            <a:ext cx="17895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Работа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 Взаимосвязь между планированием и отчётностью.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Таким образом, планирование и отчётность находятся в тесной взаимосвязи т.е получается что: - Без качественного планирования не ясно, кому и что нужно делать.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Когда не ясно, кому и что нужно делать, работа выполняется плохо.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Когда работа выполнена плохо и не ясны точные причины, невозможно сделать правильных выводов о том, как исправить ситуацию.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Без правильных выводов невозможно создать качественный отчёт о результатах работы.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Без качественного отчёта о результатах работы невозможно создать качественный план дальнейшей работы.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Поэтому, навыки хорошего планирования и написания качественных отчётов нам необходимы.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15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300">
                <a:latin typeface="Lato"/>
                <a:ea typeface="Lato"/>
                <a:cs typeface="Lato"/>
                <a:sym typeface="Lato"/>
              </a:rPr>
              <a:t>Планирование (Planning) — непрерывный процесс принятия управленческих решений и методической организации усилий по их реализации с целью обеспечения качества некоторого процесса на протяжении длительного периода времени. 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- совокупность процессов по: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созданию стратегии тестирования;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оценке трудозатрат;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прогнозированию сроков;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назначению и оптимизации ресурсов;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- контролю выполнения задач.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300">
                <a:latin typeface="Lato"/>
                <a:ea typeface="Lato"/>
                <a:cs typeface="Lato"/>
                <a:sym typeface="Lato"/>
              </a:rPr>
              <a:t>Отчётность (reporting) - это сбор и распространение информации о результатах работы (включая текущий статус, оценку прогресса и прогноз развития ситуации). 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высокоуровневым задачам отчётности относятся: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сбор, агрегация и предоставление в удобной для восприятия форме объективной информации о результатах работы;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формирование оценки текущего статуса и прогресса (в сравнении с планом);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обозначение существующих и возможных проблем (если такие есть);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формирование прогноза развития ситуации и фиксация рекомендаций по устранению проблем и повышению эффективности работы.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Планирование и отчётность относятся к области управления проектом.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Задачи планирования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высокоуровневым задачам планирования относятся: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снижение неопределённости;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повышение эффективности;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улучшение понимания целей;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- создание основы для управления процессами.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Lato"/>
                <a:ea typeface="Lato"/>
                <a:cs typeface="Lato"/>
                <a:sym typeface="Lato"/>
              </a:rPr>
              <a:t>Тест план - это документ, который описывает весь объем работ по тестированию, и которым руководствуется специалист по обеспечению качества. </a:t>
            </a:r>
            <a:endParaRPr sz="14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011225"/>
            <a:ext cx="70389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план включает в себя: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описание объекта тестирования;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цели тестирования и объем работ;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стратегию тестирования (методика, инструменты);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приоритеты проекта и роль тестирования в общем процессе;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процесс тестирования (график работ, критерии начала и окончания тестирования, специальные знания, оценка рисков);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тестовую среду;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- тестовые сценарии (тест кейсы).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