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9" r:id="rId5"/>
    <p:sldId id="268" r:id="rId6"/>
    <p:sldId id="267" r:id="rId7"/>
    <p:sldId id="262" r:id="rId8"/>
    <p:sldId id="259" r:id="rId9"/>
    <p:sldId id="260" r:id="rId10"/>
    <p:sldId id="261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20FBAB4-136F-47A6-B463-47336705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6D799C3-C908-4BAD-A582-F71C304D4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B0B8778-6E7B-45E5-819E-FB5E1CD0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0124E0-08E3-49D7-8DD7-80CDE4C2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A129D74-10EC-4181-A0F6-EC6CFD90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5D3F920-21C8-40C5-8D28-FA3AEBE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827BFA2-CEEC-44BF-935D-12A38C17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D3953A7-BEF7-4987-84E6-F29BD4F0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0A79010-B7F8-4E61-9C48-B12DDE1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E5F21F-98F4-428C-BC25-EE95C2DC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37C313A-5543-4D78-AC7A-DDF588FBE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C2A1202-DB8D-4D40-BA24-EC18FB46F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CFA4C00-433E-4905-9298-00A1FBE0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E798C37-991F-478A-9139-94A101E6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38C6F37-E6E6-457E-970C-1C9B5BDD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947639B-9AB6-4812-96CE-C7FDC17B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0A97D5E-3850-4A39-87F0-9A7CC542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2867316-B6D0-437C-96A6-3E228BD3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1999144-50C4-4AF3-AF22-0A218D46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FC2494A-6ECF-4380-8CCF-1AF9BD63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4A2534F-3EEF-4B30-A0F1-980E17F7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C71921C-601A-4CD7-96EB-3037215E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27EF7A5-6FDC-43C5-84F2-5D2056F2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070E609-D2E2-4EA6-AE5A-F2A057ED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ED7EEC9-6852-407E-A1C7-CA15FE2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61DD73-68F9-4852-8DF2-F62C81CC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ABE2D1D-0E32-4ED3-A88E-F31BC07B9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63FCD7-8778-4046-A983-518E7C1CA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C21199C-C2F4-47BA-AEAA-8FBFD4FB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7C31222-3B9E-432E-A2C3-C137FC02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A8B43DB-AD25-4CAF-9659-65488621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C03F8D-AAF5-42B2-A593-F74330C5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AD5106A-8726-4430-9140-78EF5CC9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F1BE441-51A9-4F85-B85B-A99F1702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9FDCD2B-4E49-4A79-8484-93B3CDFD9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13AD4A8-849F-46C9-8A60-DDC5B1AB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9457DCDD-8BD5-4836-886D-D52A7537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527BCC5A-70E4-40B3-ACEE-4AE1E4D5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155B08B5-0CDE-40FE-9B35-C237F6DF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122A614-F7AD-4717-811C-587D10EE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872593F-6F7F-46D2-8941-8D632A4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7ACF0FB-79E3-4C88-AF8A-CDAABD3C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3A99AA1-82EE-4FDA-8BE5-F6B420A3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335DF15-DE8F-43BC-9DC3-9DDAB18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C9220BF-885F-40E7-997F-31FAD0A6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2051A36-006D-4C75-A951-5D3094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F9F967-BD72-437F-8353-B26ABC4E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DCF98D7-FFE0-49E1-B1A8-1B135A98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4D7E2DB-F682-43B0-AD47-D6F0BFC87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F5F490D-1694-40C8-A5FD-98F4B21D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0A19036-1497-49F8-BDC0-1890E4C4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5F6B2AA-65C4-45E7-81D7-A693C62F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1308DC1-C50E-4AAB-AF3C-1A7C5D0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A6F84D3-8C5A-4B1A-B153-725D39334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07DEACF-5AA6-414C-8F0E-7F4F28169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7E04A80-CCA8-4B4A-8C79-54456287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7C62A3E-2091-4BA7-BA5B-B19E6CA8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15C6785-B363-4736-A4F2-17B73D3E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60070918-6D1C-4B1D-A9D3-972688EE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F198829-3668-491B-B808-69ACB389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77BBA74-908D-47D4-B5B3-6EC37488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2C06-9025-4D76-B3EF-265CE2A6784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18F2037-851B-46D7-8A44-ADC1F6C3F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FCB2C9A-B990-41DF-BDB1-EB5A238B2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171C-4940-4C6A-B1A9-ADCCCABE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ainlp.github.io/attacut/survey.html#id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RiLg-LuEs" TargetMode="External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RiLg-LuEs" TargetMode="External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sic-Wandee/Worksho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-python.readthedocs.io/installation.html#downloading-python-bindings-for-selenium" TargetMode="External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rummy.com/software/BeautifulSoup/bs4/doc/#problems-after-installation" TargetMode="External"/><Relationship Id="rId4" Type="http://schemas.openxmlformats.org/officeDocument/2006/relationships/hyperlink" Target="https://sites.google.com/a/chromium.org/chromedriver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tip.com/topic/3939748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ntip.com/topic/3939748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tip.com/topic/3427048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aiNLP/docker-thai-tokenizers" TargetMode="External"/><Relationship Id="rId2" Type="http://schemas.openxmlformats.org/officeDocument/2006/relationships/hyperlink" Target="https://pythainlp.github.io/attacut/survey.html#id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DB1C9D-265A-405F-8BD7-AA9412D0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3717"/>
            <a:ext cx="9144000" cy="2387600"/>
          </a:xfrm>
        </p:spPr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76840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_images/previous-work-spectrum.png">
            <a:extLst>
              <a:ext uri="{FF2B5EF4-FFF2-40B4-BE49-F238E27FC236}">
                <a16:creationId xmlns:a16="http://schemas.microsoft.com/office/drawing/2014/main" id="{C52897F4-609C-4DB6-B422-0E2EB018B2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543" y="335248"/>
            <a:ext cx="8184658" cy="549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5A0C097-99DA-4996-988B-55E27269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39" y="859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Performance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51764C3-701E-4042-B1B4-B952744A8747}"/>
              </a:ext>
            </a:extLst>
          </p:cNvPr>
          <p:cNvSpPr/>
          <p:nvPr/>
        </p:nvSpPr>
        <p:spPr>
          <a:xfrm>
            <a:off x="391682" y="6079709"/>
            <a:ext cx="5704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https://pythainlp.github.io/attacut/survey.html#id1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1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A456DD-AEE1-449D-84ED-8F44AE41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4" y="471003"/>
            <a:ext cx="5341218" cy="558900"/>
          </a:xfrm>
        </p:spPr>
        <p:txBody>
          <a:bodyPr>
            <a:normAutofit/>
          </a:bodyPr>
          <a:lstStyle/>
          <a:p>
            <a:r>
              <a:rPr lang="en-US" sz="3200" dirty="0"/>
              <a:t>Word2vec</a:t>
            </a:r>
            <a:endParaRPr lang="en-US" dirty="0"/>
          </a:p>
        </p:txBody>
      </p:sp>
      <p:grpSp>
        <p:nvGrpSpPr>
          <p:cNvPr id="35" name="กลุ่ม 34">
            <a:extLst>
              <a:ext uri="{FF2B5EF4-FFF2-40B4-BE49-F238E27FC236}">
                <a16:creationId xmlns:a16="http://schemas.microsoft.com/office/drawing/2014/main" id="{80AC9098-E58E-45D4-A262-FDC25AD659AB}"/>
              </a:ext>
            </a:extLst>
          </p:cNvPr>
          <p:cNvGrpSpPr/>
          <p:nvPr/>
        </p:nvGrpSpPr>
        <p:grpSpPr>
          <a:xfrm>
            <a:off x="1183908" y="2376772"/>
            <a:ext cx="3147460" cy="2500161"/>
            <a:chOff x="1183908" y="1937085"/>
            <a:chExt cx="3147460" cy="2500161"/>
          </a:xfrm>
        </p:grpSpPr>
        <p:cxnSp>
          <p:nvCxnSpPr>
            <p:cNvPr id="10" name="ลูกศรเชื่อมต่อแบบตรง 9">
              <a:extLst>
                <a:ext uri="{FF2B5EF4-FFF2-40B4-BE49-F238E27FC236}">
                  <a16:creationId xmlns:a16="http://schemas.microsoft.com/office/drawing/2014/main" id="{1D4A8096-74A3-4664-8672-9B99AD9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4420" y="1937085"/>
              <a:ext cx="0" cy="250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ลูกศรเชื่อมต่อแบบตรง 14">
              <a:extLst>
                <a:ext uri="{FF2B5EF4-FFF2-40B4-BE49-F238E27FC236}">
                  <a16:creationId xmlns:a16="http://schemas.microsoft.com/office/drawing/2014/main" id="{F9E91B5B-4527-4A39-ACA3-160CBD01B9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3908" y="4061861"/>
              <a:ext cx="3147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กล่องข้อความ 16">
              <a:extLst>
                <a:ext uri="{FF2B5EF4-FFF2-40B4-BE49-F238E27FC236}">
                  <a16:creationId xmlns:a16="http://schemas.microsoft.com/office/drawing/2014/main" id="{9E07DB8C-0994-4957-B1E0-C73AC78A7D99}"/>
                </a:ext>
              </a:extLst>
            </p:cNvPr>
            <p:cNvSpPr txBox="1"/>
            <p:nvPr/>
          </p:nvSpPr>
          <p:spPr>
            <a:xfrm>
              <a:off x="1845182" y="2192029"/>
              <a:ext cx="7425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apple</a:t>
              </a:r>
              <a:endParaRPr lang="en-US" sz="1400" b="1" dirty="0"/>
            </a:p>
            <a:p>
              <a:r>
                <a:rPr lang="en-US" sz="1200" dirty="0"/>
                <a:t>(0.2, 0.6)</a:t>
              </a:r>
            </a:p>
          </p:txBody>
        </p:sp>
        <p:sp>
          <p:nvSpPr>
            <p:cNvPr id="21" name="วงรี 20">
              <a:extLst>
                <a:ext uri="{FF2B5EF4-FFF2-40B4-BE49-F238E27FC236}">
                  <a16:creationId xmlns:a16="http://schemas.microsoft.com/office/drawing/2014/main" id="{4D9E9DC1-8F29-45B8-A997-42DD9ACC78A0}"/>
                </a:ext>
              </a:extLst>
            </p:cNvPr>
            <p:cNvSpPr/>
            <p:nvPr/>
          </p:nvSpPr>
          <p:spPr>
            <a:xfrm flipH="1" flipV="1">
              <a:off x="2108040" y="2705715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วงรี 21">
              <a:extLst>
                <a:ext uri="{FF2B5EF4-FFF2-40B4-BE49-F238E27FC236}">
                  <a16:creationId xmlns:a16="http://schemas.microsoft.com/office/drawing/2014/main" id="{988B941C-8DAE-4AB3-AE0D-7EE7284352BA}"/>
                </a:ext>
              </a:extLst>
            </p:cNvPr>
            <p:cNvSpPr/>
            <p:nvPr/>
          </p:nvSpPr>
          <p:spPr>
            <a:xfrm flipH="1" flipV="1">
              <a:off x="2510800" y="2955314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วงรี 22">
              <a:extLst>
                <a:ext uri="{FF2B5EF4-FFF2-40B4-BE49-F238E27FC236}">
                  <a16:creationId xmlns:a16="http://schemas.microsoft.com/office/drawing/2014/main" id="{EA7ACE4E-DE07-4FC4-AB9B-522332C72363}"/>
                </a:ext>
              </a:extLst>
            </p:cNvPr>
            <p:cNvSpPr/>
            <p:nvPr/>
          </p:nvSpPr>
          <p:spPr>
            <a:xfrm flipH="1" flipV="1">
              <a:off x="3181660" y="3652777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ลูกศรเชื่อมต่อแบบตรง 24">
              <a:extLst>
                <a:ext uri="{FF2B5EF4-FFF2-40B4-BE49-F238E27FC236}">
                  <a16:creationId xmlns:a16="http://schemas.microsoft.com/office/drawing/2014/main" id="{526FA853-1264-4BE4-BFBF-03F317FEB10C}"/>
                </a:ext>
              </a:extLst>
            </p:cNvPr>
            <p:cNvCxnSpPr>
              <a:endCxn id="21" idx="0"/>
            </p:cNvCxnSpPr>
            <p:nvPr/>
          </p:nvCxnSpPr>
          <p:spPr>
            <a:xfrm flipV="1">
              <a:off x="1684420" y="2773115"/>
              <a:ext cx="462066" cy="12887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ลูกศรเชื่อมต่อแบบตรง 25">
              <a:extLst>
                <a:ext uri="{FF2B5EF4-FFF2-40B4-BE49-F238E27FC236}">
                  <a16:creationId xmlns:a16="http://schemas.microsoft.com/office/drawing/2014/main" id="{88A1931A-B9D5-443E-A444-C5AE58C27CEC}"/>
                </a:ext>
              </a:extLst>
            </p:cNvPr>
            <p:cNvCxnSpPr>
              <a:cxnSpLocks/>
              <a:endCxn id="22" idx="7"/>
            </p:cNvCxnSpPr>
            <p:nvPr/>
          </p:nvCxnSpPr>
          <p:spPr>
            <a:xfrm flipV="1">
              <a:off x="1682628" y="3012843"/>
              <a:ext cx="839433" cy="10490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>
              <a:extLst>
                <a:ext uri="{FF2B5EF4-FFF2-40B4-BE49-F238E27FC236}">
                  <a16:creationId xmlns:a16="http://schemas.microsoft.com/office/drawing/2014/main" id="{B31124D6-1924-4CBB-B389-98376E2B74A6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V="1">
              <a:off x="1682627" y="3710306"/>
              <a:ext cx="1510294" cy="345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กล่องข้อความ 31">
              <a:extLst>
                <a:ext uri="{FF2B5EF4-FFF2-40B4-BE49-F238E27FC236}">
                  <a16:creationId xmlns:a16="http://schemas.microsoft.com/office/drawing/2014/main" id="{6675FD75-46F3-4288-B854-8460ABA754BD}"/>
                </a:ext>
              </a:extLst>
            </p:cNvPr>
            <p:cNvSpPr txBox="1"/>
            <p:nvPr/>
          </p:nvSpPr>
          <p:spPr>
            <a:xfrm>
              <a:off x="2409344" y="2477984"/>
              <a:ext cx="11658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banana</a:t>
              </a:r>
              <a:endParaRPr lang="en-US" sz="1400" b="1" dirty="0"/>
            </a:p>
            <a:p>
              <a:pPr algn="ctr"/>
              <a:r>
                <a:rPr lang="en-US" sz="1200" dirty="0"/>
                <a:t>(0.3, 0.5)</a:t>
              </a:r>
            </a:p>
          </p:txBody>
        </p:sp>
        <p:sp>
          <p:nvSpPr>
            <p:cNvPr id="33" name="กล่องข้อความ 32">
              <a:extLst>
                <a:ext uri="{FF2B5EF4-FFF2-40B4-BE49-F238E27FC236}">
                  <a16:creationId xmlns:a16="http://schemas.microsoft.com/office/drawing/2014/main" id="{168DBBA8-9BAB-4CCE-91B3-057D2657F34B}"/>
                </a:ext>
              </a:extLst>
            </p:cNvPr>
            <p:cNvSpPr txBox="1"/>
            <p:nvPr/>
          </p:nvSpPr>
          <p:spPr>
            <a:xfrm>
              <a:off x="3028794" y="3146985"/>
              <a:ext cx="13025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protection</a:t>
              </a:r>
              <a:endParaRPr lang="en-US" sz="1400" b="1" dirty="0"/>
            </a:p>
            <a:p>
              <a:pPr algn="ctr"/>
              <a:r>
                <a:rPr lang="en-US" sz="1200" dirty="0"/>
                <a:t>(0.8, 0.1)</a:t>
              </a:r>
            </a:p>
          </p:txBody>
        </p:sp>
      </p:grp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E87C5E24-EAAE-4BF1-B93C-0D872CE21A3D}"/>
              </a:ext>
            </a:extLst>
          </p:cNvPr>
          <p:cNvSpPr txBox="1"/>
          <p:nvPr/>
        </p:nvSpPr>
        <p:spPr>
          <a:xfrm>
            <a:off x="5099851" y="2828177"/>
            <a:ext cx="60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similarity(</a:t>
            </a:r>
            <a:r>
              <a:rPr lang="en-US" b="1" dirty="0"/>
              <a:t>apple</a:t>
            </a:r>
            <a:r>
              <a:rPr lang="en-US" dirty="0"/>
              <a:t>, </a:t>
            </a:r>
            <a:r>
              <a:rPr lang="en-US" b="1" dirty="0"/>
              <a:t>banana</a:t>
            </a:r>
            <a:r>
              <a:rPr lang="en-US" dirty="0"/>
              <a:t>) = (0.2 </a:t>
            </a:r>
            <a:r>
              <a:rPr lang="en-US" sz="1400" dirty="0"/>
              <a:t>X</a:t>
            </a:r>
            <a:r>
              <a:rPr lang="en-US" dirty="0"/>
              <a:t> 0.3) + (0.6 </a:t>
            </a:r>
            <a:r>
              <a:rPr lang="en-US" sz="1400" dirty="0"/>
              <a:t>X </a:t>
            </a:r>
            <a:r>
              <a:rPr lang="en-US" dirty="0"/>
              <a:t>0.5) = 0.36 </a:t>
            </a:r>
          </a:p>
        </p:txBody>
      </p:sp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4312A353-89BD-44C2-A106-FF79C7FEE1CA}"/>
              </a:ext>
            </a:extLst>
          </p:cNvPr>
          <p:cNvSpPr txBox="1"/>
          <p:nvPr/>
        </p:nvSpPr>
        <p:spPr>
          <a:xfrm>
            <a:off x="5099851" y="3257521"/>
            <a:ext cx="60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similarity(</a:t>
            </a:r>
            <a:r>
              <a:rPr lang="en-US" b="1" dirty="0"/>
              <a:t>banana</a:t>
            </a:r>
            <a:r>
              <a:rPr lang="en-US" dirty="0"/>
              <a:t>, </a:t>
            </a:r>
            <a:r>
              <a:rPr lang="en-US" b="1" dirty="0"/>
              <a:t>protection</a:t>
            </a:r>
            <a:r>
              <a:rPr lang="en-US" dirty="0"/>
              <a:t>) = 0.23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E3A1C7CB-054E-4144-9E9C-57A3B858F2E9}"/>
              </a:ext>
            </a:extLst>
          </p:cNvPr>
          <p:cNvSpPr txBox="1"/>
          <p:nvPr/>
        </p:nvSpPr>
        <p:spPr>
          <a:xfrm>
            <a:off x="587944" y="5751629"/>
            <a:ext cx="698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information: </a:t>
            </a:r>
          </a:p>
          <a:p>
            <a:r>
              <a:rPr lang="en-US" dirty="0">
                <a:hlinkClick r:id="rId2"/>
              </a:rPr>
              <a:t>https://arxiv.org/pdf/1301.3781.pdf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https://www.youtube.com/watch?v=gCRiLg-LuEs</a:t>
            </a:r>
            <a:endParaRPr lang="en-US" dirty="0"/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2C3D21C7-D1DF-410D-8A4C-0001688E4500}"/>
              </a:ext>
            </a:extLst>
          </p:cNvPr>
          <p:cNvSpPr txBox="1"/>
          <p:nvPr/>
        </p:nvSpPr>
        <p:spPr>
          <a:xfrm>
            <a:off x="745824" y="1068114"/>
            <a:ext cx="847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is a model used to create word embeddings which are vector representations of a particular word.</a:t>
            </a:r>
          </a:p>
        </p:txBody>
      </p:sp>
    </p:spTree>
    <p:extLst>
      <p:ext uri="{BB962C8B-B14F-4D97-AF65-F5344CB8AC3E}">
        <p14:creationId xmlns:p14="http://schemas.microsoft.com/office/powerpoint/2010/main" val="328560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A456DD-AEE1-449D-84ED-8F44AE41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4" y="471003"/>
            <a:ext cx="5228656" cy="558900"/>
          </a:xfrm>
        </p:spPr>
        <p:txBody>
          <a:bodyPr>
            <a:normAutofit fontScale="90000"/>
          </a:bodyPr>
          <a:lstStyle/>
          <a:p>
            <a:r>
              <a:rPr lang="en-US" dirty="0"/>
              <a:t>Language modeling </a:t>
            </a:r>
          </a:p>
        </p:txBody>
      </p:sp>
      <p:sp>
        <p:nvSpPr>
          <p:cNvPr id="3" name="ชื่อเรื่อง 1">
            <a:extLst>
              <a:ext uri="{FF2B5EF4-FFF2-40B4-BE49-F238E27FC236}">
                <a16:creationId xmlns:a16="http://schemas.microsoft.com/office/drawing/2014/main" id="{03764E31-B3C6-49A4-951F-FA78891F0DEB}"/>
              </a:ext>
            </a:extLst>
          </p:cNvPr>
          <p:cNvSpPr txBox="1">
            <a:spLocks/>
          </p:cNvSpPr>
          <p:nvPr/>
        </p:nvSpPr>
        <p:spPr>
          <a:xfrm>
            <a:off x="587944" y="1073660"/>
            <a:ext cx="8505256" cy="5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Statistical prediction for how strings are produced in a language </a:t>
            </a:r>
          </a:p>
        </p:txBody>
      </p: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575B55D9-A422-4231-8239-EF2E279BAAA9}"/>
              </a:ext>
            </a:extLst>
          </p:cNvPr>
          <p:cNvGrpSpPr/>
          <p:nvPr/>
        </p:nvGrpSpPr>
        <p:grpSpPr>
          <a:xfrm>
            <a:off x="716126" y="2113141"/>
            <a:ext cx="4866665" cy="2597976"/>
            <a:chOff x="1706380" y="2071715"/>
            <a:chExt cx="4866665" cy="2597976"/>
          </a:xfrm>
        </p:grpSpPr>
        <p:sp>
          <p:nvSpPr>
            <p:cNvPr id="4" name="วงรี 3">
              <a:extLst>
                <a:ext uri="{FF2B5EF4-FFF2-40B4-BE49-F238E27FC236}">
                  <a16:creationId xmlns:a16="http://schemas.microsoft.com/office/drawing/2014/main" id="{39F51DA1-55E3-4584-BCD4-29ADF001D7BD}"/>
                </a:ext>
              </a:extLst>
            </p:cNvPr>
            <p:cNvSpPr/>
            <p:nvPr/>
          </p:nvSpPr>
          <p:spPr>
            <a:xfrm flipH="1" flipV="1">
              <a:off x="245976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วงรี 4">
              <a:extLst>
                <a:ext uri="{FF2B5EF4-FFF2-40B4-BE49-F238E27FC236}">
                  <a16:creationId xmlns:a16="http://schemas.microsoft.com/office/drawing/2014/main" id="{1B5182CA-D96B-42A3-8455-A5D4973510AB}"/>
                </a:ext>
              </a:extLst>
            </p:cNvPr>
            <p:cNvSpPr/>
            <p:nvPr/>
          </p:nvSpPr>
          <p:spPr>
            <a:xfrm flipH="1" flipV="1">
              <a:off x="277579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วงรี 5">
              <a:extLst>
                <a:ext uri="{FF2B5EF4-FFF2-40B4-BE49-F238E27FC236}">
                  <a16:creationId xmlns:a16="http://schemas.microsoft.com/office/drawing/2014/main" id="{D5EB0DA4-D28E-464F-85E6-29058CCD0457}"/>
                </a:ext>
              </a:extLst>
            </p:cNvPr>
            <p:cNvSpPr/>
            <p:nvPr/>
          </p:nvSpPr>
          <p:spPr>
            <a:xfrm flipH="1" flipV="1">
              <a:off x="309182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วงรี 6">
              <a:extLst>
                <a:ext uri="{FF2B5EF4-FFF2-40B4-BE49-F238E27FC236}">
                  <a16:creationId xmlns:a16="http://schemas.microsoft.com/office/drawing/2014/main" id="{75B0458E-55CE-49F5-90F1-B7A33FC3AA1E}"/>
                </a:ext>
              </a:extLst>
            </p:cNvPr>
            <p:cNvSpPr/>
            <p:nvPr/>
          </p:nvSpPr>
          <p:spPr>
            <a:xfrm flipH="1" flipV="1">
              <a:off x="340785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วงรี 7">
              <a:extLst>
                <a:ext uri="{FF2B5EF4-FFF2-40B4-BE49-F238E27FC236}">
                  <a16:creationId xmlns:a16="http://schemas.microsoft.com/office/drawing/2014/main" id="{A4D86780-CDE5-4B3E-8E2A-FC70D5ECDEB8}"/>
                </a:ext>
              </a:extLst>
            </p:cNvPr>
            <p:cNvSpPr/>
            <p:nvPr/>
          </p:nvSpPr>
          <p:spPr>
            <a:xfrm flipH="1" flipV="1">
              <a:off x="372388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ตัวเชื่อมต่อ: โค้ง 9">
              <a:extLst>
                <a:ext uri="{FF2B5EF4-FFF2-40B4-BE49-F238E27FC236}">
                  <a16:creationId xmlns:a16="http://schemas.microsoft.com/office/drawing/2014/main" id="{A3652FED-02ED-460D-BBFE-18481E483BB4}"/>
                </a:ext>
              </a:extLst>
            </p:cNvPr>
            <p:cNvCxnSpPr>
              <a:cxnSpLocks/>
              <a:stCxn id="4" idx="4"/>
              <a:endCxn id="8" idx="4"/>
            </p:cNvCxnSpPr>
            <p:nvPr/>
          </p:nvCxnSpPr>
          <p:spPr>
            <a:xfrm rot="5400000" flipH="1" flipV="1">
              <a:off x="3190227" y="3222848"/>
              <a:ext cx="12700" cy="1264120"/>
            </a:xfrm>
            <a:prstGeom prst="curvedConnector3">
              <a:avLst>
                <a:gd name="adj1" fmla="val 8166315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ตัวเชื่อมต่อ: โค้ง 14">
              <a:extLst>
                <a:ext uri="{FF2B5EF4-FFF2-40B4-BE49-F238E27FC236}">
                  <a16:creationId xmlns:a16="http://schemas.microsoft.com/office/drawing/2014/main" id="{C1DDC595-1748-40DE-9627-A3C238FC6A6E}"/>
                </a:ext>
              </a:extLst>
            </p:cNvPr>
            <p:cNvCxnSpPr>
              <a:cxnSpLocks/>
              <a:stCxn id="5" idx="4"/>
              <a:endCxn id="8" idx="4"/>
            </p:cNvCxnSpPr>
            <p:nvPr/>
          </p:nvCxnSpPr>
          <p:spPr>
            <a:xfrm rot="5400000" flipH="1" flipV="1">
              <a:off x="3348242" y="3380863"/>
              <a:ext cx="12700" cy="948090"/>
            </a:xfrm>
            <a:prstGeom prst="curvedConnector3">
              <a:avLst>
                <a:gd name="adj1" fmla="val 710526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: โค้ง 18">
              <a:extLst>
                <a:ext uri="{FF2B5EF4-FFF2-40B4-BE49-F238E27FC236}">
                  <a16:creationId xmlns:a16="http://schemas.microsoft.com/office/drawing/2014/main" id="{41C41FAA-7F94-47DA-9865-A2B3B7B5A0DA}"/>
                </a:ext>
              </a:extLst>
            </p:cNvPr>
            <p:cNvCxnSpPr>
              <a:cxnSpLocks/>
              <a:stCxn id="7" idx="4"/>
              <a:endCxn id="8" idx="4"/>
            </p:cNvCxnSpPr>
            <p:nvPr/>
          </p:nvCxnSpPr>
          <p:spPr>
            <a:xfrm rot="5400000" flipH="1" flipV="1">
              <a:off x="3664272" y="3696893"/>
              <a:ext cx="12700" cy="316030"/>
            </a:xfrm>
            <a:prstGeom prst="curvedConnector3">
              <a:avLst>
                <a:gd name="adj1" fmla="val 404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ตัวเชื่อมต่อ: โค้ง 25">
              <a:extLst>
                <a:ext uri="{FF2B5EF4-FFF2-40B4-BE49-F238E27FC236}">
                  <a16:creationId xmlns:a16="http://schemas.microsoft.com/office/drawing/2014/main" id="{BDE56E9F-6DE6-4808-B758-1C7604293D21}"/>
                </a:ext>
              </a:extLst>
            </p:cNvPr>
            <p:cNvCxnSpPr>
              <a:cxnSpLocks/>
              <a:stCxn id="6" idx="4"/>
              <a:endCxn id="8" idx="4"/>
            </p:cNvCxnSpPr>
            <p:nvPr/>
          </p:nvCxnSpPr>
          <p:spPr>
            <a:xfrm rot="5400000" flipH="1" flipV="1">
              <a:off x="3506257" y="3538878"/>
              <a:ext cx="12700" cy="632060"/>
            </a:xfrm>
            <a:prstGeom prst="curvedConnector3">
              <a:avLst>
                <a:gd name="adj1" fmla="val 576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กล่องข้อความ 29">
              <a:extLst>
                <a:ext uri="{FF2B5EF4-FFF2-40B4-BE49-F238E27FC236}">
                  <a16:creationId xmlns:a16="http://schemas.microsoft.com/office/drawing/2014/main" id="{60140082-C275-4876-AD7C-A03074D07065}"/>
                </a:ext>
              </a:extLst>
            </p:cNvPr>
            <p:cNvSpPr txBox="1"/>
            <p:nvPr/>
          </p:nvSpPr>
          <p:spPr>
            <a:xfrm>
              <a:off x="2635289" y="4023360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Context</a:t>
              </a:r>
            </a:p>
          </p:txBody>
        </p:sp>
        <p:sp>
          <p:nvSpPr>
            <p:cNvPr id="31" name="กล่องข้อความ 30">
              <a:extLst>
                <a:ext uri="{FF2B5EF4-FFF2-40B4-BE49-F238E27FC236}">
                  <a16:creationId xmlns:a16="http://schemas.microsoft.com/office/drawing/2014/main" id="{14A32320-FF60-4B8B-934B-5C256B855896}"/>
                </a:ext>
              </a:extLst>
            </p:cNvPr>
            <p:cNvSpPr txBox="1"/>
            <p:nvPr/>
          </p:nvSpPr>
          <p:spPr>
            <a:xfrm>
              <a:off x="3486158" y="4023360"/>
              <a:ext cx="774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next</a:t>
              </a:r>
            </a:p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 word </a:t>
              </a:r>
            </a:p>
          </p:txBody>
        </p:sp>
        <p:sp>
          <p:nvSpPr>
            <p:cNvPr id="32" name="กล่องข้อความ 31">
              <a:extLst>
                <a:ext uri="{FF2B5EF4-FFF2-40B4-BE49-F238E27FC236}">
                  <a16:creationId xmlns:a16="http://schemas.microsoft.com/office/drawing/2014/main" id="{2B0A1B4B-6032-4E3C-AB47-E5D64F2B2BD8}"/>
                </a:ext>
              </a:extLst>
            </p:cNvPr>
            <p:cNvSpPr txBox="1"/>
            <p:nvPr/>
          </p:nvSpPr>
          <p:spPr>
            <a:xfrm>
              <a:off x="1706380" y="2071715"/>
              <a:ext cx="4866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Prediction with p( next | full context)</a:t>
              </a:r>
            </a:p>
          </p:txBody>
        </p:sp>
      </p:grpSp>
      <p:sp>
        <p:nvSpPr>
          <p:cNvPr id="36" name="ลูกศร: ขวา 35">
            <a:extLst>
              <a:ext uri="{FF2B5EF4-FFF2-40B4-BE49-F238E27FC236}">
                <a16:creationId xmlns:a16="http://schemas.microsoft.com/office/drawing/2014/main" id="{07E1E0EC-49BC-4A4D-A1AF-7117F307B96E}"/>
              </a:ext>
            </a:extLst>
          </p:cNvPr>
          <p:cNvSpPr/>
          <p:nvPr/>
        </p:nvSpPr>
        <p:spPr>
          <a:xfrm>
            <a:off x="4420317" y="3491407"/>
            <a:ext cx="84050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กลุ่ม 36">
            <a:extLst>
              <a:ext uri="{FF2B5EF4-FFF2-40B4-BE49-F238E27FC236}">
                <a16:creationId xmlns:a16="http://schemas.microsoft.com/office/drawing/2014/main" id="{8FA8874C-E467-435C-BBCF-4D8125EFC8E2}"/>
              </a:ext>
            </a:extLst>
          </p:cNvPr>
          <p:cNvGrpSpPr/>
          <p:nvPr/>
        </p:nvGrpSpPr>
        <p:grpSpPr>
          <a:xfrm>
            <a:off x="5898821" y="2113454"/>
            <a:ext cx="4472626" cy="2292863"/>
            <a:chOff x="1171541" y="2376828"/>
            <a:chExt cx="4472626" cy="2292863"/>
          </a:xfrm>
        </p:grpSpPr>
        <p:sp>
          <p:nvSpPr>
            <p:cNvPr id="38" name="วงรี 37">
              <a:extLst>
                <a:ext uri="{FF2B5EF4-FFF2-40B4-BE49-F238E27FC236}">
                  <a16:creationId xmlns:a16="http://schemas.microsoft.com/office/drawing/2014/main" id="{BB0A418C-CBDE-4F41-ACFD-0E111CD39D72}"/>
                </a:ext>
              </a:extLst>
            </p:cNvPr>
            <p:cNvSpPr/>
            <p:nvPr/>
          </p:nvSpPr>
          <p:spPr>
            <a:xfrm flipH="1" flipV="1">
              <a:off x="245976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วงรี 38">
              <a:extLst>
                <a:ext uri="{FF2B5EF4-FFF2-40B4-BE49-F238E27FC236}">
                  <a16:creationId xmlns:a16="http://schemas.microsoft.com/office/drawing/2014/main" id="{5FAC9D3B-C47A-48BD-AFBB-EDD53738FBE7}"/>
                </a:ext>
              </a:extLst>
            </p:cNvPr>
            <p:cNvSpPr/>
            <p:nvPr/>
          </p:nvSpPr>
          <p:spPr>
            <a:xfrm flipH="1" flipV="1">
              <a:off x="277579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วงรี 39">
              <a:extLst>
                <a:ext uri="{FF2B5EF4-FFF2-40B4-BE49-F238E27FC236}">
                  <a16:creationId xmlns:a16="http://schemas.microsoft.com/office/drawing/2014/main" id="{5645FAA2-DD77-469E-96D6-2D748EFE944C}"/>
                </a:ext>
              </a:extLst>
            </p:cNvPr>
            <p:cNvSpPr/>
            <p:nvPr/>
          </p:nvSpPr>
          <p:spPr>
            <a:xfrm flipH="1" flipV="1">
              <a:off x="309182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วงรี 40">
              <a:extLst>
                <a:ext uri="{FF2B5EF4-FFF2-40B4-BE49-F238E27FC236}">
                  <a16:creationId xmlns:a16="http://schemas.microsoft.com/office/drawing/2014/main" id="{F4540E90-56B1-44D5-A523-833308840F43}"/>
                </a:ext>
              </a:extLst>
            </p:cNvPr>
            <p:cNvSpPr/>
            <p:nvPr/>
          </p:nvSpPr>
          <p:spPr>
            <a:xfrm flipH="1" flipV="1">
              <a:off x="340785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วงรี 41">
              <a:extLst>
                <a:ext uri="{FF2B5EF4-FFF2-40B4-BE49-F238E27FC236}">
                  <a16:creationId xmlns:a16="http://schemas.microsoft.com/office/drawing/2014/main" id="{761379BF-883E-4A23-9D84-25317C48A41E}"/>
                </a:ext>
              </a:extLst>
            </p:cNvPr>
            <p:cNvSpPr/>
            <p:nvPr/>
          </p:nvSpPr>
          <p:spPr>
            <a:xfrm flipH="1" flipV="1">
              <a:off x="3723884" y="3854908"/>
              <a:ext cx="196807" cy="1684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ตัวเชื่อมต่อ: โค้ง 44">
              <a:extLst>
                <a:ext uri="{FF2B5EF4-FFF2-40B4-BE49-F238E27FC236}">
                  <a16:creationId xmlns:a16="http://schemas.microsoft.com/office/drawing/2014/main" id="{582C840D-E0E2-4F3E-9200-560F2AE422E3}"/>
                </a:ext>
              </a:extLst>
            </p:cNvPr>
            <p:cNvCxnSpPr>
              <a:cxnSpLocks/>
              <a:stCxn id="41" idx="4"/>
              <a:endCxn id="42" idx="4"/>
            </p:cNvCxnSpPr>
            <p:nvPr/>
          </p:nvCxnSpPr>
          <p:spPr>
            <a:xfrm rot="5400000" flipH="1" flipV="1">
              <a:off x="3664272" y="3696893"/>
              <a:ext cx="12700" cy="316030"/>
            </a:xfrm>
            <a:prstGeom prst="curvedConnector3">
              <a:avLst>
                <a:gd name="adj1" fmla="val 404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ตัวเชื่อมต่อ: โค้ง 45">
              <a:extLst>
                <a:ext uri="{FF2B5EF4-FFF2-40B4-BE49-F238E27FC236}">
                  <a16:creationId xmlns:a16="http://schemas.microsoft.com/office/drawing/2014/main" id="{A434D5D3-B4DA-4C40-9911-74A35F3ED765}"/>
                </a:ext>
              </a:extLst>
            </p:cNvPr>
            <p:cNvCxnSpPr>
              <a:cxnSpLocks/>
              <a:stCxn id="40" idx="4"/>
              <a:endCxn id="42" idx="4"/>
            </p:cNvCxnSpPr>
            <p:nvPr/>
          </p:nvCxnSpPr>
          <p:spPr>
            <a:xfrm rot="5400000" flipH="1" flipV="1">
              <a:off x="3506257" y="3538878"/>
              <a:ext cx="12700" cy="632060"/>
            </a:xfrm>
            <a:prstGeom prst="curvedConnector3">
              <a:avLst>
                <a:gd name="adj1" fmla="val 576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กล่องข้อความ 46">
              <a:extLst>
                <a:ext uri="{FF2B5EF4-FFF2-40B4-BE49-F238E27FC236}">
                  <a16:creationId xmlns:a16="http://schemas.microsoft.com/office/drawing/2014/main" id="{997AFC99-89AE-49BC-A70D-ECC4AF3F8148}"/>
                </a:ext>
              </a:extLst>
            </p:cNvPr>
            <p:cNvSpPr txBox="1"/>
            <p:nvPr/>
          </p:nvSpPr>
          <p:spPr>
            <a:xfrm>
              <a:off x="2635289" y="4023360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Context</a:t>
              </a:r>
            </a:p>
          </p:txBody>
        </p:sp>
        <p:sp>
          <p:nvSpPr>
            <p:cNvPr id="48" name="กล่องข้อความ 47">
              <a:extLst>
                <a:ext uri="{FF2B5EF4-FFF2-40B4-BE49-F238E27FC236}">
                  <a16:creationId xmlns:a16="http://schemas.microsoft.com/office/drawing/2014/main" id="{59883256-0869-4CE0-8E59-5524E574FA6B}"/>
                </a:ext>
              </a:extLst>
            </p:cNvPr>
            <p:cNvSpPr txBox="1"/>
            <p:nvPr/>
          </p:nvSpPr>
          <p:spPr>
            <a:xfrm>
              <a:off x="3486158" y="4023360"/>
              <a:ext cx="774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next</a:t>
              </a:r>
            </a:p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 word </a:t>
              </a:r>
            </a:p>
          </p:txBody>
        </p:sp>
        <p:sp>
          <p:nvSpPr>
            <p:cNvPr id="49" name="กล่องข้อความ 48">
              <a:extLst>
                <a:ext uri="{FF2B5EF4-FFF2-40B4-BE49-F238E27FC236}">
                  <a16:creationId xmlns:a16="http://schemas.microsoft.com/office/drawing/2014/main" id="{C702EC90-FD8B-4C6C-A82D-D800F677765E}"/>
                </a:ext>
              </a:extLst>
            </p:cNvPr>
            <p:cNvSpPr txBox="1"/>
            <p:nvPr/>
          </p:nvSpPr>
          <p:spPr>
            <a:xfrm>
              <a:off x="1171541" y="2376828"/>
              <a:ext cx="4472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Language models whose context is truncated to at most n-1 previous words</a:t>
              </a:r>
            </a:p>
          </p:txBody>
        </p:sp>
      </p:grpSp>
      <p:sp>
        <p:nvSpPr>
          <p:cNvPr id="50" name="กล่องข้อความ 49">
            <a:extLst>
              <a:ext uri="{FF2B5EF4-FFF2-40B4-BE49-F238E27FC236}">
                <a16:creationId xmlns:a16="http://schemas.microsoft.com/office/drawing/2014/main" id="{096FFEE1-2135-4A30-A466-5B1EFAFD1971}"/>
              </a:ext>
            </a:extLst>
          </p:cNvPr>
          <p:cNvSpPr txBox="1"/>
          <p:nvPr/>
        </p:nvSpPr>
        <p:spPr>
          <a:xfrm>
            <a:off x="6952491" y="1667522"/>
            <a:ext cx="252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n-gam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กล่องข้อความ 51">
                <a:extLst>
                  <a:ext uri="{FF2B5EF4-FFF2-40B4-BE49-F238E27FC236}">
                    <a16:creationId xmlns:a16="http://schemas.microsoft.com/office/drawing/2014/main" id="{94A98689-2803-4342-BD10-23B137050647}"/>
                  </a:ext>
                </a:extLst>
              </p:cNvPr>
              <p:cNvSpPr txBox="1"/>
              <p:nvPr/>
            </p:nvSpPr>
            <p:spPr>
              <a:xfrm>
                <a:off x="286390" y="4705466"/>
                <a:ext cx="4543429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>
                              <m:r>
                                <a:rPr lang="th-TH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. 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. 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กล่องข้อความ 51">
                <a:extLst>
                  <a:ext uri="{FF2B5EF4-FFF2-40B4-BE49-F238E27FC236}">
                    <a16:creationId xmlns:a16="http://schemas.microsoft.com/office/drawing/2014/main" id="{94A98689-2803-4342-BD10-23B137050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90" y="4705466"/>
                <a:ext cx="4543429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กล่องข้อความ 52">
                <a:extLst>
                  <a:ext uri="{FF2B5EF4-FFF2-40B4-BE49-F238E27FC236}">
                    <a16:creationId xmlns:a16="http://schemas.microsoft.com/office/drawing/2014/main" id="{40FF8353-F4A9-47A3-8B6F-5F8A3C322C56}"/>
                  </a:ext>
                </a:extLst>
              </p:cNvPr>
              <p:cNvSpPr txBox="1"/>
              <p:nvPr/>
            </p:nvSpPr>
            <p:spPr>
              <a:xfrm>
                <a:off x="4615793" y="4463396"/>
                <a:ext cx="6800236" cy="692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𝑛𝑖𝑔𝑟𝑎𝑚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>
                              <m:r>
                                <a:rPr lang="th-T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 . .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กล่องข้อความ 52">
                <a:extLst>
                  <a:ext uri="{FF2B5EF4-FFF2-40B4-BE49-F238E27FC236}">
                    <a16:creationId xmlns:a16="http://schemas.microsoft.com/office/drawing/2014/main" id="{40FF8353-F4A9-47A3-8B6F-5F8A3C32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793" y="4463396"/>
                <a:ext cx="6800236" cy="692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กล่องข้อความ 53">
                <a:extLst>
                  <a:ext uri="{FF2B5EF4-FFF2-40B4-BE49-F238E27FC236}">
                    <a16:creationId xmlns:a16="http://schemas.microsoft.com/office/drawing/2014/main" id="{BCB63CE1-391C-4551-96D4-B355D657B62D}"/>
                  </a:ext>
                </a:extLst>
              </p:cNvPr>
              <p:cNvSpPr txBox="1"/>
              <p:nvPr/>
            </p:nvSpPr>
            <p:spPr>
              <a:xfrm>
                <a:off x="5149449" y="5166806"/>
                <a:ext cx="6800236" cy="692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𝑖𝑔𝑟𝑎𝑚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>
                              <m:r>
                                <a:rPr lang="th-T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 . .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กล่องข้อความ 53">
                <a:extLst>
                  <a:ext uri="{FF2B5EF4-FFF2-40B4-BE49-F238E27FC236}">
                    <a16:creationId xmlns:a16="http://schemas.microsoft.com/office/drawing/2014/main" id="{BCB63CE1-391C-4551-96D4-B355D657B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449" y="5166806"/>
                <a:ext cx="6800236" cy="692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กล่องข้อความ 54">
                <a:extLst>
                  <a:ext uri="{FF2B5EF4-FFF2-40B4-BE49-F238E27FC236}">
                    <a16:creationId xmlns:a16="http://schemas.microsoft.com/office/drawing/2014/main" id="{97B9188C-988D-409C-A6DF-8E8EC56E9711}"/>
                  </a:ext>
                </a:extLst>
              </p:cNvPr>
              <p:cNvSpPr txBox="1"/>
              <p:nvPr/>
            </p:nvSpPr>
            <p:spPr>
              <a:xfrm>
                <a:off x="5486746" y="5930929"/>
                <a:ext cx="6800236" cy="692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𝑟𝑖𝑔𝑟𝑎𝑚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>
                              <m:r>
                                <a:rPr lang="th-T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 . .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กล่องข้อความ 54">
                <a:extLst>
                  <a:ext uri="{FF2B5EF4-FFF2-40B4-BE49-F238E27FC236}">
                    <a16:creationId xmlns:a16="http://schemas.microsoft.com/office/drawing/2014/main" id="{97B9188C-988D-409C-A6DF-8E8EC56E9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46" y="5930929"/>
                <a:ext cx="6800236" cy="692305"/>
              </a:xfrm>
              <a:prstGeom prst="rect">
                <a:avLst/>
              </a:prstGeom>
              <a:blipFill>
                <a:blip r:embed="rId5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44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A456DD-AEE1-449D-84ED-8F44AE41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4" y="471003"/>
            <a:ext cx="5341218" cy="558900"/>
          </a:xfrm>
        </p:spPr>
        <p:txBody>
          <a:bodyPr>
            <a:normAutofit/>
          </a:bodyPr>
          <a:lstStyle/>
          <a:p>
            <a:r>
              <a:rPr lang="en-US" sz="3200" dirty="0"/>
              <a:t>Word2vec</a:t>
            </a:r>
            <a:endParaRPr lang="en-US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206355C-1565-4B5D-9016-5DE30F14E125}"/>
              </a:ext>
            </a:extLst>
          </p:cNvPr>
          <p:cNvSpPr txBox="1"/>
          <p:nvPr/>
        </p:nvSpPr>
        <p:spPr>
          <a:xfrm>
            <a:off x="745824" y="1068114"/>
            <a:ext cx="847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Word2vec is a model used to create word embeddings which are vector representations of a particular word.</a:t>
            </a:r>
          </a:p>
        </p:txBody>
      </p:sp>
      <p:grpSp>
        <p:nvGrpSpPr>
          <p:cNvPr id="35" name="กลุ่ม 34">
            <a:extLst>
              <a:ext uri="{FF2B5EF4-FFF2-40B4-BE49-F238E27FC236}">
                <a16:creationId xmlns:a16="http://schemas.microsoft.com/office/drawing/2014/main" id="{80AC9098-E58E-45D4-A262-FDC25AD659AB}"/>
              </a:ext>
            </a:extLst>
          </p:cNvPr>
          <p:cNvGrpSpPr/>
          <p:nvPr/>
        </p:nvGrpSpPr>
        <p:grpSpPr>
          <a:xfrm>
            <a:off x="1183908" y="2376772"/>
            <a:ext cx="3147460" cy="2500161"/>
            <a:chOff x="1183908" y="1937085"/>
            <a:chExt cx="3147460" cy="2500161"/>
          </a:xfrm>
        </p:grpSpPr>
        <p:cxnSp>
          <p:nvCxnSpPr>
            <p:cNvPr id="10" name="ลูกศรเชื่อมต่อแบบตรง 9">
              <a:extLst>
                <a:ext uri="{FF2B5EF4-FFF2-40B4-BE49-F238E27FC236}">
                  <a16:creationId xmlns:a16="http://schemas.microsoft.com/office/drawing/2014/main" id="{1D4A8096-74A3-4664-8672-9B99AD9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4420" y="1937085"/>
              <a:ext cx="0" cy="250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ลูกศรเชื่อมต่อแบบตรง 14">
              <a:extLst>
                <a:ext uri="{FF2B5EF4-FFF2-40B4-BE49-F238E27FC236}">
                  <a16:creationId xmlns:a16="http://schemas.microsoft.com/office/drawing/2014/main" id="{F9E91B5B-4527-4A39-ACA3-160CBD01B9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3908" y="4061861"/>
              <a:ext cx="3147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กล่องข้อความ 16">
              <a:extLst>
                <a:ext uri="{FF2B5EF4-FFF2-40B4-BE49-F238E27FC236}">
                  <a16:creationId xmlns:a16="http://schemas.microsoft.com/office/drawing/2014/main" id="{9E07DB8C-0994-4957-B1E0-C73AC78A7D99}"/>
                </a:ext>
              </a:extLst>
            </p:cNvPr>
            <p:cNvSpPr txBox="1"/>
            <p:nvPr/>
          </p:nvSpPr>
          <p:spPr>
            <a:xfrm>
              <a:off x="1845182" y="2192029"/>
              <a:ext cx="7425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apple</a:t>
              </a:r>
              <a:endParaRPr lang="en-US" sz="1400" b="1" dirty="0"/>
            </a:p>
            <a:p>
              <a:r>
                <a:rPr lang="en-US" sz="1200" dirty="0"/>
                <a:t>(0.2, 0.6)</a:t>
              </a:r>
            </a:p>
          </p:txBody>
        </p:sp>
        <p:sp>
          <p:nvSpPr>
            <p:cNvPr id="21" name="วงรี 20">
              <a:extLst>
                <a:ext uri="{FF2B5EF4-FFF2-40B4-BE49-F238E27FC236}">
                  <a16:creationId xmlns:a16="http://schemas.microsoft.com/office/drawing/2014/main" id="{4D9E9DC1-8F29-45B8-A997-42DD9ACC78A0}"/>
                </a:ext>
              </a:extLst>
            </p:cNvPr>
            <p:cNvSpPr/>
            <p:nvPr/>
          </p:nvSpPr>
          <p:spPr>
            <a:xfrm flipH="1" flipV="1">
              <a:off x="2108040" y="2705715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วงรี 21">
              <a:extLst>
                <a:ext uri="{FF2B5EF4-FFF2-40B4-BE49-F238E27FC236}">
                  <a16:creationId xmlns:a16="http://schemas.microsoft.com/office/drawing/2014/main" id="{988B941C-8DAE-4AB3-AE0D-7EE7284352BA}"/>
                </a:ext>
              </a:extLst>
            </p:cNvPr>
            <p:cNvSpPr/>
            <p:nvPr/>
          </p:nvSpPr>
          <p:spPr>
            <a:xfrm flipH="1" flipV="1">
              <a:off x="2510800" y="2955314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วงรี 22">
              <a:extLst>
                <a:ext uri="{FF2B5EF4-FFF2-40B4-BE49-F238E27FC236}">
                  <a16:creationId xmlns:a16="http://schemas.microsoft.com/office/drawing/2014/main" id="{EA7ACE4E-DE07-4FC4-AB9B-522332C72363}"/>
                </a:ext>
              </a:extLst>
            </p:cNvPr>
            <p:cNvSpPr/>
            <p:nvPr/>
          </p:nvSpPr>
          <p:spPr>
            <a:xfrm flipH="1" flipV="1">
              <a:off x="3181660" y="3652777"/>
              <a:ext cx="76893" cy="67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ลูกศรเชื่อมต่อแบบตรง 24">
              <a:extLst>
                <a:ext uri="{FF2B5EF4-FFF2-40B4-BE49-F238E27FC236}">
                  <a16:creationId xmlns:a16="http://schemas.microsoft.com/office/drawing/2014/main" id="{526FA853-1264-4BE4-BFBF-03F317FEB10C}"/>
                </a:ext>
              </a:extLst>
            </p:cNvPr>
            <p:cNvCxnSpPr>
              <a:endCxn id="21" idx="0"/>
            </p:cNvCxnSpPr>
            <p:nvPr/>
          </p:nvCxnSpPr>
          <p:spPr>
            <a:xfrm flipV="1">
              <a:off x="1684420" y="2773115"/>
              <a:ext cx="462066" cy="12887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ลูกศรเชื่อมต่อแบบตรง 25">
              <a:extLst>
                <a:ext uri="{FF2B5EF4-FFF2-40B4-BE49-F238E27FC236}">
                  <a16:creationId xmlns:a16="http://schemas.microsoft.com/office/drawing/2014/main" id="{88A1931A-B9D5-443E-A444-C5AE58C27CEC}"/>
                </a:ext>
              </a:extLst>
            </p:cNvPr>
            <p:cNvCxnSpPr>
              <a:cxnSpLocks/>
              <a:endCxn id="22" idx="7"/>
            </p:cNvCxnSpPr>
            <p:nvPr/>
          </p:nvCxnSpPr>
          <p:spPr>
            <a:xfrm flipV="1">
              <a:off x="1682628" y="3012843"/>
              <a:ext cx="839433" cy="10490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>
              <a:extLst>
                <a:ext uri="{FF2B5EF4-FFF2-40B4-BE49-F238E27FC236}">
                  <a16:creationId xmlns:a16="http://schemas.microsoft.com/office/drawing/2014/main" id="{B31124D6-1924-4CBB-B389-98376E2B74A6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V="1">
              <a:off x="1682627" y="3710306"/>
              <a:ext cx="1510294" cy="345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กล่องข้อความ 31">
              <a:extLst>
                <a:ext uri="{FF2B5EF4-FFF2-40B4-BE49-F238E27FC236}">
                  <a16:creationId xmlns:a16="http://schemas.microsoft.com/office/drawing/2014/main" id="{6675FD75-46F3-4288-B854-8460ABA754BD}"/>
                </a:ext>
              </a:extLst>
            </p:cNvPr>
            <p:cNvSpPr txBox="1"/>
            <p:nvPr/>
          </p:nvSpPr>
          <p:spPr>
            <a:xfrm>
              <a:off x="2409344" y="2477984"/>
              <a:ext cx="11658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banana</a:t>
              </a:r>
              <a:endParaRPr lang="en-US" sz="1400" b="1" dirty="0"/>
            </a:p>
            <a:p>
              <a:pPr algn="ctr"/>
              <a:r>
                <a:rPr lang="en-US" sz="1200" dirty="0"/>
                <a:t>(0.3, 0.5)</a:t>
              </a:r>
            </a:p>
          </p:txBody>
        </p:sp>
        <p:sp>
          <p:nvSpPr>
            <p:cNvPr id="33" name="กล่องข้อความ 32">
              <a:extLst>
                <a:ext uri="{FF2B5EF4-FFF2-40B4-BE49-F238E27FC236}">
                  <a16:creationId xmlns:a16="http://schemas.microsoft.com/office/drawing/2014/main" id="{168DBBA8-9BAB-4CCE-91B3-057D2657F34B}"/>
                </a:ext>
              </a:extLst>
            </p:cNvPr>
            <p:cNvSpPr txBox="1"/>
            <p:nvPr/>
          </p:nvSpPr>
          <p:spPr>
            <a:xfrm>
              <a:off x="3028794" y="3146985"/>
              <a:ext cx="13025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protection</a:t>
              </a:r>
              <a:endParaRPr lang="en-US" sz="1400" b="1" dirty="0"/>
            </a:p>
            <a:p>
              <a:pPr algn="ctr"/>
              <a:r>
                <a:rPr lang="en-US" sz="1200" dirty="0"/>
                <a:t>(0.8, 0.1)</a:t>
              </a:r>
            </a:p>
          </p:txBody>
        </p:sp>
      </p:grp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E87C5E24-EAAE-4BF1-B93C-0D872CE21A3D}"/>
              </a:ext>
            </a:extLst>
          </p:cNvPr>
          <p:cNvSpPr txBox="1"/>
          <p:nvPr/>
        </p:nvSpPr>
        <p:spPr>
          <a:xfrm>
            <a:off x="5099851" y="2828177"/>
            <a:ext cx="60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similarity(</a:t>
            </a:r>
            <a:r>
              <a:rPr lang="en-US" b="1" dirty="0"/>
              <a:t>apple</a:t>
            </a:r>
            <a:r>
              <a:rPr lang="en-US" dirty="0"/>
              <a:t>, </a:t>
            </a:r>
            <a:r>
              <a:rPr lang="en-US" b="1" dirty="0"/>
              <a:t>banana</a:t>
            </a:r>
            <a:r>
              <a:rPr lang="en-US" dirty="0"/>
              <a:t>) = (0.2 </a:t>
            </a:r>
            <a:r>
              <a:rPr lang="en-US" sz="1400" dirty="0"/>
              <a:t>X</a:t>
            </a:r>
            <a:r>
              <a:rPr lang="en-US" dirty="0"/>
              <a:t> 0.3) + (0.6 </a:t>
            </a:r>
            <a:r>
              <a:rPr lang="en-US" sz="1400" dirty="0"/>
              <a:t>X </a:t>
            </a:r>
            <a:r>
              <a:rPr lang="en-US" dirty="0"/>
              <a:t>0.5) = 0.36 </a:t>
            </a:r>
          </a:p>
        </p:txBody>
      </p:sp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4312A353-89BD-44C2-A106-FF79C7FEE1CA}"/>
              </a:ext>
            </a:extLst>
          </p:cNvPr>
          <p:cNvSpPr txBox="1"/>
          <p:nvPr/>
        </p:nvSpPr>
        <p:spPr>
          <a:xfrm>
            <a:off x="5099851" y="3257521"/>
            <a:ext cx="607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similarity(</a:t>
            </a:r>
            <a:r>
              <a:rPr lang="en-US" b="1" dirty="0"/>
              <a:t>banana</a:t>
            </a:r>
            <a:r>
              <a:rPr lang="en-US" dirty="0"/>
              <a:t>, </a:t>
            </a:r>
            <a:r>
              <a:rPr lang="en-US" b="1" dirty="0"/>
              <a:t>protection</a:t>
            </a:r>
            <a:r>
              <a:rPr lang="en-US" dirty="0"/>
              <a:t>) = 0.23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E3A1C7CB-054E-4144-9E9C-57A3B858F2E9}"/>
              </a:ext>
            </a:extLst>
          </p:cNvPr>
          <p:cNvSpPr txBox="1"/>
          <p:nvPr/>
        </p:nvSpPr>
        <p:spPr>
          <a:xfrm>
            <a:off x="587944" y="5751629"/>
            <a:ext cx="698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information: </a:t>
            </a:r>
          </a:p>
          <a:p>
            <a:r>
              <a:rPr lang="en-US" dirty="0">
                <a:hlinkClick r:id="rId2"/>
              </a:rPr>
              <a:t>https://arxiv.org/pdf/1301.3781.pdf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https://www.youtube.com/watch?v=gCRiLg-LuEs</a:t>
            </a:r>
            <a:endParaRPr lang="en-US" dirty="0"/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13114D58-FC19-43A7-95E6-9FE0D967A94C}"/>
              </a:ext>
            </a:extLst>
          </p:cNvPr>
          <p:cNvSpPr txBox="1"/>
          <p:nvPr/>
        </p:nvSpPr>
        <p:spPr>
          <a:xfrm>
            <a:off x="1379499" y="1932558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ripe</a:t>
            </a: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EB7B5EAD-9229-4553-9E9E-887BCBE31539}"/>
              </a:ext>
            </a:extLst>
          </p:cNvPr>
          <p:cNvSpPr txBox="1"/>
          <p:nvPr/>
        </p:nvSpPr>
        <p:spPr>
          <a:xfrm>
            <a:off x="2437774" y="4537150"/>
            <a:ext cx="880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Strong</a:t>
            </a: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21B99FE7-919D-444C-A32B-A97ECE6DA27A}"/>
              </a:ext>
            </a:extLst>
          </p:cNvPr>
          <p:cNvSpPr txBox="1"/>
          <p:nvPr/>
        </p:nvSpPr>
        <p:spPr>
          <a:xfrm>
            <a:off x="5135078" y="4243737"/>
            <a:ext cx="607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p(word|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428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D422ADC-B866-438D-BB94-7E7CABD2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672" y="603888"/>
            <a:ext cx="9144000" cy="546181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6360642-1D98-4707-8779-B970C921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03" y="1650689"/>
            <a:ext cx="9144000" cy="300443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- Basic python</a:t>
            </a:r>
          </a:p>
          <a:p>
            <a:pPr algn="l"/>
            <a:r>
              <a:rPr lang="en-US" sz="2800" dirty="0"/>
              <a:t>- Web crawling</a:t>
            </a:r>
          </a:p>
          <a:p>
            <a:pPr algn="l"/>
            <a:r>
              <a:rPr lang="en-US" sz="2800" dirty="0"/>
              <a:t>- Data preparation</a:t>
            </a:r>
          </a:p>
          <a:p>
            <a:pPr algn="l"/>
            <a:r>
              <a:rPr lang="en-US" sz="2800" dirty="0"/>
              <a:t>- Word2Vec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8D940BB-3217-4A3F-8B2B-0662572B95D4}"/>
              </a:ext>
            </a:extLst>
          </p:cNvPr>
          <p:cNvSpPr txBox="1"/>
          <p:nvPr/>
        </p:nvSpPr>
        <p:spPr>
          <a:xfrm>
            <a:off x="339458" y="6160654"/>
            <a:ext cx="551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Materials: </a:t>
            </a:r>
            <a:r>
              <a:rPr lang="en-US" dirty="0">
                <a:hlinkClick r:id="rId2"/>
              </a:rPr>
              <a:t>https://github.com/Music-Wandee/Workshop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6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142812-785C-4320-8033-19060549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r>
              <a:rPr lang="en-US" dirty="0"/>
              <a:t>Tool installation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8AC713-B6A2-4C21-9819-6323F19D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Anaconda distribution</a:t>
            </a:r>
          </a:p>
          <a:p>
            <a:pPr lvl="1"/>
            <a:r>
              <a:rPr lang="en-US" sz="1800" dirty="0">
                <a:hlinkClick r:id="rId2"/>
              </a:rPr>
              <a:t>https://www.anaconda.com/distribution/#download-section</a:t>
            </a:r>
            <a:endParaRPr lang="en-US" sz="1800" dirty="0"/>
          </a:p>
          <a:p>
            <a:r>
              <a:rPr lang="en-US" sz="1800" dirty="0"/>
              <a:t>Selenium : Automatic web applications for testing purposes.</a:t>
            </a:r>
          </a:p>
          <a:p>
            <a:pPr lvl="1"/>
            <a:r>
              <a:rPr lang="en-US" sz="1800" dirty="0">
                <a:hlinkClick r:id="rId3"/>
              </a:rPr>
              <a:t>https://selenium-python.readthedocs.io/installation.html#downloading-python-bindings-for-selenium</a:t>
            </a:r>
            <a:endParaRPr lang="en-US" sz="1800" dirty="0"/>
          </a:p>
          <a:p>
            <a:r>
              <a:rPr lang="en-US" sz="1800" dirty="0"/>
              <a:t>Chrome Driver </a:t>
            </a:r>
          </a:p>
          <a:p>
            <a:pPr lvl="1"/>
            <a:r>
              <a:rPr lang="en-US" sz="1800" dirty="0">
                <a:hlinkClick r:id="rId4"/>
              </a:rPr>
              <a:t>https://sites.google.com/a/chromium.org/chromedriver/downloads</a:t>
            </a:r>
            <a:endParaRPr lang="en-US" sz="1800" dirty="0"/>
          </a:p>
          <a:p>
            <a:r>
              <a:rPr lang="en-US" sz="1800" dirty="0"/>
              <a:t>Beautiful Soup : A Python library for pulling data out of HTML and XML files. </a:t>
            </a:r>
          </a:p>
          <a:p>
            <a:pPr lvl="1"/>
            <a:r>
              <a:rPr lang="en-US" sz="1800" dirty="0">
                <a:hlinkClick r:id="rId5"/>
              </a:rPr>
              <a:t>https://www.crummy.com/software/BeautifulSoup/bs4/doc/#problems-after-installation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89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A9B400-7839-40DB-9824-16648471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4" y="342826"/>
            <a:ext cx="10515600" cy="53002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Basic python</a:t>
            </a:r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296D38FE-95D8-479C-BA95-98BB23320F06}"/>
              </a:ext>
            </a:extLst>
          </p:cNvPr>
          <p:cNvSpPr txBox="1">
            <a:spLocks/>
          </p:cNvSpPr>
          <p:nvPr/>
        </p:nvSpPr>
        <p:spPr>
          <a:xfrm>
            <a:off x="705999" y="872850"/>
            <a:ext cx="10515600" cy="90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Open Anaconda navigator</a:t>
            </a:r>
          </a:p>
          <a:p>
            <a:pPr>
              <a:buFontTx/>
              <a:buChar char="-"/>
            </a:pPr>
            <a:r>
              <a:rPr lang="en-US" dirty="0"/>
              <a:t>Launch spyder </a:t>
            </a:r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27E3FE2F-F508-4CF6-BACA-CABEB2BCD2A9}"/>
              </a:ext>
            </a:extLst>
          </p:cNvPr>
          <p:cNvSpPr txBox="1">
            <a:spLocks/>
          </p:cNvSpPr>
          <p:nvPr/>
        </p:nvSpPr>
        <p:spPr>
          <a:xfrm>
            <a:off x="260684" y="6192516"/>
            <a:ext cx="6322996" cy="38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Python syntax: </a:t>
            </a:r>
            <a:r>
              <a:rPr lang="en-US" sz="1800" dirty="0">
                <a:hlinkClick r:id="rId2"/>
              </a:rPr>
              <a:t>https://www.w3schools.com/python/default.asp</a:t>
            </a:r>
            <a:r>
              <a:rPr lang="en-US" sz="1800" dirty="0"/>
              <a:t> </a:t>
            </a:r>
          </a:p>
        </p:txBody>
      </p:sp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id="{5BAE8DE1-75DA-487B-91FD-45915FE7A4F5}"/>
              </a:ext>
            </a:extLst>
          </p:cNvPr>
          <p:cNvSpPr txBox="1">
            <a:spLocks/>
          </p:cNvSpPr>
          <p:nvPr/>
        </p:nvSpPr>
        <p:spPr>
          <a:xfrm>
            <a:off x="260684" y="5932009"/>
            <a:ext cx="6322996" cy="45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7FB6EC5E-4927-4CD7-BB74-B4329DBD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54" y="1732216"/>
            <a:ext cx="7540292" cy="4100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8E670107-4C24-42F9-BE08-7416621C543C}"/>
              </a:ext>
            </a:extLst>
          </p:cNvPr>
          <p:cNvSpPr/>
          <p:nvPr/>
        </p:nvSpPr>
        <p:spPr>
          <a:xfrm>
            <a:off x="2413000" y="2396067"/>
            <a:ext cx="5012267" cy="3344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28DE7CF5-9D7B-4185-A96E-961000B15E2A}"/>
              </a:ext>
            </a:extLst>
          </p:cNvPr>
          <p:cNvSpPr/>
          <p:nvPr/>
        </p:nvSpPr>
        <p:spPr>
          <a:xfrm>
            <a:off x="5435600" y="1988188"/>
            <a:ext cx="4131734" cy="16662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77A41310-17F5-479A-9C90-7D5A1A29B75B}"/>
              </a:ext>
            </a:extLst>
          </p:cNvPr>
          <p:cNvSpPr/>
          <p:nvPr/>
        </p:nvSpPr>
        <p:spPr>
          <a:xfrm>
            <a:off x="7429502" y="2396067"/>
            <a:ext cx="2411246" cy="1625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25C6F3AC-F440-43CE-824A-928D91276C6B}"/>
              </a:ext>
            </a:extLst>
          </p:cNvPr>
          <p:cNvSpPr/>
          <p:nvPr/>
        </p:nvSpPr>
        <p:spPr>
          <a:xfrm>
            <a:off x="7429502" y="4021666"/>
            <a:ext cx="2411246" cy="1718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คำบรรยายภาพ: เส้น 13">
            <a:extLst>
              <a:ext uri="{FF2B5EF4-FFF2-40B4-BE49-F238E27FC236}">
                <a16:creationId xmlns:a16="http://schemas.microsoft.com/office/drawing/2014/main" id="{5082ADDD-A89A-4007-A1FF-D5B1E6733FE0}"/>
              </a:ext>
            </a:extLst>
          </p:cNvPr>
          <p:cNvSpPr/>
          <p:nvPr/>
        </p:nvSpPr>
        <p:spPr>
          <a:xfrm>
            <a:off x="9450614" y="1463739"/>
            <a:ext cx="2091267" cy="268477"/>
          </a:xfrm>
          <a:prstGeom prst="borderCallout1">
            <a:avLst>
              <a:gd name="adj1" fmla="val 47132"/>
              <a:gd name="adj2" fmla="val -74"/>
              <a:gd name="adj3" fmla="val 190676"/>
              <a:gd name="adj4" fmla="val -3850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Current directory</a:t>
            </a:r>
          </a:p>
        </p:txBody>
      </p:sp>
      <p:sp>
        <p:nvSpPr>
          <p:cNvPr id="15" name="คำบรรยายภาพ: เส้น 14">
            <a:extLst>
              <a:ext uri="{FF2B5EF4-FFF2-40B4-BE49-F238E27FC236}">
                <a16:creationId xmlns:a16="http://schemas.microsoft.com/office/drawing/2014/main" id="{4CAA65B7-26C1-4128-8F4A-EC97E2903E9D}"/>
              </a:ext>
            </a:extLst>
          </p:cNvPr>
          <p:cNvSpPr/>
          <p:nvPr/>
        </p:nvSpPr>
        <p:spPr>
          <a:xfrm>
            <a:off x="474644" y="2800268"/>
            <a:ext cx="1652649" cy="230090"/>
          </a:xfrm>
          <a:prstGeom prst="borderCallout1">
            <a:avLst>
              <a:gd name="adj1" fmla="val 136756"/>
              <a:gd name="adj2" fmla="val 114868"/>
              <a:gd name="adj3" fmla="val 51438"/>
              <a:gd name="adj4" fmla="val 10042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editor</a:t>
            </a:r>
          </a:p>
        </p:txBody>
      </p:sp>
      <p:sp>
        <p:nvSpPr>
          <p:cNvPr id="16" name="คำบรรยายภาพ: เส้น 15">
            <a:extLst>
              <a:ext uri="{FF2B5EF4-FFF2-40B4-BE49-F238E27FC236}">
                <a16:creationId xmlns:a16="http://schemas.microsoft.com/office/drawing/2014/main" id="{C5554CBA-C384-4477-BBFB-028C7B13EA99}"/>
              </a:ext>
            </a:extLst>
          </p:cNvPr>
          <p:cNvSpPr/>
          <p:nvPr/>
        </p:nvSpPr>
        <p:spPr>
          <a:xfrm>
            <a:off x="10096154" y="1988188"/>
            <a:ext cx="1641559" cy="261908"/>
          </a:xfrm>
          <a:prstGeom prst="borderCallout1">
            <a:avLst>
              <a:gd name="adj1" fmla="val 47844"/>
              <a:gd name="adj2" fmla="val 22"/>
              <a:gd name="adj3" fmla="val 153408"/>
              <a:gd name="adj4" fmla="val -4824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Variable explorer</a:t>
            </a:r>
          </a:p>
        </p:txBody>
      </p:sp>
      <p:sp>
        <p:nvSpPr>
          <p:cNvPr id="17" name="คำบรรยายภาพ: เส้น 16">
            <a:extLst>
              <a:ext uri="{FF2B5EF4-FFF2-40B4-BE49-F238E27FC236}">
                <a16:creationId xmlns:a16="http://schemas.microsoft.com/office/drawing/2014/main" id="{1FF3FA28-8BD5-40FA-9E32-4E5B385DDED7}"/>
              </a:ext>
            </a:extLst>
          </p:cNvPr>
          <p:cNvSpPr/>
          <p:nvPr/>
        </p:nvSpPr>
        <p:spPr>
          <a:xfrm>
            <a:off x="10096154" y="3618868"/>
            <a:ext cx="1641559" cy="261908"/>
          </a:xfrm>
          <a:prstGeom prst="borderCallout1">
            <a:avLst>
              <a:gd name="adj1" fmla="val 47844"/>
              <a:gd name="adj2" fmla="val 22"/>
              <a:gd name="adj3" fmla="val 153408"/>
              <a:gd name="adj4" fmla="val -4824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Ipython console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58E8C771-2DE6-4406-AE2A-7DCC121FE158}"/>
              </a:ext>
            </a:extLst>
          </p:cNvPr>
          <p:cNvSpPr txBox="1"/>
          <p:nvPr/>
        </p:nvSpPr>
        <p:spPr>
          <a:xfrm>
            <a:off x="3589866" y="3335866"/>
            <a:ext cx="3327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How to run code line by line.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Select/ highlight the lines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Press Ctrl + Enter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61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0EC1AAA-3F14-41ED-BE0D-B2F6DD8E4413}"/>
              </a:ext>
            </a:extLst>
          </p:cNvPr>
          <p:cNvSpPr/>
          <p:nvPr/>
        </p:nvSpPr>
        <p:spPr>
          <a:xfrm>
            <a:off x="2903196" y="1429840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by using keywords/dates 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6687AFD-8695-4BA8-B541-ED352DE787A4}"/>
              </a:ext>
            </a:extLst>
          </p:cNvPr>
          <p:cNvSpPr/>
          <p:nvPr/>
        </p:nvSpPr>
        <p:spPr>
          <a:xfrm>
            <a:off x="2903196" y="2161815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Crawl information </a:t>
            </a:r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FF94A615-6AA3-41A5-BB06-241406EAD5D1}"/>
              </a:ext>
            </a:extLst>
          </p:cNvPr>
          <p:cNvSpPr/>
          <p:nvPr/>
        </p:nvSpPr>
        <p:spPr>
          <a:xfrm>
            <a:off x="3844679" y="252721"/>
            <a:ext cx="1309838" cy="376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แผนผังลําดับงาน: การตัดสินใจ 7">
            <a:extLst>
              <a:ext uri="{FF2B5EF4-FFF2-40B4-BE49-F238E27FC236}">
                <a16:creationId xmlns:a16="http://schemas.microsoft.com/office/drawing/2014/main" id="{D645523B-D09E-41AA-B0FB-6359D2F2FCC9}"/>
              </a:ext>
            </a:extLst>
          </p:cNvPr>
          <p:cNvSpPr/>
          <p:nvPr/>
        </p:nvSpPr>
        <p:spPr>
          <a:xfrm>
            <a:off x="3053697" y="2898700"/>
            <a:ext cx="2891802" cy="8355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Are there any keywords left?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99EDC7B7-E110-4ED4-9E6F-57DB117619FA}"/>
              </a:ext>
            </a:extLst>
          </p:cNvPr>
          <p:cNvSpPr/>
          <p:nvPr/>
        </p:nvSpPr>
        <p:spPr>
          <a:xfrm>
            <a:off x="2906003" y="4052239"/>
            <a:ext cx="3192804" cy="508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duplicate data</a:t>
            </a: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CA0E898D-DBAE-4CA7-9626-58352B1D2216}"/>
              </a:ext>
            </a:extLst>
          </p:cNvPr>
          <p:cNvSpPr/>
          <p:nvPr/>
        </p:nvSpPr>
        <p:spPr>
          <a:xfrm>
            <a:off x="2903196" y="5548231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 data into a database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F2EC398C-4F9D-4DB0-8382-65E2CEF69788}"/>
              </a:ext>
            </a:extLst>
          </p:cNvPr>
          <p:cNvSpPr/>
          <p:nvPr/>
        </p:nvSpPr>
        <p:spPr>
          <a:xfrm>
            <a:off x="2903196" y="4811522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 data</a:t>
            </a: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6856A7D7-72A3-46F7-8717-D952E04B09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499598" y="1938016"/>
            <a:ext cx="0" cy="2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EB3E464E-57D5-4735-958A-456FBFC72F9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499598" y="4560416"/>
            <a:ext cx="2807" cy="25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A0991C15-4B79-47E1-B999-1AEBE795042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499598" y="3734217"/>
            <a:ext cx="2807" cy="31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ตัวเชื่อมต่อ: หักมุม 35">
            <a:extLst>
              <a:ext uri="{FF2B5EF4-FFF2-40B4-BE49-F238E27FC236}">
                <a16:creationId xmlns:a16="http://schemas.microsoft.com/office/drawing/2014/main" id="{547B7BBE-58D5-458D-A8EC-74E915106983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>
            <a:off x="2903197" y="1683929"/>
            <a:ext cx="150501" cy="1632531"/>
          </a:xfrm>
          <a:prstGeom prst="bentConnector3">
            <a:avLst>
              <a:gd name="adj1" fmla="val 7075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FD760855-8ACD-4DF6-80DE-54087B18E795}"/>
              </a:ext>
            </a:extLst>
          </p:cNvPr>
          <p:cNvSpPr txBox="1"/>
          <p:nvPr/>
        </p:nvSpPr>
        <p:spPr>
          <a:xfrm>
            <a:off x="1553197" y="230065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กล่องข้อความ 44">
            <a:extLst>
              <a:ext uri="{FF2B5EF4-FFF2-40B4-BE49-F238E27FC236}">
                <a16:creationId xmlns:a16="http://schemas.microsoft.com/office/drawing/2014/main" id="{D7BBA17E-742B-4A0A-B0B1-9F11AD10F9FF}"/>
              </a:ext>
            </a:extLst>
          </p:cNvPr>
          <p:cNvSpPr txBox="1"/>
          <p:nvPr/>
        </p:nvSpPr>
        <p:spPr>
          <a:xfrm>
            <a:off x="4084572" y="3671565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6" name="วงรี 45">
            <a:extLst>
              <a:ext uri="{FF2B5EF4-FFF2-40B4-BE49-F238E27FC236}">
                <a16:creationId xmlns:a16="http://schemas.microsoft.com/office/drawing/2014/main" id="{74B3C786-AD20-4BE9-A61A-F4B0CF804E4D}"/>
              </a:ext>
            </a:extLst>
          </p:cNvPr>
          <p:cNvSpPr/>
          <p:nvPr/>
        </p:nvSpPr>
        <p:spPr>
          <a:xfrm>
            <a:off x="3844679" y="6230505"/>
            <a:ext cx="1309838" cy="376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61" name="ลูกศรเชื่อมต่อแบบตรง 60">
            <a:extLst>
              <a:ext uri="{FF2B5EF4-FFF2-40B4-BE49-F238E27FC236}">
                <a16:creationId xmlns:a16="http://schemas.microsoft.com/office/drawing/2014/main" id="{71338CA8-4820-4321-92D0-A8433892679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96000" y="2415903"/>
            <a:ext cx="1203806" cy="1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แผนผังลำดับงาน: ดิสก์แม่เหล็ก 62">
            <a:extLst>
              <a:ext uri="{FF2B5EF4-FFF2-40B4-BE49-F238E27FC236}">
                <a16:creationId xmlns:a16="http://schemas.microsoft.com/office/drawing/2014/main" id="{EEA4CE9C-6B4F-448C-9C74-DC8AC95A2D63}"/>
              </a:ext>
            </a:extLst>
          </p:cNvPr>
          <p:cNvSpPr/>
          <p:nvPr/>
        </p:nvSpPr>
        <p:spPr>
          <a:xfrm>
            <a:off x="4029480" y="794200"/>
            <a:ext cx="940235" cy="45608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keywords</a:t>
            </a:r>
          </a:p>
        </p:txBody>
      </p:sp>
      <p:cxnSp>
        <p:nvCxnSpPr>
          <p:cNvPr id="64" name="ลูกศรเชื่อมต่อแบบตรง 63">
            <a:extLst>
              <a:ext uri="{FF2B5EF4-FFF2-40B4-BE49-F238E27FC236}">
                <a16:creationId xmlns:a16="http://schemas.microsoft.com/office/drawing/2014/main" id="{237064EE-C5D7-4A7E-8599-4E1A84382A58}"/>
              </a:ext>
            </a:extLst>
          </p:cNvPr>
          <p:cNvCxnSpPr>
            <a:cxnSpLocks/>
            <a:stCxn id="7" idx="4"/>
            <a:endCxn id="63" idx="1"/>
          </p:cNvCxnSpPr>
          <p:nvPr/>
        </p:nvCxnSpPr>
        <p:spPr>
          <a:xfrm>
            <a:off x="4499598" y="628891"/>
            <a:ext cx="0" cy="16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ลูกศรเชื่อมต่อแบบตรง 66">
            <a:extLst>
              <a:ext uri="{FF2B5EF4-FFF2-40B4-BE49-F238E27FC236}">
                <a16:creationId xmlns:a16="http://schemas.microsoft.com/office/drawing/2014/main" id="{98B3C127-AC08-4FDC-8474-F8F14246EC17}"/>
              </a:ext>
            </a:extLst>
          </p:cNvPr>
          <p:cNvCxnSpPr>
            <a:cxnSpLocks/>
            <a:stCxn id="63" idx="3"/>
            <a:endCxn id="4" idx="0"/>
          </p:cNvCxnSpPr>
          <p:nvPr/>
        </p:nvCxnSpPr>
        <p:spPr>
          <a:xfrm>
            <a:off x="4499598" y="1250286"/>
            <a:ext cx="0" cy="17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ลูกศรเชื่อมต่อแบบตรง 69">
            <a:extLst>
              <a:ext uri="{FF2B5EF4-FFF2-40B4-BE49-F238E27FC236}">
                <a16:creationId xmlns:a16="http://schemas.microsoft.com/office/drawing/2014/main" id="{E13DCC0A-4C87-40EB-9479-D55CA3A3F97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96000" y="506561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กลุ่ม 79">
            <a:extLst>
              <a:ext uri="{FF2B5EF4-FFF2-40B4-BE49-F238E27FC236}">
                <a16:creationId xmlns:a16="http://schemas.microsoft.com/office/drawing/2014/main" id="{3A752C39-4B00-4F9E-A7EE-F99652FB8B05}"/>
              </a:ext>
            </a:extLst>
          </p:cNvPr>
          <p:cNvGrpSpPr/>
          <p:nvPr/>
        </p:nvGrpSpPr>
        <p:grpSpPr>
          <a:xfrm>
            <a:off x="7490721" y="3998929"/>
            <a:ext cx="1639310" cy="1972505"/>
            <a:chOff x="9393382" y="4255764"/>
            <a:chExt cx="1639310" cy="1972505"/>
          </a:xfrm>
        </p:grpSpPr>
        <p:sp>
          <p:nvSpPr>
            <p:cNvPr id="78" name="สี่เหลี่ยมผืนผ้า 77">
              <a:extLst>
                <a:ext uri="{FF2B5EF4-FFF2-40B4-BE49-F238E27FC236}">
                  <a16:creationId xmlns:a16="http://schemas.microsoft.com/office/drawing/2014/main" id="{B0AF84FE-54B4-4C2B-939E-9A4957E0D603}"/>
                </a:ext>
              </a:extLst>
            </p:cNvPr>
            <p:cNvSpPr/>
            <p:nvPr/>
          </p:nvSpPr>
          <p:spPr>
            <a:xfrm>
              <a:off x="9393382" y="4255764"/>
              <a:ext cx="1639310" cy="19725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กลุ่ม 78">
              <a:extLst>
                <a:ext uri="{FF2B5EF4-FFF2-40B4-BE49-F238E27FC236}">
                  <a16:creationId xmlns:a16="http://schemas.microsoft.com/office/drawing/2014/main" id="{8A27E6F1-7698-4D8C-85B1-B3705E5EF876}"/>
                </a:ext>
              </a:extLst>
            </p:cNvPr>
            <p:cNvGrpSpPr/>
            <p:nvPr/>
          </p:nvGrpSpPr>
          <p:grpSpPr>
            <a:xfrm>
              <a:off x="9741991" y="4426416"/>
              <a:ext cx="953284" cy="1631200"/>
              <a:chOff x="7794174" y="4454499"/>
              <a:chExt cx="953284" cy="1631200"/>
            </a:xfrm>
          </p:grpSpPr>
          <p:sp>
            <p:nvSpPr>
              <p:cNvPr id="74" name="แผนผังลำดับงาน: ดิสก์แม่เหล็ก 73">
                <a:extLst>
                  <a:ext uri="{FF2B5EF4-FFF2-40B4-BE49-F238E27FC236}">
                    <a16:creationId xmlns:a16="http://schemas.microsoft.com/office/drawing/2014/main" id="{EA3B5399-A90F-4C66-85C3-22670DAC2290}"/>
                  </a:ext>
                </a:extLst>
              </p:cNvPr>
              <p:cNvSpPr/>
              <p:nvPr/>
            </p:nvSpPr>
            <p:spPr>
              <a:xfrm>
                <a:off x="7794174" y="4454499"/>
                <a:ext cx="940235" cy="456086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Relevant</a:t>
                </a:r>
              </a:p>
            </p:txBody>
          </p:sp>
          <p:sp>
            <p:nvSpPr>
              <p:cNvPr id="75" name="แผนผังลำดับงาน: ดิสก์แม่เหล็ก 74">
                <a:extLst>
                  <a:ext uri="{FF2B5EF4-FFF2-40B4-BE49-F238E27FC236}">
                    <a16:creationId xmlns:a16="http://schemas.microsoft.com/office/drawing/2014/main" id="{E99DE261-0F26-4BE2-B2D3-FDEE78802685}"/>
                  </a:ext>
                </a:extLst>
              </p:cNvPr>
              <p:cNvSpPr/>
              <p:nvPr/>
            </p:nvSpPr>
            <p:spPr>
              <a:xfrm>
                <a:off x="7807223" y="5045113"/>
                <a:ext cx="940235" cy="456086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Irrelevant</a:t>
                </a:r>
              </a:p>
            </p:txBody>
          </p:sp>
          <p:sp>
            <p:nvSpPr>
              <p:cNvPr id="76" name="แผนผังลำดับงาน: ดิสก์แม่เหล็ก 75">
                <a:extLst>
                  <a:ext uri="{FF2B5EF4-FFF2-40B4-BE49-F238E27FC236}">
                    <a16:creationId xmlns:a16="http://schemas.microsoft.com/office/drawing/2014/main" id="{CCC5F39A-D7F1-4B03-A662-BF2CE79EF9F7}"/>
                  </a:ext>
                </a:extLst>
              </p:cNvPr>
              <p:cNvSpPr/>
              <p:nvPr/>
            </p:nvSpPr>
            <p:spPr>
              <a:xfrm>
                <a:off x="7807222" y="5629613"/>
                <a:ext cx="940235" cy="456086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Maybe</a:t>
                </a:r>
              </a:p>
            </p:txBody>
          </p:sp>
        </p:grpSp>
      </p:grpSp>
      <p:sp>
        <p:nvSpPr>
          <p:cNvPr id="84" name="กล่องข้อความ 83">
            <a:extLst>
              <a:ext uri="{FF2B5EF4-FFF2-40B4-BE49-F238E27FC236}">
                <a16:creationId xmlns:a16="http://schemas.microsoft.com/office/drawing/2014/main" id="{FFDBACA0-4ED2-44BF-912C-9D6AB7F465EB}"/>
              </a:ext>
            </a:extLst>
          </p:cNvPr>
          <p:cNvSpPr txBox="1"/>
          <p:nvPr/>
        </p:nvSpPr>
        <p:spPr>
          <a:xfrm>
            <a:off x="378691" y="252721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I</a:t>
            </a:r>
          </a:p>
        </p:txBody>
      </p:sp>
      <p:cxnSp>
        <p:nvCxnSpPr>
          <p:cNvPr id="43" name="ลูกศรเชื่อมต่อแบบตรง 42">
            <a:extLst>
              <a:ext uri="{FF2B5EF4-FFF2-40B4-BE49-F238E27FC236}">
                <a16:creationId xmlns:a16="http://schemas.microsoft.com/office/drawing/2014/main" id="{553777AA-D288-499B-BFAD-63EA58EC6EB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4499598" y="5319698"/>
            <a:ext cx="0" cy="22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FC682B73-4C63-4D65-8FB6-018B3CA59F70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>
            <a:off x="4499598" y="6056407"/>
            <a:ext cx="0" cy="17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สี่เหลี่ยมผืนผ้า 37">
            <a:extLst>
              <a:ext uri="{FF2B5EF4-FFF2-40B4-BE49-F238E27FC236}">
                <a16:creationId xmlns:a16="http://schemas.microsoft.com/office/drawing/2014/main" id="{83F61101-3993-4414-AB79-CD306F050323}"/>
              </a:ext>
            </a:extLst>
          </p:cNvPr>
          <p:cNvSpPr/>
          <p:nvPr/>
        </p:nvSpPr>
        <p:spPr>
          <a:xfrm>
            <a:off x="7490721" y="1536569"/>
            <a:ext cx="4477328" cy="1758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Topic</a:t>
            </a:r>
          </a:p>
          <a:p>
            <a:r>
              <a:rPr lang="en-US" sz="1400" dirty="0"/>
              <a:t>{</a:t>
            </a:r>
            <a:r>
              <a:rPr lang="en-US" sz="1400" dirty="0">
                <a:solidFill>
                  <a:srgbClr val="CC00CC"/>
                </a:solidFill>
              </a:rPr>
              <a:t>“id_”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“39397483</a:t>
            </a:r>
            <a:r>
              <a:rPr lang="en-US" sz="1400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r>
              <a:rPr lang="th-TH" sz="1400" dirty="0"/>
              <a:t>,</a:t>
            </a:r>
            <a:endParaRPr lang="en-US" sz="1400" dirty="0"/>
          </a:p>
          <a:p>
            <a:r>
              <a:rPr lang="en-US" sz="1400" dirty="0">
                <a:solidFill>
                  <a:srgbClr val="CC00CC"/>
                </a:solidFill>
              </a:rPr>
              <a:t>“keyword”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</a:t>
            </a:r>
            <a:r>
              <a:rPr lang="th-TH" sz="1400" dirty="0">
                <a:solidFill>
                  <a:srgbClr val="0000FF"/>
                </a:solidFill>
              </a:rPr>
              <a:t>เรียนพิเศษ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endParaRPr lang="th-TH" sz="1400" dirty="0"/>
          </a:p>
          <a:p>
            <a:r>
              <a:rPr lang="en-US" sz="1400" dirty="0">
                <a:solidFill>
                  <a:srgbClr val="CC00CC"/>
                </a:solidFill>
              </a:rPr>
              <a:t>“title”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</a:t>
            </a:r>
            <a:r>
              <a:rPr lang="th-TH" sz="1400" dirty="0">
                <a:solidFill>
                  <a:srgbClr val="0000FF"/>
                </a:solidFill>
              </a:rPr>
              <a:t>ถ้ามีลูกแล้วไม่ส่ง</a:t>
            </a:r>
            <a:r>
              <a:rPr lang="th-TH" sz="1400" b="1" dirty="0">
                <a:solidFill>
                  <a:srgbClr val="0000FF"/>
                </a:solidFill>
              </a:rPr>
              <a:t>เรียนพิเศษ</a:t>
            </a:r>
            <a:r>
              <a:rPr lang="th-TH" sz="1400" dirty="0">
                <a:solidFill>
                  <a:srgbClr val="0000FF"/>
                </a:solidFill>
              </a:rPr>
              <a:t>อะไรเลย จะเป็นอะไรไหมครับ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r>
              <a:rPr lang="th-TH" sz="1400" dirty="0"/>
              <a:t>,</a:t>
            </a:r>
          </a:p>
          <a:p>
            <a:r>
              <a:rPr lang="en-US" sz="1400" dirty="0">
                <a:solidFill>
                  <a:srgbClr val="CC00CC"/>
                </a:solidFill>
              </a:rPr>
              <a:t>“post_number”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“0”</a:t>
            </a:r>
            <a:r>
              <a:rPr lang="th-TH" sz="1400" dirty="0"/>
              <a:t>,</a:t>
            </a:r>
            <a:endParaRPr lang="en-US" sz="1400" dirty="0"/>
          </a:p>
          <a:p>
            <a:r>
              <a:rPr lang="en-US" sz="1400" dirty="0">
                <a:solidFill>
                  <a:srgbClr val="CC00CC"/>
                </a:solidFill>
              </a:rPr>
              <a:t>“url”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</a:t>
            </a:r>
            <a:r>
              <a:rPr lang="en-US" sz="14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https://pantip.com/topic/39397483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r>
              <a:rPr lang="th-TH" sz="1400" dirty="0"/>
              <a:t>,    </a:t>
            </a:r>
            <a:endParaRPr lang="en-US" sz="1400" dirty="0"/>
          </a:p>
          <a:p>
            <a:r>
              <a:rPr lang="en-US" sz="1400" dirty="0">
                <a:solidFill>
                  <a:srgbClr val="CC00CC"/>
                </a:solidFill>
              </a:rPr>
              <a:t>“post”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</a:t>
            </a:r>
            <a:r>
              <a:rPr lang="th-TH" sz="1400" dirty="0">
                <a:solidFill>
                  <a:srgbClr val="0000FF"/>
                </a:solidFill>
              </a:rPr>
              <a:t>สงสัยว่าสมัยนี้ถ้ามีลูกแล้วเราไม่ส่งเรียนพิเศษอะไรเลย จะเป็นอะไรไหมครับ</a:t>
            </a:r>
            <a:br>
              <a:rPr lang="th-TH" sz="1400" dirty="0">
                <a:solidFill>
                  <a:srgbClr val="0000FF"/>
                </a:solidFill>
              </a:rPr>
            </a:br>
            <a:r>
              <a:rPr lang="th-TH" sz="1400" dirty="0">
                <a:solidFill>
                  <a:srgbClr val="0000FF"/>
                </a:solidFill>
              </a:rPr>
              <a:t>ที่ผมจะทำก็คือ</a:t>
            </a:r>
            <a:r>
              <a:rPr lang="en-US" sz="1400" dirty="0">
                <a:solidFill>
                  <a:srgbClr val="0000FF"/>
                </a:solidFill>
              </a:rPr>
              <a:t>….”</a:t>
            </a:r>
            <a:r>
              <a:rPr lang="th-TH" sz="1400" dirty="0"/>
              <a:t>,</a:t>
            </a:r>
          </a:p>
          <a:p>
            <a:r>
              <a:rPr lang="th-TH" sz="1400" dirty="0">
                <a:solidFill>
                  <a:srgbClr val="CC00CC"/>
                </a:solidFill>
              </a:rPr>
              <a:t> </a:t>
            </a:r>
            <a:r>
              <a:rPr lang="en-US" sz="1400" dirty="0">
                <a:solidFill>
                  <a:srgbClr val="CC00CC"/>
                </a:solidFill>
              </a:rPr>
              <a:t>“owner”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</a:t>
            </a:r>
            <a:r>
              <a:rPr lang="th-TH" sz="1400" dirty="0">
                <a:solidFill>
                  <a:srgbClr val="0000FF"/>
                </a:solidFill>
              </a:rPr>
              <a:t>สมาชิกหมายเลข 5516677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r>
              <a:rPr lang="en-US" sz="1400" dirty="0"/>
              <a:t>}</a:t>
            </a:r>
            <a:endParaRPr lang="th-TH" sz="1400" dirty="0"/>
          </a:p>
          <a:p>
            <a:r>
              <a:rPr lang="th-TH" sz="1400" dirty="0"/>
              <a:t> </a:t>
            </a:r>
            <a:r>
              <a:rPr lang="en-US" sz="1400" dirty="0">
                <a:solidFill>
                  <a:srgbClr val="CC00CC"/>
                </a:solidFill>
              </a:rPr>
              <a:t>“date”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0000FF"/>
                </a:solidFill>
              </a:rPr>
              <a:t>“20 </a:t>
            </a:r>
            <a:r>
              <a:rPr lang="th-TH" sz="1400" dirty="0">
                <a:solidFill>
                  <a:srgbClr val="0000FF"/>
                </a:solidFill>
              </a:rPr>
              <a:t>มกราคม เวลา 23:28 น.</a:t>
            </a:r>
            <a:r>
              <a:rPr lang="en-US" sz="1400" dirty="0">
                <a:solidFill>
                  <a:srgbClr val="0000FF"/>
                </a:solidFill>
              </a:rPr>
              <a:t>”</a:t>
            </a: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8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0EC1AAA-3F14-41ED-BE0D-B2F6DD8E4413}"/>
              </a:ext>
            </a:extLst>
          </p:cNvPr>
          <p:cNvSpPr/>
          <p:nvPr/>
        </p:nvSpPr>
        <p:spPr>
          <a:xfrm>
            <a:off x="2903196" y="2002495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Crawl information by URL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6687AFD-8695-4BA8-B541-ED352DE787A4}"/>
              </a:ext>
            </a:extLst>
          </p:cNvPr>
          <p:cNvSpPr/>
          <p:nvPr/>
        </p:nvSpPr>
        <p:spPr>
          <a:xfrm>
            <a:off x="2903196" y="4370474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 data in a database</a:t>
            </a:r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FF94A615-6AA3-41A5-BB06-241406EAD5D1}"/>
              </a:ext>
            </a:extLst>
          </p:cNvPr>
          <p:cNvSpPr/>
          <p:nvPr/>
        </p:nvSpPr>
        <p:spPr>
          <a:xfrm>
            <a:off x="3844679" y="614022"/>
            <a:ext cx="1309838" cy="376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99EDC7B7-E110-4ED4-9E6F-57DB117619FA}"/>
              </a:ext>
            </a:extLst>
          </p:cNvPr>
          <p:cNvSpPr/>
          <p:nvPr/>
        </p:nvSpPr>
        <p:spPr>
          <a:xfrm>
            <a:off x="2903196" y="3575064"/>
            <a:ext cx="3192804" cy="508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duplicate data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F2EC398C-4F9D-4DB0-8382-65E2CEF69788}"/>
              </a:ext>
            </a:extLst>
          </p:cNvPr>
          <p:cNvSpPr/>
          <p:nvPr/>
        </p:nvSpPr>
        <p:spPr>
          <a:xfrm>
            <a:off x="2903196" y="2779655"/>
            <a:ext cx="3192804" cy="508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 data</a:t>
            </a:r>
          </a:p>
        </p:txBody>
      </p:sp>
      <p:sp>
        <p:nvSpPr>
          <p:cNvPr id="46" name="วงรี 45">
            <a:extLst>
              <a:ext uri="{FF2B5EF4-FFF2-40B4-BE49-F238E27FC236}">
                <a16:creationId xmlns:a16="http://schemas.microsoft.com/office/drawing/2014/main" id="{74B3C786-AD20-4BE9-A61A-F4B0CF804E4D}"/>
              </a:ext>
            </a:extLst>
          </p:cNvPr>
          <p:cNvSpPr/>
          <p:nvPr/>
        </p:nvSpPr>
        <p:spPr>
          <a:xfrm>
            <a:off x="3844679" y="5181666"/>
            <a:ext cx="1309838" cy="3761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63" name="แผนผังลำดับงาน: ดิสก์แม่เหล็ก 62">
            <a:extLst>
              <a:ext uri="{FF2B5EF4-FFF2-40B4-BE49-F238E27FC236}">
                <a16:creationId xmlns:a16="http://schemas.microsoft.com/office/drawing/2014/main" id="{EEA4CE9C-6B4F-448C-9C74-DC8AC95A2D63}"/>
              </a:ext>
            </a:extLst>
          </p:cNvPr>
          <p:cNvSpPr/>
          <p:nvPr/>
        </p:nvSpPr>
        <p:spPr>
          <a:xfrm>
            <a:off x="4029480" y="1277425"/>
            <a:ext cx="940235" cy="45608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Relevant data</a:t>
            </a:r>
          </a:p>
        </p:txBody>
      </p:sp>
      <p:cxnSp>
        <p:nvCxnSpPr>
          <p:cNvPr id="64" name="ลูกศรเชื่อมต่อแบบตรง 63">
            <a:extLst>
              <a:ext uri="{FF2B5EF4-FFF2-40B4-BE49-F238E27FC236}">
                <a16:creationId xmlns:a16="http://schemas.microsoft.com/office/drawing/2014/main" id="{237064EE-C5D7-4A7E-8599-4E1A84382A58}"/>
              </a:ext>
            </a:extLst>
          </p:cNvPr>
          <p:cNvCxnSpPr>
            <a:cxnSpLocks/>
            <a:stCxn id="7" idx="4"/>
            <a:endCxn id="63" idx="1"/>
          </p:cNvCxnSpPr>
          <p:nvPr/>
        </p:nvCxnSpPr>
        <p:spPr>
          <a:xfrm>
            <a:off x="4499598" y="990192"/>
            <a:ext cx="0" cy="2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ลูกศรเชื่อมต่อแบบตรง 66">
            <a:extLst>
              <a:ext uri="{FF2B5EF4-FFF2-40B4-BE49-F238E27FC236}">
                <a16:creationId xmlns:a16="http://schemas.microsoft.com/office/drawing/2014/main" id="{98B3C127-AC08-4FDC-8474-F8F14246EC17}"/>
              </a:ext>
            </a:extLst>
          </p:cNvPr>
          <p:cNvCxnSpPr>
            <a:cxnSpLocks/>
            <a:stCxn id="63" idx="3"/>
            <a:endCxn id="4" idx="0"/>
          </p:cNvCxnSpPr>
          <p:nvPr/>
        </p:nvCxnSpPr>
        <p:spPr>
          <a:xfrm>
            <a:off x="4499598" y="1733511"/>
            <a:ext cx="0" cy="26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กล่องข้อความ 83">
            <a:extLst>
              <a:ext uri="{FF2B5EF4-FFF2-40B4-BE49-F238E27FC236}">
                <a16:creationId xmlns:a16="http://schemas.microsoft.com/office/drawing/2014/main" id="{FFDBACA0-4ED2-44BF-912C-9D6AB7F465EB}"/>
              </a:ext>
            </a:extLst>
          </p:cNvPr>
          <p:cNvSpPr txBox="1"/>
          <p:nvPr/>
        </p:nvSpPr>
        <p:spPr>
          <a:xfrm>
            <a:off x="378691" y="252721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Phase II</a:t>
            </a:r>
          </a:p>
        </p:txBody>
      </p:sp>
      <p:sp>
        <p:nvSpPr>
          <p:cNvPr id="49" name="สี่เหลี่ยมผืนผ้า 48">
            <a:extLst>
              <a:ext uri="{FF2B5EF4-FFF2-40B4-BE49-F238E27FC236}">
                <a16:creationId xmlns:a16="http://schemas.microsoft.com/office/drawing/2014/main" id="{EA912497-8BD3-42AC-8A14-D0FB88E06D70}"/>
              </a:ext>
            </a:extLst>
          </p:cNvPr>
          <p:cNvSpPr/>
          <p:nvPr/>
        </p:nvSpPr>
        <p:spPr>
          <a:xfrm>
            <a:off x="7222287" y="1173036"/>
            <a:ext cx="4125959" cy="451192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Final_data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[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{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“id_”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“39397483</a:t>
            </a:r>
            <a:r>
              <a:rPr lang="en-US" sz="12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0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“keyword”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เรียนพิเศษ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endParaRPr lang="th-TH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“title”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ถ้ามีลูกแล้วไม่ส่ง</a:t>
            </a:r>
            <a:r>
              <a:rPr lang="th-TH" sz="1200" b="1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เรียนพิเศษ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อะไรเลย จะเป็นอะไรไหมครับ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“post_number”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“0”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“url”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https://pantip.com/topic/39397483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    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“post”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สงสัยว่าสมัยนี้ถ้ามีลูกแล้วเราไม่ส่งเรียนพิเศษอะไรเลย จะเป็นอะไรไหมครับ</a:t>
            </a:r>
            <a:b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ที่ผมจะทำก็คือ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….”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</a:p>
          <a:p>
            <a:r>
              <a:rPr lang="th-TH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“owner”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สมาชิกหมายเลข 5516677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  <a:endParaRPr lang="th-TH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“date”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“20 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มกราคม เวลา 23:28 น.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{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“id_”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“39397483</a:t>
            </a:r>
            <a:r>
              <a:rPr lang="en-US" sz="12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“keyword”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เรียนพิเศษ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endParaRPr lang="th-TH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“title”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ถ้ามีลูกแล้วไม่ส่ง</a:t>
            </a:r>
            <a:r>
              <a:rPr lang="th-TH" sz="1200" b="1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เรียนพิเศษ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อะไรเลย จะเป็นอะไรไหมครับ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“post_number”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“1”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endParaRPr lang="en-US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“url”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https://pantip.com/topic/39397483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,   </a:t>
            </a:r>
          </a:p>
          <a:p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“post”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ทำแบบนี้กลัวมีปัญหาเวลาต่อมหาลัยจะสอบเข้าไม่ได้มีผลต่อสายงานเวลาจบครับ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...”</a:t>
            </a:r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,</a:t>
            </a:r>
            <a:endParaRPr lang="th-TH" sz="1200" dirty="0">
              <a:solidFill>
                <a:srgbClr val="0000FF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“owner”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เม่าน้อยดอยนาน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  <a:endParaRPr lang="th-TH" sz="12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200" dirty="0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“date”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“11 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พฤศจิกายน เวลา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10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55</a:t>
            </a:r>
            <a:r>
              <a:rPr lang="th-TH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น.</a:t>
            </a:r>
            <a:r>
              <a:rPr lang="en-US" sz="1200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}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r>
              <a:rPr lang="en-US" sz="1200" dirty="0">
                <a:latin typeface="Cordia New" panose="020B0304020202020204" pitchFamily="34" charset="-34"/>
                <a:cs typeface="Cordia New" panose="020B0304020202020204" pitchFamily="34" charset="-34"/>
              </a:rPr>
              <a:t>]</a:t>
            </a:r>
          </a:p>
        </p:txBody>
      </p:sp>
      <p:cxnSp>
        <p:nvCxnSpPr>
          <p:cNvPr id="60" name="ลูกศรเชื่อมต่อแบบตรง 59">
            <a:extLst>
              <a:ext uri="{FF2B5EF4-FFF2-40B4-BE49-F238E27FC236}">
                <a16:creationId xmlns:a16="http://schemas.microsoft.com/office/drawing/2014/main" id="{6D479F9A-DCF1-43B9-8A58-D079E0C32FB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4499598" y="2510671"/>
            <a:ext cx="0" cy="26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ลูกศรเชื่อมต่อแบบตรง 64">
            <a:extLst>
              <a:ext uri="{FF2B5EF4-FFF2-40B4-BE49-F238E27FC236}">
                <a16:creationId xmlns:a16="http://schemas.microsoft.com/office/drawing/2014/main" id="{967208D0-1C39-47D2-B72A-65799B5EC35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4499598" y="3287831"/>
            <a:ext cx="0" cy="2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ลูกศรเชื่อมต่อแบบตรง 67">
            <a:extLst>
              <a:ext uri="{FF2B5EF4-FFF2-40B4-BE49-F238E27FC236}">
                <a16:creationId xmlns:a16="http://schemas.microsoft.com/office/drawing/2014/main" id="{D9AB1856-5B56-453B-9E94-58A3BFFCE0D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499598" y="4083241"/>
            <a:ext cx="0" cy="2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ลูกศรเชื่อมต่อแบบตรง 70">
            <a:extLst>
              <a:ext uri="{FF2B5EF4-FFF2-40B4-BE49-F238E27FC236}">
                <a16:creationId xmlns:a16="http://schemas.microsoft.com/office/drawing/2014/main" id="{78589E5A-DCB9-4DA8-B9C7-CA63449D12C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99598" y="4878650"/>
            <a:ext cx="0" cy="31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4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84EDE2-5585-4E9C-ADAD-2F763260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67410"/>
            <a:ext cx="7422264" cy="476735"/>
          </a:xfrm>
        </p:spPr>
        <p:txBody>
          <a:bodyPr>
            <a:normAutofit fontScale="90000"/>
          </a:bodyPr>
          <a:lstStyle/>
          <a:p>
            <a:r>
              <a:rPr lang="en-US" dirty="0"/>
              <a:t>Web crawling solution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DEBA88D-AE37-4AA9-9C50-0E27D1280D58}"/>
              </a:ext>
            </a:extLst>
          </p:cNvPr>
          <p:cNvSpPr txBox="1"/>
          <p:nvPr/>
        </p:nvSpPr>
        <p:spPr>
          <a:xfrm>
            <a:off x="2454136" y="3079448"/>
            <a:ext cx="1570159" cy="110799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Call webpages</a:t>
            </a:r>
          </a:p>
          <a:p>
            <a:r>
              <a:rPr lang="en-US" sz="1600" b="1" dirty="0"/>
              <a:t>Scroll webpages</a:t>
            </a:r>
          </a:p>
          <a:p>
            <a:r>
              <a:rPr lang="en-US" sz="1600" b="1" dirty="0"/>
              <a:t>Click buttons</a:t>
            </a:r>
          </a:p>
          <a:p>
            <a:endParaRPr lang="en-US" b="1" dirty="0"/>
          </a:p>
        </p:txBody>
      </p:sp>
      <p:pic>
        <p:nvPicPr>
          <p:cNvPr id="2056" name="Picture 8" descr="Image result for file icon">
            <a:extLst>
              <a:ext uri="{FF2B5EF4-FFF2-40B4-BE49-F238E27FC236}">
                <a16:creationId xmlns:a16="http://schemas.microsoft.com/office/drawing/2014/main" id="{0EF3DBE1-9ED6-485C-AACA-CA552468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640" y="1826274"/>
            <a:ext cx="813146" cy="8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ebsite icon">
            <a:extLst>
              <a:ext uri="{FF2B5EF4-FFF2-40B4-BE49-F238E27FC236}">
                <a16:creationId xmlns:a16="http://schemas.microsoft.com/office/drawing/2014/main" id="{D5824BDC-1559-415E-BCF9-CE04FA0C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67" y="1601719"/>
            <a:ext cx="1151474" cy="115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: มุมมน 2">
            <a:extLst>
              <a:ext uri="{FF2B5EF4-FFF2-40B4-BE49-F238E27FC236}">
                <a16:creationId xmlns:a16="http://schemas.microsoft.com/office/drawing/2014/main" id="{07CE59DC-2158-40AB-BCF4-9F58056A4802}"/>
              </a:ext>
            </a:extLst>
          </p:cNvPr>
          <p:cNvSpPr/>
          <p:nvPr/>
        </p:nvSpPr>
        <p:spPr>
          <a:xfrm>
            <a:off x="916869" y="1939819"/>
            <a:ext cx="1594848" cy="47527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Selenium</a:t>
            </a:r>
          </a:p>
        </p:txBody>
      </p: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4C275B33-6B13-4C50-8596-E7F03B2E55D0}"/>
              </a:ext>
            </a:extLst>
          </p:cNvPr>
          <p:cNvSpPr/>
          <p:nvPr/>
        </p:nvSpPr>
        <p:spPr>
          <a:xfrm>
            <a:off x="6383665" y="1956697"/>
            <a:ext cx="1594848" cy="47527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Beautiful soup </a:t>
            </a:r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05020C78-7684-486C-8AF4-C63867488221}"/>
              </a:ext>
            </a:extLst>
          </p:cNvPr>
          <p:cNvCxnSpPr>
            <a:cxnSpLocks/>
          </p:cNvCxnSpPr>
          <p:nvPr/>
        </p:nvCxnSpPr>
        <p:spPr>
          <a:xfrm flipV="1">
            <a:off x="8348158" y="2232847"/>
            <a:ext cx="6593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>
            <a:extLst>
              <a:ext uri="{FF2B5EF4-FFF2-40B4-BE49-F238E27FC236}">
                <a16:creationId xmlns:a16="http://schemas.microsoft.com/office/drawing/2014/main" id="{F8CDC089-9386-4D88-8B30-A842793965B0}"/>
              </a:ext>
            </a:extLst>
          </p:cNvPr>
          <p:cNvCxnSpPr>
            <a:cxnSpLocks/>
          </p:cNvCxnSpPr>
          <p:nvPr/>
        </p:nvCxnSpPr>
        <p:spPr>
          <a:xfrm flipV="1">
            <a:off x="5534323" y="2232848"/>
            <a:ext cx="6593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E75025B2-4492-452C-8965-2584230A2603}"/>
              </a:ext>
            </a:extLst>
          </p:cNvPr>
          <p:cNvSpPr txBox="1"/>
          <p:nvPr/>
        </p:nvSpPr>
        <p:spPr>
          <a:xfrm>
            <a:off x="7789670" y="3086082"/>
            <a:ext cx="1664499" cy="338554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Extract elements</a:t>
            </a:r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62EEF82D-D3AE-4933-AC71-41390325737E}"/>
              </a:ext>
            </a:extLst>
          </p:cNvPr>
          <p:cNvSpPr/>
          <p:nvPr/>
        </p:nvSpPr>
        <p:spPr>
          <a:xfrm>
            <a:off x="6674169" y="3880622"/>
            <a:ext cx="4189408" cy="21662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</a:t>
            </a:r>
            <a:r>
              <a:rPr lang="en-US" dirty="0">
                <a:solidFill>
                  <a:srgbClr val="CC00CC"/>
                </a:solidFill>
              </a:rPr>
              <a:t>“title”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th-TH" dirty="0">
                <a:solidFill>
                  <a:srgbClr val="0000FF"/>
                </a:solidFill>
              </a:rPr>
              <a:t>ผู้หญิงไม่มีสังคมมันน่าเบื่อมากมั้ยคะ</a:t>
            </a:r>
            <a:r>
              <a:rPr lang="en-US" dirty="0">
                <a:solidFill>
                  <a:srgbClr val="0000FF"/>
                </a:solidFill>
              </a:rPr>
              <a:t>”</a:t>
            </a:r>
            <a:r>
              <a:rPr lang="th-TH" dirty="0"/>
              <a:t>,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</a:rPr>
              <a:t>“post”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th-TH" dirty="0" err="1">
                <a:solidFill>
                  <a:srgbClr val="0000FF"/>
                </a:solidFill>
              </a:rPr>
              <a:t>ผญ</a:t>
            </a:r>
            <a:r>
              <a:rPr lang="th-TH" dirty="0">
                <a:solidFill>
                  <a:srgbClr val="0000FF"/>
                </a:solidFill>
              </a:rPr>
              <a:t>.บางคนชอบทำงาน อยู่บ้านไม่มีสังคมจะเบื่อ</a:t>
            </a:r>
            <a:r>
              <a:rPr lang="en-US" dirty="0">
                <a:solidFill>
                  <a:srgbClr val="0000FF"/>
                </a:solidFill>
              </a:rPr>
              <a:t>”</a:t>
            </a:r>
            <a:r>
              <a:rPr lang="th-TH" dirty="0"/>
              <a:t>,</a:t>
            </a:r>
          </a:p>
          <a:p>
            <a:r>
              <a:rPr lang="th-TH" dirty="0"/>
              <a:t> </a:t>
            </a:r>
            <a:r>
              <a:rPr lang="en-US" dirty="0">
                <a:solidFill>
                  <a:srgbClr val="CC00CC"/>
                </a:solidFill>
              </a:rPr>
              <a:t>“</a:t>
            </a:r>
            <a:r>
              <a:rPr lang="en-US" dirty="0" err="1">
                <a:solidFill>
                  <a:srgbClr val="CC00CC"/>
                </a:solidFill>
              </a:rPr>
              <a:t>post_number</a:t>
            </a:r>
            <a:r>
              <a:rPr lang="en-US" dirty="0">
                <a:solidFill>
                  <a:srgbClr val="CC00CC"/>
                </a:solidFill>
              </a:rPr>
              <a:t>”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th-TH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”</a:t>
            </a:r>
            <a:r>
              <a:rPr lang="th-TH" dirty="0"/>
              <a:t>,</a:t>
            </a:r>
          </a:p>
          <a:p>
            <a:r>
              <a:rPr lang="th-TH" dirty="0"/>
              <a:t> </a:t>
            </a:r>
            <a:r>
              <a:rPr lang="en-US" dirty="0">
                <a:solidFill>
                  <a:srgbClr val="CC00CC"/>
                </a:solidFill>
              </a:rPr>
              <a:t>“</a:t>
            </a:r>
            <a:r>
              <a:rPr lang="en-US" dirty="0" err="1">
                <a:solidFill>
                  <a:srgbClr val="CC00CC"/>
                </a:solidFill>
              </a:rPr>
              <a:t>post_owner</a:t>
            </a:r>
            <a:r>
              <a:rPr lang="en-US" dirty="0">
                <a:solidFill>
                  <a:srgbClr val="CC00CC"/>
                </a:solidFill>
              </a:rPr>
              <a:t>”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th-TH" dirty="0">
                <a:solidFill>
                  <a:srgbClr val="0000FF"/>
                </a:solidFill>
              </a:rPr>
              <a:t>สมาชิกหมายเลข 4054065</a:t>
            </a:r>
            <a:r>
              <a:rPr lang="en-US" dirty="0">
                <a:solidFill>
                  <a:srgbClr val="0000FF"/>
                </a:solidFill>
              </a:rPr>
              <a:t>”</a:t>
            </a:r>
            <a:r>
              <a:rPr lang="th-TH" dirty="0"/>
              <a:t>,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</a:rPr>
              <a:t>“</a:t>
            </a:r>
            <a:r>
              <a:rPr lang="en-US" dirty="0" err="1">
                <a:solidFill>
                  <a:srgbClr val="CC00CC"/>
                </a:solidFill>
              </a:rPr>
              <a:t>url</a:t>
            </a:r>
            <a:r>
              <a:rPr lang="en-US" dirty="0" err="1">
                <a:solidFill>
                  <a:srgbClr val="CC00CC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:</a:t>
            </a:r>
            <a:r>
              <a:rPr lang="en-US" dirty="0" err="1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“</a:t>
            </a:r>
            <a:r>
              <a:rPr lang="en-US" dirty="0" err="1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://pantip.com/topic/34270481</a:t>
            </a:r>
            <a:r>
              <a:rPr lang="en-US" dirty="0">
                <a:solidFill>
                  <a:srgbClr val="0000FF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”</a:t>
            </a:r>
            <a:r>
              <a:rPr lang="th-TH" dirty="0"/>
              <a:t>,</a:t>
            </a:r>
          </a:p>
          <a:p>
            <a:r>
              <a:rPr lang="th-TH" dirty="0"/>
              <a:t> </a:t>
            </a:r>
            <a:r>
              <a:rPr lang="en-US" dirty="0">
                <a:solidFill>
                  <a:srgbClr val="CC00CC"/>
                </a:solidFill>
              </a:rPr>
              <a:t>“time”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“11/08/2018 16:51:16”</a:t>
            </a:r>
            <a:r>
              <a:rPr lang="en-US" dirty="0"/>
              <a:t>}</a:t>
            </a:r>
          </a:p>
        </p:txBody>
      </p:sp>
      <p:cxnSp>
        <p:nvCxnSpPr>
          <p:cNvPr id="2048" name="ตัวเชื่อมต่อตรง 2047">
            <a:extLst>
              <a:ext uri="{FF2B5EF4-FFF2-40B4-BE49-F238E27FC236}">
                <a16:creationId xmlns:a16="http://schemas.microsoft.com/office/drawing/2014/main" id="{AB3278A1-5C9A-4107-8910-E0471B5DEE1A}"/>
              </a:ext>
            </a:extLst>
          </p:cNvPr>
          <p:cNvCxnSpPr>
            <a:cxnSpLocks/>
          </p:cNvCxnSpPr>
          <p:nvPr/>
        </p:nvCxnSpPr>
        <p:spPr>
          <a:xfrm>
            <a:off x="3239216" y="2272363"/>
            <a:ext cx="0" cy="7341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ตัวเชื่อมต่อตรง 38">
            <a:extLst>
              <a:ext uri="{FF2B5EF4-FFF2-40B4-BE49-F238E27FC236}">
                <a16:creationId xmlns:a16="http://schemas.microsoft.com/office/drawing/2014/main" id="{27E84A38-F0D2-4E29-8CFC-E8944BF7AB97}"/>
              </a:ext>
            </a:extLst>
          </p:cNvPr>
          <p:cNvCxnSpPr>
            <a:cxnSpLocks/>
          </p:cNvCxnSpPr>
          <p:nvPr/>
        </p:nvCxnSpPr>
        <p:spPr>
          <a:xfrm>
            <a:off x="8677839" y="2314559"/>
            <a:ext cx="0" cy="726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B3FEBB37-9D0F-45BC-BA53-47A5A009EC18}"/>
              </a:ext>
            </a:extLst>
          </p:cNvPr>
          <p:cNvSpPr txBox="1"/>
          <p:nvPr/>
        </p:nvSpPr>
        <p:spPr>
          <a:xfrm>
            <a:off x="5317262" y="3086083"/>
            <a:ext cx="1093484" cy="337894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Send html</a:t>
            </a:r>
          </a:p>
        </p:txBody>
      </p:sp>
      <p:cxnSp>
        <p:nvCxnSpPr>
          <p:cNvPr id="43" name="ตัวเชื่อมต่อตรง 42">
            <a:extLst>
              <a:ext uri="{FF2B5EF4-FFF2-40B4-BE49-F238E27FC236}">
                <a16:creationId xmlns:a16="http://schemas.microsoft.com/office/drawing/2014/main" id="{FCFAA123-B2FD-4F1E-ACD9-69A3A97223B3}"/>
              </a:ext>
            </a:extLst>
          </p:cNvPr>
          <p:cNvCxnSpPr>
            <a:cxnSpLocks/>
          </p:cNvCxnSpPr>
          <p:nvPr/>
        </p:nvCxnSpPr>
        <p:spPr>
          <a:xfrm>
            <a:off x="5864004" y="2314559"/>
            <a:ext cx="0" cy="726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3" name="ตัวเชื่อมต่อ: หักมุม 2052">
            <a:extLst>
              <a:ext uri="{FF2B5EF4-FFF2-40B4-BE49-F238E27FC236}">
                <a16:creationId xmlns:a16="http://schemas.microsoft.com/office/drawing/2014/main" id="{6F73AF52-BFBA-4F12-80B2-0248B7F200CE}"/>
              </a:ext>
            </a:extLst>
          </p:cNvPr>
          <p:cNvCxnSpPr>
            <a:cxnSpLocks/>
            <a:stCxn id="2056" idx="3"/>
            <a:endCxn id="24" idx="3"/>
          </p:cNvCxnSpPr>
          <p:nvPr/>
        </p:nvCxnSpPr>
        <p:spPr>
          <a:xfrm>
            <a:off x="10192786" y="2232847"/>
            <a:ext cx="670791" cy="2730902"/>
          </a:xfrm>
          <a:prstGeom prst="bentConnector3">
            <a:avLst>
              <a:gd name="adj1" fmla="val 134079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7FB6A847-CAB6-4E31-889C-E9BD1EA0C7A7}"/>
              </a:ext>
            </a:extLst>
          </p:cNvPr>
          <p:cNvCxnSpPr>
            <a:cxnSpLocks/>
          </p:cNvCxnSpPr>
          <p:nvPr/>
        </p:nvCxnSpPr>
        <p:spPr>
          <a:xfrm flipV="1">
            <a:off x="2893361" y="2232848"/>
            <a:ext cx="6593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3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F7DDFD-156B-4E92-891B-C121D9F5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292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8" descr="Image result for file icon">
            <a:extLst>
              <a:ext uri="{FF2B5EF4-FFF2-40B4-BE49-F238E27FC236}">
                <a16:creationId xmlns:a16="http://schemas.microsoft.com/office/drawing/2014/main" id="{0CA5F36D-4145-4DAB-A7E8-E46E40949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6" y="3571658"/>
            <a:ext cx="813146" cy="8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5FD76B57-4CDB-4170-8A8B-D9C09A0B630B}"/>
              </a:ext>
            </a:extLst>
          </p:cNvPr>
          <p:cNvSpPr/>
          <p:nvPr/>
        </p:nvSpPr>
        <p:spPr>
          <a:xfrm>
            <a:off x="2040835" y="2518109"/>
            <a:ext cx="4444654" cy="3206830"/>
          </a:xfrm>
          <a:prstGeom prst="roundRect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76C3C3C0-4268-410F-8E70-924AD58A8DDE}"/>
              </a:ext>
            </a:extLst>
          </p:cNvPr>
          <p:cNvSpPr txBox="1"/>
          <p:nvPr/>
        </p:nvSpPr>
        <p:spPr>
          <a:xfrm>
            <a:off x="3132544" y="1849085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438B2C6-6D04-493C-87FD-7E13F19F0F09}"/>
              </a:ext>
            </a:extLst>
          </p:cNvPr>
          <p:cNvSpPr txBox="1"/>
          <p:nvPr/>
        </p:nvSpPr>
        <p:spPr>
          <a:xfrm>
            <a:off x="8336070" y="1896145"/>
            <a:ext cx="17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preprocess</a:t>
            </a: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758330CB-A08B-4D1F-A528-54A280C5424B}"/>
              </a:ext>
            </a:extLst>
          </p:cNvPr>
          <p:cNvSpPr/>
          <p:nvPr/>
        </p:nvSpPr>
        <p:spPr>
          <a:xfrm>
            <a:off x="2591258" y="3697357"/>
            <a:ext cx="1441173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29BCEE51-8C67-4550-BB89-AF156E992ABB}"/>
              </a:ext>
            </a:extLst>
          </p:cNvPr>
          <p:cNvSpPr/>
          <p:nvPr/>
        </p:nvSpPr>
        <p:spPr>
          <a:xfrm>
            <a:off x="4374151" y="3009273"/>
            <a:ext cx="162560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 tagging</a:t>
            </a: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0AFC9D10-9D35-4919-96CD-4923C1515E79}"/>
              </a:ext>
            </a:extLst>
          </p:cNvPr>
          <p:cNvSpPr/>
          <p:nvPr/>
        </p:nvSpPr>
        <p:spPr>
          <a:xfrm>
            <a:off x="4374151" y="3694142"/>
            <a:ext cx="162560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word</a:t>
            </a:r>
          </a:p>
        </p:txBody>
      </p: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7C41313F-2F43-4688-84BE-A289D00414D5}"/>
              </a:ext>
            </a:extLst>
          </p:cNvPr>
          <p:cNvSpPr/>
          <p:nvPr/>
        </p:nvSpPr>
        <p:spPr>
          <a:xfrm>
            <a:off x="4374151" y="4369072"/>
            <a:ext cx="162560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1664167E-ABC0-4892-A87B-807FC083A4CC}"/>
              </a:ext>
            </a:extLst>
          </p:cNvPr>
          <p:cNvSpPr/>
          <p:nvPr/>
        </p:nvSpPr>
        <p:spPr>
          <a:xfrm>
            <a:off x="6990522" y="2518109"/>
            <a:ext cx="4444654" cy="3206830"/>
          </a:xfrm>
          <a:prstGeom prst="roundRect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3A502C3A-DAA4-4C83-BA60-F79BBABD81E5}"/>
              </a:ext>
            </a:extLst>
          </p:cNvPr>
          <p:cNvSpPr/>
          <p:nvPr/>
        </p:nvSpPr>
        <p:spPr>
          <a:xfrm>
            <a:off x="8170897" y="3694142"/>
            <a:ext cx="230913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19" name="สี่เหลี่ยมผืนผ้า: มุมมน 18">
            <a:extLst>
              <a:ext uri="{FF2B5EF4-FFF2-40B4-BE49-F238E27FC236}">
                <a16:creationId xmlns:a16="http://schemas.microsoft.com/office/drawing/2014/main" id="{8E15DC58-DDFA-4428-95FB-43D169F291CE}"/>
              </a:ext>
            </a:extLst>
          </p:cNvPr>
          <p:cNvSpPr/>
          <p:nvPr/>
        </p:nvSpPr>
        <p:spPr>
          <a:xfrm>
            <a:off x="8195529" y="4365857"/>
            <a:ext cx="230913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 model</a:t>
            </a:r>
          </a:p>
        </p:txBody>
      </p: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B462E9EE-F21C-41DD-99F8-784DB1D4E326}"/>
              </a:ext>
            </a:extLst>
          </p:cNvPr>
          <p:cNvSpPr/>
          <p:nvPr/>
        </p:nvSpPr>
        <p:spPr>
          <a:xfrm>
            <a:off x="8170897" y="3022427"/>
            <a:ext cx="2309130" cy="535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classification</a:t>
            </a:r>
          </a:p>
        </p:txBody>
      </p: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2D3A582C-03D1-4D54-A314-C5C79FB198EE}"/>
              </a:ext>
            </a:extLst>
          </p:cNvPr>
          <p:cNvCxnSpPr>
            <a:cxnSpLocks/>
          </p:cNvCxnSpPr>
          <p:nvPr/>
        </p:nvCxnSpPr>
        <p:spPr>
          <a:xfrm flipV="1">
            <a:off x="6332157" y="3978232"/>
            <a:ext cx="9258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DFF666C8-255A-4FCB-A22B-1B86C8A152D5}"/>
              </a:ext>
            </a:extLst>
          </p:cNvPr>
          <p:cNvCxnSpPr>
            <a:cxnSpLocks/>
          </p:cNvCxnSpPr>
          <p:nvPr/>
        </p:nvCxnSpPr>
        <p:spPr>
          <a:xfrm flipV="1">
            <a:off x="1569355" y="3978232"/>
            <a:ext cx="9258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9418CE73-5968-4921-9FC3-B0B5F36411EE}"/>
              </a:ext>
            </a:extLst>
          </p:cNvPr>
          <p:cNvSpPr txBox="1"/>
          <p:nvPr/>
        </p:nvSpPr>
        <p:spPr>
          <a:xfrm>
            <a:off x="5025689" y="4778959"/>
            <a:ext cx="322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:</a:t>
            </a:r>
            <a:endParaRPr lang="en-US" dirty="0"/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255D3C4F-27C9-465D-8047-270FED10EBF0}"/>
              </a:ext>
            </a:extLst>
          </p:cNvPr>
          <p:cNvSpPr txBox="1"/>
          <p:nvPr/>
        </p:nvSpPr>
        <p:spPr>
          <a:xfrm>
            <a:off x="9244069" y="4778959"/>
            <a:ext cx="322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6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F2DE05D-EA32-49FD-972E-FDE2B0EA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for Thai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0029FAC-5648-4A5D-9396-BC5BD407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4"/>
            <a:ext cx="10515600" cy="5197475"/>
          </a:xfrm>
        </p:spPr>
        <p:txBody>
          <a:bodyPr>
            <a:normAutofit/>
          </a:bodyPr>
          <a:lstStyle/>
          <a:p>
            <a:r>
              <a:rPr lang="en-US" sz="2200" b="1" dirty="0"/>
              <a:t>Dictionary-based: </a:t>
            </a:r>
            <a:r>
              <a:rPr lang="en-US" sz="2200" dirty="0"/>
              <a:t>algorithms in this category rely on the use of dictionaries with a mechanism to decide whether to tokenize a particular sequence of characters. </a:t>
            </a:r>
            <a:r>
              <a:rPr lang="en-US" sz="2200" u="sng" dirty="0"/>
              <a:t>Dictionary-based algorithms are typically fast but with less capable when encountering unknown words.</a:t>
            </a:r>
            <a:endParaRPr lang="en-US" sz="2200" b="1" dirty="0"/>
          </a:p>
          <a:p>
            <a:pPr lvl="1"/>
            <a:r>
              <a:rPr lang="en-US" sz="1800" dirty="0"/>
              <a:t>PyThaiNLP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b="1" dirty="0"/>
              <a:t>Learning-based: </a:t>
            </a:r>
            <a:r>
              <a:rPr lang="en-US" sz="2200" dirty="0"/>
              <a:t>unlike dictionary-based, algorithms in this group learn to split words based on labelled data.</a:t>
            </a:r>
            <a:r>
              <a:rPr lang="en-US" dirty="0"/>
              <a:t> </a:t>
            </a:r>
            <a:r>
              <a:rPr lang="en-US" sz="2200" u="sng" dirty="0"/>
              <a:t>Learning-based approaches are usually qualitatively better and more adaptable to data from different domains, but relatively slower.</a:t>
            </a:r>
            <a:endParaRPr lang="en-US" sz="2200" b="1" dirty="0"/>
          </a:p>
          <a:p>
            <a:pPr lvl="1"/>
            <a:r>
              <a:rPr lang="en-US" sz="1800" dirty="0"/>
              <a:t>DeepCut (using Convolutional Neural Networks)</a:t>
            </a:r>
          </a:p>
          <a:p>
            <a:pPr lvl="1"/>
            <a:r>
              <a:rPr lang="en-US" sz="1800" dirty="0"/>
              <a:t>Sertis’ Bi-GRUs (using Recurrent Neural Networks)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500" dirty="0"/>
              <a:t>Credit: </a:t>
            </a:r>
            <a:r>
              <a:rPr lang="en-US" sz="1500" dirty="0">
                <a:hlinkClick r:id="rId2"/>
              </a:rPr>
              <a:t>https://pythainlp.github.io/attacut/survey.html#id1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More tokenizers: </a:t>
            </a:r>
            <a:r>
              <a:rPr lang="en-US" sz="1500" dirty="0">
                <a:hlinkClick r:id="rId3"/>
              </a:rPr>
              <a:t>https://github.com/PyThaiNLP/docker-thai-tokenizers</a:t>
            </a:r>
            <a:endParaRPr lang="en-US" sz="15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60568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799</Words>
  <Application>Microsoft Office PowerPoint</Application>
  <PresentationFormat>แบบจอกว้าง</PresentationFormat>
  <Paragraphs>166</Paragraphs>
  <Slides>13</Slides>
  <Notes>0</Notes>
  <HiddenSlides>2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Cordia New</vt:lpstr>
      <vt:lpstr>ธีมของ Office</vt:lpstr>
      <vt:lpstr>Workshop</vt:lpstr>
      <vt:lpstr>Outline</vt:lpstr>
      <vt:lpstr>Tool installation</vt:lpstr>
      <vt:lpstr>Basic python</vt:lpstr>
      <vt:lpstr>งานนำเสนอ PowerPoint</vt:lpstr>
      <vt:lpstr>งานนำเสนอ PowerPoint</vt:lpstr>
      <vt:lpstr>Web crawling solution</vt:lpstr>
      <vt:lpstr>Workflow</vt:lpstr>
      <vt:lpstr>Word Tokenization for Thai</vt:lpstr>
      <vt:lpstr>Performance</vt:lpstr>
      <vt:lpstr>Word2vec</vt:lpstr>
      <vt:lpstr>Language modeling </vt:lpstr>
      <vt:lpstr>Word2vec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teeraphan wandee</dc:creator>
  <cp:lastModifiedBy>teeraphan wandee</cp:lastModifiedBy>
  <cp:revision>78</cp:revision>
  <dcterms:created xsi:type="dcterms:W3CDTF">2019-11-08T03:36:47Z</dcterms:created>
  <dcterms:modified xsi:type="dcterms:W3CDTF">2020-01-14T08:06:32Z</dcterms:modified>
</cp:coreProperties>
</file>