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0" r:id="rId1"/>
  </p:sldMasterIdLst>
  <p:notesMasterIdLst>
    <p:notesMasterId r:id="rId69"/>
  </p:notesMasterIdLst>
  <p:sldIdLst>
    <p:sldId id="284" r:id="rId2"/>
    <p:sldId id="285" r:id="rId3"/>
    <p:sldId id="356" r:id="rId4"/>
    <p:sldId id="286" r:id="rId5"/>
    <p:sldId id="287" r:id="rId6"/>
    <p:sldId id="288" r:id="rId7"/>
    <p:sldId id="289" r:id="rId8"/>
    <p:sldId id="290" r:id="rId9"/>
    <p:sldId id="293" r:id="rId10"/>
    <p:sldId id="291" r:id="rId11"/>
    <p:sldId id="292" r:id="rId12"/>
    <p:sldId id="294" r:id="rId13"/>
    <p:sldId id="295" r:id="rId14"/>
    <p:sldId id="296" r:id="rId15"/>
    <p:sldId id="297" r:id="rId16"/>
    <p:sldId id="298" r:id="rId17"/>
    <p:sldId id="300" r:id="rId18"/>
    <p:sldId id="301" r:id="rId19"/>
    <p:sldId id="302" r:id="rId20"/>
    <p:sldId id="303" r:id="rId21"/>
    <p:sldId id="304" r:id="rId22"/>
    <p:sldId id="305" r:id="rId23"/>
    <p:sldId id="306" r:id="rId24"/>
    <p:sldId id="307" r:id="rId25"/>
    <p:sldId id="308" r:id="rId26"/>
    <p:sldId id="309" r:id="rId27"/>
    <p:sldId id="310" r:id="rId28"/>
    <p:sldId id="311" r:id="rId29"/>
    <p:sldId id="312" r:id="rId30"/>
    <p:sldId id="314" r:id="rId31"/>
    <p:sldId id="315" r:id="rId32"/>
    <p:sldId id="316" r:id="rId33"/>
    <p:sldId id="318" r:id="rId34"/>
    <p:sldId id="317" r:id="rId35"/>
    <p:sldId id="319" r:id="rId36"/>
    <p:sldId id="320" r:id="rId37"/>
    <p:sldId id="321" r:id="rId38"/>
    <p:sldId id="322" r:id="rId39"/>
    <p:sldId id="323" r:id="rId40"/>
    <p:sldId id="324" r:id="rId41"/>
    <p:sldId id="325" r:id="rId42"/>
    <p:sldId id="326" r:id="rId43"/>
    <p:sldId id="327" r:id="rId44"/>
    <p:sldId id="328" r:id="rId45"/>
    <p:sldId id="329" r:id="rId46"/>
    <p:sldId id="330" r:id="rId47"/>
    <p:sldId id="331" r:id="rId48"/>
    <p:sldId id="332" r:id="rId49"/>
    <p:sldId id="333" r:id="rId50"/>
    <p:sldId id="334" r:id="rId51"/>
    <p:sldId id="335" r:id="rId52"/>
    <p:sldId id="336" r:id="rId53"/>
    <p:sldId id="337" r:id="rId54"/>
    <p:sldId id="338" r:id="rId55"/>
    <p:sldId id="340" r:id="rId56"/>
    <p:sldId id="341" r:id="rId57"/>
    <p:sldId id="342" r:id="rId58"/>
    <p:sldId id="344" r:id="rId59"/>
    <p:sldId id="345" r:id="rId60"/>
    <p:sldId id="346" r:id="rId61"/>
    <p:sldId id="349" r:id="rId62"/>
    <p:sldId id="350" r:id="rId63"/>
    <p:sldId id="351" r:id="rId64"/>
    <p:sldId id="352" r:id="rId65"/>
    <p:sldId id="353" r:id="rId66"/>
    <p:sldId id="354" r:id="rId67"/>
    <p:sldId id="355" r:id="rId68"/>
  </p:sldIdLst>
  <p:sldSz cx="9144000" cy="5143500" type="screen16x9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0 - Intro" id="{393BB7E3-87F2-4578-AAE9-A9D996A7A10A}">
          <p14:sldIdLst>
            <p14:sldId id="284"/>
            <p14:sldId id="285"/>
            <p14:sldId id="356"/>
            <p14:sldId id="286"/>
            <p14:sldId id="287"/>
            <p14:sldId id="288"/>
            <p14:sldId id="289"/>
            <p14:sldId id="290"/>
          </p14:sldIdLst>
        </p14:section>
        <p14:section name="1 - Functional Programming Concepts" id="{4B05DFA2-5365-4AC7-89FE-FB9A822BFCC1}">
          <p14:sldIdLst>
            <p14:sldId id="293"/>
            <p14:sldId id="291"/>
            <p14:sldId id="292"/>
            <p14:sldId id="294"/>
            <p14:sldId id="295"/>
            <p14:sldId id="296"/>
            <p14:sldId id="297"/>
            <p14:sldId id="298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4"/>
            <p14:sldId id="315"/>
            <p14:sldId id="316"/>
            <p14:sldId id="318"/>
            <p14:sldId id="317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</p14:sldIdLst>
        </p14:section>
        <p14:section name="2 - Why Use Functional Programming?" id="{5506574B-A7DF-4F3D-8C25-80C2712D1C32}">
          <p14:sldIdLst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40"/>
            <p14:sldId id="341"/>
            <p14:sldId id="342"/>
            <p14:sldId id="344"/>
            <p14:sldId id="345"/>
          </p14:sldIdLst>
        </p14:section>
        <p14:section name="3 - Brief Glance at Functional Programming Languages" id="{7D79D7D4-3BD5-43B6-93EB-FA09DDC8915B}">
          <p14:sldIdLst>
            <p14:sldId id="346"/>
            <p14:sldId id="349"/>
            <p14:sldId id="350"/>
          </p14:sldIdLst>
        </p14:section>
        <p14:section name="4 - Conclusion" id="{FDFE2F5E-10F3-4C34-9618-AA0A8062F9CA}">
          <p14:sldIdLst>
            <p14:sldId id="351"/>
            <p14:sldId id="352"/>
            <p14:sldId id="353"/>
            <p14:sldId id="354"/>
            <p14:sldId id="35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59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4343"/>
    <a:srgbClr val="ACAC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F340E91-3D2A-4B0D-9711-A990A5CAE7BB}">
  <a:tblStyle styleId="{8F340E91-3D2A-4B0D-9711-A990A5CAE7B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846" autoAdjust="0"/>
  </p:normalViewPr>
  <p:slideViewPr>
    <p:cSldViewPr snapToGrid="0" showGuides="1">
      <p:cViewPr>
        <p:scale>
          <a:sx n="120" d="100"/>
          <a:sy n="120" d="100"/>
        </p:scale>
        <p:origin x="1266" y="492"/>
      </p:cViewPr>
      <p:guideLst>
        <p:guide orient="horz" pos="1596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96645" rIns="96645" bIns="9664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Shape 659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Font typeface="Montserrat Light"/>
              <a:buNone/>
            </a:pPr>
            <a:r>
              <a:rPr lang="en-US" sz="1100" dirty="0"/>
              <a:t>NOTE:</a:t>
            </a:r>
            <a:br>
              <a:rPr lang="en-US" sz="1100" dirty="0"/>
            </a:br>
            <a:br>
              <a:rPr lang="en-US" sz="1100" dirty="0"/>
            </a:br>
            <a:r>
              <a:rPr lang="en-US" sz="1100" dirty="0"/>
              <a:t>These slides were from Music City Code on 6/1/2018. The most up to date slides are always at:</a:t>
            </a:r>
          </a:p>
          <a:p>
            <a:pPr marL="0" indent="0">
              <a:buFont typeface="Montserrat Light"/>
              <a:buNone/>
            </a:pPr>
            <a:r>
              <a:rPr lang="en-US" sz="1100" dirty="0"/>
              <a:t> </a:t>
            </a:r>
          </a:p>
          <a:p>
            <a:pPr marL="0" indent="0">
              <a:buFont typeface="Montserrat Light"/>
              <a:buNone/>
            </a:pPr>
            <a:r>
              <a:rPr lang="en-US" sz="1100" dirty="0"/>
              <a:t>geekygirlsarah.com/primer-</a:t>
            </a:r>
            <a:r>
              <a:rPr lang="en-US" sz="1100" dirty="0" err="1"/>
              <a:t>fp</a:t>
            </a:r>
            <a:endParaRPr lang="en-US" sz="1100"/>
          </a:p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64872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Shape 659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09833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Shape 659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62812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Shape 665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Shape 666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949496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Shape 659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24570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Shape 659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91577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Shape 659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45977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Shape 659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71635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Shape 659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46496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Shape 659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All math functions do this</a:t>
            </a:r>
          </a:p>
        </p:txBody>
      </p:sp>
    </p:spTree>
    <p:extLst>
      <p:ext uri="{BB962C8B-B14F-4D97-AF65-F5344CB8AC3E}">
        <p14:creationId xmlns:p14="http://schemas.microsoft.com/office/powerpoint/2010/main" val="8819017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Shape 659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Generally functions based on simple data types will be like this</a:t>
            </a:r>
          </a:p>
        </p:txBody>
      </p:sp>
    </p:spTree>
    <p:extLst>
      <p:ext uri="{BB962C8B-B14F-4D97-AF65-F5344CB8AC3E}">
        <p14:creationId xmlns:p14="http://schemas.microsoft.com/office/powerpoint/2010/main" val="11916021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Shape 624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Shape 625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17279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Shape 659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Why?</a:t>
            </a:r>
          </a:p>
          <a:p>
            <a:pPr marL="181240" indent="-181240"/>
            <a:r>
              <a:rPr lang="en-US" dirty="0"/>
              <a:t>What if someone changes their name?</a:t>
            </a:r>
          </a:p>
          <a:p>
            <a:pPr marL="181240" indent="-181240"/>
            <a:r>
              <a:rPr lang="en-US" dirty="0"/>
              <a:t>What if they close an account?</a:t>
            </a:r>
          </a:p>
          <a:p>
            <a:pPr marL="181240" indent="-181240"/>
            <a:r>
              <a:rPr lang="en-US" dirty="0"/>
              <a:t>What if the number changes (like debit card stolen)?</a:t>
            </a:r>
          </a:p>
          <a:p>
            <a:pPr marL="181240" indent="-181240"/>
            <a:r>
              <a:rPr lang="en-US" dirty="0"/>
              <a:t>What if database goes down?</a:t>
            </a:r>
          </a:p>
        </p:txBody>
      </p:sp>
    </p:spTree>
    <p:extLst>
      <p:ext uri="{BB962C8B-B14F-4D97-AF65-F5344CB8AC3E}">
        <p14:creationId xmlns:p14="http://schemas.microsoft.com/office/powerpoint/2010/main" val="39369027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Shape 659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223452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Shape 665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Shape 666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73294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Shape 659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12623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Shape 659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72644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Shape 659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62896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Shape 659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81649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Shape 659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19056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Shape 659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340822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Shape 659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175974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Shape 659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589703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Shape 659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713999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Shape 659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7520620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Shape 659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https://stackoverflow.com/questions/2067988/recursive-lambda-functions-in-c11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C++11:</a:t>
            </a:r>
            <a:br>
              <a:rPr lang="en-US" dirty="0"/>
            </a:br>
            <a:r>
              <a:rPr lang="en-US" dirty="0"/>
              <a:t>std::function&lt;int(</a:t>
            </a:r>
            <a:r>
              <a:rPr lang="en-US" dirty="0" err="1"/>
              <a:t>int,int</a:t>
            </a:r>
            <a:r>
              <a:rPr lang="en-US" dirty="0"/>
              <a:t>)&gt; sum; </a:t>
            </a:r>
          </a:p>
          <a:p>
            <a:pPr marL="0" indent="0">
              <a:buNone/>
            </a:pPr>
            <a:r>
              <a:rPr lang="en-US" dirty="0"/>
              <a:t>sum = [</a:t>
            </a:r>
            <a:r>
              <a:rPr lang="en-US" dirty="0" err="1"/>
              <a:t>term,next,&amp;sum</a:t>
            </a:r>
            <a:r>
              <a:rPr lang="en-US" dirty="0"/>
              <a:t>](int a, int b)-&gt;int { </a:t>
            </a:r>
          </a:p>
          <a:p>
            <a:pPr marL="0" indent="0">
              <a:buNone/>
            </a:pPr>
            <a:r>
              <a:rPr lang="en-US" dirty="0"/>
              <a:t>    if(a&gt;b)</a:t>
            </a:r>
          </a:p>
          <a:p>
            <a:pPr marL="0" indent="0">
              <a:buNone/>
            </a:pPr>
            <a:r>
              <a:rPr lang="en-US" dirty="0"/>
              <a:t>        return 0;</a:t>
            </a:r>
          </a:p>
          <a:p>
            <a:pPr marL="0" indent="0">
              <a:buNone/>
            </a:pPr>
            <a:r>
              <a:rPr lang="en-US" dirty="0"/>
              <a:t>    else</a:t>
            </a:r>
          </a:p>
          <a:p>
            <a:pPr marL="0" indent="0">
              <a:buNone/>
            </a:pPr>
            <a:r>
              <a:rPr lang="en-US" dirty="0"/>
              <a:t>        return term(a) + sum(next(a),b);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C++14:</a:t>
            </a:r>
          </a:p>
          <a:p>
            <a:pPr marL="0" indent="0">
              <a:buNone/>
            </a:pPr>
            <a:r>
              <a:rPr lang="en-US" dirty="0"/>
              <a:t>void f() {</a:t>
            </a:r>
          </a:p>
          <a:p>
            <a:pPr marL="0" indent="0">
              <a:buNone/>
            </a:pPr>
            <a:r>
              <a:rPr lang="en-US" dirty="0"/>
              <a:t>    static int (*self)(int) = [](int </a:t>
            </a:r>
            <a:r>
              <a:rPr lang="en-US" dirty="0" err="1"/>
              <a:t>i</a:t>
            </a:r>
            <a:r>
              <a:rPr lang="en-US" dirty="0"/>
              <a:t>)-&gt;int { return </a:t>
            </a:r>
            <a:r>
              <a:rPr lang="en-US" dirty="0" err="1"/>
              <a:t>i</a:t>
            </a:r>
            <a:r>
              <a:rPr lang="en-US" dirty="0"/>
              <a:t>&gt;0 ? self(i-1)*</a:t>
            </a:r>
            <a:r>
              <a:rPr lang="en-US" dirty="0" err="1"/>
              <a:t>i</a:t>
            </a:r>
            <a:r>
              <a:rPr lang="en-US" dirty="0"/>
              <a:t> : 1; }; </a:t>
            </a:r>
          </a:p>
          <a:p>
            <a:pPr marL="0" indent="0">
              <a:buNone/>
            </a:pPr>
            <a:r>
              <a:rPr lang="en-US" dirty="0"/>
              <a:t>    std::</a:t>
            </a:r>
            <a:r>
              <a:rPr lang="en-US" dirty="0" err="1"/>
              <a:t>cout</a:t>
            </a:r>
            <a:r>
              <a:rPr lang="en-US" dirty="0"/>
              <a:t>&lt;&lt;self(10); 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7489059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Shape 659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3373660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Shape 659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181240" indent="-181240"/>
            <a:r>
              <a:rPr lang="en-US" dirty="0"/>
              <a:t>A lot of the core of functional programming</a:t>
            </a:r>
          </a:p>
          <a:p>
            <a:pPr marL="181240" indent="-181240"/>
            <a:r>
              <a:rPr lang="en-US" dirty="0"/>
              <a:t>Because of referential transparency and pure functions, this can be like passing in a regular value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8409983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Shape 659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5440488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Shape 659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1420556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Shape 659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4283045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Shape 659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181240" indent="-181240"/>
            <a:r>
              <a:rPr lang="en-US" dirty="0"/>
              <a:t>Depending on language, the order of arguments may swap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5192372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Shape 659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39016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Shape 659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596274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Shape 659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9083316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Shape 659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3758005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Shape 659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5611569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Shape 659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8244619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Shape 659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9971398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Shape 659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331403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Shape 646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Shape 647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181240" indent="-181240"/>
            <a:r>
              <a:rPr lang="en-US" dirty="0"/>
              <a:t>A lot of things thrown at you</a:t>
            </a:r>
          </a:p>
          <a:p>
            <a:pPr marL="181240" indent="-181240"/>
            <a:r>
              <a:rPr lang="en-US" dirty="0"/>
              <a:t>The beginning might seem promising</a:t>
            </a:r>
          </a:p>
          <a:p>
            <a:pPr marL="181240" indent="-181240"/>
            <a:r>
              <a:rPr lang="en-US" dirty="0"/>
              <a:t>The later stuff might just be weird</a:t>
            </a:r>
          </a:p>
          <a:p>
            <a:pPr marL="181240" indent="-181240"/>
            <a:r>
              <a:rPr lang="en-US" dirty="0"/>
              <a:t>So…why?</a:t>
            </a:r>
          </a:p>
        </p:txBody>
      </p:sp>
    </p:spTree>
    <p:extLst>
      <p:ext uri="{BB962C8B-B14F-4D97-AF65-F5344CB8AC3E}">
        <p14:creationId xmlns:p14="http://schemas.microsoft.com/office/powerpoint/2010/main" val="234268004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Shape 659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981742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Shape 659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826661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Shape 659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7497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Shape 659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869134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Shape 659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181240" indent="-181240"/>
            <a:r>
              <a:rPr lang="en-US" dirty="0"/>
              <a:t>Set up environment</a:t>
            </a:r>
          </a:p>
          <a:p>
            <a:pPr marL="181240" indent="-181240"/>
            <a:r>
              <a:rPr lang="en-US" dirty="0"/>
              <a:t>Run unit test</a:t>
            </a:r>
          </a:p>
          <a:p>
            <a:pPr marL="181240" indent="-181240"/>
            <a:r>
              <a:rPr lang="en-US" dirty="0"/>
              <a:t>Assert the result</a:t>
            </a:r>
          </a:p>
          <a:p>
            <a:pPr marL="181240" indent="-181240"/>
            <a:r>
              <a:rPr lang="en-US" dirty="0"/>
              <a:t>Clear out what you set up</a:t>
            </a:r>
          </a:p>
          <a:p>
            <a:pPr marL="181240" indent="-181240"/>
            <a:r>
              <a:rPr lang="en-US" dirty="0"/>
              <a:t>Should affect nothing else</a:t>
            </a:r>
          </a:p>
        </p:txBody>
      </p:sp>
    </p:spTree>
    <p:extLst>
      <p:ext uri="{BB962C8B-B14F-4D97-AF65-F5344CB8AC3E}">
        <p14:creationId xmlns:p14="http://schemas.microsoft.com/office/powerpoint/2010/main" val="400603435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Shape 659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181240" indent="-18124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89453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Shape 659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181240" indent="-18124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05444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Shape 659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181240" indent="-18124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18005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Shape 659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181240" indent="-18124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23572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Shape 659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181240" indent="-18124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32590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Shape 659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181240" indent="-18124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17044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Shape 659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181240" indent="-18124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46648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Shape 659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181240" indent="-181240"/>
            <a:r>
              <a:rPr lang="en-US" dirty="0"/>
              <a:t>A more </a:t>
            </a:r>
            <a:r>
              <a:rPr lang="en-US" dirty="0" err="1"/>
              <a:t>imperitive</a:t>
            </a:r>
            <a:r>
              <a:rPr lang="en-US" dirty="0"/>
              <a:t>/OOP way of doing non-profit donations</a:t>
            </a:r>
          </a:p>
        </p:txBody>
      </p:sp>
    </p:spTree>
    <p:extLst>
      <p:ext uri="{BB962C8B-B14F-4D97-AF65-F5344CB8AC3E}">
        <p14:creationId xmlns:p14="http://schemas.microsoft.com/office/powerpoint/2010/main" val="367903375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Shape 659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181240" indent="-181240"/>
            <a:r>
              <a:rPr lang="en-US" dirty="0"/>
              <a:t>A more </a:t>
            </a:r>
            <a:r>
              <a:rPr lang="en-US" dirty="0" err="1"/>
              <a:t>imperitive</a:t>
            </a:r>
            <a:r>
              <a:rPr lang="en-US" dirty="0"/>
              <a:t>/OOP way of doing non-profit donations</a:t>
            </a:r>
          </a:p>
        </p:txBody>
      </p:sp>
    </p:spTree>
    <p:extLst>
      <p:ext uri="{BB962C8B-B14F-4D97-AF65-F5344CB8AC3E}">
        <p14:creationId xmlns:p14="http://schemas.microsoft.com/office/powerpoint/2010/main" val="25033675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Shape 659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366899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Shape 646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Shape 647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733558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Shape 659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181240" indent="-181240"/>
            <a:r>
              <a:rPr lang="en-US" dirty="0"/>
              <a:t>22 languages (at least)</a:t>
            </a:r>
          </a:p>
          <a:p>
            <a:pPr marL="181240" indent="-181240"/>
            <a:r>
              <a:rPr lang="en-US" dirty="0"/>
              <a:t>They don’t allow side effects and guarantee referential transparency</a:t>
            </a:r>
          </a:p>
          <a:p>
            <a:pPr marL="181240" indent="-181240"/>
            <a:r>
              <a:rPr lang="en-US" dirty="0"/>
              <a:t>KRC = Kent Recursive Calculator</a:t>
            </a:r>
          </a:p>
          <a:p>
            <a:pPr marL="181240" indent="-181240"/>
            <a:r>
              <a:rPr lang="en-US" dirty="0"/>
              <a:t>SAC = Single Assignment C</a:t>
            </a:r>
          </a:p>
          <a:p>
            <a:pPr marL="181240" indent="-181240"/>
            <a:r>
              <a:rPr lang="en-US" dirty="0"/>
              <a:t>SASL = St. Andrews Static Language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365897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Shape 659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181240" indent="-181240"/>
            <a:r>
              <a:rPr lang="en-US" dirty="0"/>
              <a:t>50 languages (at least)</a:t>
            </a:r>
          </a:p>
          <a:p>
            <a:pPr marL="181240" indent="-181240"/>
            <a:r>
              <a:rPr lang="en-US" dirty="0"/>
              <a:t>For the most part, they implement lambdas and passing functions around (map/filter/reduce)</a:t>
            </a:r>
          </a:p>
          <a:p>
            <a:pPr marL="181240" indent="-181240"/>
            <a:r>
              <a:rPr lang="en-US" dirty="0"/>
              <a:t>Any surprises in here?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529796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Shape 646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Shape 647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903807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Shape 659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173153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Shape 842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3" name="Shape 843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1446226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Shape 850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1" name="Shape 851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209398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Shape 857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8" name="Shape 858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22745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Shape 659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249762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Shape 638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Shape 639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765775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Shape 646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Shape 647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8654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F6464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-6" y="-11"/>
            <a:ext cx="2429759" cy="1609289"/>
            <a:chOff x="608719" y="-11"/>
            <a:chExt cx="2429759" cy="1609289"/>
          </a:xfrm>
        </p:grpSpPr>
        <p:sp>
          <p:nvSpPr>
            <p:cNvPr id="11" name="Shape 11"/>
            <p:cNvSpPr/>
            <p:nvPr/>
          </p:nvSpPr>
          <p:spPr>
            <a:xfrm>
              <a:off x="608719" y="322534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608719" y="965890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1822766" y="322534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1822766" y="965890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1214909" y="-11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1822766" y="-11"/>
              <a:ext cx="607856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608719" y="643313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1214909" y="322534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1214909" y="965890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2430592" y="322534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608719" y="-11"/>
              <a:ext cx="606220" cy="643356"/>
            </a:xfrm>
            <a:custGeom>
              <a:avLst/>
              <a:gdLst/>
              <a:ahLst/>
              <a:cxnLst/>
              <a:rect l="0" t="0" r="0" b="0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1214909" y="-11"/>
              <a:ext cx="607886" cy="322577"/>
            </a:xfrm>
            <a:custGeom>
              <a:avLst/>
              <a:gdLst/>
              <a:ahLst/>
              <a:cxnLst/>
              <a:rect l="0" t="0" r="0" b="0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5265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grpSp>
        <p:nvGrpSpPr>
          <p:cNvPr id="24" name="Shape 24"/>
          <p:cNvGrpSpPr/>
          <p:nvPr/>
        </p:nvGrpSpPr>
        <p:grpSpPr>
          <a:xfrm>
            <a:off x="4894945" y="-11"/>
            <a:ext cx="4252453" cy="5146816"/>
            <a:chOff x="4894945" y="-11"/>
            <a:chExt cx="4252453" cy="5146816"/>
          </a:xfrm>
        </p:grpSpPr>
        <p:sp>
          <p:nvSpPr>
            <p:cNvPr id="25" name="Shape 25"/>
            <p:cNvSpPr/>
            <p:nvPr/>
          </p:nvSpPr>
          <p:spPr>
            <a:xfrm>
              <a:off x="6108962" y="4182670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6716818" y="3860093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7324645" y="3539314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7324645" y="4182670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7932502" y="643313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8538692" y="322534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7932502" y="1286669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932502" y="3216737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8538692" y="3539314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6108962" y="-11"/>
              <a:ext cx="607886" cy="322577"/>
            </a:xfrm>
            <a:custGeom>
              <a:avLst/>
              <a:gdLst/>
              <a:ahLst/>
              <a:cxnLst/>
              <a:rect l="0" t="0" r="0" b="0"/>
              <a:pathLst>
                <a:path w="20428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6716818" y="-11"/>
              <a:ext cx="607856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7324645" y="-11"/>
              <a:ext cx="607886" cy="322577"/>
            </a:xfrm>
            <a:custGeom>
              <a:avLst/>
              <a:gdLst/>
              <a:ahLst/>
              <a:cxnLst/>
              <a:rect l="0" t="0" r="0" b="0"/>
              <a:pathLst>
                <a:path w="20428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7932502" y="-11"/>
              <a:ext cx="606220" cy="643356"/>
            </a:xfrm>
            <a:custGeom>
              <a:avLst/>
              <a:gdLst/>
              <a:ahLst/>
              <a:cxnLst/>
              <a:rect l="0" t="0" r="0" b="0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8538692" y="-11"/>
              <a:ext cx="607856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4894945" y="3860093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6108962" y="3860093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5502772" y="4182670"/>
              <a:ext cx="606220" cy="643356"/>
            </a:xfrm>
            <a:custGeom>
              <a:avLst/>
              <a:gdLst/>
              <a:ahLst/>
              <a:cxnLst/>
              <a:rect l="0" t="0" r="0" b="0"/>
              <a:pathLst>
                <a:path w="20372" h="20036" extrusionOk="0">
                  <a:moveTo>
                    <a:pt x="20372" y="0"/>
                  </a:moveTo>
                  <a:lnTo>
                    <a:pt x="1" y="9990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7324645" y="3216737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6716818" y="3539314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6716818" y="4182670"/>
              <a:ext cx="607856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7932502" y="322534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7932502" y="965890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7932502" y="2895958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7932492" y="3538418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6108962" y="-11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6716818" y="-11"/>
              <a:ext cx="607856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6716818" y="4825993"/>
              <a:ext cx="607856" cy="320811"/>
            </a:xfrm>
            <a:custGeom>
              <a:avLst/>
              <a:gdLst/>
              <a:ahLst/>
              <a:cxnLst/>
              <a:rect l="0" t="0" r="0" b="0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7324645" y="4503448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8538692" y="-11"/>
              <a:ext cx="607856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8538692" y="4503448"/>
              <a:ext cx="607856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7324658" y="322534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7324658" y="965890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6716831" y="322534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6716831" y="965890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7324658" y="1286669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7324658" y="-11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8538692" y="4825993"/>
              <a:ext cx="607856" cy="320811"/>
            </a:xfrm>
            <a:custGeom>
              <a:avLst/>
              <a:gdLst/>
              <a:ahLst/>
              <a:cxnLst/>
              <a:rect l="0" t="0" r="0" b="0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6109812" y="2252602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6109812" y="3539314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6717668" y="1286669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6717668" y="1930025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6717668" y="2573381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7325495" y="2252602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6717668" y="3216737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7325495" y="2895958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7933352" y="1930025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7933352" y="2573381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0" y="1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8539542" y="1608802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6109812" y="1286669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6109812" y="3216737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6717668" y="1609246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7325495" y="1930025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10046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6717668" y="2252602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0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7325495" y="2573381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" name="Shape 79"/>
          <p:cNvGrpSpPr/>
          <p:nvPr/>
        </p:nvGrpSpPr>
        <p:grpSpPr>
          <a:xfrm flipH="1">
            <a:off x="-7" y="3860093"/>
            <a:ext cx="2429755" cy="1286712"/>
            <a:chOff x="6714243" y="3860093"/>
            <a:chExt cx="2429755" cy="1286712"/>
          </a:xfrm>
        </p:grpSpPr>
        <p:sp>
          <p:nvSpPr>
            <p:cNvPr id="80" name="Shape 80"/>
            <p:cNvSpPr/>
            <p:nvPr/>
          </p:nvSpPr>
          <p:spPr>
            <a:xfrm>
              <a:off x="7929952" y="3860093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8536142" y="4182670"/>
              <a:ext cx="607856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7322095" y="4825993"/>
              <a:ext cx="607886" cy="320811"/>
            </a:xfrm>
            <a:custGeom>
              <a:avLst/>
              <a:gdLst/>
              <a:ahLst/>
              <a:cxnLst/>
              <a:rect l="0" t="0" r="0" b="0"/>
              <a:pathLst>
                <a:path w="20428" h="9991" extrusionOk="0">
                  <a:moveTo>
                    <a:pt x="1" y="1"/>
                  </a:moveTo>
                  <a:lnTo>
                    <a:pt x="1" y="9991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7929952" y="4503448"/>
              <a:ext cx="606220" cy="643356"/>
            </a:xfrm>
            <a:custGeom>
              <a:avLst/>
              <a:gdLst/>
              <a:ahLst/>
              <a:cxnLst/>
              <a:rect l="0" t="0" r="0" b="0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8536142" y="4825993"/>
              <a:ext cx="607856" cy="320811"/>
            </a:xfrm>
            <a:custGeom>
              <a:avLst/>
              <a:gdLst/>
              <a:ahLst/>
              <a:cxnLst/>
              <a:rect l="0" t="0" r="0" b="0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7322095" y="3860093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8536142" y="3860093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7929952" y="4182670"/>
              <a:ext cx="606220" cy="643356"/>
            </a:xfrm>
            <a:custGeom>
              <a:avLst/>
              <a:gdLst/>
              <a:ahLst/>
              <a:cxnLst/>
              <a:rect l="0" t="0" r="0" b="0"/>
              <a:pathLst>
                <a:path w="20372" h="20036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7322095" y="4503448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7929952" y="4825993"/>
              <a:ext cx="606220" cy="320811"/>
            </a:xfrm>
            <a:custGeom>
              <a:avLst/>
              <a:gdLst/>
              <a:ahLst/>
              <a:cxnLst/>
              <a:rect l="0" t="0" r="0" b="0"/>
              <a:pathLst>
                <a:path w="20372" h="9991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9991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8536142" y="4503448"/>
              <a:ext cx="607856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6714243" y="4825993"/>
              <a:ext cx="607856" cy="320811"/>
            </a:xfrm>
            <a:custGeom>
              <a:avLst/>
              <a:gdLst/>
              <a:ahLst/>
              <a:cxnLst/>
              <a:rect l="0" t="0" r="0" b="0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FFA400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ctrTitle"/>
          </p:nvPr>
        </p:nvSpPr>
        <p:spPr>
          <a:xfrm>
            <a:off x="685800" y="1659550"/>
            <a:ext cx="4252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subTitle" idx="1"/>
          </p:nvPr>
        </p:nvSpPr>
        <p:spPr>
          <a:xfrm>
            <a:off x="685800" y="2687652"/>
            <a:ext cx="4252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grpSp>
        <p:nvGrpSpPr>
          <p:cNvPr id="95" name="Shape 95"/>
          <p:cNvGrpSpPr/>
          <p:nvPr/>
        </p:nvGrpSpPr>
        <p:grpSpPr>
          <a:xfrm>
            <a:off x="4894945" y="-11"/>
            <a:ext cx="4252453" cy="5146816"/>
            <a:chOff x="4894945" y="-11"/>
            <a:chExt cx="4252453" cy="5146816"/>
          </a:xfrm>
        </p:grpSpPr>
        <p:sp>
          <p:nvSpPr>
            <p:cNvPr id="96" name="Shape 96"/>
            <p:cNvSpPr/>
            <p:nvPr/>
          </p:nvSpPr>
          <p:spPr>
            <a:xfrm>
              <a:off x="6108962" y="4182670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6716818" y="3860093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7324645" y="3539314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7324645" y="4182670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7932502" y="643313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8538692" y="322534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7932502" y="1286669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7932502" y="3216737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8538692" y="3539314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6108962" y="-11"/>
              <a:ext cx="607886" cy="322577"/>
            </a:xfrm>
            <a:custGeom>
              <a:avLst/>
              <a:gdLst/>
              <a:ahLst/>
              <a:cxnLst/>
              <a:rect l="0" t="0" r="0" b="0"/>
              <a:pathLst>
                <a:path w="20428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6716818" y="-11"/>
              <a:ext cx="607856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7324645" y="-11"/>
              <a:ext cx="607886" cy="322577"/>
            </a:xfrm>
            <a:custGeom>
              <a:avLst/>
              <a:gdLst/>
              <a:ahLst/>
              <a:cxnLst/>
              <a:rect l="0" t="0" r="0" b="0"/>
              <a:pathLst>
                <a:path w="20428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7932502" y="-11"/>
              <a:ext cx="606220" cy="643356"/>
            </a:xfrm>
            <a:custGeom>
              <a:avLst/>
              <a:gdLst/>
              <a:ahLst/>
              <a:cxnLst/>
              <a:rect l="0" t="0" r="0" b="0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8538692" y="-11"/>
              <a:ext cx="607856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4894945" y="3860093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6108962" y="3860093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5502772" y="4182670"/>
              <a:ext cx="606220" cy="643356"/>
            </a:xfrm>
            <a:custGeom>
              <a:avLst/>
              <a:gdLst/>
              <a:ahLst/>
              <a:cxnLst/>
              <a:rect l="0" t="0" r="0" b="0"/>
              <a:pathLst>
                <a:path w="20372" h="20036" extrusionOk="0">
                  <a:moveTo>
                    <a:pt x="20372" y="0"/>
                  </a:moveTo>
                  <a:lnTo>
                    <a:pt x="1" y="9990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7324645" y="3216737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6716818" y="3539314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6716818" y="4182670"/>
              <a:ext cx="607856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7932502" y="322534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7932502" y="965890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7932502" y="2895958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7932492" y="3538418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6108962" y="-11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6716818" y="-11"/>
              <a:ext cx="607856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6716818" y="4825993"/>
              <a:ext cx="607856" cy="320811"/>
            </a:xfrm>
            <a:custGeom>
              <a:avLst/>
              <a:gdLst/>
              <a:ahLst/>
              <a:cxnLst/>
              <a:rect l="0" t="0" r="0" b="0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7324645" y="4503448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8538692" y="-11"/>
              <a:ext cx="607856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8538692" y="4503448"/>
              <a:ext cx="607856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7324658" y="322534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7324658" y="965890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6716831" y="322534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6716831" y="965890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7324658" y="1286669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7324658" y="-11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8538692" y="4825993"/>
              <a:ext cx="607856" cy="320811"/>
            </a:xfrm>
            <a:custGeom>
              <a:avLst/>
              <a:gdLst/>
              <a:ahLst/>
              <a:cxnLst/>
              <a:rect l="0" t="0" r="0" b="0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6109812" y="2252602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6109812" y="3539314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6717668" y="1286669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6717668" y="1930025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6717668" y="2573381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7325495" y="2252602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2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>
              <a:off x="6717668" y="3216737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7325495" y="2895958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7933352" y="1930025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7933352" y="2573381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0" y="1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>
              <a:off x="8539542" y="1608802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6109812" y="1286669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6109812" y="3216737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6717668" y="1609246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7325495" y="1930025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10046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6717668" y="2252602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0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7325495" y="2573381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Shape 207"/>
          <p:cNvGrpSpPr/>
          <p:nvPr/>
        </p:nvGrpSpPr>
        <p:grpSpPr>
          <a:xfrm>
            <a:off x="6714243" y="3860093"/>
            <a:ext cx="2429755" cy="1286712"/>
            <a:chOff x="6714243" y="3860093"/>
            <a:chExt cx="2429755" cy="1286712"/>
          </a:xfrm>
        </p:grpSpPr>
        <p:sp>
          <p:nvSpPr>
            <p:cNvPr id="208" name="Shape 208"/>
            <p:cNvSpPr/>
            <p:nvPr/>
          </p:nvSpPr>
          <p:spPr>
            <a:xfrm>
              <a:off x="7929952" y="3860093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Shape 209"/>
            <p:cNvSpPr/>
            <p:nvPr/>
          </p:nvSpPr>
          <p:spPr>
            <a:xfrm>
              <a:off x="8536142" y="4182670"/>
              <a:ext cx="607856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Shape 210"/>
            <p:cNvSpPr/>
            <p:nvPr/>
          </p:nvSpPr>
          <p:spPr>
            <a:xfrm>
              <a:off x="7322095" y="4825993"/>
              <a:ext cx="607886" cy="320811"/>
            </a:xfrm>
            <a:custGeom>
              <a:avLst/>
              <a:gdLst/>
              <a:ahLst/>
              <a:cxnLst/>
              <a:rect l="0" t="0" r="0" b="0"/>
              <a:pathLst>
                <a:path w="20428" h="9991" extrusionOk="0">
                  <a:moveTo>
                    <a:pt x="1" y="1"/>
                  </a:moveTo>
                  <a:lnTo>
                    <a:pt x="1" y="9991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Shape 211"/>
            <p:cNvSpPr/>
            <p:nvPr/>
          </p:nvSpPr>
          <p:spPr>
            <a:xfrm>
              <a:off x="7929952" y="4503448"/>
              <a:ext cx="606220" cy="643356"/>
            </a:xfrm>
            <a:custGeom>
              <a:avLst/>
              <a:gdLst/>
              <a:ahLst/>
              <a:cxnLst/>
              <a:rect l="0" t="0" r="0" b="0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Shape 212"/>
            <p:cNvSpPr/>
            <p:nvPr/>
          </p:nvSpPr>
          <p:spPr>
            <a:xfrm>
              <a:off x="8536142" y="4825993"/>
              <a:ext cx="607856" cy="320811"/>
            </a:xfrm>
            <a:custGeom>
              <a:avLst/>
              <a:gdLst/>
              <a:ahLst/>
              <a:cxnLst/>
              <a:rect l="0" t="0" r="0" b="0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Shape 213"/>
            <p:cNvSpPr/>
            <p:nvPr/>
          </p:nvSpPr>
          <p:spPr>
            <a:xfrm>
              <a:off x="7322095" y="3860093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Shape 214"/>
            <p:cNvSpPr/>
            <p:nvPr/>
          </p:nvSpPr>
          <p:spPr>
            <a:xfrm>
              <a:off x="8536142" y="3860093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Shape 215"/>
            <p:cNvSpPr/>
            <p:nvPr/>
          </p:nvSpPr>
          <p:spPr>
            <a:xfrm>
              <a:off x="7929952" y="4182670"/>
              <a:ext cx="606220" cy="643356"/>
            </a:xfrm>
            <a:custGeom>
              <a:avLst/>
              <a:gdLst/>
              <a:ahLst/>
              <a:cxnLst/>
              <a:rect l="0" t="0" r="0" b="0"/>
              <a:pathLst>
                <a:path w="20372" h="20036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Shape 216"/>
            <p:cNvSpPr/>
            <p:nvPr/>
          </p:nvSpPr>
          <p:spPr>
            <a:xfrm>
              <a:off x="7322095" y="4503448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Shape 217"/>
            <p:cNvSpPr/>
            <p:nvPr/>
          </p:nvSpPr>
          <p:spPr>
            <a:xfrm>
              <a:off x="7929952" y="4825993"/>
              <a:ext cx="606220" cy="320811"/>
            </a:xfrm>
            <a:custGeom>
              <a:avLst/>
              <a:gdLst/>
              <a:ahLst/>
              <a:cxnLst/>
              <a:rect l="0" t="0" r="0" b="0"/>
              <a:pathLst>
                <a:path w="20372" h="9991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9991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Shape 218"/>
            <p:cNvSpPr/>
            <p:nvPr/>
          </p:nvSpPr>
          <p:spPr>
            <a:xfrm>
              <a:off x="8536142" y="4503448"/>
              <a:ext cx="607856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Shape 219"/>
            <p:cNvSpPr/>
            <p:nvPr/>
          </p:nvSpPr>
          <p:spPr>
            <a:xfrm>
              <a:off x="6714243" y="4825993"/>
              <a:ext cx="607856" cy="320811"/>
            </a:xfrm>
            <a:custGeom>
              <a:avLst/>
              <a:gdLst/>
              <a:ahLst/>
              <a:cxnLst/>
              <a:rect l="0" t="0" r="0" b="0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" name="Shape 220"/>
          <p:cNvGrpSpPr/>
          <p:nvPr/>
        </p:nvGrpSpPr>
        <p:grpSpPr>
          <a:xfrm>
            <a:off x="892" y="-11"/>
            <a:ext cx="3037586" cy="2252645"/>
            <a:chOff x="892" y="-11"/>
            <a:chExt cx="3037586" cy="2252645"/>
          </a:xfrm>
        </p:grpSpPr>
        <p:sp>
          <p:nvSpPr>
            <p:cNvPr id="221" name="Shape 221"/>
            <p:cNvSpPr/>
            <p:nvPr/>
          </p:nvSpPr>
          <p:spPr>
            <a:xfrm>
              <a:off x="892" y="643313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Shape 222"/>
            <p:cNvSpPr/>
            <p:nvPr/>
          </p:nvSpPr>
          <p:spPr>
            <a:xfrm>
              <a:off x="608719" y="322534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Shape 223"/>
            <p:cNvSpPr/>
            <p:nvPr/>
          </p:nvSpPr>
          <p:spPr>
            <a:xfrm>
              <a:off x="608719" y="965890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>
              <a:off x="1822766" y="322534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1214909" y="1286669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1822766" y="965890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Shape 227"/>
            <p:cNvSpPr/>
            <p:nvPr/>
          </p:nvSpPr>
          <p:spPr>
            <a:xfrm>
              <a:off x="892" y="-11"/>
              <a:ext cx="607856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Shape 228"/>
            <p:cNvSpPr/>
            <p:nvPr/>
          </p:nvSpPr>
          <p:spPr>
            <a:xfrm>
              <a:off x="608719" y="-11"/>
              <a:ext cx="606220" cy="322577"/>
            </a:xfrm>
            <a:custGeom>
              <a:avLst/>
              <a:gdLst/>
              <a:ahLst/>
              <a:cxnLst/>
              <a:rect l="0" t="0" r="0" b="0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>
              <a:off x="1214909" y="-11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>
              <a:off x="1822766" y="-11"/>
              <a:ext cx="607856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Shape 231"/>
            <p:cNvSpPr/>
            <p:nvPr/>
          </p:nvSpPr>
          <p:spPr>
            <a:xfrm>
              <a:off x="2430592" y="-11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>
              <a:off x="892" y="322534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608719" y="643313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Shape 234"/>
            <p:cNvSpPr/>
            <p:nvPr/>
          </p:nvSpPr>
          <p:spPr>
            <a:xfrm>
              <a:off x="892" y="965890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>
              <a:off x="608719" y="1286669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Shape 236"/>
            <p:cNvSpPr/>
            <p:nvPr/>
          </p:nvSpPr>
          <p:spPr>
            <a:xfrm>
              <a:off x="892" y="1609246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Shape 237"/>
            <p:cNvSpPr/>
            <p:nvPr/>
          </p:nvSpPr>
          <p:spPr>
            <a:xfrm>
              <a:off x="1214909" y="322534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>
              <a:off x="1214909" y="965890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1214909" y="1609246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Shape 240"/>
            <p:cNvSpPr/>
            <p:nvPr/>
          </p:nvSpPr>
          <p:spPr>
            <a:xfrm>
              <a:off x="2430592" y="322534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892" y="-11"/>
              <a:ext cx="607856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608719" y="-11"/>
              <a:ext cx="606220" cy="643356"/>
            </a:xfrm>
            <a:custGeom>
              <a:avLst/>
              <a:gdLst/>
              <a:ahLst/>
              <a:cxnLst/>
              <a:rect l="0" t="0" r="0" b="0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1214909" y="-11"/>
              <a:ext cx="607886" cy="322577"/>
            </a:xfrm>
            <a:custGeom>
              <a:avLst/>
              <a:gdLst/>
              <a:ahLst/>
              <a:cxnLst/>
              <a:rect l="0" t="0" r="0" b="0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4" name="Shape 244"/>
          <p:cNvSpPr txBox="1">
            <a:spLocks noGrp="1"/>
          </p:cNvSpPr>
          <p:nvPr>
            <p:ph type="title"/>
          </p:nvPr>
        </p:nvSpPr>
        <p:spPr>
          <a:xfrm>
            <a:off x="1320025" y="340433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1320025" y="1613274"/>
            <a:ext cx="6455700" cy="2902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◂"/>
              <a:defRPr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◂"/>
              <a:defRPr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◂"/>
              <a:defRPr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◂"/>
              <a:defRPr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4C2D73C-056C-4416-BEA9-BE8FE98E0D3F}"/>
              </a:ext>
            </a:extLst>
          </p:cNvPr>
          <p:cNvSpPr txBox="1"/>
          <p:nvPr userDrawn="1"/>
        </p:nvSpPr>
        <p:spPr>
          <a:xfrm>
            <a:off x="0" y="4803144"/>
            <a:ext cx="3291840" cy="33855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en-US" sz="1600" b="1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Fira Sans" panose="020B0503050000020004" pitchFamily="34" charset="0"/>
                <a:ea typeface="Fira Sans" panose="020B0503050000020004" pitchFamily="34" charset="0"/>
              </a:rPr>
              <a:t>@geekygirlsarah #</a:t>
            </a:r>
            <a:r>
              <a:rPr lang="en-US" sz="1600" b="1" i="1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Fira Sans" panose="020B0503050000020004" pitchFamily="34" charset="0"/>
                <a:ea typeface="Fira Sans" panose="020B0503050000020004" pitchFamily="34" charset="0"/>
              </a:rPr>
              <a:t>MusicCityCode</a:t>
            </a:r>
            <a:endParaRPr lang="en-US" sz="1600" b="1" i="1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2B2A978-B357-4E14-9DD5-6007B6D73009}"/>
              </a:ext>
            </a:extLst>
          </p:cNvPr>
          <p:cNvSpPr txBox="1"/>
          <p:nvPr userDrawn="1"/>
        </p:nvSpPr>
        <p:spPr>
          <a:xfrm>
            <a:off x="5851260" y="4837283"/>
            <a:ext cx="3291840" cy="33855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r"/>
            <a:r>
              <a:rPr lang="en-US" sz="1600" b="1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Fira Sans" panose="020B0503050000020004" pitchFamily="34" charset="0"/>
                <a:ea typeface="Fira Sans" panose="020B0503050000020004" pitchFamily="34" charset="0"/>
              </a:rPr>
              <a:t>geekygirlsarah.com/primer-</a:t>
            </a:r>
            <a:r>
              <a:rPr lang="en-US" sz="1600" b="1" i="1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Fira Sans" panose="020B0503050000020004" pitchFamily="34" charset="0"/>
                <a:ea typeface="Fira Sans" panose="020B0503050000020004" pitchFamily="34" charset="0"/>
              </a:rPr>
              <a:t>fp</a:t>
            </a:r>
            <a:endParaRPr lang="en-US" sz="1600" b="1" i="1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  <p15:guide id="2" orient="horz" pos="162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1" name="Shape 441"/>
          <p:cNvGrpSpPr/>
          <p:nvPr/>
        </p:nvGrpSpPr>
        <p:grpSpPr>
          <a:xfrm>
            <a:off x="4283712" y="3856784"/>
            <a:ext cx="4860278" cy="1286730"/>
            <a:chOff x="4283712" y="3856784"/>
            <a:chExt cx="4860278" cy="1286730"/>
          </a:xfrm>
        </p:grpSpPr>
        <p:sp>
          <p:nvSpPr>
            <p:cNvPr id="442" name="Shape 442"/>
            <p:cNvSpPr/>
            <p:nvPr/>
          </p:nvSpPr>
          <p:spPr>
            <a:xfrm rot="10800000">
              <a:off x="8536133" y="3856784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Shape 443"/>
            <p:cNvSpPr/>
            <p:nvPr/>
          </p:nvSpPr>
          <p:spPr>
            <a:xfrm rot="10800000">
              <a:off x="7929943" y="4177563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Shape 444"/>
            <p:cNvSpPr/>
            <p:nvPr/>
          </p:nvSpPr>
          <p:spPr>
            <a:xfrm rot="10800000">
              <a:off x="4892393" y="4499245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Shape 445"/>
            <p:cNvSpPr/>
            <p:nvPr/>
          </p:nvSpPr>
          <p:spPr>
            <a:xfrm rot="10800000">
              <a:off x="8536133" y="4500140"/>
              <a:ext cx="607856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Shape 446"/>
            <p:cNvSpPr/>
            <p:nvPr/>
          </p:nvSpPr>
          <p:spPr>
            <a:xfrm rot="10800000">
              <a:off x="7929943" y="4820919"/>
              <a:ext cx="606220" cy="322577"/>
            </a:xfrm>
            <a:custGeom>
              <a:avLst/>
              <a:gdLst/>
              <a:ahLst/>
              <a:cxnLst/>
              <a:rect l="0" t="0" r="0" b="0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Shape 447"/>
            <p:cNvSpPr/>
            <p:nvPr/>
          </p:nvSpPr>
          <p:spPr>
            <a:xfrm rot="10800000">
              <a:off x="7322087" y="4500140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Shape 448"/>
            <p:cNvSpPr/>
            <p:nvPr/>
          </p:nvSpPr>
          <p:spPr>
            <a:xfrm rot="10800000">
              <a:off x="6714260" y="4820919"/>
              <a:ext cx="607856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Shape 449"/>
            <p:cNvSpPr/>
            <p:nvPr/>
          </p:nvSpPr>
          <p:spPr>
            <a:xfrm rot="10800000">
              <a:off x="6106404" y="4500140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Shape 450"/>
            <p:cNvSpPr/>
            <p:nvPr/>
          </p:nvSpPr>
          <p:spPr>
            <a:xfrm rot="10800000">
              <a:off x="8536133" y="4177563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Shape 451"/>
            <p:cNvSpPr/>
            <p:nvPr/>
          </p:nvSpPr>
          <p:spPr>
            <a:xfrm rot="10800000">
              <a:off x="7929943" y="3856784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Shape 452"/>
            <p:cNvSpPr/>
            <p:nvPr/>
          </p:nvSpPr>
          <p:spPr>
            <a:xfrm rot="10800000">
              <a:off x="5498583" y="4499245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Shape 453"/>
            <p:cNvSpPr/>
            <p:nvPr/>
          </p:nvSpPr>
          <p:spPr>
            <a:xfrm rot="10800000">
              <a:off x="4892393" y="4178466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Shape 454"/>
            <p:cNvSpPr/>
            <p:nvPr/>
          </p:nvSpPr>
          <p:spPr>
            <a:xfrm rot="10800000">
              <a:off x="7321266" y="4183926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Shape 455"/>
            <p:cNvSpPr/>
            <p:nvPr/>
          </p:nvSpPr>
          <p:spPr>
            <a:xfrm rot="10800000">
              <a:off x="8536133" y="4820919"/>
              <a:ext cx="607856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Shape 456"/>
            <p:cNvSpPr/>
            <p:nvPr/>
          </p:nvSpPr>
          <p:spPr>
            <a:xfrm rot="10800000">
              <a:off x="7929943" y="4500140"/>
              <a:ext cx="606220" cy="643356"/>
            </a:xfrm>
            <a:custGeom>
              <a:avLst/>
              <a:gdLst/>
              <a:ahLst/>
              <a:cxnLst/>
              <a:rect l="0" t="0" r="0" b="0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Shape 457"/>
            <p:cNvSpPr/>
            <p:nvPr/>
          </p:nvSpPr>
          <p:spPr>
            <a:xfrm rot="10800000">
              <a:off x="7322087" y="4820919"/>
              <a:ext cx="607886" cy="322577"/>
            </a:xfrm>
            <a:custGeom>
              <a:avLst/>
              <a:gdLst/>
              <a:ahLst/>
              <a:cxnLst/>
              <a:rect l="0" t="0" r="0" b="0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Shape 458"/>
            <p:cNvSpPr/>
            <p:nvPr/>
          </p:nvSpPr>
          <p:spPr>
            <a:xfrm rot="10800000">
              <a:off x="4284531" y="4820919"/>
              <a:ext cx="607856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Shape 459"/>
            <p:cNvSpPr/>
            <p:nvPr/>
          </p:nvSpPr>
          <p:spPr>
            <a:xfrm rot="10800000">
              <a:off x="4892387" y="4820919"/>
              <a:ext cx="607856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Shape 460"/>
            <p:cNvSpPr/>
            <p:nvPr/>
          </p:nvSpPr>
          <p:spPr>
            <a:xfrm rot="10800000">
              <a:off x="5500214" y="4820919"/>
              <a:ext cx="606220" cy="322577"/>
            </a:xfrm>
            <a:custGeom>
              <a:avLst/>
              <a:gdLst/>
              <a:ahLst/>
              <a:cxnLst/>
              <a:rect l="0" t="0" r="0" b="0"/>
              <a:pathLst>
                <a:path w="20372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Shape 461"/>
            <p:cNvSpPr/>
            <p:nvPr/>
          </p:nvSpPr>
          <p:spPr>
            <a:xfrm rot="10800000">
              <a:off x="6106404" y="4820919"/>
              <a:ext cx="607886" cy="322577"/>
            </a:xfrm>
            <a:custGeom>
              <a:avLst/>
              <a:gdLst/>
              <a:ahLst/>
              <a:cxnLst/>
              <a:rect l="0" t="0" r="0" b="0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Shape 462"/>
            <p:cNvSpPr/>
            <p:nvPr/>
          </p:nvSpPr>
          <p:spPr>
            <a:xfrm rot="10800000" flipH="1">
              <a:off x="6713429" y="4183926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Shape 463"/>
            <p:cNvSpPr/>
            <p:nvPr/>
          </p:nvSpPr>
          <p:spPr>
            <a:xfrm rot="10800000">
              <a:off x="4283712" y="4500126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4" name="Shape 464"/>
          <p:cNvSpPr txBox="1">
            <a:spLocks noGrp="1"/>
          </p:cNvSpPr>
          <p:nvPr>
            <p:ph type="body" idx="1"/>
          </p:nvPr>
        </p:nvSpPr>
        <p:spPr>
          <a:xfrm>
            <a:off x="457200" y="4101500"/>
            <a:ext cx="35397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600"/>
              <a:buNone/>
              <a:defRPr sz="1600"/>
            </a:lvl1pPr>
          </a:lstStyle>
          <a:p>
            <a:endParaRPr/>
          </a:p>
        </p:txBody>
      </p:sp>
      <p:grpSp>
        <p:nvGrpSpPr>
          <p:cNvPr id="466" name="Shape 466"/>
          <p:cNvGrpSpPr/>
          <p:nvPr/>
        </p:nvGrpSpPr>
        <p:grpSpPr>
          <a:xfrm>
            <a:off x="892" y="-11"/>
            <a:ext cx="5467280" cy="1287607"/>
            <a:chOff x="892" y="-11"/>
            <a:chExt cx="5467280" cy="1287607"/>
          </a:xfrm>
        </p:grpSpPr>
        <p:sp>
          <p:nvSpPr>
            <p:cNvPr id="467" name="Shape 467"/>
            <p:cNvSpPr/>
            <p:nvPr/>
          </p:nvSpPr>
          <p:spPr>
            <a:xfrm>
              <a:off x="892" y="643313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Shape 468"/>
            <p:cNvSpPr/>
            <p:nvPr/>
          </p:nvSpPr>
          <p:spPr>
            <a:xfrm>
              <a:off x="608719" y="322534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Shape 469"/>
            <p:cNvSpPr/>
            <p:nvPr/>
          </p:nvSpPr>
          <p:spPr>
            <a:xfrm>
              <a:off x="3646269" y="852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Shape 470"/>
            <p:cNvSpPr/>
            <p:nvPr/>
          </p:nvSpPr>
          <p:spPr>
            <a:xfrm>
              <a:off x="1822766" y="322534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Shape 471"/>
            <p:cNvSpPr/>
            <p:nvPr/>
          </p:nvSpPr>
          <p:spPr>
            <a:xfrm>
              <a:off x="4252459" y="321631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Shape 472"/>
            <p:cNvSpPr/>
            <p:nvPr/>
          </p:nvSpPr>
          <p:spPr>
            <a:xfrm>
              <a:off x="4860316" y="852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Shape 473"/>
            <p:cNvSpPr/>
            <p:nvPr/>
          </p:nvSpPr>
          <p:spPr>
            <a:xfrm>
              <a:off x="892" y="-11"/>
              <a:ext cx="607856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Shape 474"/>
            <p:cNvSpPr/>
            <p:nvPr/>
          </p:nvSpPr>
          <p:spPr>
            <a:xfrm>
              <a:off x="608719" y="-11"/>
              <a:ext cx="606220" cy="322577"/>
            </a:xfrm>
            <a:custGeom>
              <a:avLst/>
              <a:gdLst/>
              <a:ahLst/>
              <a:cxnLst/>
              <a:rect l="0" t="0" r="0" b="0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Shape 475"/>
            <p:cNvSpPr/>
            <p:nvPr/>
          </p:nvSpPr>
          <p:spPr>
            <a:xfrm>
              <a:off x="1214909" y="-11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Shape 476"/>
            <p:cNvSpPr/>
            <p:nvPr/>
          </p:nvSpPr>
          <p:spPr>
            <a:xfrm>
              <a:off x="1822766" y="-11"/>
              <a:ext cx="607856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Shape 477"/>
            <p:cNvSpPr/>
            <p:nvPr/>
          </p:nvSpPr>
          <p:spPr>
            <a:xfrm>
              <a:off x="2430592" y="-11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Shape 478"/>
            <p:cNvSpPr/>
            <p:nvPr/>
          </p:nvSpPr>
          <p:spPr>
            <a:xfrm>
              <a:off x="892" y="322534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Shape 479"/>
            <p:cNvSpPr/>
            <p:nvPr/>
          </p:nvSpPr>
          <p:spPr>
            <a:xfrm>
              <a:off x="608719" y="643313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Shape 480"/>
            <p:cNvSpPr/>
            <p:nvPr/>
          </p:nvSpPr>
          <p:spPr>
            <a:xfrm>
              <a:off x="3038442" y="852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Shape 481"/>
            <p:cNvSpPr/>
            <p:nvPr/>
          </p:nvSpPr>
          <p:spPr>
            <a:xfrm>
              <a:off x="3646269" y="321631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Shape 482"/>
            <p:cNvSpPr/>
            <p:nvPr/>
          </p:nvSpPr>
          <p:spPr>
            <a:xfrm>
              <a:off x="1214909" y="322534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Shape 483"/>
            <p:cNvSpPr/>
            <p:nvPr/>
          </p:nvSpPr>
          <p:spPr>
            <a:xfrm>
              <a:off x="4252459" y="852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Shape 484"/>
            <p:cNvSpPr/>
            <p:nvPr/>
          </p:nvSpPr>
          <p:spPr>
            <a:xfrm>
              <a:off x="4252459" y="644208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Shape 485"/>
            <p:cNvSpPr/>
            <p:nvPr/>
          </p:nvSpPr>
          <p:spPr>
            <a:xfrm>
              <a:off x="1822755" y="643321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Shape 486"/>
            <p:cNvSpPr/>
            <p:nvPr/>
          </p:nvSpPr>
          <p:spPr>
            <a:xfrm>
              <a:off x="892" y="-11"/>
              <a:ext cx="607856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Shape 487"/>
            <p:cNvSpPr/>
            <p:nvPr/>
          </p:nvSpPr>
          <p:spPr>
            <a:xfrm>
              <a:off x="608719" y="-11"/>
              <a:ext cx="606220" cy="643356"/>
            </a:xfrm>
            <a:custGeom>
              <a:avLst/>
              <a:gdLst/>
              <a:ahLst/>
              <a:cxnLst/>
              <a:rect l="0" t="0" r="0" b="0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Shape 488"/>
            <p:cNvSpPr/>
            <p:nvPr/>
          </p:nvSpPr>
          <p:spPr>
            <a:xfrm>
              <a:off x="1214909" y="-11"/>
              <a:ext cx="607886" cy="322577"/>
            </a:xfrm>
            <a:custGeom>
              <a:avLst/>
              <a:gdLst/>
              <a:ahLst/>
              <a:cxnLst/>
              <a:rect l="0" t="0" r="0" b="0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Shape 489"/>
            <p:cNvSpPr/>
            <p:nvPr/>
          </p:nvSpPr>
          <p:spPr>
            <a:xfrm>
              <a:off x="4252495" y="-11"/>
              <a:ext cx="607856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Shape 490"/>
            <p:cNvSpPr/>
            <p:nvPr/>
          </p:nvSpPr>
          <p:spPr>
            <a:xfrm>
              <a:off x="3644639" y="-11"/>
              <a:ext cx="607856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Shape 491"/>
            <p:cNvSpPr/>
            <p:nvPr/>
          </p:nvSpPr>
          <p:spPr>
            <a:xfrm>
              <a:off x="3038449" y="-11"/>
              <a:ext cx="606220" cy="322577"/>
            </a:xfrm>
            <a:custGeom>
              <a:avLst/>
              <a:gdLst/>
              <a:ahLst/>
              <a:cxnLst/>
              <a:rect l="0" t="0" r="0" b="0"/>
              <a:pathLst>
                <a:path w="20372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Shape 492"/>
            <p:cNvSpPr/>
            <p:nvPr/>
          </p:nvSpPr>
          <p:spPr>
            <a:xfrm>
              <a:off x="2430592" y="-11"/>
              <a:ext cx="607886" cy="322577"/>
            </a:xfrm>
            <a:custGeom>
              <a:avLst/>
              <a:gdLst/>
              <a:ahLst/>
              <a:cxnLst/>
              <a:rect l="0" t="0" r="0" b="0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Shape 493"/>
            <p:cNvSpPr/>
            <p:nvPr/>
          </p:nvSpPr>
          <p:spPr>
            <a:xfrm>
              <a:off x="3037603" y="321634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Shape 494"/>
            <p:cNvSpPr/>
            <p:nvPr/>
          </p:nvSpPr>
          <p:spPr>
            <a:xfrm flipH="1">
              <a:off x="2430592" y="643321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5EAEE4DD-CC36-493F-8DAE-0FC88C538A40}"/>
              </a:ext>
            </a:extLst>
          </p:cNvPr>
          <p:cNvSpPr txBox="1"/>
          <p:nvPr userDrawn="1"/>
        </p:nvSpPr>
        <p:spPr>
          <a:xfrm>
            <a:off x="0" y="4803144"/>
            <a:ext cx="3291840" cy="33855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en-US" sz="1600" b="1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Fira Sans" panose="020B0503050000020004" pitchFamily="34" charset="0"/>
                <a:ea typeface="Fira Sans" panose="020B0503050000020004" pitchFamily="34" charset="0"/>
              </a:rPr>
              <a:t>@geekygirlsarah #</a:t>
            </a:r>
            <a:r>
              <a:rPr lang="en-US" sz="1600" b="1" i="1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Fira Sans" panose="020B0503050000020004" pitchFamily="34" charset="0"/>
                <a:ea typeface="Fira Sans" panose="020B0503050000020004" pitchFamily="34" charset="0"/>
              </a:rPr>
              <a:t>MusicCityCode</a:t>
            </a:r>
            <a:endParaRPr lang="en-US" sz="1600" b="1" i="1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8ABE634-589D-4B7E-90C4-7867571582AF}"/>
              </a:ext>
            </a:extLst>
          </p:cNvPr>
          <p:cNvSpPr txBox="1"/>
          <p:nvPr userDrawn="1"/>
        </p:nvSpPr>
        <p:spPr>
          <a:xfrm>
            <a:off x="5851260" y="4837283"/>
            <a:ext cx="3291840" cy="33855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r"/>
            <a:r>
              <a:rPr lang="en-US" sz="1600" b="1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Fira Sans" panose="020B0503050000020004" pitchFamily="34" charset="0"/>
                <a:ea typeface="Fira Sans" panose="020B0503050000020004" pitchFamily="34" charset="0"/>
              </a:rPr>
              <a:t>geekygirlsarah.com/primer-</a:t>
            </a:r>
            <a:r>
              <a:rPr lang="en-US" sz="1600" b="1" i="1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Fira Sans" panose="020B0503050000020004" pitchFamily="34" charset="0"/>
                <a:ea typeface="Fira Sans" panose="020B0503050000020004" pitchFamily="34" charset="0"/>
              </a:rPr>
              <a:t>fp</a:t>
            </a:r>
            <a:endParaRPr lang="en-US" sz="1600" b="1" i="1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lateral pattern">
  <p:cSld name="BLANK_2"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5" name="Shape 535"/>
          <p:cNvGrpSpPr/>
          <p:nvPr/>
        </p:nvGrpSpPr>
        <p:grpSpPr>
          <a:xfrm>
            <a:off x="6109812" y="-11"/>
            <a:ext cx="3037586" cy="5146816"/>
            <a:chOff x="6109812" y="-11"/>
            <a:chExt cx="3037586" cy="5146816"/>
          </a:xfrm>
        </p:grpSpPr>
        <p:sp>
          <p:nvSpPr>
            <p:cNvPr id="536" name="Shape 536"/>
            <p:cNvSpPr/>
            <p:nvPr/>
          </p:nvSpPr>
          <p:spPr>
            <a:xfrm>
              <a:off x="7324645" y="3539314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Shape 537"/>
            <p:cNvSpPr/>
            <p:nvPr/>
          </p:nvSpPr>
          <p:spPr>
            <a:xfrm>
              <a:off x="7324645" y="4182670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Shape 538"/>
            <p:cNvSpPr/>
            <p:nvPr/>
          </p:nvSpPr>
          <p:spPr>
            <a:xfrm>
              <a:off x="7932502" y="643313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Shape 539"/>
            <p:cNvSpPr/>
            <p:nvPr/>
          </p:nvSpPr>
          <p:spPr>
            <a:xfrm>
              <a:off x="8538692" y="322534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Shape 540"/>
            <p:cNvSpPr/>
            <p:nvPr/>
          </p:nvSpPr>
          <p:spPr>
            <a:xfrm>
              <a:off x="7932502" y="1286669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Shape 541"/>
            <p:cNvSpPr/>
            <p:nvPr/>
          </p:nvSpPr>
          <p:spPr>
            <a:xfrm>
              <a:off x="7932502" y="3216737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Shape 542"/>
            <p:cNvSpPr/>
            <p:nvPr/>
          </p:nvSpPr>
          <p:spPr>
            <a:xfrm>
              <a:off x="8538692" y="3539314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Shape 543"/>
            <p:cNvSpPr/>
            <p:nvPr/>
          </p:nvSpPr>
          <p:spPr>
            <a:xfrm>
              <a:off x="7932502" y="-11"/>
              <a:ext cx="606220" cy="643356"/>
            </a:xfrm>
            <a:custGeom>
              <a:avLst/>
              <a:gdLst/>
              <a:ahLst/>
              <a:cxnLst/>
              <a:rect l="0" t="0" r="0" b="0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Shape 544"/>
            <p:cNvSpPr/>
            <p:nvPr/>
          </p:nvSpPr>
          <p:spPr>
            <a:xfrm>
              <a:off x="8538692" y="-11"/>
              <a:ext cx="607856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x="7324645" y="3216737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Shape 546"/>
            <p:cNvSpPr/>
            <p:nvPr/>
          </p:nvSpPr>
          <p:spPr>
            <a:xfrm>
              <a:off x="6716818" y="3539314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Shape 547"/>
            <p:cNvSpPr/>
            <p:nvPr/>
          </p:nvSpPr>
          <p:spPr>
            <a:xfrm>
              <a:off x="7932502" y="322534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7932502" y="965890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Shape 549"/>
            <p:cNvSpPr/>
            <p:nvPr/>
          </p:nvSpPr>
          <p:spPr>
            <a:xfrm>
              <a:off x="7932502" y="2895958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Shape 550"/>
            <p:cNvSpPr/>
            <p:nvPr/>
          </p:nvSpPr>
          <p:spPr>
            <a:xfrm>
              <a:off x="7932492" y="3538418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Shape 551"/>
            <p:cNvSpPr/>
            <p:nvPr/>
          </p:nvSpPr>
          <p:spPr>
            <a:xfrm>
              <a:off x="6716818" y="-11"/>
              <a:ext cx="607856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Shape 552"/>
            <p:cNvSpPr/>
            <p:nvPr/>
          </p:nvSpPr>
          <p:spPr>
            <a:xfrm>
              <a:off x="6716818" y="4825993"/>
              <a:ext cx="607856" cy="320811"/>
            </a:xfrm>
            <a:custGeom>
              <a:avLst/>
              <a:gdLst/>
              <a:ahLst/>
              <a:cxnLst/>
              <a:rect l="0" t="0" r="0" b="0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Shape 553"/>
            <p:cNvSpPr/>
            <p:nvPr/>
          </p:nvSpPr>
          <p:spPr>
            <a:xfrm>
              <a:off x="7324645" y="4503448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Shape 554"/>
            <p:cNvSpPr/>
            <p:nvPr/>
          </p:nvSpPr>
          <p:spPr>
            <a:xfrm>
              <a:off x="8538692" y="-11"/>
              <a:ext cx="607856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Shape 555"/>
            <p:cNvSpPr/>
            <p:nvPr/>
          </p:nvSpPr>
          <p:spPr>
            <a:xfrm>
              <a:off x="8538692" y="4503448"/>
              <a:ext cx="607856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Shape 556"/>
            <p:cNvSpPr/>
            <p:nvPr/>
          </p:nvSpPr>
          <p:spPr>
            <a:xfrm>
              <a:off x="7324658" y="322534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Shape 557"/>
            <p:cNvSpPr/>
            <p:nvPr/>
          </p:nvSpPr>
          <p:spPr>
            <a:xfrm>
              <a:off x="7324658" y="965890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Shape 558"/>
            <p:cNvSpPr/>
            <p:nvPr/>
          </p:nvSpPr>
          <p:spPr>
            <a:xfrm>
              <a:off x="6716831" y="965890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Shape 559"/>
            <p:cNvSpPr/>
            <p:nvPr/>
          </p:nvSpPr>
          <p:spPr>
            <a:xfrm>
              <a:off x="7324658" y="1286669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Shape 560"/>
            <p:cNvSpPr/>
            <p:nvPr/>
          </p:nvSpPr>
          <p:spPr>
            <a:xfrm>
              <a:off x="7324658" y="-11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Shape 561"/>
            <p:cNvSpPr/>
            <p:nvPr/>
          </p:nvSpPr>
          <p:spPr>
            <a:xfrm>
              <a:off x="8538692" y="4825993"/>
              <a:ext cx="607856" cy="320811"/>
            </a:xfrm>
            <a:custGeom>
              <a:avLst/>
              <a:gdLst/>
              <a:ahLst/>
              <a:cxnLst/>
              <a:rect l="0" t="0" r="0" b="0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Shape 562"/>
            <p:cNvSpPr/>
            <p:nvPr/>
          </p:nvSpPr>
          <p:spPr>
            <a:xfrm>
              <a:off x="6717668" y="1930025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Shape 563"/>
            <p:cNvSpPr/>
            <p:nvPr/>
          </p:nvSpPr>
          <p:spPr>
            <a:xfrm>
              <a:off x="7325495" y="2252602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Shape 564"/>
            <p:cNvSpPr/>
            <p:nvPr/>
          </p:nvSpPr>
          <p:spPr>
            <a:xfrm>
              <a:off x="6717668" y="3216737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Shape 565"/>
            <p:cNvSpPr/>
            <p:nvPr/>
          </p:nvSpPr>
          <p:spPr>
            <a:xfrm>
              <a:off x="7933352" y="1930025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7933352" y="2573381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0" y="1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Shape 567"/>
            <p:cNvSpPr/>
            <p:nvPr/>
          </p:nvSpPr>
          <p:spPr>
            <a:xfrm>
              <a:off x="8539542" y="1608802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Shape 568"/>
            <p:cNvSpPr/>
            <p:nvPr/>
          </p:nvSpPr>
          <p:spPr>
            <a:xfrm>
              <a:off x="6109812" y="3216737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Shape 569"/>
            <p:cNvSpPr/>
            <p:nvPr/>
          </p:nvSpPr>
          <p:spPr>
            <a:xfrm>
              <a:off x="6717668" y="1609246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Shape 570"/>
            <p:cNvSpPr/>
            <p:nvPr/>
          </p:nvSpPr>
          <p:spPr>
            <a:xfrm>
              <a:off x="7325495" y="1930025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10046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F6B227FB-8C91-4958-9F87-DCBAF2B5874B}"/>
              </a:ext>
            </a:extLst>
          </p:cNvPr>
          <p:cNvSpPr txBox="1"/>
          <p:nvPr userDrawn="1"/>
        </p:nvSpPr>
        <p:spPr>
          <a:xfrm>
            <a:off x="0" y="4803144"/>
            <a:ext cx="3291840" cy="33855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en-US" sz="1600" b="1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Fira Sans" panose="020B0503050000020004" pitchFamily="34" charset="0"/>
                <a:ea typeface="Fira Sans" panose="020B0503050000020004" pitchFamily="34" charset="0"/>
              </a:rPr>
              <a:t>@geekygirlsarah #</a:t>
            </a:r>
            <a:r>
              <a:rPr lang="en-US" sz="1600" b="1" i="1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Fira Sans" panose="020B0503050000020004" pitchFamily="34" charset="0"/>
                <a:ea typeface="Fira Sans" panose="020B0503050000020004" pitchFamily="34" charset="0"/>
              </a:rPr>
              <a:t>MusicCityCode</a:t>
            </a:r>
            <a:endParaRPr lang="en-US" sz="1600" b="1" i="1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A376426-1584-4C95-9AE2-F10CE7052283}"/>
              </a:ext>
            </a:extLst>
          </p:cNvPr>
          <p:cNvSpPr txBox="1"/>
          <p:nvPr userDrawn="1"/>
        </p:nvSpPr>
        <p:spPr>
          <a:xfrm>
            <a:off x="5851260" y="4837283"/>
            <a:ext cx="3291840" cy="33855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r"/>
            <a:r>
              <a:rPr lang="en-US" sz="1600" b="1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Fira Sans" panose="020B0503050000020004" pitchFamily="34" charset="0"/>
                <a:ea typeface="Fira Sans" panose="020B0503050000020004" pitchFamily="34" charset="0"/>
              </a:rPr>
              <a:t>geekygirlsarah.com/primer-</a:t>
            </a:r>
            <a:r>
              <a:rPr lang="en-US" sz="1600" b="1" i="1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Fira Sans" panose="020B0503050000020004" pitchFamily="34" charset="0"/>
                <a:ea typeface="Fira Sans" panose="020B0503050000020004" pitchFamily="34" charset="0"/>
              </a:rPr>
              <a:t>fp</a:t>
            </a:r>
            <a:endParaRPr lang="en-US" sz="1600" b="1" i="1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ottom pattern">
  <p:cSld name="BLANK_2_1"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3" name="Shape 573"/>
          <p:cNvGrpSpPr/>
          <p:nvPr/>
        </p:nvGrpSpPr>
        <p:grpSpPr>
          <a:xfrm rot="10800000" flipH="1">
            <a:off x="900" y="3856775"/>
            <a:ext cx="9143992" cy="1286721"/>
            <a:chOff x="900" y="0"/>
            <a:chExt cx="9143992" cy="1286721"/>
          </a:xfrm>
        </p:grpSpPr>
        <p:sp>
          <p:nvSpPr>
            <p:cNvPr id="574" name="Shape 574"/>
            <p:cNvSpPr/>
            <p:nvPr/>
          </p:nvSpPr>
          <p:spPr>
            <a:xfrm>
              <a:off x="4878953" y="643320"/>
              <a:ext cx="609899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Shape 575"/>
            <p:cNvSpPr/>
            <p:nvPr/>
          </p:nvSpPr>
          <p:spPr>
            <a:xfrm>
              <a:off x="5488830" y="322543"/>
              <a:ext cx="608257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Shape 576"/>
            <p:cNvSpPr/>
            <p:nvPr/>
          </p:nvSpPr>
          <p:spPr>
            <a:xfrm>
              <a:off x="8536629" y="863"/>
              <a:ext cx="608257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Shape 577"/>
            <p:cNvSpPr/>
            <p:nvPr/>
          </p:nvSpPr>
          <p:spPr>
            <a:xfrm>
              <a:off x="6706973" y="322543"/>
              <a:ext cx="609899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Shape 578"/>
            <p:cNvSpPr/>
            <p:nvPr/>
          </p:nvSpPr>
          <p:spPr>
            <a:xfrm>
              <a:off x="4878953" y="0"/>
              <a:ext cx="609899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Shape 579"/>
            <p:cNvSpPr/>
            <p:nvPr/>
          </p:nvSpPr>
          <p:spPr>
            <a:xfrm>
              <a:off x="5488830" y="0"/>
              <a:ext cx="608257" cy="322577"/>
            </a:xfrm>
            <a:custGeom>
              <a:avLst/>
              <a:gdLst/>
              <a:ahLst/>
              <a:cxnLst/>
              <a:rect l="0" t="0" r="0" b="0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Shape 580"/>
            <p:cNvSpPr/>
            <p:nvPr/>
          </p:nvSpPr>
          <p:spPr>
            <a:xfrm>
              <a:off x="6097065" y="0"/>
              <a:ext cx="609929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6706973" y="0"/>
              <a:ext cx="609899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Shape 582"/>
            <p:cNvSpPr/>
            <p:nvPr/>
          </p:nvSpPr>
          <p:spPr>
            <a:xfrm>
              <a:off x="7316850" y="0"/>
              <a:ext cx="609929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Shape 583"/>
            <p:cNvSpPr/>
            <p:nvPr/>
          </p:nvSpPr>
          <p:spPr>
            <a:xfrm>
              <a:off x="4878953" y="322543"/>
              <a:ext cx="609899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Shape 584"/>
            <p:cNvSpPr/>
            <p:nvPr/>
          </p:nvSpPr>
          <p:spPr>
            <a:xfrm>
              <a:off x="5488830" y="643320"/>
              <a:ext cx="608257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Shape 585"/>
            <p:cNvSpPr/>
            <p:nvPr/>
          </p:nvSpPr>
          <p:spPr>
            <a:xfrm>
              <a:off x="7926751" y="863"/>
              <a:ext cx="609899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Shape 586"/>
            <p:cNvSpPr/>
            <p:nvPr/>
          </p:nvSpPr>
          <p:spPr>
            <a:xfrm>
              <a:off x="8536629" y="321640"/>
              <a:ext cx="608257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Shape 587"/>
            <p:cNvSpPr/>
            <p:nvPr/>
          </p:nvSpPr>
          <p:spPr>
            <a:xfrm>
              <a:off x="6097065" y="322543"/>
              <a:ext cx="609929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Shape 588"/>
            <p:cNvSpPr/>
            <p:nvPr/>
          </p:nvSpPr>
          <p:spPr>
            <a:xfrm>
              <a:off x="6706962" y="643329"/>
              <a:ext cx="609929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Shape 589"/>
            <p:cNvSpPr/>
            <p:nvPr/>
          </p:nvSpPr>
          <p:spPr>
            <a:xfrm>
              <a:off x="4878953" y="0"/>
              <a:ext cx="609899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Shape 590"/>
            <p:cNvSpPr/>
            <p:nvPr/>
          </p:nvSpPr>
          <p:spPr>
            <a:xfrm>
              <a:off x="5488830" y="0"/>
              <a:ext cx="608257" cy="643356"/>
            </a:xfrm>
            <a:custGeom>
              <a:avLst/>
              <a:gdLst/>
              <a:ahLst/>
              <a:cxnLst/>
              <a:rect l="0" t="0" r="0" b="0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Shape 591"/>
            <p:cNvSpPr/>
            <p:nvPr/>
          </p:nvSpPr>
          <p:spPr>
            <a:xfrm>
              <a:off x="6097065" y="0"/>
              <a:ext cx="609929" cy="322577"/>
            </a:xfrm>
            <a:custGeom>
              <a:avLst/>
              <a:gdLst/>
              <a:ahLst/>
              <a:cxnLst/>
              <a:rect l="0" t="0" r="0" b="0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Shape 592"/>
            <p:cNvSpPr/>
            <p:nvPr/>
          </p:nvSpPr>
          <p:spPr>
            <a:xfrm>
              <a:off x="8534993" y="0"/>
              <a:ext cx="609899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7926757" y="0"/>
              <a:ext cx="608257" cy="322577"/>
            </a:xfrm>
            <a:custGeom>
              <a:avLst/>
              <a:gdLst/>
              <a:ahLst/>
              <a:cxnLst/>
              <a:rect l="0" t="0" r="0" b="0"/>
              <a:pathLst>
                <a:path w="20372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Shape 594"/>
            <p:cNvSpPr/>
            <p:nvPr/>
          </p:nvSpPr>
          <p:spPr>
            <a:xfrm>
              <a:off x="7925909" y="321643"/>
              <a:ext cx="609899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Shape 595"/>
            <p:cNvSpPr/>
            <p:nvPr/>
          </p:nvSpPr>
          <p:spPr>
            <a:xfrm flipH="1">
              <a:off x="7316858" y="643329"/>
              <a:ext cx="609929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900" y="643324"/>
              <a:ext cx="609899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Shape 597"/>
            <p:cNvSpPr/>
            <p:nvPr/>
          </p:nvSpPr>
          <p:spPr>
            <a:xfrm>
              <a:off x="610793" y="322545"/>
              <a:ext cx="608257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Shape 598"/>
            <p:cNvSpPr/>
            <p:nvPr/>
          </p:nvSpPr>
          <p:spPr>
            <a:xfrm>
              <a:off x="3658671" y="863"/>
              <a:ext cx="608257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1828968" y="322545"/>
              <a:ext cx="609899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Shape 600"/>
            <p:cNvSpPr/>
            <p:nvPr/>
          </p:nvSpPr>
          <p:spPr>
            <a:xfrm>
              <a:off x="4266922" y="321642"/>
              <a:ext cx="609929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Shape 601"/>
            <p:cNvSpPr/>
            <p:nvPr/>
          </p:nvSpPr>
          <p:spPr>
            <a:xfrm>
              <a:off x="900" y="0"/>
              <a:ext cx="609899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Shape 602"/>
            <p:cNvSpPr/>
            <p:nvPr/>
          </p:nvSpPr>
          <p:spPr>
            <a:xfrm>
              <a:off x="610793" y="0"/>
              <a:ext cx="608257" cy="322577"/>
            </a:xfrm>
            <a:custGeom>
              <a:avLst/>
              <a:gdLst/>
              <a:ahLst/>
              <a:cxnLst/>
              <a:rect l="0" t="0" r="0" b="0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Shape 603"/>
            <p:cNvSpPr/>
            <p:nvPr/>
          </p:nvSpPr>
          <p:spPr>
            <a:xfrm>
              <a:off x="1219044" y="0"/>
              <a:ext cx="609929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Shape 604"/>
            <p:cNvSpPr/>
            <p:nvPr/>
          </p:nvSpPr>
          <p:spPr>
            <a:xfrm>
              <a:off x="1828968" y="0"/>
              <a:ext cx="609899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Shape 605"/>
            <p:cNvSpPr/>
            <p:nvPr/>
          </p:nvSpPr>
          <p:spPr>
            <a:xfrm>
              <a:off x="2438861" y="0"/>
              <a:ext cx="609929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Shape 606"/>
            <p:cNvSpPr/>
            <p:nvPr/>
          </p:nvSpPr>
          <p:spPr>
            <a:xfrm>
              <a:off x="900" y="322545"/>
              <a:ext cx="609899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Shape 607"/>
            <p:cNvSpPr/>
            <p:nvPr/>
          </p:nvSpPr>
          <p:spPr>
            <a:xfrm>
              <a:off x="610793" y="643324"/>
              <a:ext cx="608257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Shape 608"/>
            <p:cNvSpPr/>
            <p:nvPr/>
          </p:nvSpPr>
          <p:spPr>
            <a:xfrm>
              <a:off x="3048778" y="863"/>
              <a:ext cx="609899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Shape 609"/>
            <p:cNvSpPr/>
            <p:nvPr/>
          </p:nvSpPr>
          <p:spPr>
            <a:xfrm>
              <a:off x="3658671" y="321642"/>
              <a:ext cx="608257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Shape 610"/>
            <p:cNvSpPr/>
            <p:nvPr/>
          </p:nvSpPr>
          <p:spPr>
            <a:xfrm>
              <a:off x="1219044" y="322545"/>
              <a:ext cx="609929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Shape 611"/>
            <p:cNvSpPr/>
            <p:nvPr/>
          </p:nvSpPr>
          <p:spPr>
            <a:xfrm>
              <a:off x="4266922" y="863"/>
              <a:ext cx="609929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Shape 612"/>
            <p:cNvSpPr/>
            <p:nvPr/>
          </p:nvSpPr>
          <p:spPr>
            <a:xfrm>
              <a:off x="900" y="0"/>
              <a:ext cx="609899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Shape 613"/>
            <p:cNvSpPr/>
            <p:nvPr/>
          </p:nvSpPr>
          <p:spPr>
            <a:xfrm>
              <a:off x="610793" y="0"/>
              <a:ext cx="608257" cy="643356"/>
            </a:xfrm>
            <a:custGeom>
              <a:avLst/>
              <a:gdLst/>
              <a:ahLst/>
              <a:cxnLst/>
              <a:rect l="0" t="0" r="0" b="0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Shape 614"/>
            <p:cNvSpPr/>
            <p:nvPr/>
          </p:nvSpPr>
          <p:spPr>
            <a:xfrm>
              <a:off x="1219044" y="0"/>
              <a:ext cx="609929" cy="322577"/>
            </a:xfrm>
            <a:custGeom>
              <a:avLst/>
              <a:gdLst/>
              <a:ahLst/>
              <a:cxnLst/>
              <a:rect l="0" t="0" r="0" b="0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Shape 615"/>
            <p:cNvSpPr/>
            <p:nvPr/>
          </p:nvSpPr>
          <p:spPr>
            <a:xfrm>
              <a:off x="4266958" y="0"/>
              <a:ext cx="609899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Shape 616"/>
            <p:cNvSpPr/>
            <p:nvPr/>
          </p:nvSpPr>
          <p:spPr>
            <a:xfrm>
              <a:off x="3657035" y="0"/>
              <a:ext cx="609899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Shape 617"/>
            <p:cNvSpPr/>
            <p:nvPr/>
          </p:nvSpPr>
          <p:spPr>
            <a:xfrm>
              <a:off x="3048784" y="0"/>
              <a:ext cx="608257" cy="322577"/>
            </a:xfrm>
            <a:custGeom>
              <a:avLst/>
              <a:gdLst/>
              <a:ahLst/>
              <a:cxnLst/>
              <a:rect l="0" t="0" r="0" b="0"/>
              <a:pathLst>
                <a:path w="20372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Shape 618"/>
            <p:cNvSpPr/>
            <p:nvPr/>
          </p:nvSpPr>
          <p:spPr>
            <a:xfrm>
              <a:off x="2438861" y="0"/>
              <a:ext cx="609929" cy="322577"/>
            </a:xfrm>
            <a:custGeom>
              <a:avLst/>
              <a:gdLst/>
              <a:ahLst/>
              <a:cxnLst/>
              <a:rect l="0" t="0" r="0" b="0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Shape 619"/>
            <p:cNvSpPr/>
            <p:nvPr/>
          </p:nvSpPr>
          <p:spPr>
            <a:xfrm>
              <a:off x="3047936" y="321645"/>
              <a:ext cx="609899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Shape 620"/>
            <p:cNvSpPr/>
            <p:nvPr/>
          </p:nvSpPr>
          <p:spPr>
            <a:xfrm flipH="1">
              <a:off x="3658935" y="643332"/>
              <a:ext cx="609929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Shape 621"/>
            <p:cNvSpPr/>
            <p:nvPr/>
          </p:nvSpPr>
          <p:spPr>
            <a:xfrm flipH="1">
              <a:off x="1219312" y="643329"/>
              <a:ext cx="609929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9004CCCA-BAA5-418C-83C2-82CC15B53ED7}"/>
              </a:ext>
            </a:extLst>
          </p:cNvPr>
          <p:cNvSpPr txBox="1"/>
          <p:nvPr userDrawn="1"/>
        </p:nvSpPr>
        <p:spPr>
          <a:xfrm>
            <a:off x="0" y="4803144"/>
            <a:ext cx="3291840" cy="33855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en-US" sz="1600" b="1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Fira Sans" panose="020B0503050000020004" pitchFamily="34" charset="0"/>
                <a:ea typeface="Fira Sans" panose="020B0503050000020004" pitchFamily="34" charset="0"/>
              </a:rPr>
              <a:t>@geekygirlsarah #</a:t>
            </a:r>
            <a:r>
              <a:rPr lang="en-US" sz="1600" b="1" i="1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Fira Sans" panose="020B0503050000020004" pitchFamily="34" charset="0"/>
                <a:ea typeface="Fira Sans" panose="020B0503050000020004" pitchFamily="34" charset="0"/>
              </a:rPr>
              <a:t>MusicCityCode</a:t>
            </a:r>
            <a:endParaRPr lang="en-US" sz="1600" b="1" i="1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7EDC810-C8AB-4011-AD98-1AD775B39CCD}"/>
              </a:ext>
            </a:extLst>
          </p:cNvPr>
          <p:cNvSpPr txBox="1"/>
          <p:nvPr userDrawn="1"/>
        </p:nvSpPr>
        <p:spPr>
          <a:xfrm>
            <a:off x="5851260" y="4837283"/>
            <a:ext cx="3291840" cy="33855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r"/>
            <a:r>
              <a:rPr lang="en-US" sz="1600" b="1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Fira Sans" panose="020B0503050000020004" pitchFamily="34" charset="0"/>
                <a:ea typeface="Fira Sans" panose="020B0503050000020004" pitchFamily="34" charset="0"/>
              </a:rPr>
              <a:t>geekygirlsarah.com/primer-</a:t>
            </a:r>
            <a:r>
              <a:rPr lang="en-US" sz="1600" b="1" i="1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Fira Sans" panose="020B0503050000020004" pitchFamily="34" charset="0"/>
                <a:ea typeface="Fira Sans" panose="020B0503050000020004" pitchFamily="34" charset="0"/>
              </a:rPr>
              <a:t>fp</a:t>
            </a:r>
            <a:endParaRPr lang="en-US" sz="1600" b="1" i="1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"/>
              <a:buNone/>
              <a:defRPr sz="2400" b="1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320025" y="1613274"/>
            <a:ext cx="6455700" cy="29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○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■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●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○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■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6" r:id="rId4"/>
    <p:sldLayoutId id="2147483658" r:id="rId5"/>
    <p:sldLayoutId id="2147483659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montserrat" TargetMode="External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669">
            <a:extLst>
              <a:ext uri="{FF2B5EF4-FFF2-40B4-BE49-F238E27FC236}">
                <a16:creationId xmlns:a16="http://schemas.microsoft.com/office/drawing/2014/main" id="{4B4EACA1-1C17-4FFA-A25C-9BDA3BDA3123}"/>
              </a:ext>
            </a:extLst>
          </p:cNvPr>
          <p:cNvSpPr txBox="1">
            <a:spLocks/>
          </p:cNvSpPr>
          <p:nvPr/>
        </p:nvSpPr>
        <p:spPr>
          <a:xfrm>
            <a:off x="587099" y="0"/>
            <a:ext cx="7969685" cy="4047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○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■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●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○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■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indent="0">
              <a:buFont typeface="Montserrat Light"/>
              <a:buNone/>
            </a:pPr>
            <a:r>
              <a:rPr lang="en-US" sz="3600" dirty="0"/>
              <a:t>NOTE:</a:t>
            </a:r>
            <a:br>
              <a:rPr lang="en-US" sz="3600" dirty="0"/>
            </a:br>
            <a:br>
              <a:rPr lang="en-US" sz="3600" dirty="0"/>
            </a:br>
            <a:r>
              <a:rPr lang="en-US" sz="3600" dirty="0"/>
              <a:t>These slides were from Music City Code on 6/1/2018. The most up to date slides are always at:</a:t>
            </a:r>
          </a:p>
          <a:p>
            <a:pPr marL="0" indent="0">
              <a:buFont typeface="Montserrat Light"/>
              <a:buNone/>
            </a:pPr>
            <a:r>
              <a:rPr lang="en-US" sz="3600" dirty="0"/>
              <a:t> </a:t>
            </a:r>
          </a:p>
          <a:p>
            <a:pPr marL="0" indent="0">
              <a:buFont typeface="Montserrat Light"/>
              <a:buNone/>
            </a:pPr>
            <a:r>
              <a:rPr lang="en-US" sz="3600" dirty="0"/>
              <a:t>geekygirlsarah.com/primer-</a:t>
            </a:r>
            <a:r>
              <a:rPr lang="en-US" sz="3600" dirty="0" err="1"/>
              <a:t>fp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48064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Background</a:t>
            </a:r>
            <a:endParaRPr dirty="0"/>
          </a:p>
        </p:txBody>
      </p:sp>
      <p:sp>
        <p:nvSpPr>
          <p:cNvPr id="662" name="Shape 66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8900" lvl="0" indent="0" rtl="0">
              <a:spcBef>
                <a:spcPts val="600"/>
              </a:spcBef>
              <a:spcAft>
                <a:spcPts val="0"/>
              </a:spcAft>
              <a:buSzPts val="2200"/>
              <a:buNone/>
            </a:pPr>
            <a:r>
              <a:rPr lang="en-US" sz="3600" dirty="0"/>
              <a:t>It’s not new!</a:t>
            </a:r>
          </a:p>
          <a:p>
            <a:pPr marL="88900" lvl="0" indent="0" rtl="0">
              <a:spcBef>
                <a:spcPts val="600"/>
              </a:spcBef>
              <a:spcAft>
                <a:spcPts val="0"/>
              </a:spcAft>
              <a:buSzPts val="2200"/>
              <a:buNone/>
            </a:pPr>
            <a:endParaRPr lang="en-US" sz="3600" dirty="0"/>
          </a:p>
          <a:p>
            <a:pPr marL="88900" lvl="0" indent="0" rtl="0">
              <a:spcBef>
                <a:spcPts val="600"/>
              </a:spcBef>
              <a:spcAft>
                <a:spcPts val="0"/>
              </a:spcAft>
              <a:buSzPts val="2200"/>
              <a:buNone/>
            </a:pPr>
            <a:r>
              <a:rPr lang="en-US" sz="2400" dirty="0"/>
              <a:t>(Languages and ideas have been around since 1950s)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710825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Background</a:t>
            </a:r>
            <a:endParaRPr dirty="0"/>
          </a:p>
        </p:txBody>
      </p:sp>
      <p:sp>
        <p:nvSpPr>
          <p:cNvPr id="662" name="Shape 66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8900" lvl="0" indent="0" rtl="0">
              <a:spcBef>
                <a:spcPts val="600"/>
              </a:spcBef>
              <a:spcAft>
                <a:spcPts val="0"/>
              </a:spcAft>
              <a:buSzPts val="2200"/>
              <a:buNone/>
            </a:pPr>
            <a:r>
              <a:rPr lang="en-US" sz="3200" dirty="0"/>
              <a:t>Built on ideas of lambda calculus developed in the 1930s</a:t>
            </a:r>
          </a:p>
          <a:p>
            <a:pPr marL="88900" lvl="0" indent="0" rtl="0">
              <a:spcBef>
                <a:spcPts val="600"/>
              </a:spcBef>
              <a:spcAft>
                <a:spcPts val="0"/>
              </a:spcAft>
              <a:buSzPts val="2200"/>
              <a:buNone/>
            </a:pPr>
            <a:endParaRPr lang="en-US" sz="3200" dirty="0"/>
          </a:p>
          <a:p>
            <a:pPr marL="88900" lvl="0" indent="0" rtl="0">
              <a:spcBef>
                <a:spcPts val="600"/>
              </a:spcBef>
              <a:spcAft>
                <a:spcPts val="0"/>
              </a:spcAft>
              <a:buSzPts val="2200"/>
              <a:buNone/>
            </a:pPr>
            <a:r>
              <a:rPr lang="en-US" sz="1800" dirty="0"/>
              <a:t>(I promise, we’re not discussing this today)</a:t>
            </a: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2588592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Shape 668"/>
          <p:cNvSpPr txBox="1">
            <a:spLocks noGrp="1"/>
          </p:cNvSpPr>
          <p:nvPr>
            <p:ph type="ctrTitle" idx="4294967295"/>
          </p:nvPr>
        </p:nvSpPr>
        <p:spPr>
          <a:xfrm>
            <a:off x="685800" y="1278550"/>
            <a:ext cx="7531274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rgbClr val="FFA400"/>
                </a:solidFill>
              </a:rPr>
              <a:t>Pure Functions:</a:t>
            </a:r>
            <a:endParaRPr sz="6000" dirty="0">
              <a:solidFill>
                <a:srgbClr val="FFA400"/>
              </a:solidFill>
            </a:endParaRPr>
          </a:p>
        </p:txBody>
      </p:sp>
      <p:sp>
        <p:nvSpPr>
          <p:cNvPr id="669" name="Shape 669"/>
          <p:cNvSpPr txBox="1">
            <a:spLocks noGrp="1"/>
          </p:cNvSpPr>
          <p:nvPr>
            <p:ph type="subTitle" idx="4294967295"/>
          </p:nvPr>
        </p:nvSpPr>
        <p:spPr>
          <a:xfrm>
            <a:off x="685800" y="2420952"/>
            <a:ext cx="7531274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200" dirty="0"/>
              <a:t>Function that, given a certain input, </a:t>
            </a:r>
            <a:r>
              <a:rPr lang="en-US" sz="3200" b="1" i="1" dirty="0"/>
              <a:t>always</a:t>
            </a:r>
            <a:r>
              <a:rPr lang="en-US" sz="3200" dirty="0"/>
              <a:t> produces the same output.</a:t>
            </a: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2676418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Functional Programming Concepts</a:t>
            </a:r>
            <a:endParaRPr dirty="0"/>
          </a:p>
        </p:txBody>
      </p:sp>
      <p:sp>
        <p:nvSpPr>
          <p:cNvPr id="662" name="Shape 66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8900" lvl="0" indent="0" rtl="0">
              <a:spcBef>
                <a:spcPts val="600"/>
              </a:spcBef>
              <a:spcAft>
                <a:spcPts val="0"/>
              </a:spcAft>
              <a:buSzPts val="2200"/>
              <a:buNone/>
            </a:pPr>
            <a:r>
              <a:rPr lang="en-US" sz="3600" dirty="0"/>
              <a:t>Pure functions don’t have side effects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32957660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Functional Programming Concepts</a:t>
            </a:r>
            <a:endParaRPr dirty="0"/>
          </a:p>
        </p:txBody>
      </p:sp>
      <p:sp>
        <p:nvSpPr>
          <p:cNvPr id="662" name="Shape 662"/>
          <p:cNvSpPr txBox="1">
            <a:spLocks noGrp="1"/>
          </p:cNvSpPr>
          <p:nvPr>
            <p:ph type="body" idx="1"/>
          </p:nvPr>
        </p:nvSpPr>
        <p:spPr>
          <a:xfrm>
            <a:off x="1320025" y="1437910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8900" lvl="0" indent="0" rtl="0">
              <a:spcBef>
                <a:spcPts val="600"/>
              </a:spcBef>
              <a:spcAft>
                <a:spcPts val="0"/>
              </a:spcAft>
              <a:buSzPts val="2200"/>
              <a:buNone/>
            </a:pPr>
            <a:r>
              <a:rPr lang="en-US" sz="3200" dirty="0"/>
              <a:t>Side effects include:</a:t>
            </a:r>
          </a:p>
          <a:p>
            <a:pPr marL="88900" lvl="0" indent="0" rtl="0">
              <a:spcBef>
                <a:spcPts val="600"/>
              </a:spcBef>
              <a:spcAft>
                <a:spcPts val="0"/>
              </a:spcAft>
              <a:buSzPts val="2200"/>
              <a:buNone/>
            </a:pPr>
            <a:endParaRPr sz="3200" dirty="0"/>
          </a:p>
        </p:txBody>
      </p:sp>
      <p:sp>
        <p:nvSpPr>
          <p:cNvPr id="5" name="Shape 662">
            <a:extLst>
              <a:ext uri="{FF2B5EF4-FFF2-40B4-BE49-F238E27FC236}">
                <a16:creationId xmlns:a16="http://schemas.microsoft.com/office/drawing/2014/main" id="{DF0A574C-BEC1-4B10-A856-141F03B2C79D}"/>
              </a:ext>
            </a:extLst>
          </p:cNvPr>
          <p:cNvSpPr txBox="1">
            <a:spLocks/>
          </p:cNvSpPr>
          <p:nvPr/>
        </p:nvSpPr>
        <p:spPr>
          <a:xfrm>
            <a:off x="1320025" y="2097209"/>
            <a:ext cx="6455700" cy="6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○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■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●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○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■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r>
              <a:rPr lang="en-US" sz="2800" dirty="0"/>
              <a:t>Time</a:t>
            </a:r>
          </a:p>
          <a:p>
            <a:r>
              <a:rPr lang="en-US" sz="2800" dirty="0"/>
              <a:t>File access</a:t>
            </a:r>
          </a:p>
          <a:p>
            <a:r>
              <a:rPr lang="en-US" sz="2800" dirty="0"/>
              <a:t>Database access</a:t>
            </a:r>
          </a:p>
          <a:p>
            <a:r>
              <a:rPr lang="en-US" sz="2800" dirty="0"/>
              <a:t>Network access</a:t>
            </a:r>
          </a:p>
          <a:p>
            <a:r>
              <a:rPr lang="en-US" sz="2800" dirty="0"/>
              <a:t>Previous function calls</a:t>
            </a:r>
          </a:p>
        </p:txBody>
      </p:sp>
    </p:spTree>
    <p:extLst>
      <p:ext uri="{BB962C8B-B14F-4D97-AF65-F5344CB8AC3E}">
        <p14:creationId xmlns:p14="http://schemas.microsoft.com/office/powerpoint/2010/main" val="29383909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Functional Programming Concepts</a:t>
            </a:r>
            <a:endParaRPr dirty="0"/>
          </a:p>
        </p:txBody>
      </p:sp>
      <p:sp>
        <p:nvSpPr>
          <p:cNvPr id="662" name="Shape 66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8900" lvl="0" indent="0" rtl="0">
              <a:spcBef>
                <a:spcPts val="600"/>
              </a:spcBef>
              <a:spcAft>
                <a:spcPts val="0"/>
              </a:spcAft>
              <a:buSzPts val="2200"/>
              <a:buNone/>
            </a:pPr>
            <a:r>
              <a:rPr lang="en-US" sz="3600" dirty="0"/>
              <a:t>User input is never pure</a:t>
            </a:r>
          </a:p>
          <a:p>
            <a:pPr marL="88900" lvl="0" indent="0" rtl="0">
              <a:spcBef>
                <a:spcPts val="600"/>
              </a:spcBef>
              <a:spcAft>
                <a:spcPts val="0"/>
              </a:spcAft>
              <a:buSzPts val="2200"/>
              <a:buNone/>
            </a:pPr>
            <a:endParaRPr lang="en-US" sz="3600" dirty="0"/>
          </a:p>
          <a:p>
            <a:pPr marL="88900" lvl="0" indent="0" rtl="0">
              <a:spcBef>
                <a:spcPts val="600"/>
              </a:spcBef>
              <a:spcAft>
                <a:spcPts val="0"/>
              </a:spcAft>
              <a:buSzPts val="2200"/>
              <a:buNone/>
            </a:pPr>
            <a:r>
              <a:rPr lang="en-US" sz="3600" dirty="0"/>
              <a:t>Duh.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42685595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Functional Programming Concepts</a:t>
            </a:r>
            <a:endParaRPr dirty="0"/>
          </a:p>
        </p:txBody>
      </p:sp>
      <p:sp>
        <p:nvSpPr>
          <p:cNvPr id="662" name="Shape 66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8900" lvl="0" indent="0" rtl="0">
              <a:spcBef>
                <a:spcPts val="600"/>
              </a:spcBef>
              <a:spcAft>
                <a:spcPts val="0"/>
              </a:spcAft>
              <a:buSzPts val="2200"/>
              <a:buNone/>
            </a:pPr>
            <a:r>
              <a:rPr lang="en-US" sz="3600" dirty="0"/>
              <a:t>Call by reference is never pure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28735959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Functional Programming Concepts</a:t>
            </a:r>
            <a:endParaRPr dirty="0"/>
          </a:p>
        </p:txBody>
      </p:sp>
      <p:sp>
        <p:nvSpPr>
          <p:cNvPr id="662" name="Shape 66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8900" lvl="0" indent="0" rtl="0">
              <a:spcBef>
                <a:spcPts val="600"/>
              </a:spcBef>
              <a:spcAft>
                <a:spcPts val="0"/>
              </a:spcAft>
              <a:buSzPts val="2200"/>
              <a:buNone/>
            </a:pPr>
            <a:r>
              <a:rPr lang="en-US" sz="3600" dirty="0"/>
              <a:t>Basically impossible to write software using 100% pure functions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26097586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Functional Programming Concepts</a:t>
            </a:r>
            <a:endParaRPr dirty="0"/>
          </a:p>
        </p:txBody>
      </p:sp>
      <p:sp>
        <p:nvSpPr>
          <p:cNvPr id="662" name="Shape 662"/>
          <p:cNvSpPr txBox="1">
            <a:spLocks noGrp="1"/>
          </p:cNvSpPr>
          <p:nvPr>
            <p:ph type="body" idx="1"/>
          </p:nvPr>
        </p:nvSpPr>
        <p:spPr>
          <a:xfrm>
            <a:off x="1320024" y="1613274"/>
            <a:ext cx="6846945" cy="29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8900" lvl="0" indent="0" rtl="0">
              <a:spcBef>
                <a:spcPts val="600"/>
              </a:spcBef>
              <a:spcAft>
                <a:spcPts val="0"/>
              </a:spcAft>
              <a:buSzPts val="2200"/>
              <a:buNone/>
            </a:pPr>
            <a:r>
              <a:rPr lang="en-US" sz="3200" dirty="0">
                <a:latin typeface="Consolas" panose="020B0609020204030204" pitchFamily="49" charset="0"/>
              </a:rPr>
              <a:t>sin(x)</a:t>
            </a:r>
          </a:p>
          <a:p>
            <a:pPr marL="88900" lvl="0" indent="0" rtl="0">
              <a:spcBef>
                <a:spcPts val="600"/>
              </a:spcBef>
              <a:spcAft>
                <a:spcPts val="0"/>
              </a:spcAft>
              <a:buSzPts val="2200"/>
              <a:buNone/>
            </a:pPr>
            <a:r>
              <a:rPr lang="en-US" sz="3200" dirty="0">
                <a:latin typeface="Consolas" panose="020B0609020204030204" pitchFamily="49" charset="0"/>
              </a:rPr>
              <a:t>abs(x)</a:t>
            </a:r>
          </a:p>
          <a:p>
            <a:pPr marL="88900" lvl="0" indent="0" rtl="0">
              <a:spcBef>
                <a:spcPts val="600"/>
              </a:spcBef>
              <a:spcAft>
                <a:spcPts val="0"/>
              </a:spcAft>
              <a:buSzPts val="2200"/>
              <a:buNone/>
            </a:pPr>
            <a:r>
              <a:rPr lang="en-US" sz="3200" dirty="0">
                <a:latin typeface="Consolas" panose="020B0609020204030204" pitchFamily="49" charset="0"/>
              </a:rPr>
              <a:t>sqrt(x)</a:t>
            </a:r>
          </a:p>
          <a:p>
            <a:pPr marL="88900" lvl="0" indent="0" rtl="0">
              <a:spcBef>
                <a:spcPts val="600"/>
              </a:spcBef>
              <a:spcAft>
                <a:spcPts val="0"/>
              </a:spcAft>
              <a:buSzPts val="2200"/>
              <a:buNone/>
            </a:pPr>
            <a:endParaRPr lang="en-US" sz="3200" dirty="0"/>
          </a:p>
          <a:p>
            <a:pPr marL="88900" lvl="0" indent="0" rtl="0">
              <a:spcBef>
                <a:spcPts val="600"/>
              </a:spcBef>
              <a:spcAft>
                <a:spcPts val="0"/>
              </a:spcAft>
              <a:buSzPts val="2200"/>
              <a:buNone/>
            </a:pPr>
            <a:r>
              <a:rPr lang="en-US" sz="3200" dirty="0"/>
              <a:t>Always returns same values for x</a:t>
            </a:r>
          </a:p>
        </p:txBody>
      </p:sp>
    </p:spTree>
    <p:extLst>
      <p:ext uri="{BB962C8B-B14F-4D97-AF65-F5344CB8AC3E}">
        <p14:creationId xmlns:p14="http://schemas.microsoft.com/office/powerpoint/2010/main" val="28627053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Functional Programming Concepts</a:t>
            </a:r>
            <a:endParaRPr dirty="0"/>
          </a:p>
        </p:txBody>
      </p:sp>
      <p:sp>
        <p:nvSpPr>
          <p:cNvPr id="662" name="Shape 662"/>
          <p:cNvSpPr txBox="1">
            <a:spLocks noGrp="1"/>
          </p:cNvSpPr>
          <p:nvPr>
            <p:ph type="body" idx="1"/>
          </p:nvPr>
        </p:nvSpPr>
        <p:spPr>
          <a:xfrm>
            <a:off x="1320024" y="1234587"/>
            <a:ext cx="6846945" cy="29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8900" lvl="0" indent="0" rtl="0">
              <a:spcBef>
                <a:spcPts val="600"/>
              </a:spcBef>
              <a:spcAft>
                <a:spcPts val="0"/>
              </a:spcAft>
              <a:buSzPts val="2200"/>
              <a:buNone/>
            </a:pPr>
            <a:r>
              <a:rPr lang="en-US" sz="3200" dirty="0" err="1">
                <a:latin typeface="Consolas" panose="020B0609020204030204" pitchFamily="49" charset="0"/>
              </a:rPr>
              <a:t>str.length</a:t>
            </a:r>
            <a:r>
              <a:rPr lang="en-US" sz="3200" dirty="0">
                <a:latin typeface="Consolas" panose="020B0609020204030204" pitchFamily="49" charset="0"/>
              </a:rPr>
              <a:t>()</a:t>
            </a:r>
          </a:p>
          <a:p>
            <a:pPr marL="88900" lvl="0" indent="0" rtl="0">
              <a:spcBef>
                <a:spcPts val="600"/>
              </a:spcBef>
              <a:spcAft>
                <a:spcPts val="0"/>
              </a:spcAft>
              <a:buSzPts val="2200"/>
              <a:buNone/>
            </a:pPr>
            <a:r>
              <a:rPr lang="en-US" sz="3200" dirty="0" err="1">
                <a:latin typeface="Consolas" panose="020B0609020204030204" pitchFamily="49" charset="0"/>
              </a:rPr>
              <a:t>str.isEmpty</a:t>
            </a:r>
            <a:r>
              <a:rPr lang="en-US" sz="3200" dirty="0">
                <a:latin typeface="Consolas" panose="020B0609020204030204" pitchFamily="49" charset="0"/>
              </a:rPr>
              <a:t>()</a:t>
            </a:r>
          </a:p>
          <a:p>
            <a:pPr marL="88900" lvl="0" indent="0" rtl="0">
              <a:spcBef>
                <a:spcPts val="600"/>
              </a:spcBef>
              <a:spcAft>
                <a:spcPts val="0"/>
              </a:spcAft>
              <a:buSzPts val="2200"/>
              <a:buNone/>
            </a:pPr>
            <a:r>
              <a:rPr lang="en-US" sz="3200" dirty="0" err="1">
                <a:latin typeface="Consolas" panose="020B0609020204030204" pitchFamily="49" charset="0"/>
              </a:rPr>
              <a:t>str.concat</a:t>
            </a:r>
            <a:r>
              <a:rPr lang="en-US" sz="3200" dirty="0">
                <a:latin typeface="Consolas" panose="020B0609020204030204" pitchFamily="49" charset="0"/>
              </a:rPr>
              <a:t>(str2)</a:t>
            </a:r>
          </a:p>
          <a:p>
            <a:pPr marL="88900" lvl="0" indent="0" rtl="0">
              <a:spcBef>
                <a:spcPts val="600"/>
              </a:spcBef>
              <a:spcAft>
                <a:spcPts val="0"/>
              </a:spcAft>
              <a:buSzPts val="2200"/>
              <a:buNone/>
            </a:pPr>
            <a:endParaRPr lang="en-US" sz="3200" dirty="0"/>
          </a:p>
          <a:p>
            <a:pPr marL="88900" lvl="0" indent="0" rtl="0">
              <a:spcBef>
                <a:spcPts val="600"/>
              </a:spcBef>
              <a:spcAft>
                <a:spcPts val="0"/>
              </a:spcAft>
              <a:buSzPts val="2200"/>
              <a:buNone/>
            </a:pPr>
            <a:r>
              <a:rPr lang="en-US" sz="3200" dirty="0"/>
              <a:t>Always returns same values for the string str (and str2)</a:t>
            </a:r>
          </a:p>
        </p:txBody>
      </p:sp>
    </p:spTree>
    <p:extLst>
      <p:ext uri="{BB962C8B-B14F-4D97-AF65-F5344CB8AC3E}">
        <p14:creationId xmlns:p14="http://schemas.microsoft.com/office/powerpoint/2010/main" val="839456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4646"/>
        </a:solidFill>
        <a:effectLst/>
      </p:bgPr>
    </p:bg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Shape 627"/>
          <p:cNvSpPr txBox="1">
            <a:spLocks noGrp="1"/>
          </p:cNvSpPr>
          <p:nvPr>
            <p:ph type="ctrTitle"/>
          </p:nvPr>
        </p:nvSpPr>
        <p:spPr>
          <a:xfrm>
            <a:off x="685800" y="745152"/>
            <a:ext cx="5815208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Primer on Functional Programming</a:t>
            </a:r>
            <a:endParaRPr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24B63B2F-6EB9-4845-A737-E01A7F0D72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799" y="2261768"/>
            <a:ext cx="5426901" cy="784800"/>
          </a:xfrm>
        </p:spPr>
        <p:txBody>
          <a:bodyPr/>
          <a:lstStyle/>
          <a:p>
            <a:pPr marL="368300"/>
            <a:r>
              <a:rPr lang="en-US" dirty="0">
                <a:solidFill>
                  <a:schemeClr val="bg1"/>
                </a:solidFill>
              </a:rPr>
              <a:t>Sarah Withee</a:t>
            </a:r>
          </a:p>
          <a:p>
            <a:pPr marL="368300"/>
            <a:r>
              <a:rPr lang="en-US" dirty="0">
                <a:solidFill>
                  <a:schemeClr val="bg1"/>
                </a:solidFill>
              </a:rPr>
              <a:t>@geekygirlsarah</a:t>
            </a:r>
          </a:p>
          <a:p>
            <a:pPr marL="368300"/>
            <a:endParaRPr lang="en-US" dirty="0">
              <a:solidFill>
                <a:schemeClr val="bg1"/>
              </a:solidFill>
            </a:endParaRPr>
          </a:p>
          <a:p>
            <a:pPr marL="368300"/>
            <a:r>
              <a:rPr lang="en-US" dirty="0">
                <a:solidFill>
                  <a:schemeClr val="bg1"/>
                </a:solidFill>
              </a:rPr>
              <a:t>Slides: geekygirlsarah.com/primer-</a:t>
            </a:r>
            <a:r>
              <a:rPr lang="en-US" dirty="0" err="1">
                <a:solidFill>
                  <a:schemeClr val="bg1"/>
                </a:solidFill>
              </a:rPr>
              <a:t>fp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72313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Functional Programming Concepts</a:t>
            </a:r>
            <a:endParaRPr dirty="0"/>
          </a:p>
        </p:txBody>
      </p:sp>
      <p:sp>
        <p:nvSpPr>
          <p:cNvPr id="662" name="Shape 662"/>
          <p:cNvSpPr txBox="1">
            <a:spLocks noGrp="1"/>
          </p:cNvSpPr>
          <p:nvPr>
            <p:ph type="body" idx="1"/>
          </p:nvPr>
        </p:nvSpPr>
        <p:spPr>
          <a:xfrm>
            <a:off x="1320024" y="1613274"/>
            <a:ext cx="7823976" cy="29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8900" lvl="0" indent="0" rtl="0">
              <a:spcBef>
                <a:spcPts val="600"/>
              </a:spcBef>
              <a:spcAft>
                <a:spcPts val="0"/>
              </a:spcAft>
              <a:buSzPts val="2200"/>
              <a:buNone/>
            </a:pPr>
            <a:r>
              <a:rPr lang="en-US" sz="3200" dirty="0" err="1">
                <a:latin typeface="Consolas" panose="020B0609020204030204" pitchFamily="49" charset="0"/>
              </a:rPr>
              <a:t>getAccountNumberFromDb</a:t>
            </a:r>
            <a:r>
              <a:rPr lang="en-US" sz="3200" dirty="0">
                <a:latin typeface="Consolas" panose="020B0609020204030204" pitchFamily="49" charset="0"/>
              </a:rPr>
              <a:t>(</a:t>
            </a:r>
            <a:r>
              <a:rPr lang="en-US" sz="3200" dirty="0" err="1">
                <a:latin typeface="Consolas" panose="020B0609020204030204" pitchFamily="49" charset="0"/>
              </a:rPr>
              <a:t>acctOwner</a:t>
            </a:r>
            <a:r>
              <a:rPr lang="en-US" sz="3200" dirty="0">
                <a:latin typeface="Consolas" panose="020B0609020204030204" pitchFamily="49" charset="0"/>
              </a:rPr>
              <a:t>)</a:t>
            </a:r>
          </a:p>
          <a:p>
            <a:pPr marL="88900" lvl="0" indent="0" rtl="0">
              <a:spcBef>
                <a:spcPts val="600"/>
              </a:spcBef>
              <a:spcAft>
                <a:spcPts val="0"/>
              </a:spcAft>
              <a:buSzPts val="2200"/>
              <a:buNone/>
            </a:pPr>
            <a:endParaRPr lang="en-US" sz="3200" dirty="0"/>
          </a:p>
          <a:p>
            <a:pPr marL="88900" lvl="0" indent="0" rtl="0">
              <a:spcBef>
                <a:spcPts val="600"/>
              </a:spcBef>
              <a:spcAft>
                <a:spcPts val="0"/>
              </a:spcAft>
              <a:buSzPts val="2200"/>
              <a:buNone/>
            </a:pPr>
            <a:endParaRPr lang="en-US" sz="3200" dirty="0"/>
          </a:p>
          <a:p>
            <a:pPr marL="88900" lvl="0" indent="0" rtl="0">
              <a:spcBef>
                <a:spcPts val="600"/>
              </a:spcBef>
              <a:spcAft>
                <a:spcPts val="0"/>
              </a:spcAft>
              <a:buSzPts val="2200"/>
              <a:buNone/>
            </a:pPr>
            <a:r>
              <a:rPr lang="en-US" sz="3200" dirty="0"/>
              <a:t>Kidding… definitely not pure.</a:t>
            </a:r>
          </a:p>
        </p:txBody>
      </p:sp>
    </p:spTree>
    <p:extLst>
      <p:ext uri="{BB962C8B-B14F-4D97-AF65-F5344CB8AC3E}">
        <p14:creationId xmlns:p14="http://schemas.microsoft.com/office/powerpoint/2010/main" val="3358162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Review – Pure Functions</a:t>
            </a:r>
            <a:endParaRPr dirty="0"/>
          </a:p>
        </p:txBody>
      </p:sp>
      <p:sp>
        <p:nvSpPr>
          <p:cNvPr id="662" name="Shape 662"/>
          <p:cNvSpPr txBox="1">
            <a:spLocks noGrp="1"/>
          </p:cNvSpPr>
          <p:nvPr>
            <p:ph type="body" idx="1"/>
          </p:nvPr>
        </p:nvSpPr>
        <p:spPr>
          <a:xfrm>
            <a:off x="1320024" y="1003674"/>
            <a:ext cx="7122517" cy="29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800" dirty="0"/>
              <a:t>Pure functions, given certain input, always produce same output</a:t>
            </a:r>
          </a:p>
          <a:p>
            <a:r>
              <a:rPr lang="en-US" sz="2800" dirty="0"/>
              <a:t>No side effects</a:t>
            </a:r>
          </a:p>
          <a:p>
            <a:r>
              <a:rPr lang="en-US" sz="2800" dirty="0"/>
              <a:t>User input is never pure</a:t>
            </a:r>
          </a:p>
          <a:p>
            <a:r>
              <a:rPr lang="en-US" sz="2800" dirty="0"/>
              <a:t>Call by reference is never pure</a:t>
            </a:r>
          </a:p>
          <a:p>
            <a:r>
              <a:rPr lang="en-US" sz="2800" dirty="0"/>
              <a:t>Impossible to write software in 100% pure functions</a:t>
            </a:r>
          </a:p>
          <a:p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11615286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Shape 668"/>
          <p:cNvSpPr txBox="1">
            <a:spLocks noGrp="1"/>
          </p:cNvSpPr>
          <p:nvPr>
            <p:ph type="ctrTitle" idx="4294967295"/>
          </p:nvPr>
        </p:nvSpPr>
        <p:spPr>
          <a:xfrm>
            <a:off x="685800" y="1278550"/>
            <a:ext cx="7531274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rgbClr val="FFA400"/>
                </a:solidFill>
              </a:rPr>
              <a:t>Referential Transparency</a:t>
            </a:r>
            <a:endParaRPr sz="6000" dirty="0">
              <a:solidFill>
                <a:srgbClr val="FFA400"/>
              </a:solidFill>
            </a:endParaRPr>
          </a:p>
        </p:txBody>
      </p:sp>
      <p:sp>
        <p:nvSpPr>
          <p:cNvPr id="669" name="Shape 669"/>
          <p:cNvSpPr txBox="1">
            <a:spLocks noGrp="1"/>
          </p:cNvSpPr>
          <p:nvPr>
            <p:ph type="subTitle" idx="4294967295"/>
          </p:nvPr>
        </p:nvSpPr>
        <p:spPr>
          <a:xfrm>
            <a:off x="685800" y="2420952"/>
            <a:ext cx="7531274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800" dirty="0"/>
              <a:t>Any expression that can replace a function with its return value with no behavior changes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13832215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Functional Programming Concepts</a:t>
            </a:r>
            <a:endParaRPr dirty="0"/>
          </a:p>
        </p:txBody>
      </p:sp>
      <p:sp>
        <p:nvSpPr>
          <p:cNvPr id="662" name="Shape 66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8900" lvl="0" indent="0" rtl="0">
              <a:spcBef>
                <a:spcPts val="600"/>
              </a:spcBef>
              <a:spcAft>
                <a:spcPts val="0"/>
              </a:spcAft>
              <a:buSzPts val="2200"/>
              <a:buNone/>
            </a:pPr>
            <a:r>
              <a:rPr lang="en-US" sz="3600" dirty="0"/>
              <a:t>Example:</a:t>
            </a:r>
          </a:p>
          <a:p>
            <a:pPr marL="88900" lvl="0" indent="0" rtl="0">
              <a:spcBef>
                <a:spcPts val="600"/>
              </a:spcBef>
              <a:spcAft>
                <a:spcPts val="0"/>
              </a:spcAft>
              <a:buSzPts val="2200"/>
              <a:buNone/>
            </a:pPr>
            <a:r>
              <a:rPr lang="en-US" sz="3600" dirty="0"/>
              <a:t>If x = 3…</a:t>
            </a:r>
          </a:p>
          <a:p>
            <a:pPr marL="88900" lvl="0" indent="0" rtl="0">
              <a:spcBef>
                <a:spcPts val="600"/>
              </a:spcBef>
              <a:spcAft>
                <a:spcPts val="0"/>
              </a:spcAft>
              <a:buSzPts val="2200"/>
              <a:buNone/>
            </a:pPr>
            <a:r>
              <a:rPr lang="en-US" sz="3600" dirty="0"/>
              <a:t>	x + 5 = 8</a:t>
            </a:r>
          </a:p>
          <a:p>
            <a:pPr marL="88900" lvl="0" indent="0" rtl="0">
              <a:spcBef>
                <a:spcPts val="600"/>
              </a:spcBef>
              <a:spcAft>
                <a:spcPts val="0"/>
              </a:spcAft>
              <a:buSzPts val="2200"/>
              <a:buNone/>
            </a:pPr>
            <a:r>
              <a:rPr lang="en-US" sz="3600" dirty="0"/>
              <a:t>	3 + 5 = 8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21998827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Functional Programming Concepts</a:t>
            </a:r>
            <a:endParaRPr dirty="0"/>
          </a:p>
        </p:txBody>
      </p:sp>
      <p:sp>
        <p:nvSpPr>
          <p:cNvPr id="662" name="Shape 662"/>
          <p:cNvSpPr txBox="1">
            <a:spLocks noGrp="1"/>
          </p:cNvSpPr>
          <p:nvPr>
            <p:ph type="body" idx="1"/>
          </p:nvPr>
        </p:nvSpPr>
        <p:spPr>
          <a:xfrm>
            <a:off x="588724" y="1008533"/>
            <a:ext cx="8379912" cy="35072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8900" lvl="0" indent="0" algn="ctr">
              <a:buNone/>
            </a:pPr>
            <a:r>
              <a:rPr lang="en-US" sz="2800" dirty="0">
                <a:latin typeface="Montserrat" panose="00000500000000000000" pitchFamily="50" charset="0"/>
              </a:rPr>
              <a:t>(note: sin 30˚ = 0.5, cos 60˚ = 0.5)</a:t>
            </a:r>
          </a:p>
          <a:p>
            <a:pPr marL="88900" lvl="0" indent="0" rtl="0">
              <a:spcBef>
                <a:spcPts val="600"/>
              </a:spcBef>
              <a:spcAft>
                <a:spcPts val="0"/>
              </a:spcAft>
              <a:buSzPts val="2200"/>
              <a:buNone/>
            </a:pPr>
            <a:endParaRPr lang="en-US" sz="3600" dirty="0">
              <a:latin typeface="Montserrat" panose="00000500000000000000" pitchFamily="50" charset="0"/>
            </a:endParaRPr>
          </a:p>
          <a:p>
            <a:pPr marL="88900" lvl="0" indent="0" rtl="0">
              <a:spcBef>
                <a:spcPts val="600"/>
              </a:spcBef>
              <a:spcAft>
                <a:spcPts val="0"/>
              </a:spcAft>
              <a:buSzPts val="2200"/>
              <a:buNone/>
            </a:pPr>
            <a:r>
              <a:rPr lang="en-US" sz="3600" dirty="0">
                <a:latin typeface="Consolas" panose="020B0609020204030204" pitchFamily="49" charset="0"/>
              </a:rPr>
              <a:t>x = 30</a:t>
            </a:r>
          </a:p>
          <a:p>
            <a:pPr marL="88900" lvl="0" indent="0" rtl="0">
              <a:spcBef>
                <a:spcPts val="600"/>
              </a:spcBef>
              <a:spcAft>
                <a:spcPts val="0"/>
              </a:spcAft>
              <a:buSzPts val="2200"/>
              <a:buNone/>
            </a:pPr>
            <a:r>
              <a:rPr lang="en-US" sz="3600" dirty="0">
                <a:latin typeface="Consolas" panose="020B0609020204030204" pitchFamily="49" charset="0"/>
              </a:rPr>
              <a:t>y = sin(x) + cos(x*2)  # y=1</a:t>
            </a:r>
          </a:p>
          <a:p>
            <a:pPr marL="88900" lvl="0" indent="0" rtl="0">
              <a:spcBef>
                <a:spcPts val="600"/>
              </a:spcBef>
              <a:spcAft>
                <a:spcPts val="0"/>
              </a:spcAft>
              <a:buSzPts val="2200"/>
              <a:buNone/>
            </a:pPr>
            <a:r>
              <a:rPr lang="en-US" sz="3600" dirty="0">
                <a:latin typeface="Consolas" panose="020B0609020204030204" pitchFamily="49" charset="0"/>
              </a:rPr>
              <a:t>y =  0.5   +    0.5    # y=1</a:t>
            </a:r>
            <a:endParaRPr sz="3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6466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Functional Programming Concepts</a:t>
            </a:r>
            <a:endParaRPr dirty="0"/>
          </a:p>
        </p:txBody>
      </p:sp>
      <p:sp>
        <p:nvSpPr>
          <p:cNvPr id="662" name="Shape 662"/>
          <p:cNvSpPr txBox="1">
            <a:spLocks noGrp="1"/>
          </p:cNvSpPr>
          <p:nvPr>
            <p:ph type="body" idx="1"/>
          </p:nvPr>
        </p:nvSpPr>
        <p:spPr>
          <a:xfrm>
            <a:off x="1320025" y="1613274"/>
            <a:ext cx="7038884" cy="29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8900" lvl="0" indent="0" rtl="0">
              <a:spcBef>
                <a:spcPts val="600"/>
              </a:spcBef>
              <a:spcAft>
                <a:spcPts val="0"/>
              </a:spcAft>
              <a:buSzPts val="2200"/>
              <a:buNone/>
            </a:pPr>
            <a:r>
              <a:rPr lang="en-US" sz="3600" dirty="0"/>
              <a:t>Pure functions </a:t>
            </a:r>
            <a:r>
              <a:rPr lang="en-US" sz="3600" i="1" dirty="0"/>
              <a:t>always</a:t>
            </a:r>
            <a:r>
              <a:rPr lang="en-US" sz="3600" dirty="0"/>
              <a:t> have referential transparency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1794150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Functional Programming Concepts</a:t>
            </a:r>
            <a:endParaRPr dirty="0"/>
          </a:p>
        </p:txBody>
      </p:sp>
      <p:sp>
        <p:nvSpPr>
          <p:cNvPr id="662" name="Shape 662"/>
          <p:cNvSpPr txBox="1">
            <a:spLocks noGrp="1"/>
          </p:cNvSpPr>
          <p:nvPr>
            <p:ph type="body" idx="1"/>
          </p:nvPr>
        </p:nvSpPr>
        <p:spPr>
          <a:xfrm>
            <a:off x="1320024" y="1613274"/>
            <a:ext cx="7047361" cy="29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8900" lvl="0" indent="0" rtl="0">
              <a:spcBef>
                <a:spcPts val="600"/>
              </a:spcBef>
              <a:spcAft>
                <a:spcPts val="0"/>
              </a:spcAft>
              <a:buSzPts val="2200"/>
              <a:buNone/>
            </a:pPr>
            <a:r>
              <a:rPr lang="en-US" sz="3600" dirty="0"/>
              <a:t>In mathematics, all functions are transparent</a:t>
            </a:r>
          </a:p>
          <a:p>
            <a:pPr marL="88900" lvl="0" indent="0" rtl="0">
              <a:spcBef>
                <a:spcPts val="600"/>
              </a:spcBef>
              <a:spcAft>
                <a:spcPts val="0"/>
              </a:spcAft>
              <a:buSzPts val="2200"/>
              <a:buNone/>
            </a:pPr>
            <a:endParaRPr lang="en-US" sz="3600" dirty="0"/>
          </a:p>
          <a:p>
            <a:pPr marL="88900" lvl="0" indent="0" rtl="0">
              <a:spcBef>
                <a:spcPts val="600"/>
              </a:spcBef>
              <a:spcAft>
                <a:spcPts val="0"/>
              </a:spcAft>
              <a:buSzPts val="2200"/>
              <a:buNone/>
            </a:pPr>
            <a:r>
              <a:rPr lang="en-US" sz="3600" dirty="0"/>
              <a:t>In programming, this is NOT true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27321953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Functional Programming Concepts</a:t>
            </a:r>
            <a:endParaRPr dirty="0"/>
          </a:p>
        </p:txBody>
      </p:sp>
      <p:sp>
        <p:nvSpPr>
          <p:cNvPr id="662" name="Shape 662"/>
          <p:cNvSpPr txBox="1">
            <a:spLocks noGrp="1"/>
          </p:cNvSpPr>
          <p:nvPr>
            <p:ph type="body" idx="1"/>
          </p:nvPr>
        </p:nvSpPr>
        <p:spPr>
          <a:xfrm>
            <a:off x="1320024" y="1613274"/>
            <a:ext cx="7047361" cy="29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8900" lvl="0" indent="0" rtl="0">
              <a:spcBef>
                <a:spcPts val="600"/>
              </a:spcBef>
              <a:spcAft>
                <a:spcPts val="0"/>
              </a:spcAft>
              <a:buSzPts val="2200"/>
              <a:buNone/>
            </a:pPr>
            <a:r>
              <a:rPr lang="en-US" sz="3600" dirty="0"/>
              <a:t>Assignments are NOT transparent</a:t>
            </a:r>
          </a:p>
          <a:p>
            <a:pPr marL="88900" lvl="0" indent="0" rtl="0">
              <a:spcBef>
                <a:spcPts val="600"/>
              </a:spcBef>
              <a:spcAft>
                <a:spcPts val="0"/>
              </a:spcAft>
              <a:buSzPts val="2200"/>
              <a:buNone/>
            </a:pPr>
            <a:endParaRPr lang="en-US" sz="3600" dirty="0"/>
          </a:p>
          <a:p>
            <a:pPr marL="88900" lvl="0" indent="0" rtl="0">
              <a:spcBef>
                <a:spcPts val="600"/>
              </a:spcBef>
              <a:spcAft>
                <a:spcPts val="0"/>
              </a:spcAft>
              <a:buSzPts val="2200"/>
              <a:buNone/>
            </a:pPr>
            <a:r>
              <a:rPr lang="en-US" sz="3600" dirty="0"/>
              <a:t>x = x + 1</a:t>
            </a:r>
          </a:p>
        </p:txBody>
      </p:sp>
    </p:spTree>
    <p:extLst>
      <p:ext uri="{BB962C8B-B14F-4D97-AF65-F5344CB8AC3E}">
        <p14:creationId xmlns:p14="http://schemas.microsoft.com/office/powerpoint/2010/main" val="10414510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Functional Programming Concepts</a:t>
            </a:r>
            <a:endParaRPr dirty="0"/>
          </a:p>
        </p:txBody>
      </p:sp>
      <p:sp>
        <p:nvSpPr>
          <p:cNvPr id="662" name="Shape 662"/>
          <p:cNvSpPr txBox="1">
            <a:spLocks noGrp="1"/>
          </p:cNvSpPr>
          <p:nvPr>
            <p:ph type="body" idx="1"/>
          </p:nvPr>
        </p:nvSpPr>
        <p:spPr>
          <a:xfrm>
            <a:off x="1320024" y="1271533"/>
            <a:ext cx="7047361" cy="29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" lvl="1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def </a:t>
            </a:r>
            <a:r>
              <a:rPr lang="en-US" sz="3200" dirty="0" err="1">
                <a:latin typeface="Consolas" panose="020B0609020204030204" pitchFamily="49" charset="0"/>
              </a:rPr>
              <a:t>addOne</a:t>
            </a:r>
            <a:r>
              <a:rPr lang="en-US" sz="3200" dirty="0">
                <a:latin typeface="Consolas" panose="020B0609020204030204" pitchFamily="49" charset="0"/>
              </a:rPr>
              <a:t>(int num):</a:t>
            </a:r>
            <a:br>
              <a:rPr lang="en-US" sz="3200" dirty="0">
                <a:latin typeface="Consolas" panose="020B0609020204030204" pitchFamily="49" charset="0"/>
              </a:rPr>
            </a:br>
            <a:r>
              <a:rPr lang="en-US" sz="3200" dirty="0">
                <a:latin typeface="Consolas" panose="020B0609020204030204" pitchFamily="49" charset="0"/>
              </a:rPr>
              <a:t>     return num + 1;</a:t>
            </a:r>
          </a:p>
          <a:p>
            <a:pPr marL="4572" lvl="1" indent="0">
              <a:buNone/>
            </a:pPr>
            <a:endParaRPr lang="en-US" sz="3200" dirty="0"/>
          </a:p>
          <a:p>
            <a:pPr marL="4572" lvl="1" indent="0">
              <a:buNone/>
            </a:pPr>
            <a:r>
              <a:rPr lang="en-US" sz="3200" dirty="0"/>
              <a:t>If x and y are the same, then</a:t>
            </a:r>
          </a:p>
          <a:p>
            <a:pPr marL="4572" lvl="1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   </a:t>
            </a:r>
            <a:r>
              <a:rPr lang="en-US" sz="3200" dirty="0" err="1">
                <a:latin typeface="Consolas" panose="020B0609020204030204" pitchFamily="49" charset="0"/>
              </a:rPr>
              <a:t>addOne</a:t>
            </a:r>
            <a:r>
              <a:rPr lang="en-US" sz="3200" dirty="0">
                <a:latin typeface="Consolas" panose="020B0609020204030204" pitchFamily="49" charset="0"/>
              </a:rPr>
              <a:t>(x)</a:t>
            </a:r>
            <a:r>
              <a:rPr lang="en-US" sz="3200" dirty="0"/>
              <a:t> and </a:t>
            </a:r>
            <a:r>
              <a:rPr lang="en-US" sz="3200" dirty="0" err="1">
                <a:latin typeface="Consolas" panose="020B0609020204030204" pitchFamily="49" charset="0"/>
              </a:rPr>
              <a:t>addOne</a:t>
            </a:r>
            <a:r>
              <a:rPr lang="en-US" sz="3200" dirty="0">
                <a:latin typeface="Consolas" panose="020B0609020204030204" pitchFamily="49" charset="0"/>
              </a:rPr>
              <a:t>(y)</a:t>
            </a:r>
          </a:p>
          <a:p>
            <a:pPr marL="4572" lvl="1" indent="0">
              <a:buNone/>
            </a:pPr>
            <a:r>
              <a:rPr lang="en-US" sz="3200" dirty="0"/>
              <a:t>give same result</a:t>
            </a:r>
          </a:p>
        </p:txBody>
      </p:sp>
    </p:spTree>
    <p:extLst>
      <p:ext uri="{BB962C8B-B14F-4D97-AF65-F5344CB8AC3E}">
        <p14:creationId xmlns:p14="http://schemas.microsoft.com/office/powerpoint/2010/main" val="28717532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Functional Programming Concepts</a:t>
            </a:r>
            <a:endParaRPr dirty="0"/>
          </a:p>
        </p:txBody>
      </p:sp>
      <p:sp>
        <p:nvSpPr>
          <p:cNvPr id="662" name="Shape 662"/>
          <p:cNvSpPr txBox="1">
            <a:spLocks noGrp="1"/>
          </p:cNvSpPr>
          <p:nvPr>
            <p:ph type="body" idx="1"/>
          </p:nvPr>
        </p:nvSpPr>
        <p:spPr>
          <a:xfrm>
            <a:off x="1320024" y="1613274"/>
            <a:ext cx="7047361" cy="29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8900" lvl="0" indent="0" rtl="0">
              <a:spcBef>
                <a:spcPts val="600"/>
              </a:spcBef>
              <a:spcAft>
                <a:spcPts val="0"/>
              </a:spcAft>
              <a:buSzPts val="2200"/>
              <a:buNone/>
            </a:pPr>
            <a:r>
              <a:rPr lang="en-US" sz="3600" dirty="0"/>
              <a:t>More languages are starting to have immutable variables by default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688087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669">
            <a:extLst>
              <a:ext uri="{FF2B5EF4-FFF2-40B4-BE49-F238E27FC236}">
                <a16:creationId xmlns:a16="http://schemas.microsoft.com/office/drawing/2014/main" id="{4B4EACA1-1C17-4FFA-A25C-9BDA3BDA3123}"/>
              </a:ext>
            </a:extLst>
          </p:cNvPr>
          <p:cNvSpPr txBox="1">
            <a:spLocks/>
          </p:cNvSpPr>
          <p:nvPr/>
        </p:nvSpPr>
        <p:spPr>
          <a:xfrm>
            <a:off x="587099" y="1828798"/>
            <a:ext cx="7969685" cy="1456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○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■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●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○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■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indent="0">
              <a:buFont typeface="Montserrat Light"/>
              <a:buNone/>
            </a:pPr>
            <a:r>
              <a:rPr lang="en-US" sz="3600" dirty="0"/>
              <a:t>Who has heard of functional programming?</a:t>
            </a:r>
          </a:p>
        </p:txBody>
      </p:sp>
    </p:spTree>
    <p:extLst>
      <p:ext uri="{BB962C8B-B14F-4D97-AF65-F5344CB8AC3E}">
        <p14:creationId xmlns:p14="http://schemas.microsoft.com/office/powerpoint/2010/main" val="20831549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Functional Programming Concepts</a:t>
            </a:r>
            <a:endParaRPr dirty="0"/>
          </a:p>
        </p:txBody>
      </p:sp>
      <p:sp>
        <p:nvSpPr>
          <p:cNvPr id="662" name="Shape 662"/>
          <p:cNvSpPr txBox="1">
            <a:spLocks noGrp="1"/>
          </p:cNvSpPr>
          <p:nvPr>
            <p:ph type="body" idx="1"/>
          </p:nvPr>
        </p:nvSpPr>
        <p:spPr>
          <a:xfrm>
            <a:off x="1320024" y="1613274"/>
            <a:ext cx="7047361" cy="29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8900" indent="0">
              <a:buNone/>
            </a:pPr>
            <a:r>
              <a:rPr lang="en-US" sz="3600" dirty="0"/>
              <a:t>Lambda function (or anonymous function):</a:t>
            </a:r>
          </a:p>
          <a:p>
            <a:pPr marL="88900" indent="0">
              <a:buNone/>
            </a:pPr>
            <a:endParaRPr lang="en-US" sz="3600" dirty="0"/>
          </a:p>
          <a:p>
            <a:pPr marL="88900" indent="0">
              <a:buNone/>
            </a:pPr>
            <a:r>
              <a:rPr lang="en-US" sz="3600" dirty="0"/>
              <a:t>A function without a name</a:t>
            </a:r>
          </a:p>
        </p:txBody>
      </p:sp>
    </p:spTree>
    <p:extLst>
      <p:ext uri="{BB962C8B-B14F-4D97-AF65-F5344CB8AC3E}">
        <p14:creationId xmlns:p14="http://schemas.microsoft.com/office/powerpoint/2010/main" val="32963784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Functional Programming Concepts</a:t>
            </a:r>
            <a:endParaRPr dirty="0"/>
          </a:p>
        </p:txBody>
      </p:sp>
      <p:sp>
        <p:nvSpPr>
          <p:cNvPr id="662" name="Shape 662"/>
          <p:cNvSpPr txBox="1">
            <a:spLocks noGrp="1"/>
          </p:cNvSpPr>
          <p:nvPr>
            <p:ph type="body" idx="1"/>
          </p:nvPr>
        </p:nvSpPr>
        <p:spPr>
          <a:xfrm>
            <a:off x="1320024" y="1152395"/>
            <a:ext cx="7623560" cy="33633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8900" indent="0">
              <a:spcBef>
                <a:spcPts val="0"/>
              </a:spcBef>
              <a:buNone/>
            </a:pPr>
            <a:r>
              <a:rPr lang="en-US" sz="3600" dirty="0"/>
              <a:t>Why lambdas?</a:t>
            </a:r>
          </a:p>
          <a:p>
            <a:pPr marL="88900" indent="0">
              <a:spcBef>
                <a:spcPts val="0"/>
              </a:spcBef>
              <a:buNone/>
            </a:pPr>
            <a:endParaRPr lang="en-US" sz="3600" dirty="0"/>
          </a:p>
          <a:p>
            <a:pPr marL="88900" indent="0">
              <a:spcBef>
                <a:spcPts val="0"/>
              </a:spcBef>
              <a:buNone/>
            </a:pPr>
            <a:r>
              <a:rPr lang="en-US" sz="3600" dirty="0"/>
              <a:t>For higher level functions or to pass arguments to a function</a:t>
            </a:r>
          </a:p>
          <a:p>
            <a:pPr marL="88900" indent="0">
              <a:spcBef>
                <a:spcPts val="0"/>
              </a:spcBef>
              <a:buNone/>
            </a:pPr>
            <a:endParaRPr lang="en-US" sz="3600" dirty="0"/>
          </a:p>
          <a:p>
            <a:pPr marL="88900" indent="0">
              <a:spcBef>
                <a:spcPts val="0"/>
              </a:spcBef>
              <a:buNone/>
            </a:pPr>
            <a:r>
              <a:rPr lang="en-US" sz="3600" dirty="0"/>
              <a:t>Usually used once to few times</a:t>
            </a:r>
          </a:p>
        </p:txBody>
      </p:sp>
    </p:spTree>
    <p:extLst>
      <p:ext uri="{BB962C8B-B14F-4D97-AF65-F5344CB8AC3E}">
        <p14:creationId xmlns:p14="http://schemas.microsoft.com/office/powerpoint/2010/main" val="980936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Functional Programming Concepts</a:t>
            </a:r>
            <a:endParaRPr dirty="0"/>
          </a:p>
        </p:txBody>
      </p:sp>
      <p:sp>
        <p:nvSpPr>
          <p:cNvPr id="662" name="Shape 662"/>
          <p:cNvSpPr txBox="1">
            <a:spLocks noGrp="1"/>
          </p:cNvSpPr>
          <p:nvPr>
            <p:ph type="body" idx="1"/>
          </p:nvPr>
        </p:nvSpPr>
        <p:spPr>
          <a:xfrm>
            <a:off x="1320024" y="1152395"/>
            <a:ext cx="7623560" cy="33633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" lvl="1" indent="0">
              <a:buNone/>
            </a:pPr>
            <a:r>
              <a:rPr lang="en-US" sz="3600" dirty="0"/>
              <a:t>Lambdas can’t be recursive*</a:t>
            </a:r>
          </a:p>
          <a:p>
            <a:pPr marL="4572" lvl="1" indent="0">
              <a:buNone/>
            </a:pPr>
            <a:br>
              <a:rPr lang="en-US" sz="3600" dirty="0"/>
            </a:br>
            <a:br>
              <a:rPr lang="en-US" sz="2000" dirty="0"/>
            </a:br>
            <a:r>
              <a:rPr lang="en-US" sz="2000" dirty="0"/>
              <a:t>* otherwise they need a name or some way of maintaining state**</a:t>
            </a:r>
          </a:p>
          <a:p>
            <a:pPr marL="4572" lvl="1" indent="0">
              <a:buNone/>
            </a:pP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** which is possible but outside of this scope</a:t>
            </a:r>
          </a:p>
        </p:txBody>
      </p:sp>
    </p:spTree>
    <p:extLst>
      <p:ext uri="{BB962C8B-B14F-4D97-AF65-F5344CB8AC3E}">
        <p14:creationId xmlns:p14="http://schemas.microsoft.com/office/powerpoint/2010/main" val="2332306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Functional Programming Concepts</a:t>
            </a:r>
            <a:endParaRPr dirty="0"/>
          </a:p>
        </p:txBody>
      </p:sp>
      <p:sp>
        <p:nvSpPr>
          <p:cNvPr id="662" name="Shape 662"/>
          <p:cNvSpPr txBox="1">
            <a:spLocks noGrp="1"/>
          </p:cNvSpPr>
          <p:nvPr>
            <p:ph type="body" idx="1"/>
          </p:nvPr>
        </p:nvSpPr>
        <p:spPr>
          <a:xfrm>
            <a:off x="1320024" y="1152395"/>
            <a:ext cx="7623560" cy="33633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sz="3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3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600" dirty="0">
                <a:latin typeface="Consolas" panose="020B0609020204030204" pitchFamily="49" charset="0"/>
              </a:rPr>
              <a:t>f = lambda x:  x*x</a:t>
            </a:r>
          </a:p>
          <a:p>
            <a:pPr marL="0" indent="0">
              <a:buNone/>
            </a:pPr>
            <a:r>
              <a:rPr lang="en-US" sz="3600" dirty="0">
                <a:latin typeface="Consolas" panose="020B0609020204030204" pitchFamily="49" charset="0"/>
              </a:rPr>
              <a:t>print f(5)</a:t>
            </a:r>
          </a:p>
        </p:txBody>
      </p:sp>
      <p:sp>
        <p:nvSpPr>
          <p:cNvPr id="5" name="Line Callout 2 5">
            <a:extLst>
              <a:ext uri="{FF2B5EF4-FFF2-40B4-BE49-F238E27FC236}">
                <a16:creationId xmlns:a16="http://schemas.microsoft.com/office/drawing/2014/main" id="{EAA5557E-9F38-454E-A541-821EB05595B0}"/>
              </a:ext>
            </a:extLst>
          </p:cNvPr>
          <p:cNvSpPr/>
          <p:nvPr/>
        </p:nvSpPr>
        <p:spPr>
          <a:xfrm>
            <a:off x="2037093" y="1864349"/>
            <a:ext cx="2153780" cy="391886"/>
          </a:xfrm>
          <a:prstGeom prst="borderCallout2">
            <a:avLst>
              <a:gd name="adj1" fmla="val 18750"/>
              <a:gd name="adj2" fmla="val -786"/>
              <a:gd name="adj3" fmla="val 18750"/>
              <a:gd name="adj4" fmla="val -16667"/>
              <a:gd name="adj5" fmla="val 166294"/>
              <a:gd name="adj6" fmla="val -24688"/>
            </a:avLst>
          </a:prstGeom>
          <a:solidFill>
            <a:schemeClr val="accent1">
              <a:lumMod val="75000"/>
            </a:schemeClr>
          </a:solidFill>
          <a:ln w="381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variable</a:t>
            </a:r>
            <a:endParaRPr lang="en-US" dirty="0"/>
          </a:p>
        </p:txBody>
      </p:sp>
      <p:sp>
        <p:nvSpPr>
          <p:cNvPr id="6" name="Line Callout 2 3">
            <a:extLst>
              <a:ext uri="{FF2B5EF4-FFF2-40B4-BE49-F238E27FC236}">
                <a16:creationId xmlns:a16="http://schemas.microsoft.com/office/drawing/2014/main" id="{8EE84FC3-006B-4B08-9573-1ACB7134C64C}"/>
              </a:ext>
            </a:extLst>
          </p:cNvPr>
          <p:cNvSpPr/>
          <p:nvPr/>
        </p:nvSpPr>
        <p:spPr>
          <a:xfrm>
            <a:off x="5313158" y="1472463"/>
            <a:ext cx="3091542" cy="391886"/>
          </a:xfrm>
          <a:prstGeom prst="borderCallout2">
            <a:avLst>
              <a:gd name="adj1" fmla="val 18750"/>
              <a:gd name="adj2" fmla="val -786"/>
              <a:gd name="adj3" fmla="val 18750"/>
              <a:gd name="adj4" fmla="val -16667"/>
              <a:gd name="adj5" fmla="val 280778"/>
              <a:gd name="adj6" fmla="val -30152"/>
            </a:avLst>
          </a:prstGeom>
          <a:solidFill>
            <a:schemeClr val="accent1">
              <a:lumMod val="75000"/>
            </a:schemeClr>
          </a:solidFill>
          <a:ln w="381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lambda argument</a:t>
            </a:r>
          </a:p>
        </p:txBody>
      </p:sp>
      <p:sp>
        <p:nvSpPr>
          <p:cNvPr id="7" name="Line Callout 2 4">
            <a:extLst>
              <a:ext uri="{FF2B5EF4-FFF2-40B4-BE49-F238E27FC236}">
                <a16:creationId xmlns:a16="http://schemas.microsoft.com/office/drawing/2014/main" id="{6D5E80AF-37E0-4C5B-9F3A-D8BC0EF748F3}"/>
              </a:ext>
            </a:extLst>
          </p:cNvPr>
          <p:cNvSpPr/>
          <p:nvPr/>
        </p:nvSpPr>
        <p:spPr>
          <a:xfrm>
            <a:off x="5739592" y="3461962"/>
            <a:ext cx="3091542" cy="391886"/>
          </a:xfrm>
          <a:prstGeom prst="borderCallout2">
            <a:avLst>
              <a:gd name="adj1" fmla="val 18750"/>
              <a:gd name="adj2" fmla="val -786"/>
              <a:gd name="adj3" fmla="val 18750"/>
              <a:gd name="adj4" fmla="val -7753"/>
              <a:gd name="adj5" fmla="val -96703"/>
              <a:gd name="adj6" fmla="val -9760"/>
            </a:avLst>
          </a:prstGeom>
          <a:solidFill>
            <a:schemeClr val="accent1">
              <a:lumMod val="75000"/>
            </a:schemeClr>
          </a:solidFill>
          <a:ln w="381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Function definition</a:t>
            </a:r>
          </a:p>
        </p:txBody>
      </p:sp>
      <p:sp>
        <p:nvSpPr>
          <p:cNvPr id="8" name="Line Callout 2 5">
            <a:extLst>
              <a:ext uri="{FF2B5EF4-FFF2-40B4-BE49-F238E27FC236}">
                <a16:creationId xmlns:a16="http://schemas.microsoft.com/office/drawing/2014/main" id="{A2484E01-7DEB-4671-83D0-27EF55AFF7C4}"/>
              </a:ext>
            </a:extLst>
          </p:cNvPr>
          <p:cNvSpPr/>
          <p:nvPr/>
        </p:nvSpPr>
        <p:spPr>
          <a:xfrm>
            <a:off x="3767773" y="4044984"/>
            <a:ext cx="1067274" cy="391886"/>
          </a:xfrm>
          <a:prstGeom prst="borderCallout2">
            <a:avLst>
              <a:gd name="adj1" fmla="val 18750"/>
              <a:gd name="adj2" fmla="val -786"/>
              <a:gd name="adj3" fmla="val 25143"/>
              <a:gd name="adj4" fmla="val -6780"/>
              <a:gd name="adj5" fmla="val -70236"/>
              <a:gd name="adj6" fmla="val -10730"/>
            </a:avLst>
          </a:prstGeom>
          <a:solidFill>
            <a:schemeClr val="accent1">
              <a:lumMod val="75000"/>
            </a:schemeClr>
          </a:solidFill>
          <a:ln w="381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179422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Functional Programming Concepts</a:t>
            </a:r>
            <a:endParaRPr dirty="0"/>
          </a:p>
        </p:txBody>
      </p:sp>
      <p:sp>
        <p:nvSpPr>
          <p:cNvPr id="662" name="Shape 662"/>
          <p:cNvSpPr txBox="1">
            <a:spLocks noGrp="1"/>
          </p:cNvSpPr>
          <p:nvPr>
            <p:ph type="body" idx="1"/>
          </p:nvPr>
        </p:nvSpPr>
        <p:spPr>
          <a:xfrm>
            <a:off x="1320024" y="1152395"/>
            <a:ext cx="7623560" cy="33633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8900" indent="0">
              <a:buNone/>
            </a:pPr>
            <a:r>
              <a:rPr lang="en-US" sz="3600" dirty="0"/>
              <a:t>Functions ARE values</a:t>
            </a:r>
          </a:p>
          <a:p>
            <a:pPr marL="88900" indent="0">
              <a:buNone/>
            </a:pPr>
            <a:endParaRPr lang="en-US" sz="3600" dirty="0"/>
          </a:p>
          <a:p>
            <a:pPr marL="88900" indent="0">
              <a:buNone/>
            </a:pPr>
            <a:r>
              <a:rPr lang="en-US" sz="3600" dirty="0"/>
              <a:t>Can be passed as values into other functions</a:t>
            </a:r>
          </a:p>
        </p:txBody>
      </p:sp>
    </p:spTree>
    <p:extLst>
      <p:ext uri="{BB962C8B-B14F-4D97-AF65-F5344CB8AC3E}">
        <p14:creationId xmlns:p14="http://schemas.microsoft.com/office/powerpoint/2010/main" val="14486421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Shape 662"/>
          <p:cNvSpPr txBox="1">
            <a:spLocks noGrp="1"/>
          </p:cNvSpPr>
          <p:nvPr>
            <p:ph type="body" idx="4294967295"/>
          </p:nvPr>
        </p:nvSpPr>
        <p:spPr>
          <a:xfrm>
            <a:off x="977028" y="363538"/>
            <a:ext cx="7835900" cy="44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def divide(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US" sz="2400" dirty="0"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y</a:t>
            </a:r>
            <a:r>
              <a:rPr lang="en-US" sz="2400" dirty="0">
                <a:latin typeface="Consolas" panose="020B0609020204030204" pitchFamily="49" charset="0"/>
              </a:rPr>
              <a:t>):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  return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US" sz="2400" dirty="0">
                <a:latin typeface="Consolas" panose="020B0609020204030204" pitchFamily="49" charset="0"/>
              </a:rPr>
              <a:t>/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y</a:t>
            </a:r>
          </a:p>
          <a:p>
            <a:pPr marL="0" indent="0">
              <a:buNone/>
            </a:pPr>
            <a:endParaRPr lang="en-US" sz="2400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def divisor(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d</a:t>
            </a:r>
            <a:r>
              <a:rPr lang="en-US" sz="2400" dirty="0">
                <a:latin typeface="Consolas" panose="020B0609020204030204" pitchFamily="49" charset="0"/>
              </a:rPr>
              <a:t>):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  return lambda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r</a:t>
            </a:r>
            <a:r>
              <a:rPr lang="en-US" sz="2400" dirty="0">
                <a:latin typeface="Consolas" panose="020B0609020204030204" pitchFamily="49" charset="0"/>
              </a:rPr>
              <a:t>: divide (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r</a:t>
            </a:r>
            <a:r>
              <a:rPr lang="en-US" sz="2400" dirty="0"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d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  <a:br>
              <a:rPr lang="en-US" sz="2400" dirty="0">
                <a:latin typeface="Consolas" panose="020B0609020204030204" pitchFamily="49" charset="0"/>
              </a:rPr>
            </a:b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half = divisor(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print(half(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32</a:t>
            </a:r>
            <a:r>
              <a:rPr lang="en-US" sz="2400" dirty="0">
                <a:latin typeface="Consolas" panose="020B0609020204030204" pitchFamily="49" charset="0"/>
              </a:rPr>
              <a:t>))</a:t>
            </a:r>
          </a:p>
          <a:p>
            <a:pPr marL="88900" indent="0">
              <a:buNone/>
            </a:pPr>
            <a:endParaRPr lang="en-US" sz="2400" dirty="0"/>
          </a:p>
        </p:txBody>
      </p:sp>
      <p:sp>
        <p:nvSpPr>
          <p:cNvPr id="6" name="Line Callout 2 4">
            <a:extLst>
              <a:ext uri="{FF2B5EF4-FFF2-40B4-BE49-F238E27FC236}">
                <a16:creationId xmlns:a16="http://schemas.microsoft.com/office/drawing/2014/main" id="{D46ED793-B154-4E71-A784-56DFCD363120}"/>
              </a:ext>
            </a:extLst>
          </p:cNvPr>
          <p:cNvSpPr/>
          <p:nvPr/>
        </p:nvSpPr>
        <p:spPr>
          <a:xfrm>
            <a:off x="4894978" y="2687886"/>
            <a:ext cx="3091542" cy="391886"/>
          </a:xfrm>
          <a:prstGeom prst="borderCallout2">
            <a:avLst>
              <a:gd name="adj1" fmla="val 18750"/>
              <a:gd name="adj2" fmla="val -786"/>
              <a:gd name="adj3" fmla="val 9161"/>
              <a:gd name="adj4" fmla="val -38952"/>
              <a:gd name="adj5" fmla="val 50095"/>
              <a:gd name="adj6" fmla="val -64216"/>
            </a:avLst>
          </a:prstGeom>
          <a:solidFill>
            <a:schemeClr val="accent1">
              <a:lumMod val="75000"/>
            </a:schemeClr>
          </a:solidFill>
          <a:ln w="381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Consolas" panose="020B0609020204030204" pitchFamily="49" charset="0"/>
              </a:rPr>
              <a:t>lambda r: divide(r, 2)</a:t>
            </a:r>
          </a:p>
        </p:txBody>
      </p:sp>
      <p:sp>
        <p:nvSpPr>
          <p:cNvPr id="7" name="Line Callout 2 4">
            <a:extLst>
              <a:ext uri="{FF2B5EF4-FFF2-40B4-BE49-F238E27FC236}">
                <a16:creationId xmlns:a16="http://schemas.microsoft.com/office/drawing/2014/main" id="{3AA85DB8-0BE7-4A29-BD00-8C9938383A8C}"/>
              </a:ext>
            </a:extLst>
          </p:cNvPr>
          <p:cNvSpPr/>
          <p:nvPr/>
        </p:nvSpPr>
        <p:spPr>
          <a:xfrm>
            <a:off x="6132944" y="3381726"/>
            <a:ext cx="1853575" cy="391886"/>
          </a:xfrm>
          <a:prstGeom prst="borderCallout2">
            <a:avLst>
              <a:gd name="adj1" fmla="val 79481"/>
              <a:gd name="adj2" fmla="val 1645"/>
              <a:gd name="adj3" fmla="val 156354"/>
              <a:gd name="adj4" fmla="val -132907"/>
              <a:gd name="adj5" fmla="val 109308"/>
              <a:gd name="adj6" fmla="val -201231"/>
            </a:avLst>
          </a:prstGeom>
          <a:solidFill>
            <a:schemeClr val="accent1">
              <a:lumMod val="75000"/>
            </a:schemeClr>
          </a:solidFill>
          <a:ln w="381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Consolas" panose="020B0609020204030204" pitchFamily="49" charset="0"/>
              </a:rPr>
              <a:t>divide(32, 2)</a:t>
            </a:r>
          </a:p>
        </p:txBody>
      </p:sp>
    </p:spTree>
    <p:extLst>
      <p:ext uri="{BB962C8B-B14F-4D97-AF65-F5344CB8AC3E}">
        <p14:creationId xmlns:p14="http://schemas.microsoft.com/office/powerpoint/2010/main" val="224523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animBg="1"/>
      <p:bldP spid="7" grpId="0" uiExpand="1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Functional Programming Concepts</a:t>
            </a:r>
            <a:endParaRPr dirty="0"/>
          </a:p>
        </p:txBody>
      </p:sp>
      <p:sp>
        <p:nvSpPr>
          <p:cNvPr id="662" name="Shape 662"/>
          <p:cNvSpPr txBox="1">
            <a:spLocks noGrp="1"/>
          </p:cNvSpPr>
          <p:nvPr>
            <p:ph type="body" idx="1"/>
          </p:nvPr>
        </p:nvSpPr>
        <p:spPr>
          <a:xfrm>
            <a:off x="1320024" y="1152395"/>
            <a:ext cx="7623560" cy="33633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8900" indent="0">
              <a:buNone/>
            </a:pPr>
            <a:endParaRPr lang="en-US" sz="3600" dirty="0"/>
          </a:p>
          <a:p>
            <a:pPr marL="88900" indent="0">
              <a:buNone/>
            </a:pPr>
            <a:endParaRPr lang="en-US" sz="3600" dirty="0"/>
          </a:p>
          <a:p>
            <a:pPr marL="88900" indent="0">
              <a:buNone/>
            </a:pPr>
            <a:r>
              <a:rPr lang="en-US" sz="3600" dirty="0"/>
              <a:t>Who has heard of map/filter/reduce?</a:t>
            </a:r>
          </a:p>
        </p:txBody>
      </p:sp>
    </p:spTree>
    <p:extLst>
      <p:ext uri="{BB962C8B-B14F-4D97-AF65-F5344CB8AC3E}">
        <p14:creationId xmlns:p14="http://schemas.microsoft.com/office/powerpoint/2010/main" val="7540883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Functional Programming Concepts</a:t>
            </a:r>
            <a:endParaRPr dirty="0"/>
          </a:p>
        </p:txBody>
      </p:sp>
      <p:sp>
        <p:nvSpPr>
          <p:cNvPr id="662" name="Shape 662"/>
          <p:cNvSpPr txBox="1">
            <a:spLocks noGrp="1"/>
          </p:cNvSpPr>
          <p:nvPr>
            <p:ph type="body" idx="1"/>
          </p:nvPr>
        </p:nvSpPr>
        <p:spPr>
          <a:xfrm>
            <a:off x="1320024" y="1152395"/>
            <a:ext cx="7623560" cy="33633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8900" indent="0">
              <a:buNone/>
            </a:pPr>
            <a:endParaRPr lang="en-US" sz="3600" dirty="0"/>
          </a:p>
          <a:p>
            <a:pPr marL="88900" indent="0">
              <a:buNone/>
            </a:pPr>
            <a:endParaRPr lang="en-US" sz="3600" dirty="0"/>
          </a:p>
          <a:p>
            <a:pPr marL="88900" indent="0">
              <a:buNone/>
            </a:pPr>
            <a:r>
              <a:rPr lang="en-US" sz="3600" dirty="0"/>
              <a:t>Who has </a:t>
            </a:r>
            <a:r>
              <a:rPr lang="en-US" sz="3600" i="1" dirty="0"/>
              <a:t>used </a:t>
            </a:r>
            <a:r>
              <a:rPr lang="en-US" sz="3600" dirty="0"/>
              <a:t> map/filter/reduce?</a:t>
            </a:r>
          </a:p>
        </p:txBody>
      </p:sp>
    </p:spTree>
    <p:extLst>
      <p:ext uri="{BB962C8B-B14F-4D97-AF65-F5344CB8AC3E}">
        <p14:creationId xmlns:p14="http://schemas.microsoft.com/office/powerpoint/2010/main" val="9477747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Functional Programming Concepts</a:t>
            </a:r>
            <a:endParaRPr dirty="0"/>
          </a:p>
        </p:txBody>
      </p:sp>
      <p:sp>
        <p:nvSpPr>
          <p:cNvPr id="662" name="Shape 662"/>
          <p:cNvSpPr txBox="1">
            <a:spLocks noGrp="1"/>
          </p:cNvSpPr>
          <p:nvPr>
            <p:ph type="body" idx="1"/>
          </p:nvPr>
        </p:nvSpPr>
        <p:spPr>
          <a:xfrm>
            <a:off x="1320024" y="1152395"/>
            <a:ext cx="7623560" cy="33633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8900" indent="0">
              <a:buNone/>
            </a:pPr>
            <a:r>
              <a:rPr lang="en-US" sz="3600" dirty="0"/>
              <a:t>Map – apply a function to all terms in a list</a:t>
            </a:r>
          </a:p>
          <a:p>
            <a:pPr marL="88900" indent="0">
              <a:buNone/>
            </a:pPr>
            <a:endParaRPr lang="en-US" sz="3600" dirty="0"/>
          </a:p>
          <a:p>
            <a:pPr marL="88900" indent="0">
              <a:buNone/>
            </a:pPr>
            <a:r>
              <a:rPr lang="en-US" sz="3600" dirty="0"/>
              <a:t>map(function, list)</a:t>
            </a:r>
          </a:p>
        </p:txBody>
      </p:sp>
    </p:spTree>
    <p:extLst>
      <p:ext uri="{BB962C8B-B14F-4D97-AF65-F5344CB8AC3E}">
        <p14:creationId xmlns:p14="http://schemas.microsoft.com/office/powerpoint/2010/main" val="1945464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Shape 662"/>
          <p:cNvSpPr txBox="1">
            <a:spLocks noGrp="1"/>
          </p:cNvSpPr>
          <p:nvPr>
            <p:ph type="body" idx="4294967295"/>
          </p:nvPr>
        </p:nvSpPr>
        <p:spPr>
          <a:xfrm>
            <a:off x="176212" y="0"/>
            <a:ext cx="8791575" cy="29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8900" indent="0">
              <a:buNone/>
            </a:pPr>
            <a:r>
              <a:rPr lang="en-US" sz="3000" dirty="0">
                <a:latin typeface="Consolas" panose="020B0609020204030204" pitchFamily="49" charset="0"/>
              </a:rPr>
              <a:t>items = [1, 2, 3, 4, 5]</a:t>
            </a:r>
          </a:p>
          <a:p>
            <a:pPr marL="88900" indent="0">
              <a:buNone/>
            </a:pPr>
            <a:endParaRPr lang="en-US" sz="3000" dirty="0"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en-US" sz="3000" dirty="0">
                <a:latin typeface="Consolas" panose="020B0609020204030204" pitchFamily="49" charset="0"/>
              </a:rPr>
              <a:t>squared = map(lambda x: x**2, items)</a:t>
            </a:r>
          </a:p>
          <a:p>
            <a:pPr marL="8890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3000" dirty="0">
                <a:latin typeface="Consolas" panose="020B0609020204030204" pitchFamily="49" charset="0"/>
              </a:rPr>
              <a:t>                # same as</a:t>
            </a:r>
          </a:p>
          <a:p>
            <a:pPr marL="88900" indent="0">
              <a:buNone/>
            </a:pPr>
            <a:r>
              <a:rPr lang="en-US" sz="3000" dirty="0">
                <a:latin typeface="Consolas" panose="020B0609020204030204" pitchFamily="49" charset="0"/>
              </a:rPr>
              <a:t>squared = []</a:t>
            </a:r>
          </a:p>
          <a:p>
            <a:pPr marL="88900" indent="0">
              <a:buNone/>
            </a:pPr>
            <a:r>
              <a:rPr lang="en-US" sz="3000" dirty="0">
                <a:latin typeface="Consolas" panose="020B0609020204030204" pitchFamily="49" charset="0"/>
              </a:rPr>
              <a:t>for </a:t>
            </a:r>
            <a:r>
              <a:rPr lang="en-US" sz="3000" dirty="0" err="1">
                <a:latin typeface="Consolas" panose="020B0609020204030204" pitchFamily="49" charset="0"/>
              </a:rPr>
              <a:t>i</a:t>
            </a:r>
            <a:r>
              <a:rPr lang="en-US" sz="3000" dirty="0">
                <a:latin typeface="Consolas" panose="020B0609020204030204" pitchFamily="49" charset="0"/>
              </a:rPr>
              <a:t> in items:</a:t>
            </a:r>
          </a:p>
          <a:p>
            <a:pPr marL="88900" indent="0">
              <a:buNone/>
            </a:pPr>
            <a:r>
              <a:rPr lang="en-US" sz="3000" dirty="0">
                <a:latin typeface="Consolas" panose="020B0609020204030204" pitchFamily="49" charset="0"/>
              </a:rPr>
              <a:t>    </a:t>
            </a:r>
            <a:r>
              <a:rPr lang="en-US" sz="3000" dirty="0" err="1">
                <a:latin typeface="Consolas" panose="020B0609020204030204" pitchFamily="49" charset="0"/>
              </a:rPr>
              <a:t>squared.append</a:t>
            </a:r>
            <a:r>
              <a:rPr lang="en-US" sz="3000" dirty="0">
                <a:latin typeface="Consolas" panose="020B0609020204030204" pitchFamily="49" charset="0"/>
              </a:rPr>
              <a:t>(</a:t>
            </a:r>
            <a:r>
              <a:rPr lang="en-US" sz="3000" dirty="0" err="1">
                <a:latin typeface="Consolas" panose="020B0609020204030204" pitchFamily="49" charset="0"/>
              </a:rPr>
              <a:t>i</a:t>
            </a:r>
            <a:r>
              <a:rPr lang="en-US" sz="3000" dirty="0">
                <a:latin typeface="Consolas" panose="020B0609020204030204" pitchFamily="49" charset="0"/>
              </a:rPr>
              <a:t>**2)</a:t>
            </a:r>
          </a:p>
        </p:txBody>
      </p:sp>
    </p:spTree>
    <p:extLst>
      <p:ext uri="{BB962C8B-B14F-4D97-AF65-F5344CB8AC3E}">
        <p14:creationId xmlns:p14="http://schemas.microsoft.com/office/powerpoint/2010/main" val="1889971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669">
            <a:extLst>
              <a:ext uri="{FF2B5EF4-FFF2-40B4-BE49-F238E27FC236}">
                <a16:creationId xmlns:a16="http://schemas.microsoft.com/office/drawing/2014/main" id="{4B4EACA1-1C17-4FFA-A25C-9BDA3BDA3123}"/>
              </a:ext>
            </a:extLst>
          </p:cNvPr>
          <p:cNvSpPr txBox="1">
            <a:spLocks/>
          </p:cNvSpPr>
          <p:nvPr/>
        </p:nvSpPr>
        <p:spPr>
          <a:xfrm>
            <a:off x="587099" y="1828798"/>
            <a:ext cx="7969685" cy="1456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○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■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●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○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■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indent="0">
              <a:buFont typeface="Montserrat Light"/>
              <a:buNone/>
            </a:pPr>
            <a:r>
              <a:rPr lang="en-US" sz="3600" dirty="0"/>
              <a:t>Who has done some form of functional programming?</a:t>
            </a:r>
          </a:p>
        </p:txBody>
      </p:sp>
    </p:spTree>
    <p:extLst>
      <p:ext uri="{BB962C8B-B14F-4D97-AF65-F5344CB8AC3E}">
        <p14:creationId xmlns:p14="http://schemas.microsoft.com/office/powerpoint/2010/main" val="32772205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Functional Programming Concepts</a:t>
            </a:r>
            <a:endParaRPr dirty="0"/>
          </a:p>
        </p:txBody>
      </p:sp>
      <p:sp>
        <p:nvSpPr>
          <p:cNvPr id="662" name="Shape 662"/>
          <p:cNvSpPr txBox="1">
            <a:spLocks noGrp="1"/>
          </p:cNvSpPr>
          <p:nvPr>
            <p:ph type="body" idx="1"/>
          </p:nvPr>
        </p:nvSpPr>
        <p:spPr>
          <a:xfrm>
            <a:off x="1320024" y="1152395"/>
            <a:ext cx="7623560" cy="33633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8900" indent="0">
              <a:buNone/>
            </a:pPr>
            <a:r>
              <a:rPr lang="en-US" sz="3600" dirty="0"/>
              <a:t>Filter – creates a list for all items that match a filter (function returns true)</a:t>
            </a:r>
          </a:p>
          <a:p>
            <a:pPr marL="88900" indent="0">
              <a:buNone/>
            </a:pPr>
            <a:endParaRPr lang="en-US" sz="3600" dirty="0"/>
          </a:p>
          <a:p>
            <a:pPr marL="88900" indent="0">
              <a:buNone/>
            </a:pPr>
            <a:r>
              <a:rPr lang="en-US" sz="3600" dirty="0"/>
              <a:t>filter(function, list)</a:t>
            </a:r>
          </a:p>
        </p:txBody>
      </p:sp>
    </p:spTree>
    <p:extLst>
      <p:ext uri="{BB962C8B-B14F-4D97-AF65-F5344CB8AC3E}">
        <p14:creationId xmlns:p14="http://schemas.microsoft.com/office/powerpoint/2010/main" val="39518103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Shape 662"/>
          <p:cNvSpPr txBox="1">
            <a:spLocks noGrp="1"/>
          </p:cNvSpPr>
          <p:nvPr>
            <p:ph type="body" idx="4294967295"/>
          </p:nvPr>
        </p:nvSpPr>
        <p:spPr>
          <a:xfrm>
            <a:off x="176212" y="0"/>
            <a:ext cx="8791575" cy="29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8900" indent="0">
              <a:buNone/>
            </a:pPr>
            <a:r>
              <a:rPr lang="en-US" sz="3000" dirty="0">
                <a:latin typeface="Consolas" panose="020B0609020204030204" pitchFamily="49" charset="0"/>
              </a:rPr>
              <a:t>items = [1, 2, 3, 4, 5, 6, 7, 8]</a:t>
            </a:r>
          </a:p>
          <a:p>
            <a:pPr marL="88900" indent="0">
              <a:buNone/>
            </a:pPr>
            <a:endParaRPr lang="en-US" sz="3000" dirty="0"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en-US" sz="3000" dirty="0">
                <a:latin typeface="Consolas" panose="020B0609020204030204" pitchFamily="49" charset="0"/>
              </a:rPr>
              <a:t>under_5 = filter(lambda x: x&lt;5, items)</a:t>
            </a:r>
          </a:p>
          <a:p>
            <a:pPr marL="8890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3000" dirty="0">
                <a:latin typeface="Consolas" panose="020B0609020204030204" pitchFamily="49" charset="0"/>
              </a:rPr>
              <a:t>                # same as</a:t>
            </a:r>
          </a:p>
          <a:p>
            <a:pPr marL="88900" indent="0">
              <a:buNone/>
            </a:pPr>
            <a:r>
              <a:rPr lang="en-US" sz="3000" dirty="0">
                <a:latin typeface="Consolas" panose="020B0609020204030204" pitchFamily="49" charset="0"/>
              </a:rPr>
              <a:t>under_5 = []</a:t>
            </a:r>
          </a:p>
          <a:p>
            <a:pPr marL="88900" indent="0">
              <a:buNone/>
            </a:pPr>
            <a:r>
              <a:rPr lang="en-US" sz="3000" dirty="0">
                <a:latin typeface="Consolas" panose="020B0609020204030204" pitchFamily="49" charset="0"/>
              </a:rPr>
              <a:t>for </a:t>
            </a:r>
            <a:r>
              <a:rPr lang="en-US" sz="3000" dirty="0" err="1">
                <a:latin typeface="Consolas" panose="020B0609020204030204" pitchFamily="49" charset="0"/>
              </a:rPr>
              <a:t>i</a:t>
            </a:r>
            <a:r>
              <a:rPr lang="en-US" sz="3000" dirty="0">
                <a:latin typeface="Consolas" panose="020B0609020204030204" pitchFamily="49" charset="0"/>
              </a:rPr>
              <a:t> in items:</a:t>
            </a:r>
          </a:p>
          <a:p>
            <a:pPr marL="88900" indent="0">
              <a:buNone/>
            </a:pPr>
            <a:r>
              <a:rPr lang="en-US" sz="3000" dirty="0">
                <a:latin typeface="Consolas" panose="020B0609020204030204" pitchFamily="49" charset="0"/>
              </a:rPr>
              <a:t>    if (</a:t>
            </a:r>
            <a:r>
              <a:rPr lang="en-US" sz="3000" dirty="0" err="1">
                <a:latin typeface="Consolas" panose="020B0609020204030204" pitchFamily="49" charset="0"/>
              </a:rPr>
              <a:t>i</a:t>
            </a:r>
            <a:r>
              <a:rPr lang="en-US" sz="3000" dirty="0">
                <a:latin typeface="Consolas" panose="020B0609020204030204" pitchFamily="49" charset="0"/>
              </a:rPr>
              <a:t> &lt; 5):</a:t>
            </a:r>
          </a:p>
          <a:p>
            <a:pPr marL="88900" indent="0">
              <a:buNone/>
            </a:pPr>
            <a:r>
              <a:rPr lang="en-US" sz="3000" dirty="0">
                <a:latin typeface="Consolas" panose="020B0609020204030204" pitchFamily="49" charset="0"/>
              </a:rPr>
              <a:t>		under_5.append(</a:t>
            </a:r>
            <a:r>
              <a:rPr lang="en-US" sz="3000" dirty="0" err="1">
                <a:latin typeface="Consolas" panose="020B0609020204030204" pitchFamily="49" charset="0"/>
              </a:rPr>
              <a:t>i</a:t>
            </a:r>
            <a:r>
              <a:rPr lang="en-US" sz="30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63937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Functional Programming Concepts</a:t>
            </a:r>
            <a:endParaRPr dirty="0"/>
          </a:p>
        </p:txBody>
      </p:sp>
      <p:sp>
        <p:nvSpPr>
          <p:cNvPr id="662" name="Shape 662"/>
          <p:cNvSpPr txBox="1">
            <a:spLocks noGrp="1"/>
          </p:cNvSpPr>
          <p:nvPr>
            <p:ph type="body" idx="1"/>
          </p:nvPr>
        </p:nvSpPr>
        <p:spPr>
          <a:xfrm>
            <a:off x="1320024" y="1152395"/>
            <a:ext cx="7623560" cy="33633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8900" indent="0">
              <a:buNone/>
            </a:pPr>
            <a:r>
              <a:rPr lang="en-US" sz="3600" dirty="0"/>
              <a:t>Reduce – returns result of some computation on a list</a:t>
            </a:r>
          </a:p>
          <a:p>
            <a:pPr marL="88900" indent="0">
              <a:buNone/>
            </a:pPr>
            <a:endParaRPr lang="en-US" sz="3600" dirty="0"/>
          </a:p>
          <a:p>
            <a:pPr marL="88900" indent="0">
              <a:buNone/>
            </a:pPr>
            <a:r>
              <a:rPr lang="en-US" sz="3600" dirty="0"/>
              <a:t>reduce(function, list)</a:t>
            </a:r>
          </a:p>
        </p:txBody>
      </p:sp>
    </p:spTree>
    <p:extLst>
      <p:ext uri="{BB962C8B-B14F-4D97-AF65-F5344CB8AC3E}">
        <p14:creationId xmlns:p14="http://schemas.microsoft.com/office/powerpoint/2010/main" val="19044001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Shape 662"/>
          <p:cNvSpPr txBox="1">
            <a:spLocks noGrp="1"/>
          </p:cNvSpPr>
          <p:nvPr>
            <p:ph type="body" idx="4294967295"/>
          </p:nvPr>
        </p:nvSpPr>
        <p:spPr>
          <a:xfrm>
            <a:off x="176212" y="0"/>
            <a:ext cx="8791575" cy="29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890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items = [1, 2, 3, 4, 5, 6, 7, 8]</a:t>
            </a:r>
          </a:p>
          <a:p>
            <a:pPr marL="88900" indent="0">
              <a:buNone/>
            </a:pPr>
            <a:endParaRPr lang="en-US" sz="2800" dirty="0"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product = reduce(lambda x, y: x * y, items)</a:t>
            </a:r>
          </a:p>
          <a:p>
            <a:pPr marL="8890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800" dirty="0">
                <a:latin typeface="Consolas" panose="020B0609020204030204" pitchFamily="49" charset="0"/>
              </a:rPr>
              <a:t>                # same as</a:t>
            </a:r>
          </a:p>
          <a:p>
            <a:pPr marL="8890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product = 1</a:t>
            </a:r>
          </a:p>
          <a:p>
            <a:pPr marL="8890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for </a:t>
            </a:r>
            <a:r>
              <a:rPr lang="en-US" sz="2800" dirty="0" err="1">
                <a:latin typeface="Consolas" panose="020B0609020204030204" pitchFamily="49" charset="0"/>
              </a:rPr>
              <a:t>i</a:t>
            </a:r>
            <a:r>
              <a:rPr lang="en-US" sz="2800" dirty="0">
                <a:latin typeface="Consolas" panose="020B0609020204030204" pitchFamily="49" charset="0"/>
              </a:rPr>
              <a:t> in items:</a:t>
            </a:r>
          </a:p>
          <a:p>
            <a:pPr marL="8890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    product = product * num</a:t>
            </a:r>
          </a:p>
        </p:txBody>
      </p:sp>
    </p:spTree>
    <p:extLst>
      <p:ext uri="{BB962C8B-B14F-4D97-AF65-F5344CB8AC3E}">
        <p14:creationId xmlns:p14="http://schemas.microsoft.com/office/powerpoint/2010/main" val="328512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Functional Programming Concepts</a:t>
            </a:r>
            <a:endParaRPr dirty="0"/>
          </a:p>
        </p:txBody>
      </p:sp>
      <p:sp>
        <p:nvSpPr>
          <p:cNvPr id="662" name="Shape 662"/>
          <p:cNvSpPr txBox="1">
            <a:spLocks noGrp="1"/>
          </p:cNvSpPr>
          <p:nvPr>
            <p:ph type="body" idx="1"/>
          </p:nvPr>
        </p:nvSpPr>
        <p:spPr>
          <a:xfrm>
            <a:off x="1320024" y="1152395"/>
            <a:ext cx="7623560" cy="33633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8900" indent="0">
              <a:buNone/>
            </a:pPr>
            <a:r>
              <a:rPr lang="en-US" sz="3600" dirty="0"/>
              <a:t>Note: Reduce works differently in different languages</a:t>
            </a:r>
          </a:p>
          <a:p>
            <a:pPr marL="88900" indent="0">
              <a:buNone/>
            </a:pPr>
            <a:endParaRPr lang="en-US" sz="3600" dirty="0"/>
          </a:p>
          <a:p>
            <a:pPr marL="88900" indent="0">
              <a:buNone/>
            </a:pPr>
            <a:r>
              <a:rPr lang="en-US" sz="3600" dirty="0" err="1"/>
              <a:t>reduce_left</a:t>
            </a:r>
            <a:r>
              <a:rPr lang="en-US" sz="3600" dirty="0"/>
              <a:t>()</a:t>
            </a:r>
          </a:p>
          <a:p>
            <a:pPr marL="88900" indent="0">
              <a:buNone/>
            </a:pPr>
            <a:r>
              <a:rPr lang="en-US" sz="3600" dirty="0" err="1"/>
              <a:t>reduce_right</a:t>
            </a:r>
            <a:r>
              <a:rPr lang="en-US" sz="36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7312470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Shape 662"/>
          <p:cNvSpPr txBox="1">
            <a:spLocks noGrp="1"/>
          </p:cNvSpPr>
          <p:nvPr>
            <p:ph type="body" idx="1"/>
          </p:nvPr>
        </p:nvSpPr>
        <p:spPr>
          <a:xfrm>
            <a:off x="457200" y="4101500"/>
            <a:ext cx="758451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8900" indent="0"/>
            <a:r>
              <a:rPr lang="en-US" sz="1800" dirty="0"/>
              <a:t>https://twitter.com/steveluscher/status/741089564329054208</a:t>
            </a:r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637E706A-EF0B-4C82-A2D3-E86E9B0D0E1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7275"/>
          <a:stretch/>
        </p:blipFill>
        <p:spPr>
          <a:xfrm>
            <a:off x="2069105" y="0"/>
            <a:ext cx="5005790" cy="42415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9223800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Shape 649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2.</a:t>
            </a:r>
            <a:br>
              <a:rPr lang="en-US" dirty="0"/>
            </a:br>
            <a:r>
              <a:rPr lang="en-US" dirty="0"/>
              <a:t>Why Use Functional Programming?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0516489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Why Use Functional Programming?</a:t>
            </a:r>
            <a:endParaRPr dirty="0"/>
          </a:p>
        </p:txBody>
      </p:sp>
      <p:sp>
        <p:nvSpPr>
          <p:cNvPr id="662" name="Shape 66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8900" lvl="0" indent="0" rtl="0">
              <a:spcBef>
                <a:spcPts val="600"/>
              </a:spcBef>
              <a:spcAft>
                <a:spcPts val="0"/>
              </a:spcAft>
              <a:buSzPts val="2200"/>
              <a:buNone/>
            </a:pPr>
            <a:r>
              <a:rPr lang="en-US" sz="3600" dirty="0"/>
              <a:t>Pure functions are simpler and faster to write</a:t>
            </a:r>
          </a:p>
        </p:txBody>
      </p:sp>
    </p:spTree>
    <p:extLst>
      <p:ext uri="{BB962C8B-B14F-4D97-AF65-F5344CB8AC3E}">
        <p14:creationId xmlns:p14="http://schemas.microsoft.com/office/powerpoint/2010/main" val="225830565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Why Use Functional Programming?</a:t>
            </a:r>
            <a:endParaRPr dirty="0"/>
          </a:p>
        </p:txBody>
      </p:sp>
      <p:sp>
        <p:nvSpPr>
          <p:cNvPr id="662" name="Shape 66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8900" lvl="0" indent="0">
              <a:buNone/>
            </a:pPr>
            <a:r>
              <a:rPr lang="en-US" sz="3600" dirty="0"/>
              <a:t>Pure functions that work correctly will </a:t>
            </a:r>
            <a:r>
              <a:rPr lang="en-US" sz="3600" b="1" i="1" dirty="0"/>
              <a:t>always</a:t>
            </a:r>
            <a:r>
              <a:rPr lang="en-US" sz="3600" dirty="0"/>
              <a:t> work correctly</a:t>
            </a:r>
          </a:p>
        </p:txBody>
      </p:sp>
    </p:spTree>
    <p:extLst>
      <p:ext uri="{BB962C8B-B14F-4D97-AF65-F5344CB8AC3E}">
        <p14:creationId xmlns:p14="http://schemas.microsoft.com/office/powerpoint/2010/main" val="110522382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Why Use Functional Programming?</a:t>
            </a:r>
            <a:endParaRPr dirty="0"/>
          </a:p>
        </p:txBody>
      </p:sp>
      <p:sp>
        <p:nvSpPr>
          <p:cNvPr id="662" name="Shape 662"/>
          <p:cNvSpPr txBox="1">
            <a:spLocks noGrp="1"/>
          </p:cNvSpPr>
          <p:nvPr>
            <p:ph type="body" idx="1"/>
          </p:nvPr>
        </p:nvSpPr>
        <p:spPr>
          <a:xfrm>
            <a:off x="1320025" y="1613274"/>
            <a:ext cx="7335460" cy="29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" lvl="1" indent="0">
              <a:buNone/>
            </a:pPr>
            <a:r>
              <a:rPr lang="en-US" sz="3600" dirty="0"/>
              <a:t>Stack traces are a pain in OOP</a:t>
            </a:r>
          </a:p>
          <a:p>
            <a:pPr marL="4572" lvl="1" indent="0">
              <a:buNone/>
            </a:pPr>
            <a:endParaRPr lang="en-US" sz="3600" dirty="0"/>
          </a:p>
          <a:p>
            <a:pPr marL="4572" lvl="1" indent="0">
              <a:buNone/>
            </a:pPr>
            <a:r>
              <a:rPr lang="en-US" sz="3600" dirty="0"/>
              <a:t>Stack traces in FP simplify things</a:t>
            </a:r>
          </a:p>
        </p:txBody>
      </p:sp>
    </p:spTree>
    <p:extLst>
      <p:ext uri="{BB962C8B-B14F-4D97-AF65-F5344CB8AC3E}">
        <p14:creationId xmlns:p14="http://schemas.microsoft.com/office/powerpoint/2010/main" val="297310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669">
            <a:extLst>
              <a:ext uri="{FF2B5EF4-FFF2-40B4-BE49-F238E27FC236}">
                <a16:creationId xmlns:a16="http://schemas.microsoft.com/office/drawing/2014/main" id="{4B4EACA1-1C17-4FFA-A25C-9BDA3BDA3123}"/>
              </a:ext>
            </a:extLst>
          </p:cNvPr>
          <p:cNvSpPr txBox="1">
            <a:spLocks/>
          </p:cNvSpPr>
          <p:nvPr/>
        </p:nvSpPr>
        <p:spPr>
          <a:xfrm>
            <a:off x="587099" y="1828798"/>
            <a:ext cx="7969685" cy="1456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○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■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●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○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■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indent="0">
              <a:buFont typeface="Montserrat Light"/>
              <a:buNone/>
            </a:pPr>
            <a:r>
              <a:rPr lang="en-US" sz="3600" dirty="0"/>
              <a:t>Who IS a functional programmer?</a:t>
            </a:r>
          </a:p>
        </p:txBody>
      </p:sp>
    </p:spTree>
    <p:extLst>
      <p:ext uri="{BB962C8B-B14F-4D97-AF65-F5344CB8AC3E}">
        <p14:creationId xmlns:p14="http://schemas.microsoft.com/office/powerpoint/2010/main" val="236427924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Why Use Functional Programming?</a:t>
            </a:r>
            <a:endParaRPr dirty="0"/>
          </a:p>
        </p:txBody>
      </p:sp>
      <p:sp>
        <p:nvSpPr>
          <p:cNvPr id="662" name="Shape 662"/>
          <p:cNvSpPr txBox="1">
            <a:spLocks noGrp="1"/>
          </p:cNvSpPr>
          <p:nvPr>
            <p:ph type="body" idx="1"/>
          </p:nvPr>
        </p:nvSpPr>
        <p:spPr>
          <a:xfrm>
            <a:off x="1320025" y="1613274"/>
            <a:ext cx="7335460" cy="29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" lvl="1" indent="0">
              <a:buNone/>
            </a:pPr>
            <a:r>
              <a:rPr lang="en-US" sz="3600" dirty="0"/>
              <a:t>Unit testing IS* functional programming. No side effects make unit tests pass reliably.</a:t>
            </a:r>
          </a:p>
          <a:p>
            <a:pPr marL="4572" lvl="1" indent="0">
              <a:buNone/>
            </a:pPr>
            <a:endParaRPr lang="en-US" sz="3600" dirty="0"/>
          </a:p>
          <a:p>
            <a:pPr marL="4572" lvl="1" indent="0">
              <a:buNone/>
            </a:pPr>
            <a:r>
              <a:rPr lang="en-US" sz="2000" dirty="0"/>
              <a:t>* Well, should be anyway</a:t>
            </a:r>
          </a:p>
        </p:txBody>
      </p:sp>
    </p:spTree>
    <p:extLst>
      <p:ext uri="{BB962C8B-B14F-4D97-AF65-F5344CB8AC3E}">
        <p14:creationId xmlns:p14="http://schemas.microsoft.com/office/powerpoint/2010/main" val="381032358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Why Use Functional Programming?</a:t>
            </a:r>
            <a:endParaRPr dirty="0"/>
          </a:p>
        </p:txBody>
      </p:sp>
      <p:sp>
        <p:nvSpPr>
          <p:cNvPr id="662" name="Shape 662"/>
          <p:cNvSpPr txBox="1">
            <a:spLocks noGrp="1"/>
          </p:cNvSpPr>
          <p:nvPr>
            <p:ph type="body" idx="1"/>
          </p:nvPr>
        </p:nvSpPr>
        <p:spPr>
          <a:xfrm>
            <a:off x="1320025" y="1613274"/>
            <a:ext cx="7335460" cy="29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" lvl="1" indent="0">
              <a:buNone/>
            </a:pPr>
            <a:r>
              <a:rPr lang="en-US" sz="3600" dirty="0"/>
              <a:t>Global state of program isn’t affected by pure functions</a:t>
            </a:r>
          </a:p>
        </p:txBody>
      </p:sp>
    </p:spTree>
    <p:extLst>
      <p:ext uri="{BB962C8B-B14F-4D97-AF65-F5344CB8AC3E}">
        <p14:creationId xmlns:p14="http://schemas.microsoft.com/office/powerpoint/2010/main" val="84805078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Why Use Functional Programming?</a:t>
            </a:r>
            <a:endParaRPr dirty="0"/>
          </a:p>
        </p:txBody>
      </p:sp>
      <p:sp>
        <p:nvSpPr>
          <p:cNvPr id="662" name="Shape 662"/>
          <p:cNvSpPr txBox="1">
            <a:spLocks noGrp="1"/>
          </p:cNvSpPr>
          <p:nvPr>
            <p:ph type="body" idx="1"/>
          </p:nvPr>
        </p:nvSpPr>
        <p:spPr>
          <a:xfrm>
            <a:off x="1320025" y="1613274"/>
            <a:ext cx="7335460" cy="29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" lvl="1" indent="0">
              <a:buNone/>
            </a:pPr>
            <a:r>
              <a:rPr lang="en-US" sz="3600" dirty="0"/>
              <a:t>Concurrency is WAY easier</a:t>
            </a:r>
          </a:p>
        </p:txBody>
      </p:sp>
    </p:spTree>
    <p:extLst>
      <p:ext uri="{BB962C8B-B14F-4D97-AF65-F5344CB8AC3E}">
        <p14:creationId xmlns:p14="http://schemas.microsoft.com/office/powerpoint/2010/main" val="261738174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Why Use Functional Programming?</a:t>
            </a:r>
            <a:endParaRPr dirty="0"/>
          </a:p>
        </p:txBody>
      </p:sp>
      <p:sp>
        <p:nvSpPr>
          <p:cNvPr id="662" name="Shape 662"/>
          <p:cNvSpPr txBox="1">
            <a:spLocks noGrp="1"/>
          </p:cNvSpPr>
          <p:nvPr>
            <p:ph type="body" idx="1"/>
          </p:nvPr>
        </p:nvSpPr>
        <p:spPr>
          <a:xfrm>
            <a:off x="1320025" y="1613274"/>
            <a:ext cx="7335460" cy="29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" lvl="1" indent="0">
              <a:buNone/>
            </a:pPr>
            <a:r>
              <a:rPr lang="en-US" sz="3600" dirty="0"/>
              <a:t>As code grows larger, it’s all more reliable</a:t>
            </a:r>
          </a:p>
          <a:p>
            <a:pPr marL="4572" lvl="1" indent="0">
              <a:buNone/>
            </a:pPr>
            <a:endParaRPr lang="en-US" sz="3600" dirty="0"/>
          </a:p>
          <a:p>
            <a:pPr marL="4572" lvl="1" indent="0">
              <a:buNone/>
            </a:pPr>
            <a:r>
              <a:rPr lang="en-US" sz="2800" i="1" dirty="0"/>
              <a:t>Better small modules </a:t>
            </a:r>
          </a:p>
          <a:p>
            <a:pPr marL="4572" lvl="1" indent="0">
              <a:buNone/>
            </a:pPr>
            <a:r>
              <a:rPr lang="en-US" sz="2800" i="1" dirty="0"/>
              <a:t>-&gt; better large modules</a:t>
            </a:r>
          </a:p>
        </p:txBody>
      </p:sp>
    </p:spTree>
    <p:extLst>
      <p:ext uri="{BB962C8B-B14F-4D97-AF65-F5344CB8AC3E}">
        <p14:creationId xmlns:p14="http://schemas.microsoft.com/office/powerpoint/2010/main" val="428629405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6454775" cy="66833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Activity 1</a:t>
            </a:r>
            <a:endParaRPr dirty="0"/>
          </a:p>
        </p:txBody>
      </p:sp>
      <p:sp>
        <p:nvSpPr>
          <p:cNvPr id="662" name="Shape 662"/>
          <p:cNvSpPr txBox="1">
            <a:spLocks noGrp="1"/>
          </p:cNvSpPr>
          <p:nvPr>
            <p:ph type="body" idx="4294967295"/>
          </p:nvPr>
        </p:nvSpPr>
        <p:spPr>
          <a:xfrm>
            <a:off x="293687" y="469445"/>
            <a:ext cx="8556625" cy="3508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63550" lvl="1" indent="-460375">
              <a:buNone/>
            </a:pPr>
            <a:r>
              <a:rPr lang="en-US" sz="2800" dirty="0"/>
              <a:t>In a moment, everyone will stand up.</a:t>
            </a:r>
          </a:p>
          <a:p>
            <a:pPr marL="463550" lvl="1" indent="-460375">
              <a:buNone/>
            </a:pPr>
            <a:endParaRPr lang="en-US" sz="2800" dirty="0"/>
          </a:p>
          <a:p>
            <a:pPr marL="463550" lvl="1" indent="-460375">
              <a:buFont typeface="+mj-lt"/>
              <a:buAutoNum type="arabicPeriod"/>
            </a:pPr>
            <a:r>
              <a:rPr lang="en-US" sz="2800" dirty="0"/>
              <a:t>Start at the beginning of the room with 0</a:t>
            </a:r>
          </a:p>
          <a:p>
            <a:pPr marL="463550" lvl="1" indent="-460375">
              <a:buFont typeface="+mj-lt"/>
              <a:buAutoNum type="arabicPeriod"/>
            </a:pPr>
            <a:r>
              <a:rPr lang="en-US" sz="2800" dirty="0"/>
              <a:t>Each person will take the previous number, add 1 to it</a:t>
            </a:r>
          </a:p>
          <a:p>
            <a:pPr marL="463550" lvl="1" indent="-460375">
              <a:buFont typeface="+mj-lt"/>
              <a:buAutoNum type="arabicPeriod"/>
            </a:pPr>
            <a:r>
              <a:rPr lang="en-US" sz="2800" dirty="0"/>
              <a:t>Say the number out loud</a:t>
            </a:r>
          </a:p>
          <a:p>
            <a:pPr marL="463550" lvl="1" indent="-460375">
              <a:buFont typeface="+mj-lt"/>
              <a:buAutoNum type="arabicPeriod"/>
            </a:pPr>
            <a:r>
              <a:rPr lang="en-US" sz="2800" dirty="0"/>
              <a:t>Sit down</a:t>
            </a:r>
          </a:p>
          <a:p>
            <a:pPr marL="463550" lvl="1" indent="-460375">
              <a:buFont typeface="+mj-lt"/>
              <a:buAutoNum type="arabicPeriod"/>
            </a:pPr>
            <a:r>
              <a:rPr lang="en-US" sz="2800" dirty="0"/>
              <a:t>Last person reports the total</a:t>
            </a:r>
          </a:p>
          <a:p>
            <a:pPr marL="463550" lvl="1" indent="-460375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15327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6454775" cy="66833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Activity 2</a:t>
            </a:r>
            <a:endParaRPr dirty="0"/>
          </a:p>
        </p:txBody>
      </p:sp>
      <p:sp>
        <p:nvSpPr>
          <p:cNvPr id="662" name="Shape 662"/>
          <p:cNvSpPr txBox="1">
            <a:spLocks noGrp="1"/>
          </p:cNvSpPr>
          <p:nvPr>
            <p:ph type="body" idx="4294967295"/>
          </p:nvPr>
        </p:nvSpPr>
        <p:spPr>
          <a:xfrm>
            <a:off x="293687" y="469445"/>
            <a:ext cx="8556625" cy="3508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63550" lvl="1" indent="-460375">
              <a:buNone/>
            </a:pPr>
            <a:r>
              <a:rPr lang="en-US" sz="2800" dirty="0"/>
              <a:t>In a moment, everyone will stand up.</a:t>
            </a:r>
          </a:p>
          <a:p>
            <a:pPr marL="517525" lvl="1" indent="-514350">
              <a:buFont typeface="+mj-lt"/>
              <a:buAutoNum type="arabicPeriod"/>
            </a:pPr>
            <a:r>
              <a:rPr lang="en-US" sz="2800" dirty="0"/>
              <a:t>You are 1 person, so number is 1</a:t>
            </a:r>
          </a:p>
          <a:p>
            <a:pPr marL="517525" lvl="1" indent="-514350">
              <a:buFont typeface="+mj-lt"/>
              <a:buAutoNum type="arabicPeriod"/>
            </a:pPr>
            <a:r>
              <a:rPr lang="en-US" sz="2800" dirty="0"/>
              <a:t>Find a neighbor</a:t>
            </a:r>
          </a:p>
          <a:p>
            <a:pPr marL="517525" lvl="1" indent="-514350">
              <a:buFont typeface="+mj-lt"/>
              <a:buAutoNum type="arabicPeriod"/>
            </a:pPr>
            <a:r>
              <a:rPr lang="en-US" sz="2800" dirty="0"/>
              <a:t>Total your two numbers together</a:t>
            </a:r>
          </a:p>
          <a:p>
            <a:pPr marL="517525" lvl="1" indent="-514350">
              <a:buFont typeface="+mj-lt"/>
              <a:buAutoNum type="arabicPeriod"/>
            </a:pPr>
            <a:r>
              <a:rPr lang="en-US" sz="2800" dirty="0"/>
              <a:t>One of you sits down</a:t>
            </a:r>
          </a:p>
          <a:p>
            <a:pPr marL="517525" lvl="1" indent="-514350">
              <a:buFont typeface="+mj-lt"/>
              <a:buAutoNum type="arabicPeriod"/>
            </a:pPr>
            <a:r>
              <a:rPr lang="en-US" sz="2800" dirty="0"/>
              <a:t>Repeat steps 2-4 for each person in the row</a:t>
            </a:r>
          </a:p>
          <a:p>
            <a:pPr marL="517525" lvl="1" indent="-514350">
              <a:buFont typeface="+mj-lt"/>
              <a:buAutoNum type="arabicPeriod"/>
            </a:pPr>
            <a:r>
              <a:rPr lang="en-US" sz="2800" dirty="0"/>
              <a:t>Extra volunteer will count the array of results (end of each row), add them up</a:t>
            </a:r>
          </a:p>
          <a:p>
            <a:pPr marL="517525" lvl="1" indent="-514350">
              <a:buFont typeface="+mj-lt"/>
              <a:buAutoNum type="arabicPeriod"/>
            </a:pPr>
            <a:r>
              <a:rPr lang="en-US" sz="2800" dirty="0"/>
              <a:t>Volunteer will return the final result</a:t>
            </a:r>
          </a:p>
        </p:txBody>
      </p:sp>
    </p:spTree>
    <p:extLst>
      <p:ext uri="{BB962C8B-B14F-4D97-AF65-F5344CB8AC3E}">
        <p14:creationId xmlns:p14="http://schemas.microsoft.com/office/powerpoint/2010/main" val="3102101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Why Use Functional Programming?</a:t>
            </a:r>
            <a:endParaRPr dirty="0"/>
          </a:p>
        </p:txBody>
      </p:sp>
      <p:sp>
        <p:nvSpPr>
          <p:cNvPr id="662" name="Shape 662"/>
          <p:cNvSpPr txBox="1">
            <a:spLocks noGrp="1"/>
          </p:cNvSpPr>
          <p:nvPr>
            <p:ph type="body" idx="1"/>
          </p:nvPr>
        </p:nvSpPr>
        <p:spPr>
          <a:xfrm>
            <a:off x="1320025" y="1120500"/>
            <a:ext cx="7335460" cy="29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" lvl="1" indent="0">
              <a:buNone/>
            </a:pPr>
            <a:r>
              <a:rPr lang="en-US" sz="3600" dirty="0"/>
              <a:t>Activity 1 was like a for/while loop</a:t>
            </a:r>
          </a:p>
          <a:p>
            <a:pPr marL="4572" lvl="1" indent="0">
              <a:buNone/>
            </a:pPr>
            <a:endParaRPr lang="en-US" sz="3600" dirty="0"/>
          </a:p>
          <a:p>
            <a:pPr marL="576072" lvl="1" indent="-571500"/>
            <a:r>
              <a:rPr lang="en-US" sz="3600" dirty="0"/>
              <a:t>x = x + 1</a:t>
            </a:r>
          </a:p>
          <a:p>
            <a:pPr marL="576072" lvl="1" indent="-571500"/>
            <a:r>
              <a:rPr lang="en-US" sz="3600" dirty="0"/>
              <a:t>Took a long time</a:t>
            </a:r>
          </a:p>
        </p:txBody>
      </p:sp>
    </p:spTree>
    <p:extLst>
      <p:ext uri="{BB962C8B-B14F-4D97-AF65-F5344CB8AC3E}">
        <p14:creationId xmlns:p14="http://schemas.microsoft.com/office/powerpoint/2010/main" val="23795509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Why Use Functional Programming?</a:t>
            </a:r>
            <a:endParaRPr dirty="0"/>
          </a:p>
        </p:txBody>
      </p:sp>
      <p:sp>
        <p:nvSpPr>
          <p:cNvPr id="662" name="Shape 662"/>
          <p:cNvSpPr txBox="1">
            <a:spLocks noGrp="1"/>
          </p:cNvSpPr>
          <p:nvPr>
            <p:ph type="body" idx="1"/>
          </p:nvPr>
        </p:nvSpPr>
        <p:spPr>
          <a:xfrm>
            <a:off x="1320024" y="1008533"/>
            <a:ext cx="7611033" cy="29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" lvl="1" indent="0">
              <a:buNone/>
            </a:pPr>
            <a:r>
              <a:rPr lang="en-US" sz="3600" dirty="0"/>
              <a:t>Activity 2 was recursive and concurrent</a:t>
            </a:r>
          </a:p>
          <a:p>
            <a:pPr marL="4572" lvl="1" indent="0">
              <a:buNone/>
            </a:pPr>
            <a:endParaRPr lang="en-US" sz="3600" dirty="0"/>
          </a:p>
          <a:p>
            <a:pPr marL="576072" lvl="1" indent="-571500"/>
            <a:r>
              <a:rPr lang="en-US" sz="3600" dirty="0"/>
              <a:t>Rows counted independently (no side effects)</a:t>
            </a:r>
          </a:p>
          <a:p>
            <a:pPr marL="576072" lvl="1" indent="-571500"/>
            <a:r>
              <a:rPr lang="en-US" sz="3600" dirty="0"/>
              <a:t>Reduce all the totals together</a:t>
            </a:r>
          </a:p>
        </p:txBody>
      </p:sp>
    </p:spTree>
    <p:extLst>
      <p:ext uri="{BB962C8B-B14F-4D97-AF65-F5344CB8AC3E}">
        <p14:creationId xmlns:p14="http://schemas.microsoft.com/office/powerpoint/2010/main" val="191115473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Shape 662"/>
          <p:cNvSpPr txBox="1">
            <a:spLocks noGrp="1"/>
          </p:cNvSpPr>
          <p:nvPr>
            <p:ph type="body" idx="1"/>
          </p:nvPr>
        </p:nvSpPr>
        <p:spPr>
          <a:xfrm>
            <a:off x="432148" y="4490051"/>
            <a:ext cx="5116882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" lvl="1" indent="0">
              <a:buNone/>
            </a:pPr>
            <a:r>
              <a:rPr lang="en-US" sz="2000" dirty="0"/>
              <a:t>Curtesy of Jessica Kerr (@</a:t>
            </a:r>
            <a:r>
              <a:rPr lang="en-US" sz="2000" dirty="0" err="1"/>
              <a:t>jessitron</a:t>
            </a:r>
            <a:r>
              <a:rPr lang="en-US" sz="2000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3A48F4-9E71-4E10-888F-61B35209CB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0372" y="0"/>
            <a:ext cx="4343256" cy="462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43178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Shape 662"/>
          <p:cNvSpPr txBox="1">
            <a:spLocks noGrp="1"/>
          </p:cNvSpPr>
          <p:nvPr>
            <p:ph type="body" idx="1"/>
          </p:nvPr>
        </p:nvSpPr>
        <p:spPr>
          <a:xfrm>
            <a:off x="432148" y="4490051"/>
            <a:ext cx="5116882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" lvl="1" indent="0">
              <a:buNone/>
            </a:pPr>
            <a:r>
              <a:rPr lang="en-US" sz="2000" dirty="0"/>
              <a:t>Curtesy of Jessica Kerr (@</a:t>
            </a:r>
            <a:r>
              <a:rPr lang="en-US" sz="2000" dirty="0" err="1"/>
              <a:t>jessitron</a:t>
            </a:r>
            <a:r>
              <a:rPr lang="en-US" sz="2000" dirty="0"/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5E4856-D55A-4514-8356-D59833FB20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0840" y="0"/>
            <a:ext cx="3822319" cy="4480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519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669">
            <a:extLst>
              <a:ext uri="{FF2B5EF4-FFF2-40B4-BE49-F238E27FC236}">
                <a16:creationId xmlns:a16="http://schemas.microsoft.com/office/drawing/2014/main" id="{4B4EACA1-1C17-4FFA-A25C-9BDA3BDA3123}"/>
              </a:ext>
            </a:extLst>
          </p:cNvPr>
          <p:cNvSpPr txBox="1">
            <a:spLocks/>
          </p:cNvSpPr>
          <p:nvPr/>
        </p:nvSpPr>
        <p:spPr>
          <a:xfrm>
            <a:off x="587099" y="1828798"/>
            <a:ext cx="7969685" cy="1456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○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■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●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○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■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indent="0">
              <a:buFont typeface="Montserrat Light"/>
              <a:buNone/>
            </a:pPr>
            <a:r>
              <a:rPr lang="en-US" sz="3600" dirty="0"/>
              <a:t>Who has wanted to learn but never had time or good resources?</a:t>
            </a:r>
          </a:p>
        </p:txBody>
      </p:sp>
    </p:spTree>
    <p:extLst>
      <p:ext uri="{BB962C8B-B14F-4D97-AF65-F5344CB8AC3E}">
        <p14:creationId xmlns:p14="http://schemas.microsoft.com/office/powerpoint/2010/main" val="267387262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Shape 649"/>
          <p:cNvSpPr txBox="1">
            <a:spLocks noGrp="1"/>
          </p:cNvSpPr>
          <p:nvPr>
            <p:ph type="ctrTitle"/>
          </p:nvPr>
        </p:nvSpPr>
        <p:spPr>
          <a:xfrm>
            <a:off x="685799" y="1991825"/>
            <a:ext cx="5376797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3.</a:t>
            </a:r>
            <a:br>
              <a:rPr lang="en-US" dirty="0"/>
            </a:br>
            <a:r>
              <a:rPr lang="en-US" dirty="0"/>
              <a:t>Brief Glance at Functional Programming Languages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51207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7448550" cy="66833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Functional Languages (Pure)</a:t>
            </a:r>
            <a:endParaRPr dirty="0"/>
          </a:p>
        </p:txBody>
      </p:sp>
      <p:sp>
        <p:nvSpPr>
          <p:cNvPr id="662" name="Shape 662"/>
          <p:cNvSpPr txBox="1">
            <a:spLocks noGrp="1"/>
          </p:cNvSpPr>
          <p:nvPr>
            <p:ph type="body" idx="4294967295"/>
          </p:nvPr>
        </p:nvSpPr>
        <p:spPr>
          <a:xfrm>
            <a:off x="0" y="668338"/>
            <a:ext cx="9105900" cy="2901950"/>
          </a:xfrm>
          <a:prstGeom prst="rect">
            <a:avLst/>
          </a:prstGeom>
        </p:spPr>
        <p:txBody>
          <a:bodyPr spcFirstLastPara="1" wrap="square" lIns="91425" tIns="91425" rIns="91425" bIns="91425" numCol="3" anchor="t" anchorCtr="0">
            <a:noAutofit/>
          </a:bodyPr>
          <a:lstStyle/>
          <a:p>
            <a:r>
              <a:rPr lang="en-US" sz="2400" dirty="0" err="1"/>
              <a:t>Agda</a:t>
            </a:r>
            <a:endParaRPr lang="en-US" sz="2400" dirty="0"/>
          </a:p>
          <a:p>
            <a:r>
              <a:rPr lang="en-US" sz="2400" dirty="0"/>
              <a:t>Charity</a:t>
            </a:r>
          </a:p>
          <a:p>
            <a:r>
              <a:rPr lang="en-US" sz="2400" dirty="0"/>
              <a:t>Clean</a:t>
            </a:r>
          </a:p>
          <a:p>
            <a:r>
              <a:rPr lang="en-US" sz="2400" dirty="0"/>
              <a:t>Coq</a:t>
            </a:r>
          </a:p>
          <a:p>
            <a:r>
              <a:rPr lang="en-US" sz="2400" dirty="0"/>
              <a:t>Cuneiform</a:t>
            </a:r>
          </a:p>
          <a:p>
            <a:r>
              <a:rPr lang="en-US" sz="2400" dirty="0"/>
              <a:t>Curry</a:t>
            </a:r>
          </a:p>
          <a:p>
            <a:r>
              <a:rPr lang="en-US" sz="2400" dirty="0"/>
              <a:t>Disciple</a:t>
            </a:r>
          </a:p>
          <a:p>
            <a:r>
              <a:rPr lang="en-US" sz="2400" dirty="0"/>
              <a:t>Elm</a:t>
            </a:r>
          </a:p>
          <a:p>
            <a:r>
              <a:rPr lang="en-US" sz="2400" dirty="0" err="1"/>
              <a:t>Frege</a:t>
            </a:r>
            <a:endParaRPr lang="en-US" sz="2400" dirty="0"/>
          </a:p>
          <a:p>
            <a:r>
              <a:rPr lang="en-US" sz="2400" dirty="0"/>
              <a:t>Futhark</a:t>
            </a:r>
          </a:p>
          <a:p>
            <a:r>
              <a:rPr lang="en-US" sz="2400" dirty="0"/>
              <a:t>Haskell</a:t>
            </a:r>
          </a:p>
          <a:p>
            <a:r>
              <a:rPr lang="en-US" sz="2400" dirty="0"/>
              <a:t>Hope</a:t>
            </a:r>
          </a:p>
          <a:p>
            <a:r>
              <a:rPr lang="en-US" sz="2400" dirty="0"/>
              <a:t>Idris</a:t>
            </a:r>
          </a:p>
          <a:p>
            <a:r>
              <a:rPr lang="en-US" sz="2400" dirty="0"/>
              <a:t>Joy</a:t>
            </a:r>
          </a:p>
          <a:p>
            <a:r>
              <a:rPr lang="en-US" sz="2400" dirty="0"/>
              <a:t>KRC</a:t>
            </a:r>
          </a:p>
          <a:p>
            <a:r>
              <a:rPr lang="en-US" sz="2400" dirty="0"/>
              <a:t>Mars</a:t>
            </a:r>
          </a:p>
          <a:p>
            <a:r>
              <a:rPr lang="en-US" sz="2400" dirty="0"/>
              <a:t>Mercury</a:t>
            </a:r>
          </a:p>
          <a:p>
            <a:r>
              <a:rPr lang="en-US" sz="2400" dirty="0"/>
              <a:t>Miranda</a:t>
            </a:r>
          </a:p>
          <a:p>
            <a:r>
              <a:rPr lang="en-US" sz="2400" dirty="0" err="1"/>
              <a:t>Purescript</a:t>
            </a:r>
            <a:endParaRPr lang="en-US" sz="2400" dirty="0"/>
          </a:p>
          <a:p>
            <a:r>
              <a:rPr lang="en-US" sz="2400" dirty="0"/>
              <a:t>SAC</a:t>
            </a:r>
          </a:p>
          <a:p>
            <a:r>
              <a:rPr lang="en-US" sz="2400" dirty="0"/>
              <a:t>SASL</a:t>
            </a:r>
          </a:p>
          <a:p>
            <a:r>
              <a:rPr lang="en-US" sz="2400" dirty="0" err="1"/>
              <a:t>SequenceL</a:t>
            </a:r>
            <a:endParaRPr lang="en-US" sz="2400" dirty="0"/>
          </a:p>
          <a:p>
            <a:endParaRPr lang="en-US" sz="2400" dirty="0" err="1"/>
          </a:p>
        </p:txBody>
      </p:sp>
    </p:spTree>
    <p:extLst>
      <p:ext uri="{BB962C8B-B14F-4D97-AF65-F5344CB8AC3E}">
        <p14:creationId xmlns:p14="http://schemas.microsoft.com/office/powerpoint/2010/main" val="490166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7448550" cy="66833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Functional Languages (Impure)</a:t>
            </a:r>
            <a:endParaRPr dirty="0"/>
          </a:p>
        </p:txBody>
      </p:sp>
      <p:sp>
        <p:nvSpPr>
          <p:cNvPr id="662" name="Shape 662"/>
          <p:cNvSpPr txBox="1">
            <a:spLocks noGrp="1"/>
          </p:cNvSpPr>
          <p:nvPr>
            <p:ph type="body" idx="4294967295"/>
          </p:nvPr>
        </p:nvSpPr>
        <p:spPr>
          <a:xfrm>
            <a:off x="0" y="668338"/>
            <a:ext cx="9105900" cy="2901950"/>
          </a:xfrm>
          <a:prstGeom prst="rect">
            <a:avLst/>
          </a:prstGeom>
        </p:spPr>
        <p:txBody>
          <a:bodyPr spcFirstLastPara="1" wrap="square" lIns="91425" tIns="91425" rIns="91425" bIns="91425" numCol="4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1600" dirty="0"/>
              <a:t>ActionScript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Alice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APL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ATS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CAL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C++ (since C++11)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C#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Ceylon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Clojure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Common Lisp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Curl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D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Dart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Dylan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ECMAScript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Emacs Lisp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Erlang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Elixir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F#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Groovy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Hop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J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Java (since JDK8)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JavaScript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JMP Scripting Language (JSL)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JScript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Julia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Kotlin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LFE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Little b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Logo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Mathematica</a:t>
            </a:r>
          </a:p>
          <a:p>
            <a:pPr>
              <a:spcBef>
                <a:spcPts val="0"/>
              </a:spcBef>
            </a:pPr>
            <a:r>
              <a:rPr lang="en-US" sz="1600" dirty="0" err="1"/>
              <a:t>Nemerle</a:t>
            </a:r>
            <a:endParaRPr lang="en-US" sz="1600" dirty="0"/>
          </a:p>
          <a:p>
            <a:pPr>
              <a:spcBef>
                <a:spcPts val="0"/>
              </a:spcBef>
            </a:pPr>
            <a:r>
              <a:rPr lang="en-US" sz="1600" dirty="0" err="1"/>
              <a:t>Nim</a:t>
            </a:r>
            <a:endParaRPr lang="en-US" sz="1600" dirty="0"/>
          </a:p>
          <a:p>
            <a:pPr>
              <a:spcBef>
                <a:spcPts val="0"/>
              </a:spcBef>
            </a:pPr>
            <a:r>
              <a:rPr lang="en-US" sz="1600" dirty="0" err="1"/>
              <a:t>OCaml</a:t>
            </a:r>
            <a:endParaRPr lang="en-US" sz="1600" dirty="0"/>
          </a:p>
          <a:p>
            <a:pPr>
              <a:spcBef>
                <a:spcPts val="0"/>
              </a:spcBef>
            </a:pPr>
            <a:r>
              <a:rPr lang="en-US" sz="1600" dirty="0"/>
              <a:t>Opal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OPS5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Python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Q (both of them)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R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Red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Ruby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REFAL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Rust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Scala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Scheme/Racket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Spreadsheets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Standard ML (SML)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Tea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Wolfram Language</a:t>
            </a:r>
          </a:p>
        </p:txBody>
      </p:sp>
    </p:spTree>
    <p:extLst>
      <p:ext uri="{BB962C8B-B14F-4D97-AF65-F5344CB8AC3E}">
        <p14:creationId xmlns:p14="http://schemas.microsoft.com/office/powerpoint/2010/main" val="266960482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Shape 649"/>
          <p:cNvSpPr txBox="1">
            <a:spLocks noGrp="1"/>
          </p:cNvSpPr>
          <p:nvPr>
            <p:ph type="ctrTitle"/>
          </p:nvPr>
        </p:nvSpPr>
        <p:spPr>
          <a:xfrm>
            <a:off x="685799" y="1991825"/>
            <a:ext cx="5376797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4.</a:t>
            </a:r>
            <a:br>
              <a:rPr lang="en-US" dirty="0"/>
            </a:br>
            <a:r>
              <a:rPr lang="en-US" dirty="0"/>
              <a:t>Conclusion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3102196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Conclusion</a:t>
            </a:r>
            <a:endParaRPr dirty="0"/>
          </a:p>
        </p:txBody>
      </p:sp>
      <p:sp>
        <p:nvSpPr>
          <p:cNvPr id="662" name="Shape 662"/>
          <p:cNvSpPr txBox="1">
            <a:spLocks noGrp="1"/>
          </p:cNvSpPr>
          <p:nvPr>
            <p:ph type="body" idx="1"/>
          </p:nvPr>
        </p:nvSpPr>
        <p:spPr>
          <a:xfrm>
            <a:off x="1320024" y="1287598"/>
            <a:ext cx="7122517" cy="29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800" dirty="0"/>
              <a:t>Functional programming is getting more popular, but been around for decades</a:t>
            </a:r>
          </a:p>
          <a:p>
            <a:r>
              <a:rPr lang="en-US" sz="2800" dirty="0"/>
              <a:t>Functional principles make your code simpler, smaller, more reliable</a:t>
            </a:r>
          </a:p>
          <a:p>
            <a:r>
              <a:rPr lang="en-US" sz="2800" dirty="0"/>
              <a:t>Functional concepts can work in nearly any language</a:t>
            </a:r>
          </a:p>
          <a:p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3698833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Shape 846"/>
          <p:cNvSpPr txBox="1">
            <a:spLocks noGrp="1"/>
          </p:cNvSpPr>
          <p:nvPr>
            <p:ph type="ctrTitle" idx="4294967295"/>
          </p:nvPr>
        </p:nvSpPr>
        <p:spPr>
          <a:xfrm>
            <a:off x="685800" y="553501"/>
            <a:ext cx="3954900" cy="95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F64646"/>
                </a:solidFill>
              </a:rPr>
              <a:t>Thanks!</a:t>
            </a:r>
            <a:endParaRPr sz="6000" dirty="0">
              <a:solidFill>
                <a:srgbClr val="F64646"/>
              </a:solidFill>
            </a:endParaRPr>
          </a:p>
        </p:txBody>
      </p:sp>
      <p:sp>
        <p:nvSpPr>
          <p:cNvPr id="847" name="Shape 847"/>
          <p:cNvSpPr txBox="1">
            <a:spLocks noGrp="1"/>
          </p:cNvSpPr>
          <p:nvPr>
            <p:ph type="subTitle" idx="4294967295"/>
          </p:nvPr>
        </p:nvSpPr>
        <p:spPr>
          <a:xfrm>
            <a:off x="685799" y="1536600"/>
            <a:ext cx="5201434" cy="25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 dirty="0">
                <a:latin typeface="Montserrat"/>
                <a:ea typeface="Montserrat"/>
                <a:cs typeface="Montserrat"/>
                <a:sym typeface="Montserrat"/>
              </a:rPr>
              <a:t>Any questions?</a:t>
            </a:r>
            <a:endParaRPr sz="2400"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dirty="0"/>
              <a:t>You can find me at</a:t>
            </a:r>
            <a:endParaRPr sz="2400" dirty="0"/>
          </a:p>
          <a:p>
            <a: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◂"/>
            </a:pPr>
            <a:r>
              <a:rPr lang="en" sz="2400" dirty="0"/>
              <a:t>@</a:t>
            </a:r>
            <a:r>
              <a:rPr lang="en-US" sz="2400" dirty="0"/>
              <a:t>geekygirlsarah</a:t>
            </a:r>
            <a:endParaRPr sz="2400"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◂"/>
            </a:pPr>
            <a:r>
              <a:rPr lang="en" sz="2400" dirty="0"/>
              <a:t>hello@sarahwithee.com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◂"/>
            </a:pPr>
            <a:endParaRPr lang="en" sz="2400" dirty="0"/>
          </a:p>
          <a:p>
            <a:pPr marL="114300" lvl="0" indent="0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400" dirty="0"/>
              <a:t>Slides: geekygirlsarah.com/primer-fp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106172846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Shape 853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854" name="Shape 854"/>
          <p:cNvSpPr txBox="1">
            <a:spLocks noGrp="1"/>
          </p:cNvSpPr>
          <p:nvPr>
            <p:ph type="body" idx="1"/>
          </p:nvPr>
        </p:nvSpPr>
        <p:spPr>
          <a:xfrm>
            <a:off x="1320025" y="1613274"/>
            <a:ext cx="6455700" cy="29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/>
              <a:t>Special thanks to all the people who made and released these awesome resources for free:</a:t>
            </a:r>
            <a:endParaRPr sz="2400" dirty="0"/>
          </a:p>
          <a:p>
            <a:pPr marL="457200" lvl="0" indent="-381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◂"/>
            </a:pPr>
            <a:r>
              <a:rPr lang="en" sz="2400" dirty="0"/>
              <a:t>Presentation template by </a:t>
            </a:r>
            <a:r>
              <a:rPr lang="en" sz="2400" u="sng" dirty="0">
                <a:hlinkClick r:id="rId3"/>
              </a:rPr>
              <a:t>SlidesCarnival</a:t>
            </a:r>
            <a:endParaRPr lang="en" sz="2400" u="sng" dirty="0"/>
          </a:p>
          <a:p>
            <a:pPr lvl="0" indent="-381000">
              <a:lnSpc>
                <a:spcPct val="115000"/>
              </a:lnSpc>
              <a:buSzPts val="2400"/>
            </a:pPr>
            <a:r>
              <a:rPr lang="en" sz="2400" dirty="0"/>
              <a:t>Example images by Jessica Kerr (@jessitron)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95333654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Shape 860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Presentation design</a:t>
            </a:r>
            <a:endParaRPr dirty="0"/>
          </a:p>
        </p:txBody>
      </p:sp>
      <p:sp>
        <p:nvSpPr>
          <p:cNvPr id="861" name="Shape 861"/>
          <p:cNvSpPr txBox="1">
            <a:spLocks noGrp="1"/>
          </p:cNvSpPr>
          <p:nvPr>
            <p:ph type="body" idx="1"/>
          </p:nvPr>
        </p:nvSpPr>
        <p:spPr>
          <a:xfrm>
            <a:off x="1320025" y="1613274"/>
            <a:ext cx="6455700" cy="29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/>
              <a:t>This presentation uses the following typographies and colors:</a:t>
            </a:r>
            <a:endParaRPr sz="1800" dirty="0"/>
          </a:p>
          <a:p>
            <a:pPr marL="457200" lvl="0" indent="-3175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◂"/>
            </a:pPr>
            <a:r>
              <a:rPr lang="en" sz="1800" dirty="0"/>
              <a:t>Titles: Montserrat bold</a:t>
            </a:r>
            <a:endParaRPr sz="1800" dirty="0"/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◂"/>
            </a:pPr>
            <a:r>
              <a:rPr lang="en" sz="1800" dirty="0"/>
              <a:t>Body copy: Montserrat light</a:t>
            </a:r>
            <a:endParaRPr sz="1800" dirty="0"/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/>
              <a:t>You can download the fonts on this page:</a:t>
            </a:r>
            <a:endParaRPr sz="1800" dirty="0"/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u="sng" dirty="0">
                <a:solidFill>
                  <a:srgbClr val="E8062F"/>
                </a:solidFill>
                <a:hlinkClick r:id="rId3"/>
              </a:rPr>
              <a:t>https://www.fontsquirrel.com/fonts/montserrat</a:t>
            </a:r>
            <a:endParaRPr sz="1800" dirty="0">
              <a:solidFill>
                <a:srgbClr val="E8062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dirty="0"/>
              <a:t>Yellow </a:t>
            </a:r>
            <a:r>
              <a:rPr lang="en" sz="1600" b="1" dirty="0">
                <a:solidFill>
                  <a:srgbClr val="FFC800"/>
                </a:solidFill>
              </a:rPr>
              <a:t>#ffc800</a:t>
            </a:r>
            <a:r>
              <a:rPr lang="en" sz="1600" b="1" dirty="0"/>
              <a:t> · Orange </a:t>
            </a:r>
            <a:r>
              <a:rPr lang="en" sz="1600" b="1" dirty="0">
                <a:solidFill>
                  <a:srgbClr val="FFA400"/>
                </a:solidFill>
              </a:rPr>
              <a:t>#ffa400</a:t>
            </a:r>
            <a:r>
              <a:rPr lang="en" sz="1600" b="1" dirty="0"/>
              <a:t> · Raspberry </a:t>
            </a:r>
            <a:r>
              <a:rPr lang="en" sz="1600" b="1" dirty="0">
                <a:solidFill>
                  <a:srgbClr val="F64646"/>
                </a:solidFill>
              </a:rPr>
              <a:t>#f64646</a:t>
            </a:r>
            <a:r>
              <a:rPr lang="en" sz="1600" b="1" dirty="0"/>
              <a:t> · Crimson </a:t>
            </a:r>
            <a:r>
              <a:rPr lang="en" sz="1600" b="1" dirty="0">
                <a:solidFill>
                  <a:srgbClr val="E8062F"/>
                </a:solidFill>
              </a:rPr>
              <a:t>#e8062f</a:t>
            </a:r>
            <a:endParaRPr sz="1600" b="1" dirty="0">
              <a:solidFill>
                <a:srgbClr val="E8062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942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</a:t>
            </a:r>
            <a:endParaRPr dirty="0"/>
          </a:p>
        </p:txBody>
      </p:sp>
      <p:sp>
        <p:nvSpPr>
          <p:cNvPr id="662" name="Shape 662"/>
          <p:cNvSpPr txBox="1">
            <a:spLocks noGrp="1"/>
          </p:cNvSpPr>
          <p:nvPr>
            <p:ph type="body" idx="1"/>
          </p:nvPr>
        </p:nvSpPr>
        <p:spPr>
          <a:xfrm>
            <a:off x="1320024" y="1613274"/>
            <a:ext cx="7122517" cy="29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46100" lvl="0" indent="-457200" rtl="0">
              <a:spcBef>
                <a:spcPts val="600"/>
              </a:spcBef>
              <a:spcAft>
                <a:spcPts val="0"/>
              </a:spcAft>
              <a:buSzPts val="2200"/>
              <a:buFont typeface="+mj-lt"/>
              <a:buAutoNum type="arabicPeriod"/>
            </a:pPr>
            <a:r>
              <a:rPr lang="en" sz="2800" dirty="0"/>
              <a:t>Functional Programming Concepts</a:t>
            </a:r>
          </a:p>
          <a:p>
            <a:pPr marL="546100" lvl="0" indent="-457200" rtl="0">
              <a:spcBef>
                <a:spcPts val="600"/>
              </a:spcBef>
              <a:spcAft>
                <a:spcPts val="0"/>
              </a:spcAft>
              <a:buSzPts val="2200"/>
              <a:buFont typeface="+mj-lt"/>
              <a:buAutoNum type="arabicPeriod"/>
            </a:pPr>
            <a:r>
              <a:rPr lang="en" sz="2800" dirty="0"/>
              <a:t>Why Use Functional Programming?</a:t>
            </a:r>
          </a:p>
          <a:p>
            <a:pPr marL="546100" lvl="0" indent="-457200" rtl="0">
              <a:spcBef>
                <a:spcPts val="600"/>
              </a:spcBef>
              <a:spcAft>
                <a:spcPts val="0"/>
              </a:spcAft>
              <a:buSzPts val="2200"/>
              <a:buFont typeface="+mj-lt"/>
              <a:buAutoNum type="arabicPeriod"/>
            </a:pPr>
            <a:r>
              <a:rPr lang="en" sz="2800" dirty="0"/>
              <a:t>Brief Glance at Functional Programming Languages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1536993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Shape 641"/>
          <p:cNvSpPr txBox="1">
            <a:spLocks noGrp="1"/>
          </p:cNvSpPr>
          <p:nvPr>
            <p:ph type="ctrTitle" idx="4294967295"/>
          </p:nvPr>
        </p:nvSpPr>
        <p:spPr>
          <a:xfrm>
            <a:off x="685800" y="1126150"/>
            <a:ext cx="3954900" cy="95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64646"/>
                </a:solidFill>
              </a:rPr>
              <a:t>Hello!</a:t>
            </a:r>
            <a:endParaRPr sz="6000">
              <a:solidFill>
                <a:srgbClr val="F64646"/>
              </a:solidFill>
            </a:endParaRPr>
          </a:p>
        </p:txBody>
      </p:sp>
      <p:sp>
        <p:nvSpPr>
          <p:cNvPr id="642" name="Shape 642"/>
          <p:cNvSpPr txBox="1">
            <a:spLocks noGrp="1"/>
          </p:cNvSpPr>
          <p:nvPr>
            <p:ph type="subTitle" idx="4294967295"/>
          </p:nvPr>
        </p:nvSpPr>
        <p:spPr>
          <a:xfrm>
            <a:off x="685800" y="2109249"/>
            <a:ext cx="4700392" cy="25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 dirty="0">
                <a:latin typeface="Montserrat"/>
                <a:ea typeface="Montserrat"/>
                <a:cs typeface="Montserrat"/>
                <a:sym typeface="Montserrat"/>
              </a:rPr>
              <a:t>I am </a:t>
            </a:r>
            <a:r>
              <a:rPr lang="en-US" sz="1800" b="1" dirty="0">
                <a:latin typeface="Montserrat"/>
                <a:ea typeface="Montserrat"/>
                <a:cs typeface="Montserrat"/>
                <a:sym typeface="Montserrat"/>
              </a:rPr>
              <a:t>Sarah Withee</a:t>
            </a:r>
            <a:endParaRPr sz="1800"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800" b="1" dirty="0">
              <a:latin typeface="Montserrat"/>
              <a:sym typeface="Montserrat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latin typeface="Montserrat"/>
                <a:sym typeface="Montserrat"/>
              </a:rPr>
              <a:t>I’m a software engineer at Arcadia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/>
              <a:t>I’m on social media as @geekygirlsarah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800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/>
              <a:t>(Yes, you can tweet all the things!)</a:t>
            </a:r>
          </a:p>
        </p:txBody>
      </p:sp>
      <p:sp>
        <p:nvSpPr>
          <p:cNvPr id="643" name="Shape 643"/>
          <p:cNvSpPr txBox="1">
            <a:spLocks noGrp="1"/>
          </p:cNvSpPr>
          <p:nvPr>
            <p:ph type="sldNum" idx="4294967295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8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0093E2C-E6CE-49D0-9417-C297402B8B61}"/>
              </a:ext>
            </a:extLst>
          </p:cNvPr>
          <p:cNvSpPr/>
          <p:nvPr/>
        </p:nvSpPr>
        <p:spPr>
          <a:xfrm>
            <a:off x="5935534" y="1126150"/>
            <a:ext cx="2895600" cy="2895600"/>
          </a:xfrm>
          <a:prstGeom prst="ellipse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blipFill>
                <a:blip r:embed="rId3"/>
                <a:stretch>
                  <a:fillRect/>
                </a:stretch>
              </a:blipFill>
            </a:endParaRPr>
          </a:p>
        </p:txBody>
      </p:sp>
    </p:spTree>
    <p:extLst>
      <p:ext uri="{BB962C8B-B14F-4D97-AF65-F5344CB8AC3E}">
        <p14:creationId xmlns:p14="http://schemas.microsoft.com/office/powerpoint/2010/main" val="4060126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Shape 649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1.</a:t>
            </a:r>
            <a:br>
              <a:rPr lang="en-US" dirty="0"/>
            </a:br>
            <a:r>
              <a:rPr lang="en-US" dirty="0"/>
              <a:t>Functional Programming Concepts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3325894"/>
      </p:ext>
    </p:extLst>
  </p:cSld>
  <p:clrMapOvr>
    <a:masterClrMapping/>
  </p:clrMapOvr>
</p:sld>
</file>

<file path=ppt/theme/theme1.xml><?xml version="1.0" encoding="utf-8"?>
<a:theme xmlns:a="http://schemas.openxmlformats.org/drawingml/2006/main" name="Wart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1596</Words>
  <Application>Microsoft Office PowerPoint</Application>
  <PresentationFormat>On-screen Show (16:9)</PresentationFormat>
  <Paragraphs>385</Paragraphs>
  <Slides>67</Slides>
  <Notes>67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4" baseType="lpstr">
      <vt:lpstr>Arial</vt:lpstr>
      <vt:lpstr>Consolas</vt:lpstr>
      <vt:lpstr>Fira Sans</vt:lpstr>
      <vt:lpstr>Montserrat</vt:lpstr>
      <vt:lpstr>Montserrat ExtraBold</vt:lpstr>
      <vt:lpstr>Montserrat Light</vt:lpstr>
      <vt:lpstr>Wart template</vt:lpstr>
      <vt:lpstr>PowerPoint Presentation</vt:lpstr>
      <vt:lpstr>A Primer on Functional Programming</vt:lpstr>
      <vt:lpstr>PowerPoint Presentation</vt:lpstr>
      <vt:lpstr>PowerPoint Presentation</vt:lpstr>
      <vt:lpstr>PowerPoint Presentation</vt:lpstr>
      <vt:lpstr>PowerPoint Presentation</vt:lpstr>
      <vt:lpstr>Intro</vt:lpstr>
      <vt:lpstr>Hello!</vt:lpstr>
      <vt:lpstr>1. Functional Programming Concepts</vt:lpstr>
      <vt:lpstr>Background</vt:lpstr>
      <vt:lpstr>Background</vt:lpstr>
      <vt:lpstr>Pure Functions:</vt:lpstr>
      <vt:lpstr>Functional Programming Concepts</vt:lpstr>
      <vt:lpstr>Functional Programming Concepts</vt:lpstr>
      <vt:lpstr>Functional Programming Concepts</vt:lpstr>
      <vt:lpstr>Functional Programming Concepts</vt:lpstr>
      <vt:lpstr>Functional Programming Concepts</vt:lpstr>
      <vt:lpstr>Functional Programming Concepts</vt:lpstr>
      <vt:lpstr>Functional Programming Concepts</vt:lpstr>
      <vt:lpstr>Functional Programming Concepts</vt:lpstr>
      <vt:lpstr>Review – Pure Functions</vt:lpstr>
      <vt:lpstr>Referential Transparency</vt:lpstr>
      <vt:lpstr>Functional Programming Concepts</vt:lpstr>
      <vt:lpstr>Functional Programming Concepts</vt:lpstr>
      <vt:lpstr>Functional Programming Concepts</vt:lpstr>
      <vt:lpstr>Functional Programming Concepts</vt:lpstr>
      <vt:lpstr>Functional Programming Concepts</vt:lpstr>
      <vt:lpstr>Functional Programming Concepts</vt:lpstr>
      <vt:lpstr>Functional Programming Concepts</vt:lpstr>
      <vt:lpstr>Functional Programming Concepts</vt:lpstr>
      <vt:lpstr>Functional Programming Concepts</vt:lpstr>
      <vt:lpstr>Functional Programming Concepts</vt:lpstr>
      <vt:lpstr>Functional Programming Concepts</vt:lpstr>
      <vt:lpstr>Functional Programming Concepts</vt:lpstr>
      <vt:lpstr>PowerPoint Presentation</vt:lpstr>
      <vt:lpstr>Functional Programming Concepts</vt:lpstr>
      <vt:lpstr>Functional Programming Concepts</vt:lpstr>
      <vt:lpstr>Functional Programming Concepts</vt:lpstr>
      <vt:lpstr>PowerPoint Presentation</vt:lpstr>
      <vt:lpstr>Functional Programming Concepts</vt:lpstr>
      <vt:lpstr>PowerPoint Presentation</vt:lpstr>
      <vt:lpstr>Functional Programming Concepts</vt:lpstr>
      <vt:lpstr>PowerPoint Presentation</vt:lpstr>
      <vt:lpstr>Functional Programming Concepts</vt:lpstr>
      <vt:lpstr>PowerPoint Presentation</vt:lpstr>
      <vt:lpstr>2. Why Use Functional Programming?</vt:lpstr>
      <vt:lpstr>Why Use Functional Programming?</vt:lpstr>
      <vt:lpstr>Why Use Functional Programming?</vt:lpstr>
      <vt:lpstr>Why Use Functional Programming?</vt:lpstr>
      <vt:lpstr>Why Use Functional Programming?</vt:lpstr>
      <vt:lpstr>Why Use Functional Programming?</vt:lpstr>
      <vt:lpstr>Why Use Functional Programming?</vt:lpstr>
      <vt:lpstr>Why Use Functional Programming?</vt:lpstr>
      <vt:lpstr>Activity 1</vt:lpstr>
      <vt:lpstr>Activity 2</vt:lpstr>
      <vt:lpstr>Why Use Functional Programming?</vt:lpstr>
      <vt:lpstr>Why Use Functional Programming?</vt:lpstr>
      <vt:lpstr>PowerPoint Presentation</vt:lpstr>
      <vt:lpstr>PowerPoint Presentation</vt:lpstr>
      <vt:lpstr>3. Brief Glance at Functional Programming Languages</vt:lpstr>
      <vt:lpstr>Functional Languages (Pure)</vt:lpstr>
      <vt:lpstr>Functional Languages (Impure)</vt:lpstr>
      <vt:lpstr>4. Conclusion</vt:lpstr>
      <vt:lpstr>Conclusion</vt:lpstr>
      <vt:lpstr>Thanks!</vt:lpstr>
      <vt:lpstr>Credits</vt:lpstr>
      <vt:lpstr>Presentation design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Sarah W</dc:creator>
  <cp:lastModifiedBy>Sarah W</cp:lastModifiedBy>
  <cp:revision>37</cp:revision>
  <cp:lastPrinted>2018-06-01T06:51:59Z</cp:lastPrinted>
  <dcterms:modified xsi:type="dcterms:W3CDTF">2018-06-25T04:11:08Z</dcterms:modified>
</cp:coreProperties>
</file>