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0" lvl="0" marL="0" rtl="0">
              <a:lnSpc>
                <a:spcPct val="200000"/>
              </a:lnSpc>
              <a:spcBef>
                <a:spcPts val="0"/>
              </a:spcBef>
              <a:buNone/>
            </a:pPr>
            <a:r>
              <a:rPr lang="en">
                <a:solidFill>
                  <a:schemeClr val="dk1"/>
                </a:solidFill>
              </a:rPr>
              <a:t>To expand on our metadata we signed up to use the Gracenote Web API. Gracenote is a metadata aggregator that collects info and tags from movie studios, music labels, sports leagues, and various online databases. After cleaning, they license it to companies like Amazon, Apple, and Spotify who utilize the “Rhythm API” song suggestion and radio features. BMW and Tesla also use Gracenote technology in their on-board computers.</a:t>
            </a:r>
          </a:p>
          <a:p>
            <a:pPr indent="0" lvl="0" marL="0" rtl="0">
              <a:lnSpc>
                <a:spcPct val="200000"/>
              </a:lnSpc>
              <a:spcBef>
                <a:spcPts val="0"/>
              </a:spcBef>
              <a:buNone/>
            </a:pPr>
            <a:r>
              <a:t/>
            </a:r>
            <a:endParaRPr>
              <a:solidFill>
                <a:schemeClr val="dk1"/>
              </a:solidFill>
            </a:endParaRPr>
          </a:p>
          <a:p>
            <a:pPr indent="0" lvl="0" marL="0" rtl="0">
              <a:lnSpc>
                <a:spcPct val="200000"/>
              </a:lnSpc>
              <a:spcBef>
                <a:spcPts val="0"/>
              </a:spcBef>
              <a:buNone/>
            </a:pPr>
            <a:r>
              <a:rPr lang="en">
                <a:solidFill>
                  <a:schemeClr val="dk1"/>
                </a:solidFill>
              </a:rPr>
              <a:t>We use the “Web API,” which is just one of the APIs that allows us to pull music data via search in two fields. We use “pygn,” which is an unofficial wrapper in Python. After providing it artist and a song or album, it each search returns metadata in a python dictionary OR a JSON array. On top of the one missing field, Gracenote also provides additional metadata for deeper analysis. Searching a song will also give fields such as tempo, genres, artist type (like “male duo”), and “mood,” which describes the tone or feeling of a song.</a:t>
            </a:r>
          </a:p>
          <a:p>
            <a:pPr lvl="0" rtl="0">
              <a:lnSpc>
                <a:spcPct val="115000"/>
              </a:lnSpc>
              <a:spcBef>
                <a:spcPts val="0"/>
              </a:spcBef>
              <a:spcAft>
                <a:spcPts val="800"/>
              </a:spcAft>
              <a:buNone/>
            </a:pPr>
            <a:r>
              <a:rPr b="1" lang="en" sz="1050">
                <a:solidFill>
                  <a:srgbClr val="333333"/>
                </a:solidFill>
                <a:highlight>
                  <a:srgbClr val="FFFFFF"/>
                </a:highlight>
              </a:rPr>
              <a:t>'Tender / Sincere', 'Gentle Bittersweet', 'Dark Playful', 'Sensual Groove', 'Arousing Groove', 'Heavy Beat'</a:t>
            </a:r>
          </a:p>
          <a:p>
            <a:pPr indent="0" lvl="0" marL="0" rtl="0">
              <a:lnSpc>
                <a:spcPct val="200000"/>
              </a:lnSpc>
              <a:spcBef>
                <a:spcPts val="0"/>
              </a:spcBef>
              <a:buNone/>
            </a:pPr>
            <a:r>
              <a:rPr lang="en">
                <a:solidFill>
                  <a:schemeClr val="dk1"/>
                </a:solidFill>
              </a:rPr>
              <a:t>Combined with our initial data, Gracenote will help us find out more about what makes a song popular. For example we can look at a popular song to see what mood it invokes, and then when that mood is most popular. In the same way, we can use the API to find songs similar in mood, tempo, and genre. The API is extensive, and contains more than enough metadata to make interesting analyses.</a:t>
            </a:r>
          </a:p>
          <a:p>
            <a:pPr lvl="0" rtl="0">
              <a:lnSpc>
                <a:spcPct val="115000"/>
              </a:lnSpc>
              <a:spcBef>
                <a:spcPts val="0"/>
              </a:spcBef>
              <a:spcAft>
                <a:spcPts val="800"/>
              </a:spcAft>
              <a:buNone/>
            </a:pPr>
            <a:r>
              <a:t/>
            </a:r>
            <a:endParaRPr sz="1050">
              <a:solidFill>
                <a:srgbClr val="333333"/>
              </a:solidFill>
              <a:highlight>
                <a:srgbClr val="FFFFFF"/>
              </a:highlight>
            </a:endParaRPr>
          </a:p>
          <a:p>
            <a:pPr lvl="0" rtl="0">
              <a:lnSpc>
                <a:spcPct val="115000"/>
              </a:lnSpc>
              <a:spcBef>
                <a:spcPts val="0"/>
              </a:spcBef>
              <a:spcAft>
                <a:spcPts val="800"/>
              </a:spcAft>
              <a:buNone/>
            </a:pPr>
            <a:r>
              <a:t/>
            </a:r>
            <a:endParaRPr sz="1050">
              <a:solidFill>
                <a:srgbClr val="333333"/>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MusicProject255/MusicResearc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0" y="0"/>
            <a:ext cx="9144000" cy="5143500"/>
          </a:xfrm>
          <a:prstGeom prst="rect">
            <a:avLst/>
          </a:prstGeom>
          <a:noFill/>
          <a:ln>
            <a:noFill/>
          </a:ln>
        </p:spPr>
      </p:pic>
      <p:sp>
        <p:nvSpPr>
          <p:cNvPr id="55" name="Shape 55"/>
          <p:cNvSpPr txBox="1"/>
          <p:nvPr>
            <p:ph type="ctrTitle"/>
          </p:nvPr>
        </p:nvSpPr>
        <p:spPr>
          <a:xfrm>
            <a:off x="311700" y="498700"/>
            <a:ext cx="8520600" cy="1079400"/>
          </a:xfrm>
          <a:prstGeom prst="rect">
            <a:avLst/>
          </a:prstGeom>
        </p:spPr>
        <p:txBody>
          <a:bodyPr anchorCtr="0" anchor="b" bIns="91425" lIns="91425" rIns="91425" tIns="91425">
            <a:noAutofit/>
          </a:bodyPr>
          <a:lstStyle/>
          <a:p>
            <a:pPr lvl="0">
              <a:spcBef>
                <a:spcPts val="0"/>
              </a:spcBef>
              <a:buNone/>
            </a:pPr>
            <a:r>
              <a:rPr lang="en"/>
              <a:t>Optimizing Your Pop Song</a:t>
            </a:r>
          </a:p>
        </p:txBody>
      </p:sp>
      <p:sp>
        <p:nvSpPr>
          <p:cNvPr id="56" name="Shape 56"/>
          <p:cNvSpPr txBox="1"/>
          <p:nvPr>
            <p:ph idx="1" type="subTitle"/>
          </p:nvPr>
        </p:nvSpPr>
        <p:spPr>
          <a:xfrm>
            <a:off x="311700" y="3215125"/>
            <a:ext cx="8520600" cy="1021800"/>
          </a:xfrm>
          <a:prstGeom prst="rect">
            <a:avLst/>
          </a:prstGeom>
        </p:spPr>
        <p:txBody>
          <a:bodyPr anchorCtr="0" anchor="t" bIns="91425" lIns="91425" rIns="91425" tIns="91425">
            <a:noAutofit/>
          </a:bodyPr>
          <a:lstStyle/>
          <a:p>
            <a:pPr lvl="0">
              <a:spcBef>
                <a:spcPts val="0"/>
              </a:spcBef>
              <a:buNone/>
            </a:pPr>
            <a:r>
              <a:rPr lang="en"/>
              <a:t>Collin Smith, Conor Burrows, </a:t>
            </a:r>
          </a:p>
          <a:p>
            <a:pPr lvl="0">
              <a:spcBef>
                <a:spcPts val="0"/>
              </a:spcBef>
              <a:buNone/>
            </a:pPr>
            <a:r>
              <a:rPr lang="en"/>
              <a:t>Jake Luedtke, Nicholas Melon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Gracenote</a:t>
            </a:r>
          </a:p>
        </p:txBody>
      </p:sp>
      <p:sp>
        <p:nvSpPr>
          <p:cNvPr id="110" name="Shape 11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lnSpc>
                <a:spcPct val="115000"/>
              </a:lnSpc>
              <a:spcBef>
                <a:spcPts val="0"/>
              </a:spcBef>
            </a:pPr>
            <a:r>
              <a:rPr lang="en"/>
              <a:t>Metadata aggregator</a:t>
            </a:r>
          </a:p>
          <a:p>
            <a:pPr indent="-228600" lvl="0" marL="457200">
              <a:lnSpc>
                <a:spcPct val="115000"/>
              </a:lnSpc>
              <a:spcBef>
                <a:spcPts val="0"/>
              </a:spcBef>
            </a:pPr>
            <a:r>
              <a:rPr lang="en"/>
              <a:t>Additional info for use in applications and analysis</a:t>
            </a:r>
            <a:br>
              <a:rPr lang="en" sz="1000">
                <a:solidFill>
                  <a:srgbClr val="333333"/>
                </a:solidFill>
                <a:highlight>
                  <a:srgbClr val="F7F7F7"/>
                </a:highlight>
                <a:latin typeface="Consolas"/>
                <a:ea typeface="Consolas"/>
                <a:cs typeface="Consolas"/>
                <a:sym typeface="Consolas"/>
              </a:rPr>
            </a:br>
            <a:r>
              <a:rPr lang="en" sz="1000">
                <a:solidFill>
                  <a:srgbClr val="333333"/>
                </a:solidFill>
                <a:highlight>
                  <a:srgbClr val="F7F7F7"/>
                </a:highlight>
                <a:latin typeface="Consolas"/>
                <a:ea typeface="Consolas"/>
                <a:cs typeface="Consolas"/>
                <a:sym typeface="Consolas"/>
              </a:rPr>
              <a:t>   "album_artist_name": "Kings Of Convenience", </a:t>
            </a:r>
            <a:br>
              <a:rPr lang="en" sz="1000">
                <a:solidFill>
                  <a:srgbClr val="333333"/>
                </a:solidFill>
                <a:highlight>
                  <a:srgbClr val="F7F7F7"/>
                </a:highlight>
                <a:latin typeface="Consolas"/>
                <a:ea typeface="Consolas"/>
                <a:cs typeface="Consolas"/>
                <a:sym typeface="Consolas"/>
              </a:rPr>
            </a:br>
            <a:r>
              <a:rPr lang="en" sz="1000">
                <a:solidFill>
                  <a:srgbClr val="333333"/>
                </a:solidFill>
                <a:highlight>
                  <a:srgbClr val="F7F7F7"/>
                </a:highlight>
                <a:latin typeface="Consolas"/>
                <a:ea typeface="Consolas"/>
                <a:cs typeface="Consolas"/>
                <a:sym typeface="Consolas"/>
              </a:rPr>
              <a:t>   "album_gnid": "59247312-2ED193587EF0504C7A0C416ED66DA962", </a:t>
            </a:r>
            <a:br>
              <a:rPr lang="en" sz="1000">
                <a:solidFill>
                  <a:srgbClr val="333333"/>
                </a:solidFill>
                <a:highlight>
                  <a:srgbClr val="F7F7F7"/>
                </a:highlight>
                <a:latin typeface="Consolas"/>
                <a:ea typeface="Consolas"/>
                <a:cs typeface="Consolas"/>
                <a:sym typeface="Consolas"/>
              </a:rPr>
            </a:br>
            <a:r>
              <a:rPr lang="en" sz="1000">
                <a:solidFill>
                  <a:srgbClr val="333333"/>
                </a:solidFill>
                <a:highlight>
                  <a:srgbClr val="F7F7F7"/>
                </a:highlight>
                <a:latin typeface="Consolas"/>
                <a:ea typeface="Consolas"/>
                <a:cs typeface="Consolas"/>
                <a:sym typeface="Consolas"/>
              </a:rPr>
              <a:t>   "album_title": "Riot On An Empty Street", </a:t>
            </a:r>
            <a:br>
              <a:rPr lang="en" sz="1000">
                <a:solidFill>
                  <a:srgbClr val="333333"/>
                </a:solidFill>
                <a:highlight>
                  <a:srgbClr val="F7F7F7"/>
                </a:highlight>
                <a:latin typeface="Consolas"/>
                <a:ea typeface="Consolas"/>
                <a:cs typeface="Consolas"/>
                <a:sym typeface="Consolas"/>
              </a:rPr>
            </a:br>
            <a:r>
              <a:rPr lang="en" sz="1000">
                <a:solidFill>
                  <a:srgbClr val="333333"/>
                </a:solidFill>
                <a:highlight>
                  <a:srgbClr val="F7F7F7"/>
                </a:highlight>
                <a:latin typeface="Consolas"/>
                <a:ea typeface="Consolas"/>
                <a:cs typeface="Consolas"/>
                <a:sym typeface="Consolas"/>
              </a:rPr>
              <a:t>   "album_year": "2004",</a:t>
            </a:r>
            <a:br>
              <a:rPr lang="en" sz="1000">
                <a:solidFill>
                  <a:srgbClr val="333333"/>
                </a:solidFill>
                <a:highlight>
                  <a:srgbClr val="F7F7F7"/>
                </a:highlight>
                <a:latin typeface="Consolas"/>
                <a:ea typeface="Consolas"/>
                <a:cs typeface="Consolas"/>
                <a:sym typeface="Consolas"/>
              </a:rPr>
            </a:br>
            <a:r>
              <a:rPr lang="en" sz="1000">
                <a:solidFill>
                  <a:srgbClr val="333333"/>
                </a:solidFill>
                <a:highlight>
                  <a:srgbClr val="F7F7F7"/>
                </a:highlight>
                <a:latin typeface="Consolas"/>
                <a:ea typeface="Consolas"/>
                <a:cs typeface="Consolas"/>
                <a:sym typeface="Consolas"/>
              </a:rPr>
              <a:t>   "artist_origin": {</a:t>
            </a:r>
            <a:br>
              <a:rPr lang="en" sz="1000">
                <a:solidFill>
                  <a:srgbClr val="333333"/>
                </a:solidFill>
                <a:highlight>
                  <a:srgbClr val="F7F7F7"/>
                </a:highlight>
                <a:latin typeface="Consolas"/>
                <a:ea typeface="Consolas"/>
                <a:cs typeface="Consolas"/>
                <a:sym typeface="Consolas"/>
              </a:rPr>
            </a:br>
            <a:r>
              <a:rPr lang="en" sz="1000">
                <a:solidFill>
                  <a:srgbClr val="333333"/>
                </a:solidFill>
                <a:highlight>
                  <a:srgbClr val="F7F7F7"/>
                </a:highlight>
                <a:latin typeface="Consolas"/>
                <a:ea typeface="Consolas"/>
                <a:cs typeface="Consolas"/>
                <a:sym typeface="Consolas"/>
              </a:rPr>
              <a:t>        "1": {</a:t>
            </a:r>
            <a:br>
              <a:rPr lang="en" sz="1000">
                <a:solidFill>
                  <a:srgbClr val="333333"/>
                </a:solidFill>
                <a:highlight>
                  <a:srgbClr val="F7F7F7"/>
                </a:highlight>
                <a:latin typeface="Consolas"/>
                <a:ea typeface="Consolas"/>
                <a:cs typeface="Consolas"/>
                <a:sym typeface="Consolas"/>
              </a:rPr>
            </a:br>
            <a:r>
              <a:rPr lang="en" sz="1000">
                <a:solidFill>
                  <a:srgbClr val="333333"/>
                </a:solidFill>
                <a:highlight>
                  <a:srgbClr val="F7F7F7"/>
                </a:highlight>
                <a:latin typeface="Consolas"/>
                <a:ea typeface="Consolas"/>
                <a:cs typeface="Consolas"/>
                <a:sym typeface="Consolas"/>
              </a:rPr>
              <a:t>            "ID": "29896", </a:t>
            </a:r>
            <a:br>
              <a:rPr lang="en" sz="1000">
                <a:solidFill>
                  <a:srgbClr val="333333"/>
                </a:solidFill>
                <a:highlight>
                  <a:srgbClr val="F7F7F7"/>
                </a:highlight>
                <a:latin typeface="Consolas"/>
                <a:ea typeface="Consolas"/>
                <a:cs typeface="Consolas"/>
                <a:sym typeface="Consolas"/>
              </a:rPr>
            </a:br>
            <a:r>
              <a:rPr lang="en" sz="1000">
                <a:solidFill>
                  <a:srgbClr val="333333"/>
                </a:solidFill>
                <a:highlight>
                  <a:srgbClr val="F7F7F7"/>
                </a:highlight>
                <a:latin typeface="Consolas"/>
                <a:ea typeface="Consolas"/>
                <a:cs typeface="Consolas"/>
                <a:sym typeface="Consolas"/>
              </a:rPr>
              <a:t>            "TEXT": "Scandinavia"</a:t>
            </a:r>
            <a:br>
              <a:rPr lang="en" sz="1000">
                <a:solidFill>
                  <a:srgbClr val="333333"/>
                </a:solidFill>
                <a:highlight>
                  <a:srgbClr val="F7F7F7"/>
                </a:highlight>
                <a:latin typeface="Consolas"/>
                <a:ea typeface="Consolas"/>
                <a:cs typeface="Consolas"/>
                <a:sym typeface="Consolas"/>
              </a:rPr>
            </a:br>
            <a:r>
              <a:rPr lang="en" sz="1000">
                <a:solidFill>
                  <a:srgbClr val="333333"/>
                </a:solidFill>
                <a:highlight>
                  <a:srgbClr val="F7F7F7"/>
                </a:highlight>
                <a:latin typeface="Consolas"/>
                <a:ea typeface="Consolas"/>
                <a:cs typeface="Consolas"/>
                <a:sym typeface="Consolas"/>
              </a:rPr>
              <a:t>        }, </a:t>
            </a:r>
            <a:br>
              <a:rPr lang="en" sz="1000">
                <a:solidFill>
                  <a:srgbClr val="333333"/>
                </a:solidFill>
                <a:highlight>
                  <a:srgbClr val="F7F7F7"/>
                </a:highlight>
                <a:latin typeface="Consolas"/>
                <a:ea typeface="Consolas"/>
                <a:cs typeface="Consolas"/>
                <a:sym typeface="Consolas"/>
              </a:rPr>
            </a:br>
            <a:r>
              <a:rPr lang="en" sz="1000">
                <a:solidFill>
                  <a:srgbClr val="333333"/>
                </a:solidFill>
                <a:highlight>
                  <a:srgbClr val="F7F7F7"/>
                </a:highlight>
                <a:latin typeface="Consolas"/>
                <a:ea typeface="Consolas"/>
                <a:cs typeface="Consolas"/>
                <a:sym typeface="Consolas"/>
              </a:rPr>
              <a:t>    }, </a:t>
            </a:r>
          </a:p>
          <a:p>
            <a:pPr indent="-228600" lvl="0" marL="457200">
              <a:spcBef>
                <a:spcPts val="0"/>
              </a:spcBef>
            </a:pPr>
            <a:r>
              <a:rPr lang="en"/>
              <a:t>Extensive API, powers many applications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000"/>
              <a:t>Final Product: Song Popularity Model</a:t>
            </a:r>
          </a:p>
          <a:p>
            <a:pPr lvl="0" rtl="0">
              <a:spcBef>
                <a:spcPts val="0"/>
              </a:spcBef>
              <a:buNone/>
            </a:pPr>
            <a:r>
              <a:t/>
            </a:r>
            <a:endParaRPr/>
          </a:p>
        </p:txBody>
      </p:sp>
      <p:sp>
        <p:nvSpPr>
          <p:cNvPr id="116" name="Shape 11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ctr">
              <a:spcBef>
                <a:spcPts val="0"/>
              </a:spcBef>
              <a:buNone/>
            </a:pPr>
            <a:r>
              <a:rPr lang="en"/>
              <a:t>SongScore = b</a:t>
            </a:r>
            <a:r>
              <a:rPr baseline="-25000" lang="en"/>
              <a:t>0</a:t>
            </a:r>
            <a:r>
              <a:rPr lang="en"/>
              <a:t> + b</a:t>
            </a:r>
            <a:r>
              <a:rPr baseline="-25000" lang="en"/>
              <a:t>1</a:t>
            </a:r>
            <a:r>
              <a:rPr lang="en"/>
              <a:t>x</a:t>
            </a:r>
            <a:r>
              <a:rPr baseline="-25000" lang="en"/>
              <a:t>1</a:t>
            </a:r>
            <a:r>
              <a:rPr lang="en"/>
              <a:t> + b</a:t>
            </a:r>
            <a:r>
              <a:rPr baseline="-25000" lang="en"/>
              <a:t>2</a:t>
            </a:r>
            <a:r>
              <a:rPr lang="en"/>
              <a:t>x</a:t>
            </a:r>
            <a:r>
              <a:rPr baseline="-25000" lang="en"/>
              <a:t>2</a:t>
            </a:r>
            <a:r>
              <a:rPr lang="en"/>
              <a:t> + b</a:t>
            </a:r>
            <a:r>
              <a:rPr baseline="-25000" lang="en"/>
              <a:t>3</a:t>
            </a:r>
            <a:r>
              <a:rPr lang="en"/>
              <a:t>x</a:t>
            </a:r>
            <a:r>
              <a:rPr baseline="-25000" lang="en"/>
              <a:t>3</a:t>
            </a:r>
            <a:r>
              <a:rPr lang="en"/>
              <a:t> + b</a:t>
            </a:r>
            <a:r>
              <a:rPr baseline="-25000" lang="en"/>
              <a:t>4</a:t>
            </a:r>
            <a:r>
              <a:rPr lang="en"/>
              <a:t>x</a:t>
            </a:r>
            <a:r>
              <a:rPr baseline="-25000" lang="en"/>
              <a:t>4</a:t>
            </a:r>
            <a:r>
              <a:rPr lang="en"/>
              <a:t> + b</a:t>
            </a:r>
            <a:r>
              <a:rPr baseline="-25000" lang="en"/>
              <a:t>5</a:t>
            </a:r>
            <a:r>
              <a:rPr lang="en"/>
              <a:t>x</a:t>
            </a:r>
            <a:r>
              <a:rPr baseline="-25000" lang="en"/>
              <a:t>5</a:t>
            </a:r>
          </a:p>
          <a:p>
            <a:pPr lvl="0" rtl="0">
              <a:spcBef>
                <a:spcPts val="0"/>
              </a:spcBef>
              <a:buNone/>
            </a:pPr>
            <a:r>
              <a:rPr lang="en"/>
              <a:t>Where…</a:t>
            </a:r>
          </a:p>
          <a:p>
            <a:pPr indent="-228600" lvl="0" marL="457200" rtl="0">
              <a:spcBef>
                <a:spcPts val="0"/>
              </a:spcBef>
            </a:pPr>
            <a:r>
              <a:rPr lang="en"/>
              <a:t>Maybe x</a:t>
            </a:r>
            <a:r>
              <a:rPr baseline="-25000" lang="en"/>
              <a:t>1</a:t>
            </a:r>
            <a:r>
              <a:rPr lang="en"/>
              <a:t> is 1 if title includes “love,” 0 otherwise</a:t>
            </a:r>
          </a:p>
          <a:p>
            <a:pPr indent="-228600" lvl="0" marL="457200" rtl="0">
              <a:spcBef>
                <a:spcPts val="0"/>
              </a:spcBef>
            </a:pPr>
            <a:r>
              <a:rPr lang="en"/>
              <a:t>x</a:t>
            </a:r>
            <a:r>
              <a:rPr baseline="-25000" lang="en"/>
              <a:t>2</a:t>
            </a:r>
            <a:r>
              <a:rPr lang="en"/>
              <a:t> is a similar indicator for mood of the song</a:t>
            </a:r>
          </a:p>
          <a:p>
            <a:pPr indent="-228600" lvl="0" marL="457200" rtl="0">
              <a:spcBef>
                <a:spcPts val="0"/>
              </a:spcBef>
            </a:pPr>
            <a:r>
              <a:rPr lang="en"/>
              <a:t>x</a:t>
            </a:r>
            <a:r>
              <a:rPr baseline="-25000" lang="en"/>
              <a:t>3</a:t>
            </a:r>
            <a:r>
              <a:rPr lang="en"/>
              <a:t>, x</a:t>
            </a:r>
            <a:r>
              <a:rPr baseline="-25000" lang="en"/>
              <a:t>4</a:t>
            </a:r>
            <a:r>
              <a:rPr lang="en"/>
              <a:t>, x</a:t>
            </a:r>
            <a:r>
              <a:rPr baseline="-25000" lang="en"/>
              <a:t>5</a:t>
            </a:r>
            <a:r>
              <a:rPr lang="en"/>
              <a:t> are indicators of three different genres</a:t>
            </a:r>
          </a:p>
          <a:p>
            <a:pPr lvl="0" rtl="0">
              <a:spcBef>
                <a:spcPts val="0"/>
              </a:spcBef>
              <a:buNone/>
            </a:pPr>
            <a:r>
              <a:rPr lang="en"/>
              <a:t>Are there different formulas for different regions? For different decades?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000"/>
              <a:t>Final Product: Guide to Music Stardom</a:t>
            </a:r>
          </a:p>
          <a:p>
            <a:pPr lvl="0" rtl="0">
              <a:spcBef>
                <a:spcPts val="0"/>
              </a:spcBef>
              <a:buNone/>
            </a:pPr>
            <a:r>
              <a:t/>
            </a:r>
            <a:endParaRPr/>
          </a:p>
        </p:txBody>
      </p:sp>
      <p:sp>
        <p:nvSpPr>
          <p:cNvPr id="122" name="Shape 122"/>
          <p:cNvSpPr txBox="1"/>
          <p:nvPr>
            <p:ph idx="1" type="body"/>
          </p:nvPr>
        </p:nvSpPr>
        <p:spPr>
          <a:xfrm>
            <a:off x="311700" y="1152475"/>
            <a:ext cx="8520600" cy="572700"/>
          </a:xfrm>
          <a:prstGeom prst="rect">
            <a:avLst/>
          </a:prstGeom>
        </p:spPr>
        <p:txBody>
          <a:bodyPr anchorCtr="0" anchor="t" bIns="91425" lIns="91425" rIns="91425" tIns="91425">
            <a:noAutofit/>
          </a:bodyPr>
          <a:lstStyle/>
          <a:p>
            <a:pPr lvl="0" rtl="0">
              <a:spcBef>
                <a:spcPts val="0"/>
              </a:spcBef>
              <a:buNone/>
            </a:pPr>
            <a:r>
              <a:rPr lang="en"/>
              <a:t>With advice like…</a:t>
            </a:r>
          </a:p>
        </p:txBody>
      </p:sp>
      <p:sp>
        <p:nvSpPr>
          <p:cNvPr id="123" name="Shape 123"/>
          <p:cNvSpPr txBox="1"/>
          <p:nvPr>
            <p:ph idx="1" type="body"/>
          </p:nvPr>
        </p:nvSpPr>
        <p:spPr>
          <a:xfrm>
            <a:off x="1114500" y="1725175"/>
            <a:ext cx="6915000" cy="3357000"/>
          </a:xfrm>
          <a:prstGeom prst="rect">
            <a:avLst/>
          </a:prstGeom>
        </p:spPr>
        <p:txBody>
          <a:bodyPr anchorCtr="0" anchor="t" bIns="91425" lIns="91425" rIns="91425" tIns="91425">
            <a:noAutofit/>
          </a:bodyPr>
          <a:lstStyle/>
          <a:p>
            <a:pPr indent="457200" lvl="0" marL="0" rtl="0">
              <a:spcBef>
                <a:spcPts val="0"/>
              </a:spcBef>
              <a:buNone/>
            </a:pPr>
            <a:r>
              <a:rPr lang="en"/>
              <a:t>If you want to make it big in Europe in the 1970s, release a disco song with “grapefruit” in the title.</a:t>
            </a:r>
          </a:p>
          <a:p>
            <a:pPr indent="457200" lvl="0" rtl="0">
              <a:spcBef>
                <a:spcPts val="0"/>
              </a:spcBef>
              <a:buNone/>
            </a:pPr>
            <a:r>
              <a:rPr lang="en"/>
              <a:t>To have a successful folk song in the 60s, give it a moderate tempo and a “dark playful” mood.</a:t>
            </a:r>
          </a:p>
          <a:p>
            <a:pPr lvl="0" rt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1636800" y="2145750"/>
            <a:ext cx="5870400" cy="852000"/>
          </a:xfrm>
          <a:prstGeom prst="rect">
            <a:avLst/>
          </a:prstGeom>
        </p:spPr>
        <p:txBody>
          <a:bodyPr anchorCtr="0" anchor="t" bIns="91425" lIns="91425" rIns="91425" tIns="91425">
            <a:noAutofit/>
          </a:bodyPr>
          <a:lstStyle/>
          <a:p>
            <a:pPr lvl="0" algn="ctr">
              <a:spcBef>
                <a:spcPts val="0"/>
              </a:spcBef>
              <a:buNone/>
            </a:pPr>
            <a:r>
              <a:rPr lang="en" sz="3600"/>
              <a:t>Questions?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lnSpc>
                <a:spcPct val="200000"/>
              </a:lnSpc>
              <a:spcBef>
                <a:spcPts val="0"/>
              </a:spcBef>
            </a:pPr>
            <a:r>
              <a:rPr lang="en"/>
              <a:t>What genres have the most hits?</a:t>
            </a:r>
          </a:p>
          <a:p>
            <a:pPr indent="-228600" lvl="0" marL="457200">
              <a:lnSpc>
                <a:spcPct val="200000"/>
              </a:lnSpc>
              <a:spcBef>
                <a:spcPts val="0"/>
              </a:spcBef>
            </a:pPr>
            <a:r>
              <a:rPr lang="en"/>
              <a:t>Does the content of song title or artist name make a difference?</a:t>
            </a:r>
          </a:p>
          <a:p>
            <a:pPr indent="-228600" lvl="0" marL="457200">
              <a:lnSpc>
                <a:spcPct val="200000"/>
              </a:lnSpc>
              <a:spcBef>
                <a:spcPts val="0"/>
              </a:spcBef>
            </a:pPr>
            <a:r>
              <a:rPr lang="en"/>
              <a:t>How have these trends changed over time? </a:t>
            </a:r>
          </a:p>
        </p:txBody>
      </p:sp>
      <p:sp>
        <p:nvSpPr>
          <p:cNvPr id="62" name="Shape 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6666"/>
              <a:buFont typeface="Arial"/>
              <a:buNone/>
            </a:pPr>
            <a:r>
              <a:rPr lang="en" sz="3000"/>
              <a:t>What types of songs are most popular?</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Goals</a:t>
            </a: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200000"/>
              </a:lnSpc>
              <a:spcBef>
                <a:spcPts val="0"/>
              </a:spcBef>
            </a:pPr>
            <a:r>
              <a:rPr lang="en"/>
              <a:t>We would like to use interactive displays available through shiny to show music trends over the past 110 ye</a:t>
            </a:r>
            <a:r>
              <a:rPr lang="en"/>
              <a:t>ars </a:t>
            </a:r>
          </a:p>
          <a:p>
            <a:pPr indent="-228600" lvl="0" marL="457200" rtl="0">
              <a:lnSpc>
                <a:spcPct val="200000"/>
              </a:lnSpc>
              <a:spcBef>
                <a:spcPts val="0"/>
              </a:spcBef>
            </a:pPr>
            <a:r>
              <a:rPr lang="en"/>
              <a:t>These displays would show trends in genre and artists by decade </a:t>
            </a:r>
          </a:p>
          <a:p>
            <a:pPr indent="-228600" lvl="0" marL="457200">
              <a:lnSpc>
                <a:spcPct val="200000"/>
              </a:lnSpc>
              <a:spcBef>
                <a:spcPts val="0"/>
              </a:spcBef>
            </a:pPr>
            <a:r>
              <a:rPr lang="en"/>
              <a:t>Develop a song finder function to get songs based on the user's interests</a:t>
            </a:r>
          </a:p>
          <a:p>
            <a:pPr lvl="0">
              <a:lnSpc>
                <a:spcPct val="200000"/>
              </a:lnSpc>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Our </a:t>
            </a:r>
            <a:r>
              <a:rPr lang="en"/>
              <a:t>Data</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200000"/>
              </a:lnSpc>
              <a:spcBef>
                <a:spcPts val="0"/>
              </a:spcBef>
            </a:pPr>
            <a:r>
              <a:rPr lang="en"/>
              <a:t>Tsort.info - lists tens of thousands of songs from 1900-2007 (and limited data up to 2016)</a:t>
            </a:r>
          </a:p>
          <a:p>
            <a:pPr indent="-228600" lvl="0" marL="457200">
              <a:lnSpc>
                <a:spcPct val="200000"/>
              </a:lnSpc>
              <a:spcBef>
                <a:spcPts val="0"/>
              </a:spcBef>
            </a:pPr>
            <a:r>
              <a:rPr lang="en"/>
              <a:t>Assigns a score based on song chart positions</a:t>
            </a:r>
          </a:p>
          <a:p>
            <a:pPr indent="-228600" lvl="0" marL="457200" rtl="0">
              <a:lnSpc>
                <a:spcPct val="200000"/>
              </a:lnSpc>
              <a:spcBef>
                <a:spcPts val="0"/>
              </a:spcBef>
            </a:pPr>
            <a:r>
              <a:rPr lang="en"/>
              <a:t>Uses 132 source charts from all over the world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 collection</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Developing a scoring system that accurately measures the popularity of a song</a:t>
            </a:r>
          </a:p>
          <a:p>
            <a:pPr lvl="0">
              <a:spcBef>
                <a:spcPts val="0"/>
              </a:spcBef>
              <a:buNone/>
            </a:pPr>
            <a:r>
              <a:rPr lang="en"/>
              <a:t>Ranking should be based on </a:t>
            </a:r>
            <a:r>
              <a:rPr lang="en"/>
              <a:t>popularity</a:t>
            </a:r>
            <a:r>
              <a:rPr lang="en"/>
              <a:t>, sales, and other special awards won</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Popularity</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200000"/>
              </a:lnSpc>
              <a:spcBef>
                <a:spcPts val="0"/>
              </a:spcBef>
            </a:pPr>
            <a:r>
              <a:rPr lang="en"/>
              <a:t>All songs present in our data set were represented in </a:t>
            </a:r>
            <a:r>
              <a:rPr lang="en"/>
              <a:t>at least</a:t>
            </a:r>
            <a:r>
              <a:rPr lang="en"/>
              <a:t> one top hits chart</a:t>
            </a:r>
          </a:p>
          <a:p>
            <a:pPr indent="-228600" lvl="0" marL="457200" rtl="0">
              <a:lnSpc>
                <a:spcPct val="200000"/>
              </a:lnSpc>
              <a:spcBef>
                <a:spcPts val="0"/>
              </a:spcBef>
            </a:pPr>
            <a:r>
              <a:rPr lang="en"/>
              <a:t>Formula for score based on chart ranking = 1+1/ position</a:t>
            </a:r>
          </a:p>
          <a:p>
            <a:pPr indent="-228600" lvl="0" marL="457200" rtl="0">
              <a:lnSpc>
                <a:spcPct val="200000"/>
              </a:lnSpc>
              <a:spcBef>
                <a:spcPts val="0"/>
              </a:spcBef>
            </a:pPr>
            <a:r>
              <a:rPr lang="en"/>
              <a:t>Dealing with multiple chart rankings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Special Awards	</a:t>
            </a:r>
          </a:p>
        </p:txBody>
      </p:sp>
      <p:sp>
        <p:nvSpPr>
          <p:cNvPr id="92" name="Shape 9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200000"/>
              </a:lnSpc>
              <a:spcBef>
                <a:spcPts val="0"/>
              </a:spcBef>
            </a:pPr>
            <a:r>
              <a:rPr lang="en"/>
              <a:t>Awards such as grammys </a:t>
            </a:r>
          </a:p>
          <a:p>
            <a:pPr indent="-228600" lvl="0" marL="457200" rtl="0">
              <a:lnSpc>
                <a:spcPct val="200000"/>
              </a:lnSpc>
              <a:spcBef>
                <a:spcPts val="0"/>
              </a:spcBef>
            </a:pPr>
            <a:r>
              <a:rPr lang="en"/>
              <a:t>Sales awards, multi-platinum, platinum etc.</a:t>
            </a:r>
          </a:p>
          <a:p>
            <a:pPr indent="-228600" lvl="0" marL="457200" rtl="0">
              <a:spcBef>
                <a:spcPts val="0"/>
              </a:spcBef>
            </a:pPr>
            <a:r>
              <a:rPr lang="en"/>
              <a:t>Adding scores together</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Reported Sales</a:t>
            </a:r>
          </a:p>
        </p:txBody>
      </p:sp>
      <p:sp>
        <p:nvSpPr>
          <p:cNvPr id="98" name="Shape 9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200000"/>
              </a:lnSpc>
              <a:spcBef>
                <a:spcPts val="0"/>
              </a:spcBef>
            </a:pPr>
            <a:r>
              <a:rPr lang="en"/>
              <a:t>All songs ordered based on sales</a:t>
            </a:r>
          </a:p>
          <a:p>
            <a:pPr indent="-228600" lvl="0" marL="457200" rtl="0">
              <a:lnSpc>
                <a:spcPct val="200000"/>
              </a:lnSpc>
              <a:spcBef>
                <a:spcPts val="0"/>
              </a:spcBef>
            </a:pPr>
            <a:r>
              <a:rPr lang="en"/>
              <a:t>Ordered list treated like a chart</a:t>
            </a:r>
          </a:p>
          <a:p>
            <a:pPr indent="-228600" lvl="0" marL="457200" rtl="0">
              <a:lnSpc>
                <a:spcPct val="200000"/>
              </a:lnSpc>
              <a:spcBef>
                <a:spcPts val="0"/>
              </a:spcBef>
            </a:pPr>
            <a:r>
              <a:rPr lang="en"/>
              <a:t>Adding all scores together</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Formatting and Using Data</a:t>
            </a:r>
          </a:p>
        </p:txBody>
      </p:sp>
      <p:sp>
        <p:nvSpPr>
          <p:cNvPr id="104" name="Shape 10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200000"/>
              </a:lnSpc>
              <a:spcBef>
                <a:spcPts val="0"/>
              </a:spcBef>
            </a:pPr>
            <a:r>
              <a:rPr lang="en"/>
              <a:t>Separate data set for songs and artists, remove unknowns</a:t>
            </a:r>
          </a:p>
          <a:p>
            <a:pPr indent="-228600" lvl="0" marL="457200" rtl="0">
              <a:lnSpc>
                <a:spcPct val="200000"/>
              </a:lnSpc>
              <a:spcBef>
                <a:spcPts val="0"/>
              </a:spcBef>
            </a:pPr>
            <a:r>
              <a:rPr lang="en"/>
              <a:t>Titles </a:t>
            </a:r>
            <a:r>
              <a:rPr lang="en"/>
              <a:t>lowered</a:t>
            </a:r>
            <a:r>
              <a:rPr lang="en"/>
              <a:t> </a:t>
            </a:r>
            <a:r>
              <a:rPr lang="en"/>
              <a:t>special</a:t>
            </a:r>
            <a:r>
              <a:rPr lang="en"/>
              <a:t> </a:t>
            </a:r>
            <a:r>
              <a:rPr lang="en"/>
              <a:t>symbols</a:t>
            </a:r>
            <a:r>
              <a:rPr lang="en"/>
              <a:t> removed</a:t>
            </a:r>
          </a:p>
          <a:p>
            <a:pPr indent="-228600" lvl="0" marL="457200" rtl="0">
              <a:lnSpc>
                <a:spcPct val="200000"/>
              </a:lnSpc>
              <a:spcBef>
                <a:spcPts val="0"/>
              </a:spcBef>
            </a:pPr>
            <a:r>
              <a:rPr lang="en"/>
              <a:t>Put into function to get count</a:t>
            </a:r>
          </a:p>
          <a:p>
            <a:pPr indent="-228600" lvl="0" marL="457200" rtl="0">
              <a:lnSpc>
                <a:spcPct val="200000"/>
              </a:lnSpc>
              <a:spcBef>
                <a:spcPts val="0"/>
              </a:spcBef>
            </a:pPr>
            <a:r>
              <a:rPr lang="en"/>
              <a:t>Created decades</a:t>
            </a:r>
          </a:p>
          <a:p>
            <a:pPr indent="-228600" lvl="0" marL="457200">
              <a:lnSpc>
                <a:spcPct val="200000"/>
              </a:lnSpc>
              <a:spcBef>
                <a:spcPts val="0"/>
              </a:spcBef>
            </a:pPr>
            <a:r>
              <a:rPr lang="en" u="sng">
                <a:solidFill>
                  <a:schemeClr val="hlink"/>
                </a:solidFill>
                <a:hlinkClick r:id="rId3"/>
              </a:rPr>
              <a:t>https://github.com/MusicProject255/MusicResearch</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