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More about the analysis/”story” than the data itself</a:t>
            </a:r>
          </a:p>
          <a:p>
            <a:pPr indent="-228600" lvl="0" marL="457200" rtl="0">
              <a:spcBef>
                <a:spcPts val="0"/>
              </a:spcBef>
              <a:buChar char="-"/>
            </a:pPr>
            <a:r>
              <a:rPr lang="en"/>
              <a:t>Short recap of first two presentations</a:t>
            </a:r>
          </a:p>
          <a:p>
            <a:pPr indent="-228600" lvl="0" marL="457200" rtl="0">
              <a:spcBef>
                <a:spcPts val="0"/>
              </a:spcBef>
              <a:buChar char="-"/>
            </a:pPr>
            <a:r>
              <a:rPr lang="en"/>
              <a:t>What did we decide to look at?</a:t>
            </a:r>
          </a:p>
          <a:p>
            <a:pPr indent="-228600" lvl="0" marL="457200" rtl="0">
              <a:spcBef>
                <a:spcPts val="0"/>
              </a:spcBef>
              <a:buChar char="-"/>
            </a:pPr>
            <a:r>
              <a:rPr lang="en"/>
              <a:t>How do the graphs help us reach our goal?</a:t>
            </a:r>
          </a:p>
          <a:p>
            <a:pPr indent="-228600" lvl="0" marL="457200" rtl="0">
              <a:spcBef>
                <a:spcPts val="0"/>
              </a:spcBef>
              <a:buChar char="-"/>
            </a:pPr>
            <a:r>
              <a:rPr lang="en"/>
              <a:t>Word analysis graphs</a:t>
            </a:r>
          </a:p>
          <a:p>
            <a:pPr indent="-228600" lvl="0" marL="457200" rtl="0">
              <a:spcBef>
                <a:spcPts val="0"/>
              </a:spcBef>
              <a:buChar char="-"/>
            </a:pPr>
            <a:r>
              <a:rPr lang="en"/>
              <a:t>Mood &amp; genre graphs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These charts show the distribution of moods per decade according to genre. For example, you can see clearly that the majority of “rock” music in the 1960s had an upbeat mood. In</a:t>
            </a:r>
            <a:r>
              <a:rPr lang="en"/>
              <a:t> this visualization higher mood counts mean more music in that genre, which generally corresponds to that genre’s popularity in the specified decade. </a:t>
            </a:r>
          </a:p>
          <a:p>
            <a:pPr lvl="0">
              <a:spcBef>
                <a:spcPts val="0"/>
              </a:spcBef>
              <a:buNone/>
            </a:pPr>
            <a:r>
              <a:t/>
            </a:r>
            <a:endParaRPr/>
          </a:p>
          <a:p>
            <a:pPr lvl="0">
              <a:spcBef>
                <a:spcPts val="0"/>
              </a:spcBef>
              <a:buNone/>
            </a:pPr>
            <a:r>
              <a:rPr lang="en"/>
              <a:t>It is also worth noting that data from the 2010s is only partially complete- it only goes up to 2015 when the decade was half over!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In order to answer questions about the popularity of music, we needed info from a more in-depth source. Scores and z-scores are good, but they don’t tell us what gives a song it’s “groove.” Gracenote provided us with more descriptive aspects of the music through an easy search: put in a song and artist and it will return things like tempo, genre, artist type, and even the mood the song evokes. To make things simple we wrote our own program to access Gracenote, and though we ran into some time issues along the way it still proved to be a key piece of the project.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Things to put here:</a:t>
            </a:r>
          </a:p>
          <a:p>
            <a:pPr lvl="0">
              <a:spcBef>
                <a:spcPts val="0"/>
              </a:spcBef>
              <a:buNone/>
            </a:pPr>
            <a:r>
              <a:rPr lang="en"/>
              <a:t>How long did gathering and cleaning take?</a:t>
            </a:r>
          </a:p>
          <a:p>
            <a:pPr lvl="0">
              <a:spcBef>
                <a:spcPts val="0"/>
              </a:spcBef>
              <a:buNone/>
            </a:pPr>
            <a:r>
              <a:rPr lang="en"/>
              <a:t>What was the most difficult part of each process? The process as a whole?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9.png"/><Relationship Id="rId4" Type="http://schemas.openxmlformats.org/officeDocument/2006/relationships/image" Target="../media/image0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github.com/MusicProject255/MusicResearch"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3.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rtl="0">
              <a:spcBef>
                <a:spcPts val="0"/>
              </a:spcBef>
              <a:buNone/>
            </a:pPr>
            <a:r>
              <a:rPr lang="en"/>
              <a:t>The Final Countdown</a:t>
            </a:r>
          </a:p>
        </p:txBody>
      </p:sp>
      <p:sp>
        <p:nvSpPr>
          <p:cNvPr id="55" name="Shape 55"/>
          <p:cNvSpPr txBox="1"/>
          <p:nvPr>
            <p:ph idx="1" type="subTitle"/>
          </p:nvPr>
        </p:nvSpPr>
        <p:spPr>
          <a:xfrm>
            <a:off x="311700" y="2834125"/>
            <a:ext cx="8520600" cy="9648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t>Collin Smith, Conor Burrows, </a:t>
            </a:r>
          </a:p>
          <a:p>
            <a:pPr lvl="0">
              <a:spcBef>
                <a:spcPts val="0"/>
              </a:spcBef>
              <a:buClr>
                <a:schemeClr val="dk1"/>
              </a:buClr>
              <a:buSzPct val="39285"/>
              <a:buFont typeface="Arial"/>
              <a:buNone/>
            </a:pPr>
            <a:r>
              <a:rPr lang="en"/>
              <a:t>Jake Luedtke, Nicholas Melon</a:t>
            </a:r>
          </a:p>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Genres Through the Years</a:t>
            </a:r>
          </a:p>
        </p:txBody>
      </p:sp>
      <p:pic>
        <p:nvPicPr>
          <p:cNvPr id="117" name="Shape 117"/>
          <p:cNvPicPr preferRelativeResize="0"/>
          <p:nvPr/>
        </p:nvPicPr>
        <p:blipFill>
          <a:blip r:embed="rId3">
            <a:alphaModFix/>
          </a:blip>
          <a:stretch>
            <a:fillRect/>
          </a:stretch>
        </p:blipFill>
        <p:spPr>
          <a:xfrm>
            <a:off x="1542900" y="1017725"/>
            <a:ext cx="6058199" cy="4125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140225"/>
            <a:ext cx="8520600" cy="572700"/>
          </a:xfrm>
          <a:prstGeom prst="rect">
            <a:avLst/>
          </a:prstGeom>
        </p:spPr>
        <p:txBody>
          <a:bodyPr anchorCtr="0" anchor="t" bIns="91425" lIns="91425" rIns="91425" tIns="91425">
            <a:noAutofit/>
          </a:bodyPr>
          <a:lstStyle/>
          <a:p>
            <a:pPr lvl="0" algn="ctr">
              <a:spcBef>
                <a:spcPts val="0"/>
              </a:spcBef>
              <a:buNone/>
            </a:pPr>
            <a:r>
              <a:rPr lang="en"/>
              <a:t>Mood and Genre Through the Years</a:t>
            </a:r>
          </a:p>
        </p:txBody>
      </p:sp>
      <p:pic>
        <p:nvPicPr>
          <p:cNvPr id="123" name="Shape 123"/>
          <p:cNvPicPr preferRelativeResize="0"/>
          <p:nvPr/>
        </p:nvPicPr>
        <p:blipFill>
          <a:blip r:embed="rId3">
            <a:alphaModFix/>
          </a:blip>
          <a:stretch>
            <a:fillRect/>
          </a:stretch>
        </p:blipFill>
        <p:spPr>
          <a:xfrm>
            <a:off x="215887" y="647099"/>
            <a:ext cx="8712218" cy="449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The Gender Gap</a:t>
            </a:r>
          </a:p>
        </p:txBody>
      </p:sp>
      <p:pic>
        <p:nvPicPr>
          <p:cNvPr id="129" name="Shape 129"/>
          <p:cNvPicPr preferRelativeResize="0"/>
          <p:nvPr/>
        </p:nvPicPr>
        <p:blipFill rotWithShape="1">
          <a:blip r:embed="rId3">
            <a:alphaModFix/>
          </a:blip>
          <a:srcRect b="0" l="0" r="8800" t="0"/>
          <a:stretch/>
        </p:blipFill>
        <p:spPr>
          <a:xfrm>
            <a:off x="4666575" y="1017725"/>
            <a:ext cx="4477424" cy="3343450"/>
          </a:xfrm>
          <a:prstGeom prst="rect">
            <a:avLst/>
          </a:prstGeom>
          <a:noFill/>
          <a:ln>
            <a:noFill/>
          </a:ln>
        </p:spPr>
      </p:pic>
      <p:pic>
        <p:nvPicPr>
          <p:cNvPr id="130" name="Shape 130"/>
          <p:cNvPicPr preferRelativeResize="0"/>
          <p:nvPr/>
        </p:nvPicPr>
        <p:blipFill rotWithShape="1">
          <a:blip r:embed="rId4">
            <a:alphaModFix/>
          </a:blip>
          <a:srcRect b="0" l="0" r="8800" t="0"/>
          <a:stretch/>
        </p:blipFill>
        <p:spPr>
          <a:xfrm>
            <a:off x="0" y="1017718"/>
            <a:ext cx="4477424" cy="334345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pic>
        <p:nvPicPr>
          <p:cNvPr id="135" name="Shape 135"/>
          <p:cNvPicPr preferRelativeResize="0"/>
          <p:nvPr/>
        </p:nvPicPr>
        <p:blipFill rotWithShape="1">
          <a:blip r:embed="rId3">
            <a:alphaModFix/>
          </a:blip>
          <a:srcRect b="0" l="0" r="8800" t="0"/>
          <a:stretch/>
        </p:blipFill>
        <p:spPr>
          <a:xfrm>
            <a:off x="0" y="1017725"/>
            <a:ext cx="4477424" cy="3343450"/>
          </a:xfrm>
          <a:prstGeom prst="rect">
            <a:avLst/>
          </a:prstGeom>
          <a:noFill/>
          <a:ln>
            <a:noFill/>
          </a:ln>
        </p:spPr>
      </p:pic>
      <p:pic>
        <p:nvPicPr>
          <p:cNvPr id="136" name="Shape 136"/>
          <p:cNvPicPr preferRelativeResize="0"/>
          <p:nvPr/>
        </p:nvPicPr>
        <p:blipFill rotWithShape="1">
          <a:blip r:embed="rId4">
            <a:alphaModFix/>
          </a:blip>
          <a:srcRect b="0" l="0" r="8800" t="0"/>
          <a:stretch/>
        </p:blipFill>
        <p:spPr>
          <a:xfrm>
            <a:off x="4666575" y="1017725"/>
            <a:ext cx="4477424" cy="3343450"/>
          </a:xfrm>
          <a:prstGeom prst="rect">
            <a:avLst/>
          </a:prstGeom>
          <a:noFill/>
          <a:ln>
            <a:noFill/>
          </a:ln>
        </p:spPr>
      </p:pic>
      <p:sp>
        <p:nvSpPr>
          <p:cNvPr id="137" name="Shape 13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The Gender Gap: Pop</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The Gender Gap: Rock</a:t>
            </a:r>
          </a:p>
        </p:txBody>
      </p:sp>
      <p:pic>
        <p:nvPicPr>
          <p:cNvPr id="143" name="Shape 143"/>
          <p:cNvPicPr preferRelativeResize="0"/>
          <p:nvPr/>
        </p:nvPicPr>
        <p:blipFill rotWithShape="1">
          <a:blip r:embed="rId3">
            <a:alphaModFix/>
          </a:blip>
          <a:srcRect b="0" l="0" r="8800" t="0"/>
          <a:stretch/>
        </p:blipFill>
        <p:spPr>
          <a:xfrm>
            <a:off x="0" y="1017725"/>
            <a:ext cx="4477424" cy="3343450"/>
          </a:xfrm>
          <a:prstGeom prst="rect">
            <a:avLst/>
          </a:prstGeom>
          <a:noFill/>
          <a:ln>
            <a:noFill/>
          </a:ln>
        </p:spPr>
      </p:pic>
      <p:pic>
        <p:nvPicPr>
          <p:cNvPr id="144" name="Shape 144"/>
          <p:cNvPicPr preferRelativeResize="0"/>
          <p:nvPr/>
        </p:nvPicPr>
        <p:blipFill rotWithShape="1">
          <a:blip r:embed="rId4">
            <a:alphaModFix/>
          </a:blip>
          <a:srcRect b="0" l="0" r="8800" t="0"/>
          <a:stretch/>
        </p:blipFill>
        <p:spPr>
          <a:xfrm>
            <a:off x="4666575" y="1017725"/>
            <a:ext cx="4477424" cy="3343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Predictive modeling	</a:t>
            </a:r>
          </a:p>
        </p:txBody>
      </p:sp>
      <p:sp>
        <p:nvSpPr>
          <p:cNvPr id="150" name="Shape 15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200000"/>
              </a:lnSpc>
              <a:spcBef>
                <a:spcPts val="0"/>
              </a:spcBef>
            </a:pPr>
            <a:r>
              <a:rPr lang="en"/>
              <a:t>Can we predict the genre of a song based on score, year, and tempo</a:t>
            </a:r>
          </a:p>
          <a:p>
            <a:pPr indent="-228600" lvl="0" marL="457200" rtl="0">
              <a:lnSpc>
                <a:spcPct val="200000"/>
              </a:lnSpc>
              <a:spcBef>
                <a:spcPts val="0"/>
              </a:spcBef>
            </a:pPr>
            <a:r>
              <a:rPr lang="en"/>
              <a:t>How about just score and year</a:t>
            </a:r>
          </a:p>
          <a:p>
            <a:pPr indent="-228600" lvl="0" marL="457200" rtl="0">
              <a:lnSpc>
                <a:spcPct val="200000"/>
              </a:lnSpc>
              <a:spcBef>
                <a:spcPts val="0"/>
              </a:spcBef>
            </a:pPr>
            <a:r>
              <a:rPr lang="en"/>
              <a:t>What is KNN modeling</a:t>
            </a:r>
          </a:p>
          <a:p>
            <a:pPr indent="-228600" lvl="0" marL="457200" rtl="0">
              <a:lnSpc>
                <a:spcPct val="200000"/>
              </a:lnSpc>
              <a:spcBef>
                <a:spcPts val="0"/>
              </a:spcBef>
            </a:pPr>
            <a:r>
              <a:rPr lang="en"/>
              <a:t>Our </a:t>
            </a:r>
            <a:r>
              <a:rPr lang="en"/>
              <a:t>success</a:t>
            </a:r>
            <a:r>
              <a:rPr lang="en"/>
              <a:t> rate</a:t>
            </a:r>
          </a:p>
        </p:txBody>
      </p:sp>
      <p:pic>
        <p:nvPicPr>
          <p:cNvPr id="151" name="Shape 151"/>
          <p:cNvPicPr preferRelativeResize="0"/>
          <p:nvPr/>
        </p:nvPicPr>
        <p:blipFill>
          <a:blip r:embed="rId3">
            <a:alphaModFix/>
          </a:blip>
          <a:stretch>
            <a:fillRect/>
          </a:stretch>
        </p:blipFill>
        <p:spPr>
          <a:xfrm>
            <a:off x="4227850" y="2081900"/>
            <a:ext cx="4421299" cy="2486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Implications of the model</a:t>
            </a:r>
          </a:p>
        </p:txBody>
      </p:sp>
      <p:sp>
        <p:nvSpPr>
          <p:cNvPr id="157" name="Shape 15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200000"/>
              </a:lnSpc>
              <a:spcBef>
                <a:spcPts val="0"/>
              </a:spcBef>
            </a:pPr>
            <a:r>
              <a:rPr lang="en"/>
              <a:t>Songs of similar genre got similar scores in the same year</a:t>
            </a:r>
          </a:p>
          <a:p>
            <a:pPr indent="-228600" lvl="0" marL="457200" rtl="0">
              <a:lnSpc>
                <a:spcPct val="200000"/>
              </a:lnSpc>
              <a:spcBef>
                <a:spcPts val="0"/>
              </a:spcBef>
            </a:pPr>
            <a:r>
              <a:rPr lang="en"/>
              <a:t>Tempo appears not to affect the genre a song is grouped into</a:t>
            </a:r>
          </a:p>
          <a:p>
            <a:pPr indent="-228600" lvl="0" marL="457200" rtl="0">
              <a:lnSpc>
                <a:spcPct val="200000"/>
              </a:lnSpc>
              <a:spcBef>
                <a:spcPts val="0"/>
              </a:spcBef>
            </a:pPr>
            <a:r>
              <a:rPr lang="en"/>
              <a:t>Attempts to predict score</a:t>
            </a:r>
          </a:p>
        </p:txBody>
      </p:sp>
      <p:pic>
        <p:nvPicPr>
          <p:cNvPr descr="Screenshot (1).png" id="158" name="Shape 158"/>
          <p:cNvPicPr preferRelativeResize="0"/>
          <p:nvPr/>
        </p:nvPicPr>
        <p:blipFill>
          <a:blip r:embed="rId3">
            <a:alphaModFix/>
          </a:blip>
          <a:stretch>
            <a:fillRect/>
          </a:stretch>
        </p:blipFill>
        <p:spPr>
          <a:xfrm>
            <a:off x="3640749" y="2149099"/>
            <a:ext cx="5236850" cy="26833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Word analysis</a:t>
            </a:r>
          </a:p>
        </p:txBody>
      </p:sp>
      <p:sp>
        <p:nvSpPr>
          <p:cNvPr id="164" name="Shape 16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200000"/>
              </a:lnSpc>
              <a:spcBef>
                <a:spcPts val="0"/>
              </a:spcBef>
            </a:pPr>
            <a:r>
              <a:rPr lang="en"/>
              <a:t>Wanted to see if certain words had affect on its popularity</a:t>
            </a:r>
          </a:p>
          <a:p>
            <a:pPr indent="-228600" lvl="0" marL="457200" rtl="0">
              <a:lnSpc>
                <a:spcPct val="200000"/>
              </a:lnSpc>
              <a:spcBef>
                <a:spcPts val="0"/>
              </a:spcBef>
            </a:pPr>
            <a:r>
              <a:rPr lang="en"/>
              <a:t>Also what words where use in specific genres/moods</a:t>
            </a:r>
          </a:p>
          <a:p>
            <a:pPr indent="-228600" lvl="0" marL="457200" rtl="0">
              <a:lnSpc>
                <a:spcPct val="200000"/>
              </a:lnSpc>
              <a:spcBef>
                <a:spcPts val="0"/>
              </a:spcBef>
            </a:pPr>
            <a:r>
              <a:rPr lang="en"/>
              <a:t>First looked at count for the 48000 dataset</a:t>
            </a:r>
          </a:p>
          <a:p>
            <a:pPr indent="-228600" lvl="0" marL="457200" rtl="0">
              <a:lnSpc>
                <a:spcPct val="200000"/>
              </a:lnSpc>
              <a:spcBef>
                <a:spcPts val="0"/>
              </a:spcBef>
            </a:pPr>
            <a:r>
              <a:rPr lang="en"/>
              <a:t>Got an average score for each word</a:t>
            </a:r>
          </a:p>
          <a:p>
            <a:pPr indent="-228600" lvl="0" marL="457200" rtl="0">
              <a:lnSpc>
                <a:spcPct val="200000"/>
              </a:lnSpc>
              <a:spcBef>
                <a:spcPts val="0"/>
              </a:spcBef>
            </a:pPr>
            <a:r>
              <a:rPr lang="en"/>
              <a:t>Not enough meta data</a:t>
            </a:r>
          </a:p>
        </p:txBody>
      </p:sp>
      <p:pic>
        <p:nvPicPr>
          <p:cNvPr descr="Image result for magnifying glass on word" id="165" name="Shape 165"/>
          <p:cNvPicPr preferRelativeResize="0"/>
          <p:nvPr/>
        </p:nvPicPr>
        <p:blipFill>
          <a:blip r:embed="rId3">
            <a:alphaModFix/>
          </a:blip>
          <a:stretch>
            <a:fillRect/>
          </a:stretch>
        </p:blipFill>
        <p:spPr>
          <a:xfrm>
            <a:off x="5559050" y="2486950"/>
            <a:ext cx="3110175" cy="24406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Word analysis: Average Scores</a:t>
            </a:r>
          </a:p>
        </p:txBody>
      </p:sp>
      <p:pic>
        <p:nvPicPr>
          <p:cNvPr id="171" name="Shape 171"/>
          <p:cNvPicPr preferRelativeResize="0"/>
          <p:nvPr/>
        </p:nvPicPr>
        <p:blipFill>
          <a:blip r:embed="rId3">
            <a:alphaModFix/>
          </a:blip>
          <a:stretch>
            <a:fillRect/>
          </a:stretch>
        </p:blipFill>
        <p:spPr>
          <a:xfrm>
            <a:off x="793387" y="1017725"/>
            <a:ext cx="7557224" cy="39002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77" name="Shape 17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78" name="Shape 178"/>
          <p:cNvPicPr preferRelativeResize="0"/>
          <p:nvPr/>
        </p:nvPicPr>
        <p:blipFill>
          <a:blip r:embed="rId3">
            <a:alphaModFix/>
          </a:blip>
          <a:stretch>
            <a:fillRect/>
          </a:stretch>
        </p:blipFill>
        <p:spPr>
          <a:xfrm>
            <a:off x="129375" y="148787"/>
            <a:ext cx="8885249" cy="4845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Initial Goals</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200000"/>
              </a:lnSpc>
              <a:spcBef>
                <a:spcPts val="0"/>
              </a:spcBef>
            </a:pPr>
            <a:r>
              <a:rPr lang="en"/>
              <a:t>What genres have the most hits?</a:t>
            </a:r>
          </a:p>
          <a:p>
            <a:pPr indent="-228600" lvl="0" marL="457200" rtl="0">
              <a:lnSpc>
                <a:spcPct val="200000"/>
              </a:lnSpc>
              <a:spcBef>
                <a:spcPts val="0"/>
              </a:spcBef>
            </a:pPr>
            <a:r>
              <a:rPr lang="en"/>
              <a:t>Does the content of song title or artist name make a difference?</a:t>
            </a:r>
          </a:p>
          <a:p>
            <a:pPr indent="-228600" lvl="0" marL="457200" rtl="0">
              <a:lnSpc>
                <a:spcPct val="200000"/>
              </a:lnSpc>
              <a:spcBef>
                <a:spcPts val="0"/>
              </a:spcBef>
            </a:pPr>
            <a:r>
              <a:rPr lang="en"/>
              <a:t>How have these trends changed over time? </a:t>
            </a:r>
          </a:p>
        </p:txBody>
      </p:sp>
      <p:pic>
        <p:nvPicPr>
          <p:cNvPr descr="Image result for #goals" id="62" name="Shape 62"/>
          <p:cNvPicPr preferRelativeResize="0"/>
          <p:nvPr/>
        </p:nvPicPr>
        <p:blipFill>
          <a:blip r:embed="rId3">
            <a:alphaModFix/>
          </a:blip>
          <a:stretch>
            <a:fillRect/>
          </a:stretch>
        </p:blipFill>
        <p:spPr>
          <a:xfrm>
            <a:off x="2991887" y="2859799"/>
            <a:ext cx="3160224" cy="2114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pic>
        <p:nvPicPr>
          <p:cNvPr id="183" name="Shape 183"/>
          <p:cNvPicPr preferRelativeResize="0"/>
          <p:nvPr/>
        </p:nvPicPr>
        <p:blipFill>
          <a:blip r:embed="rId3">
            <a:alphaModFix/>
          </a:blip>
          <a:stretch>
            <a:fillRect/>
          </a:stretch>
        </p:blipFill>
        <p:spPr>
          <a:xfrm>
            <a:off x="793400" y="1017725"/>
            <a:ext cx="7557200" cy="3900275"/>
          </a:xfrm>
          <a:prstGeom prst="rect">
            <a:avLst/>
          </a:prstGeom>
          <a:noFill/>
          <a:ln>
            <a:noFill/>
          </a:ln>
        </p:spPr>
      </p:pic>
      <p:sp>
        <p:nvSpPr>
          <p:cNvPr id="184" name="Shape 18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Word analysis: Average Scores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90" name="Shape 19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91" name="Shape 191"/>
          <p:cNvPicPr preferRelativeResize="0"/>
          <p:nvPr/>
        </p:nvPicPr>
        <p:blipFill>
          <a:blip r:embed="rId3">
            <a:alphaModFix/>
          </a:blip>
          <a:stretch>
            <a:fillRect/>
          </a:stretch>
        </p:blipFill>
        <p:spPr>
          <a:xfrm>
            <a:off x="225462" y="201199"/>
            <a:ext cx="8693073" cy="47410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97" name="Shape 19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98" name="Shape 198"/>
          <p:cNvPicPr preferRelativeResize="0"/>
          <p:nvPr/>
        </p:nvPicPr>
        <p:blipFill>
          <a:blip r:embed="rId3">
            <a:alphaModFix/>
          </a:blip>
          <a:stretch>
            <a:fillRect/>
          </a:stretch>
        </p:blipFill>
        <p:spPr>
          <a:xfrm>
            <a:off x="219175" y="197762"/>
            <a:ext cx="8705651" cy="47479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Word Analysis Cont.</a:t>
            </a:r>
          </a:p>
        </p:txBody>
      </p:sp>
      <p:sp>
        <p:nvSpPr>
          <p:cNvPr id="204" name="Shape 204"/>
          <p:cNvSpPr txBox="1"/>
          <p:nvPr>
            <p:ph idx="1" type="body"/>
          </p:nvPr>
        </p:nvSpPr>
        <p:spPr>
          <a:xfrm>
            <a:off x="311700" y="1215825"/>
            <a:ext cx="8520600" cy="3416400"/>
          </a:xfrm>
          <a:prstGeom prst="rect">
            <a:avLst/>
          </a:prstGeom>
        </p:spPr>
        <p:txBody>
          <a:bodyPr anchorCtr="0" anchor="t" bIns="91425" lIns="91425" rIns="91425" tIns="91425">
            <a:noAutofit/>
          </a:bodyPr>
          <a:lstStyle/>
          <a:p>
            <a:pPr indent="-228600" lvl="0" marL="457200" rtl="0">
              <a:lnSpc>
                <a:spcPct val="200000"/>
              </a:lnSpc>
              <a:spcBef>
                <a:spcPts val="0"/>
              </a:spcBef>
            </a:pPr>
            <a:r>
              <a:rPr lang="en"/>
              <a:t>Made word count for top 5000</a:t>
            </a:r>
          </a:p>
          <a:p>
            <a:pPr indent="-228600" lvl="0" marL="457200" rtl="0">
              <a:lnSpc>
                <a:spcPct val="200000"/>
              </a:lnSpc>
              <a:spcBef>
                <a:spcPts val="0"/>
              </a:spcBef>
            </a:pPr>
            <a:r>
              <a:rPr lang="en"/>
              <a:t>Once metadata was acquired </a:t>
            </a:r>
            <a:r>
              <a:rPr lang="en"/>
              <a:t>analyzed</a:t>
            </a:r>
            <a:r>
              <a:rPr lang="en"/>
              <a:t> that</a:t>
            </a:r>
          </a:p>
          <a:p>
            <a:pPr indent="-228600" lvl="0" marL="457200" rtl="0">
              <a:lnSpc>
                <a:spcPct val="200000"/>
              </a:lnSpc>
              <a:spcBef>
                <a:spcPts val="0"/>
              </a:spcBef>
            </a:pPr>
            <a:r>
              <a:rPr lang="en"/>
              <a:t>Definitions</a:t>
            </a:r>
            <a:r>
              <a:rPr lang="en"/>
              <a:t> for words matched genre/mood</a:t>
            </a:r>
          </a:p>
        </p:txBody>
      </p:sp>
      <p:pic>
        <p:nvPicPr>
          <p:cNvPr descr="Image result for word analysis" id="205" name="Shape 205"/>
          <p:cNvPicPr preferRelativeResize="0"/>
          <p:nvPr/>
        </p:nvPicPr>
        <p:blipFill>
          <a:blip r:embed="rId3">
            <a:alphaModFix/>
          </a:blip>
          <a:stretch>
            <a:fillRect/>
          </a:stretch>
        </p:blipFill>
        <p:spPr>
          <a:xfrm>
            <a:off x="2946687" y="2837500"/>
            <a:ext cx="3250625" cy="21315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Dashboard and Shiny App</a:t>
            </a:r>
          </a:p>
        </p:txBody>
      </p:sp>
      <p:sp>
        <p:nvSpPr>
          <p:cNvPr id="211" name="Shape 21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200000"/>
              </a:lnSpc>
              <a:spcBef>
                <a:spcPts val="0"/>
              </a:spcBef>
            </a:pPr>
            <a:r>
              <a:rPr lang="en"/>
              <a:t>Dashboard contains searchable list</a:t>
            </a:r>
          </a:p>
          <a:p>
            <a:pPr indent="-228600" lvl="0" marL="457200" rtl="0">
              <a:lnSpc>
                <a:spcPct val="200000"/>
              </a:lnSpc>
              <a:spcBef>
                <a:spcPts val="0"/>
              </a:spcBef>
            </a:pPr>
            <a:r>
              <a:rPr lang="en"/>
              <a:t>Contains the average data for each word</a:t>
            </a:r>
          </a:p>
          <a:p>
            <a:pPr indent="-228600" lvl="0" marL="457200">
              <a:lnSpc>
                <a:spcPct val="200000"/>
              </a:lnSpc>
              <a:spcBef>
                <a:spcPts val="0"/>
              </a:spcBef>
            </a:pPr>
            <a:r>
              <a:rPr lang="en"/>
              <a:t>Shiny plots scores by year for user selected genre and mood</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Conclusions</a:t>
            </a:r>
          </a:p>
        </p:txBody>
      </p:sp>
      <p:sp>
        <p:nvSpPr>
          <p:cNvPr id="217" name="Shape 217"/>
          <p:cNvSpPr txBox="1"/>
          <p:nvPr>
            <p:ph idx="1" type="body"/>
          </p:nvPr>
        </p:nvSpPr>
        <p:spPr>
          <a:xfrm>
            <a:off x="311700" y="1163800"/>
            <a:ext cx="8520600" cy="3416400"/>
          </a:xfrm>
          <a:prstGeom prst="rect">
            <a:avLst/>
          </a:prstGeom>
        </p:spPr>
        <p:txBody>
          <a:bodyPr anchorCtr="0" anchor="t" bIns="91425" lIns="91425" rIns="91425" tIns="91425">
            <a:noAutofit/>
          </a:bodyPr>
          <a:lstStyle/>
          <a:p>
            <a:pPr indent="-228600" lvl="0" marL="457200" rtl="0">
              <a:lnSpc>
                <a:spcPct val="200000"/>
              </a:lnSpc>
              <a:spcBef>
                <a:spcPts val="0"/>
              </a:spcBef>
            </a:pPr>
            <a:r>
              <a:rPr lang="en"/>
              <a:t>Trends in music taste have changed</a:t>
            </a:r>
          </a:p>
          <a:p>
            <a:pPr indent="-228600" lvl="0" marL="457200" rtl="0">
              <a:lnSpc>
                <a:spcPct val="200000"/>
              </a:lnSpc>
              <a:spcBef>
                <a:spcPts val="0"/>
              </a:spcBef>
            </a:pPr>
            <a:r>
              <a:rPr lang="en"/>
              <a:t>Songs in general have become more energetic (empowering, upbeat)</a:t>
            </a:r>
          </a:p>
          <a:p>
            <a:pPr indent="-228600" lvl="0" marL="457200" rtl="0">
              <a:lnSpc>
                <a:spcPct val="200000"/>
              </a:lnSpc>
              <a:spcBef>
                <a:spcPts val="0"/>
              </a:spcBef>
            </a:pPr>
            <a:r>
              <a:rPr lang="en"/>
              <a:t>A </a:t>
            </a:r>
            <a:r>
              <a:rPr lang="en"/>
              <a:t>word's</a:t>
            </a:r>
            <a:r>
              <a:rPr lang="en"/>
              <a:t> </a:t>
            </a:r>
            <a:r>
              <a:rPr lang="en"/>
              <a:t>definition (usually)</a:t>
            </a:r>
            <a:r>
              <a:rPr lang="en"/>
              <a:t> reflects its mood</a:t>
            </a:r>
          </a:p>
          <a:p>
            <a:pPr indent="-228600" lvl="0" marL="457200" rtl="0">
              <a:lnSpc>
                <a:spcPct val="200000"/>
              </a:lnSpc>
              <a:spcBef>
                <a:spcPts val="0"/>
              </a:spcBef>
            </a:pPr>
            <a:r>
              <a:rPr lang="en"/>
              <a:t>Little correlation between word and its popularity</a:t>
            </a:r>
          </a:p>
          <a:p>
            <a:pPr indent="-228600" lvl="0" marL="457200" rtl="0">
              <a:lnSpc>
                <a:spcPct val="200000"/>
              </a:lnSpc>
              <a:spcBef>
                <a:spcPts val="0"/>
              </a:spcBef>
            </a:pPr>
            <a:r>
              <a:rPr lang="en" u="sng">
                <a:solidFill>
                  <a:schemeClr val="hlink"/>
                </a:solidFill>
                <a:hlinkClick r:id="rId3"/>
              </a:rPr>
              <a:t>https://github.com/MusicProject255/MusicResearch</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For the future</a:t>
            </a:r>
          </a:p>
        </p:txBody>
      </p:sp>
      <p:sp>
        <p:nvSpPr>
          <p:cNvPr id="223" name="Shape 22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200000"/>
              </a:lnSpc>
              <a:spcBef>
                <a:spcPts val="0"/>
              </a:spcBef>
            </a:pPr>
            <a:r>
              <a:rPr lang="en"/>
              <a:t>Create an accurate regression to predict the score of a song</a:t>
            </a:r>
          </a:p>
          <a:p>
            <a:pPr indent="-228600" lvl="0" marL="457200" rtl="0">
              <a:lnSpc>
                <a:spcPct val="200000"/>
              </a:lnSpc>
              <a:spcBef>
                <a:spcPts val="0"/>
              </a:spcBef>
            </a:pPr>
            <a:r>
              <a:rPr lang="en"/>
              <a:t>Add more songs to the dataset</a:t>
            </a:r>
          </a:p>
          <a:p>
            <a:pPr indent="-228600" lvl="0" marL="457200">
              <a:lnSpc>
                <a:spcPct val="200000"/>
              </a:lnSpc>
              <a:spcBef>
                <a:spcPts val="0"/>
              </a:spcBef>
            </a:pPr>
            <a:r>
              <a:rPr lang="en"/>
              <a:t>Acquire</a:t>
            </a:r>
            <a:r>
              <a:rPr lang="en"/>
              <a:t> more </a:t>
            </a:r>
            <a:r>
              <a:rPr lang="en"/>
              <a:t>metadata</a:t>
            </a:r>
            <a:r>
              <a:rPr lang="en"/>
              <a:t> for songs</a:t>
            </a:r>
          </a:p>
        </p:txBody>
      </p:sp>
      <p:pic>
        <p:nvPicPr>
          <p:cNvPr descr="Image result for future" id="224" name="Shape 224"/>
          <p:cNvPicPr preferRelativeResize="0"/>
          <p:nvPr/>
        </p:nvPicPr>
        <p:blipFill>
          <a:blip r:embed="rId3">
            <a:alphaModFix/>
          </a:blip>
          <a:stretch>
            <a:fillRect/>
          </a:stretch>
        </p:blipFill>
        <p:spPr>
          <a:xfrm>
            <a:off x="1305037" y="2865549"/>
            <a:ext cx="6533925" cy="2079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311700" y="1824150"/>
            <a:ext cx="8520600" cy="572700"/>
          </a:xfrm>
          <a:prstGeom prst="rect">
            <a:avLst/>
          </a:prstGeom>
        </p:spPr>
        <p:txBody>
          <a:bodyPr anchorCtr="0" anchor="t" bIns="91425" lIns="91425" rIns="91425" tIns="91425">
            <a:noAutofit/>
          </a:bodyPr>
          <a:lstStyle/>
          <a:p>
            <a:pPr lvl="0" algn="ctr">
              <a:spcBef>
                <a:spcPts val="0"/>
              </a:spcBef>
              <a:buNone/>
            </a:pPr>
            <a:r>
              <a:rPr lang="en" sz="6000"/>
              <a:t>Questions?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Meet the Band</a:t>
            </a:r>
          </a:p>
        </p:txBody>
      </p:sp>
      <p:sp>
        <p:nvSpPr>
          <p:cNvPr id="68" name="Shape 6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Conor Burrows - Metadata collection and balalaika</a:t>
            </a:r>
          </a:p>
          <a:p>
            <a:pPr lvl="0">
              <a:spcBef>
                <a:spcPts val="0"/>
              </a:spcBef>
              <a:buNone/>
            </a:pPr>
            <a:r>
              <a:rPr lang="en"/>
              <a:t>Jake Luedtke - Word analysis and </a:t>
            </a:r>
            <a:r>
              <a:rPr lang="en"/>
              <a:t>didgeridoo</a:t>
            </a:r>
          </a:p>
          <a:p>
            <a:pPr lvl="0">
              <a:spcBef>
                <a:spcPts val="0"/>
              </a:spcBef>
              <a:buNone/>
            </a:pPr>
            <a:r>
              <a:rPr lang="en"/>
              <a:t>Nicholas Melon - Predictive modeling and gusli</a:t>
            </a:r>
          </a:p>
          <a:p>
            <a:pPr lvl="0">
              <a:spcBef>
                <a:spcPts val="0"/>
              </a:spcBef>
              <a:buNone/>
            </a:pPr>
            <a:r>
              <a:rPr lang="en"/>
              <a:t>Collin Smith - Data cleaning, graphing, and gongs</a:t>
            </a:r>
          </a:p>
        </p:txBody>
      </p:sp>
      <p:pic>
        <p:nvPicPr>
          <p:cNvPr descr="Image result for band" id="69" name="Shape 69"/>
          <p:cNvPicPr preferRelativeResize="0"/>
          <p:nvPr/>
        </p:nvPicPr>
        <p:blipFill>
          <a:blip r:embed="rId3">
            <a:alphaModFix/>
          </a:blip>
          <a:stretch>
            <a:fillRect/>
          </a:stretch>
        </p:blipFill>
        <p:spPr>
          <a:xfrm>
            <a:off x="6160900" y="1894137"/>
            <a:ext cx="2385225" cy="2385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Our Data Sources:</a:t>
            </a:r>
          </a:p>
        </p:txBody>
      </p:sp>
      <p:sp>
        <p:nvSpPr>
          <p:cNvPr id="75" name="Shape 7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200000"/>
              </a:lnSpc>
              <a:spcBef>
                <a:spcPts val="0"/>
              </a:spcBef>
            </a:pPr>
            <a:r>
              <a:rPr lang="en"/>
              <a:t>Tsort.info - lists tens of thousands of songs from 1900-2007 (and limited data up to 2016)</a:t>
            </a:r>
          </a:p>
          <a:p>
            <a:pPr indent="-228600" lvl="0" marL="457200" rtl="0">
              <a:lnSpc>
                <a:spcPct val="200000"/>
              </a:lnSpc>
              <a:spcBef>
                <a:spcPts val="0"/>
              </a:spcBef>
            </a:pPr>
            <a:r>
              <a:rPr lang="en"/>
              <a:t>Assigns a score based on song chart positions</a:t>
            </a:r>
          </a:p>
          <a:p>
            <a:pPr indent="-228600" lvl="0" marL="457200" rtl="0">
              <a:lnSpc>
                <a:spcPct val="200000"/>
              </a:lnSpc>
              <a:spcBef>
                <a:spcPts val="0"/>
              </a:spcBef>
            </a:pPr>
            <a:r>
              <a:rPr lang="en"/>
              <a:t>Uses 132 source charts from all over the world </a:t>
            </a:r>
          </a:p>
          <a:p>
            <a:pPr lvl="0">
              <a:lnSpc>
                <a:spcPct val="200000"/>
              </a:lnSpc>
              <a:spcBef>
                <a:spcPts val="0"/>
              </a:spcBef>
              <a:buNone/>
            </a:pPr>
            <a:r>
              <a:t/>
            </a:r>
            <a:endParaRPr/>
          </a:p>
        </p:txBody>
      </p:sp>
      <p:pic>
        <p:nvPicPr>
          <p:cNvPr id="76" name="Shape 76"/>
          <p:cNvPicPr preferRelativeResize="0"/>
          <p:nvPr/>
        </p:nvPicPr>
        <p:blipFill>
          <a:blip r:embed="rId3">
            <a:alphaModFix/>
          </a:blip>
          <a:stretch>
            <a:fillRect/>
          </a:stretch>
        </p:blipFill>
        <p:spPr>
          <a:xfrm>
            <a:off x="3027850" y="440875"/>
            <a:ext cx="1905000" cy="618349"/>
          </a:xfrm>
          <a:prstGeom prst="rect">
            <a:avLst/>
          </a:prstGeom>
          <a:noFill/>
          <a:ln>
            <a:noFill/>
          </a:ln>
        </p:spPr>
      </p:pic>
      <p:pic>
        <p:nvPicPr>
          <p:cNvPr descr="Image result for data source" id="77" name="Shape 77"/>
          <p:cNvPicPr preferRelativeResize="0"/>
          <p:nvPr/>
        </p:nvPicPr>
        <p:blipFill>
          <a:blip r:embed="rId4">
            <a:alphaModFix/>
          </a:blip>
          <a:stretch>
            <a:fillRect/>
          </a:stretch>
        </p:blipFill>
        <p:spPr>
          <a:xfrm>
            <a:off x="2916562" y="3300874"/>
            <a:ext cx="3310875" cy="1740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Data collection and Scoring</a:t>
            </a:r>
          </a:p>
        </p:txBody>
      </p:sp>
      <p:sp>
        <p:nvSpPr>
          <p:cNvPr id="83" name="Shape 8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All songs in our dataset have been collected from “hit charts” around the world</a:t>
            </a:r>
          </a:p>
          <a:p>
            <a:pPr indent="-228600" lvl="0" marL="457200" rtl="0">
              <a:spcBef>
                <a:spcPts val="0"/>
              </a:spcBef>
            </a:pPr>
            <a:r>
              <a:rPr lang="en"/>
              <a:t>Scoring Chart position</a:t>
            </a:r>
          </a:p>
          <a:p>
            <a:pPr indent="-228600" lvl="1" marL="914400" rtl="0">
              <a:lnSpc>
                <a:spcPct val="100000"/>
              </a:lnSpc>
              <a:spcBef>
                <a:spcPts val="0"/>
              </a:spcBef>
              <a:spcAft>
                <a:spcPts val="0"/>
              </a:spcAft>
            </a:pPr>
            <a:r>
              <a:rPr lang="en"/>
              <a:t>1 + (1/x) = Score</a:t>
            </a:r>
          </a:p>
          <a:p>
            <a:pPr indent="-228600" lvl="0" marL="457200" rtl="0">
              <a:spcBef>
                <a:spcPts val="0"/>
              </a:spcBef>
            </a:pPr>
            <a:r>
              <a:rPr lang="en"/>
              <a:t>Dealing with reported sales</a:t>
            </a:r>
          </a:p>
          <a:p>
            <a:pPr indent="-228600" lvl="1" marL="914400" rtl="0">
              <a:spcBef>
                <a:spcPts val="0"/>
              </a:spcBef>
            </a:pPr>
            <a:r>
              <a:rPr lang="en"/>
              <a:t>List of all song in order of sales</a:t>
            </a:r>
          </a:p>
          <a:p>
            <a:pPr indent="-228600" lvl="1" marL="914400" rtl="0">
              <a:lnSpc>
                <a:spcPct val="100000"/>
              </a:lnSpc>
              <a:spcBef>
                <a:spcPts val="0"/>
              </a:spcBef>
              <a:spcAft>
                <a:spcPts val="0"/>
              </a:spcAft>
            </a:pPr>
            <a:r>
              <a:rPr lang="en"/>
              <a:t>1 + (1/x) = Score</a:t>
            </a:r>
          </a:p>
          <a:p>
            <a:pPr indent="-228600" lvl="0" marL="457200" rtl="0">
              <a:lnSpc>
                <a:spcPct val="100000"/>
              </a:lnSpc>
              <a:spcBef>
                <a:spcPts val="0"/>
              </a:spcBef>
              <a:spcAft>
                <a:spcPts val="0"/>
              </a:spcAft>
            </a:pPr>
            <a:r>
              <a:rPr lang="en"/>
              <a:t>All scores were simply added together to receive a final score</a:t>
            </a:r>
          </a:p>
        </p:txBody>
      </p:sp>
      <p:pic>
        <p:nvPicPr>
          <p:cNvPr descr="Image result for data collection" id="84" name="Shape 84"/>
          <p:cNvPicPr preferRelativeResize="0"/>
          <p:nvPr/>
        </p:nvPicPr>
        <p:blipFill>
          <a:blip r:embed="rId3">
            <a:alphaModFix/>
          </a:blip>
          <a:stretch>
            <a:fillRect/>
          </a:stretch>
        </p:blipFill>
        <p:spPr>
          <a:xfrm>
            <a:off x="2544229" y="3514325"/>
            <a:ext cx="2067949" cy="15500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Scoring special cases</a:t>
            </a:r>
          </a:p>
        </p:txBody>
      </p:sp>
      <p:sp>
        <p:nvSpPr>
          <p:cNvPr id="90" name="Shape 9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200000"/>
              </a:lnSpc>
              <a:spcBef>
                <a:spcPts val="0"/>
              </a:spcBef>
            </a:pPr>
            <a:r>
              <a:rPr lang="en"/>
              <a:t>Awards such as grammys </a:t>
            </a:r>
          </a:p>
          <a:p>
            <a:pPr indent="-228600" lvl="0" marL="457200" rtl="0">
              <a:lnSpc>
                <a:spcPct val="200000"/>
              </a:lnSpc>
              <a:spcBef>
                <a:spcPts val="0"/>
              </a:spcBef>
            </a:pPr>
            <a:r>
              <a:rPr lang="en"/>
              <a:t>Multi-Platinum</a:t>
            </a:r>
            <a:r>
              <a:rPr lang="en"/>
              <a:t>, Platinum,ect.</a:t>
            </a:r>
          </a:p>
          <a:p>
            <a:pPr indent="-228600" lvl="1" marL="914400" rtl="0">
              <a:lnSpc>
                <a:spcPct val="100000"/>
              </a:lnSpc>
              <a:spcBef>
                <a:spcPts val="0"/>
              </a:spcBef>
              <a:spcAft>
                <a:spcPts val="0"/>
              </a:spcAft>
            </a:pPr>
            <a:r>
              <a:rPr lang="en"/>
              <a:t>1 + (1/x) = Score</a:t>
            </a:r>
          </a:p>
          <a:p>
            <a:pPr indent="-228600" lvl="1" marL="914400" rtl="0">
              <a:lnSpc>
                <a:spcPct val="100000"/>
              </a:lnSpc>
              <a:spcBef>
                <a:spcPts val="0"/>
              </a:spcBef>
              <a:spcAft>
                <a:spcPts val="0"/>
              </a:spcAft>
            </a:pPr>
            <a:r>
              <a:rPr lang="en"/>
              <a:t>Multi Platinum x =1</a:t>
            </a:r>
          </a:p>
          <a:p>
            <a:pPr indent="-228600" lvl="1" marL="914400" rtl="0">
              <a:lnSpc>
                <a:spcPct val="100000"/>
              </a:lnSpc>
              <a:spcBef>
                <a:spcPts val="0"/>
              </a:spcBef>
              <a:spcAft>
                <a:spcPts val="0"/>
              </a:spcAft>
            </a:pPr>
            <a:r>
              <a:rPr lang="en"/>
              <a:t>Platinum x= 2</a:t>
            </a:r>
          </a:p>
          <a:p>
            <a:pPr indent="-228600" lvl="1" marL="914400" rtl="0">
              <a:lnSpc>
                <a:spcPct val="100000"/>
              </a:lnSpc>
              <a:spcBef>
                <a:spcPts val="0"/>
              </a:spcBef>
              <a:spcAft>
                <a:spcPts val="0"/>
              </a:spcAft>
            </a:pPr>
            <a:r>
              <a:rPr lang="en"/>
              <a:t>Ect.</a:t>
            </a:r>
          </a:p>
          <a:p>
            <a:pPr indent="-228600" lvl="0" marL="457200" rtl="0">
              <a:lnSpc>
                <a:spcPct val="100000"/>
              </a:lnSpc>
              <a:spcBef>
                <a:spcPts val="0"/>
              </a:spcBef>
              <a:spcAft>
                <a:spcPts val="0"/>
              </a:spcAft>
            </a:pPr>
            <a:r>
              <a:rPr lang="en"/>
              <a:t>Weighting</a:t>
            </a:r>
          </a:p>
        </p:txBody>
      </p:sp>
      <p:pic>
        <p:nvPicPr>
          <p:cNvPr descr="Image result for score" id="91" name="Shape 91"/>
          <p:cNvPicPr preferRelativeResize="0"/>
          <p:nvPr/>
        </p:nvPicPr>
        <p:blipFill>
          <a:blip r:embed="rId3">
            <a:alphaModFix/>
          </a:blip>
          <a:stretch>
            <a:fillRect/>
          </a:stretch>
        </p:blipFill>
        <p:spPr>
          <a:xfrm>
            <a:off x="4431325" y="1865225"/>
            <a:ext cx="3785100" cy="2703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Our Data Sources:</a:t>
            </a:r>
          </a:p>
        </p:txBody>
      </p:sp>
      <p:sp>
        <p:nvSpPr>
          <p:cNvPr id="97" name="Shape 9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200000"/>
              </a:lnSpc>
              <a:spcBef>
                <a:spcPts val="0"/>
              </a:spcBef>
            </a:pPr>
            <a:r>
              <a:rPr lang="en"/>
              <a:t>Expansive, precise music database.</a:t>
            </a:r>
          </a:p>
          <a:p>
            <a:pPr indent="-228600" lvl="0" marL="457200" rtl="0">
              <a:lnSpc>
                <a:spcPct val="200000"/>
              </a:lnSpc>
              <a:spcBef>
                <a:spcPts val="0"/>
              </a:spcBef>
            </a:pPr>
            <a:r>
              <a:rPr lang="en"/>
              <a:t>Metadata you probably haven’t heard of.</a:t>
            </a:r>
          </a:p>
          <a:p>
            <a:pPr indent="-228600" lvl="0" marL="457200" rtl="0">
              <a:lnSpc>
                <a:spcPct val="200000"/>
              </a:lnSpc>
              <a:spcBef>
                <a:spcPts val="0"/>
              </a:spcBef>
            </a:pPr>
            <a:r>
              <a:rPr lang="en"/>
              <a:t>Easily accessed through our API wrapper, GNAW.</a:t>
            </a:r>
          </a:p>
          <a:p>
            <a:pPr lvl="0" rtl="0">
              <a:lnSpc>
                <a:spcPct val="200000"/>
              </a:lnSpc>
              <a:spcBef>
                <a:spcPts val="0"/>
              </a:spcBef>
              <a:buNone/>
            </a:pPr>
            <a:r>
              <a:t/>
            </a:r>
            <a:endParaRPr/>
          </a:p>
        </p:txBody>
      </p:sp>
      <p:pic>
        <p:nvPicPr>
          <p:cNvPr id="98" name="Shape 98"/>
          <p:cNvPicPr preferRelativeResize="0"/>
          <p:nvPr/>
        </p:nvPicPr>
        <p:blipFill>
          <a:blip r:embed="rId3">
            <a:alphaModFix/>
          </a:blip>
          <a:stretch>
            <a:fillRect/>
          </a:stretch>
        </p:blipFill>
        <p:spPr>
          <a:xfrm>
            <a:off x="3448600" y="312275"/>
            <a:ext cx="2857500" cy="838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Difficulty Breakdown</a:t>
            </a:r>
          </a:p>
        </p:txBody>
      </p:sp>
      <p:sp>
        <p:nvSpPr>
          <p:cNvPr id="104" name="Shape 10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Gathering data:</a:t>
            </a:r>
          </a:p>
          <a:p>
            <a:pPr indent="-228600" lvl="1" marL="914400" rtl="0">
              <a:spcBef>
                <a:spcPts val="0"/>
              </a:spcBef>
            </a:pPr>
            <a:r>
              <a:rPr lang="en"/>
              <a:t>Initial download: ezpz/10</a:t>
            </a:r>
          </a:p>
          <a:p>
            <a:pPr indent="-228600" lvl="1" marL="914400" rtl="0">
              <a:spcBef>
                <a:spcPts val="0"/>
              </a:spcBef>
            </a:pPr>
            <a:r>
              <a:rPr lang="en"/>
              <a:t>Gracenote collection: 6/10</a:t>
            </a:r>
          </a:p>
          <a:p>
            <a:pPr indent="-228600" lvl="0" marL="457200" rtl="0">
              <a:spcBef>
                <a:spcPts val="0"/>
              </a:spcBef>
            </a:pPr>
            <a:r>
              <a:rPr lang="en"/>
              <a:t>Cleaning data:</a:t>
            </a:r>
          </a:p>
          <a:p>
            <a:pPr indent="-228600" lvl="1" marL="914400" rtl="0">
              <a:spcBef>
                <a:spcPts val="0"/>
              </a:spcBef>
            </a:pPr>
            <a:r>
              <a:rPr lang="en"/>
              <a:t>Dumping a list of python dicts to json: 3/10</a:t>
            </a:r>
          </a:p>
          <a:p>
            <a:pPr indent="-228600" lvl="1" marL="914400" rtl="0">
              <a:spcBef>
                <a:spcPts val="0"/>
              </a:spcBef>
            </a:pPr>
            <a:r>
              <a:rPr lang="en"/>
              <a:t>Json to R data frame: 7/10</a:t>
            </a:r>
          </a:p>
          <a:p>
            <a:pPr indent="-228600" lvl="0" marL="457200" rtl="0">
              <a:spcBef>
                <a:spcPts val="0"/>
              </a:spcBef>
            </a:pPr>
            <a:r>
              <a:rPr lang="en"/>
              <a:t>Analysis:</a:t>
            </a:r>
          </a:p>
          <a:p>
            <a:pPr indent="-228600" lvl="1" marL="914400" rtl="0">
              <a:spcBef>
                <a:spcPts val="0"/>
              </a:spcBef>
            </a:pPr>
            <a:r>
              <a:rPr lang="en"/>
              <a:t>Graphing: 6/10</a:t>
            </a:r>
          </a:p>
          <a:p>
            <a:pPr indent="-228600" lvl="1" marL="914400" rtl="0">
              <a:spcBef>
                <a:spcPts val="0"/>
              </a:spcBef>
            </a:pPr>
            <a:r>
              <a:rPr lang="en"/>
              <a:t>Shiney: 8/10</a:t>
            </a:r>
          </a:p>
          <a:p>
            <a:pPr indent="-228600" lvl="0" marL="457200" rtl="0">
              <a:spcBef>
                <a:spcPts val="0"/>
              </a:spcBef>
            </a:pPr>
            <a:r>
              <a:rPr lang="en"/>
              <a:t>Waiting for the API to cool down:</a:t>
            </a:r>
          </a:p>
          <a:p>
            <a:pPr indent="-228600" lvl="1" marL="914400" rtl="0">
              <a:spcBef>
                <a:spcPts val="0"/>
              </a:spcBef>
            </a:pPr>
            <a:r>
              <a:rPr lang="en"/>
              <a:t>48,543/10</a:t>
            </a:r>
          </a:p>
        </p:txBody>
      </p:sp>
      <p:pic>
        <p:nvPicPr>
          <p:cNvPr descr="filesize.png" id="105" name="Shape 105"/>
          <p:cNvPicPr preferRelativeResize="0"/>
          <p:nvPr/>
        </p:nvPicPr>
        <p:blipFill>
          <a:blip r:embed="rId3">
            <a:alphaModFix/>
          </a:blip>
          <a:stretch>
            <a:fillRect/>
          </a:stretch>
        </p:blipFill>
        <p:spPr>
          <a:xfrm>
            <a:off x="4069800" y="1017712"/>
            <a:ext cx="4762500" cy="1171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Genres Through the Years</a:t>
            </a:r>
          </a:p>
        </p:txBody>
      </p:sp>
      <p:pic>
        <p:nvPicPr>
          <p:cNvPr id="111" name="Shape 111"/>
          <p:cNvPicPr preferRelativeResize="0"/>
          <p:nvPr/>
        </p:nvPicPr>
        <p:blipFill>
          <a:blip r:embed="rId3">
            <a:alphaModFix/>
          </a:blip>
          <a:stretch>
            <a:fillRect/>
          </a:stretch>
        </p:blipFill>
        <p:spPr>
          <a:xfrm>
            <a:off x="574944" y="1017725"/>
            <a:ext cx="7994105" cy="41257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