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4"/>
  </p:sldMasterIdLst>
  <p:notesMasterIdLst>
    <p:notesMasterId r:id="rId62"/>
  </p:notesMasterIdLst>
  <p:handoutMasterIdLst>
    <p:handoutMasterId r:id="rId63"/>
  </p:handoutMasterIdLst>
  <p:sldIdLst>
    <p:sldId id="302" r:id="rId5"/>
    <p:sldId id="304" r:id="rId6"/>
    <p:sldId id="305" r:id="rId7"/>
    <p:sldId id="306" r:id="rId8"/>
    <p:sldId id="307" r:id="rId9"/>
    <p:sldId id="308" r:id="rId10"/>
    <p:sldId id="309" r:id="rId11"/>
    <p:sldId id="310" r:id="rId12"/>
    <p:sldId id="311" r:id="rId13"/>
    <p:sldId id="312" r:id="rId14"/>
    <p:sldId id="313" r:id="rId15"/>
    <p:sldId id="314" r:id="rId16"/>
    <p:sldId id="349" r:id="rId17"/>
    <p:sldId id="315" r:id="rId18"/>
    <p:sldId id="316" r:id="rId19"/>
    <p:sldId id="317" r:id="rId20"/>
    <p:sldId id="318" r:id="rId21"/>
    <p:sldId id="352" r:id="rId22"/>
    <p:sldId id="353" r:id="rId23"/>
    <p:sldId id="354" r:id="rId24"/>
    <p:sldId id="355" r:id="rId25"/>
    <p:sldId id="356" r:id="rId26"/>
    <p:sldId id="357" r:id="rId27"/>
    <p:sldId id="319" r:id="rId28"/>
    <p:sldId id="320" r:id="rId29"/>
    <p:sldId id="321" r:id="rId30"/>
    <p:sldId id="322" r:id="rId31"/>
    <p:sldId id="323" r:id="rId32"/>
    <p:sldId id="350" r:id="rId33"/>
    <p:sldId id="324" r:id="rId34"/>
    <p:sldId id="351" r:id="rId35"/>
    <p:sldId id="325" r:id="rId36"/>
    <p:sldId id="326" r:id="rId37"/>
    <p:sldId id="327" r:id="rId38"/>
    <p:sldId id="328" r:id="rId39"/>
    <p:sldId id="329" r:id="rId40"/>
    <p:sldId id="330" r:id="rId41"/>
    <p:sldId id="331" r:id="rId42"/>
    <p:sldId id="332" r:id="rId43"/>
    <p:sldId id="333" r:id="rId44"/>
    <p:sldId id="334" r:id="rId45"/>
    <p:sldId id="335" r:id="rId46"/>
    <p:sldId id="336" r:id="rId47"/>
    <p:sldId id="358" r:id="rId48"/>
    <p:sldId id="359"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58" autoAdjust="0"/>
    <p:restoredTop sz="90929"/>
  </p:normalViewPr>
  <p:slideViewPr>
    <p:cSldViewPr>
      <p:cViewPr varScale="1">
        <p:scale>
          <a:sx n="113" d="100"/>
          <a:sy n="113" d="100"/>
        </p:scale>
        <p:origin x="960"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Times New Roman" pitchFamily="18" charset="0"/>
              </a:defRPr>
            </a:lvl1pPr>
          </a:lstStyle>
          <a:p>
            <a:pPr>
              <a:defRPr/>
            </a:pPr>
            <a:endParaRPr lang="en-US"/>
          </a:p>
        </p:txBody>
      </p:sp>
      <p:sp>
        <p:nvSpPr>
          <p:cNvPr id="1443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Times New Roman" pitchFamily="18" charset="0"/>
              </a:defRPr>
            </a:lvl1pPr>
          </a:lstStyle>
          <a:p>
            <a:pPr>
              <a:defRPr/>
            </a:pPr>
            <a:endParaRPr lang="en-US"/>
          </a:p>
        </p:txBody>
      </p:sp>
      <p:sp>
        <p:nvSpPr>
          <p:cNvPr id="1443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Times New Roman" pitchFamily="18" charset="0"/>
              </a:defRPr>
            </a:lvl1pPr>
          </a:lstStyle>
          <a:p>
            <a:pPr>
              <a:defRPr/>
            </a:pPr>
            <a:r>
              <a:rPr lang="en-US"/>
              <a:t>Python Programming, 4/e</a:t>
            </a:r>
          </a:p>
        </p:txBody>
      </p:sp>
      <p:sp>
        <p:nvSpPr>
          <p:cNvPr id="1443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9084653-4AA6-4C0A-B7BA-395C10D0C71E}"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4" charset="0"/>
                <a:cs typeface="Times New Roman" pitchFamily="18" charset="0"/>
              </a:defRPr>
            </a:lvl1pPr>
          </a:lstStyle>
          <a:p>
            <a:pPr>
              <a:defRPr/>
            </a:pPr>
            <a:endParaRPr lang="en-US"/>
          </a:p>
        </p:txBody>
      </p:sp>
      <p:sp>
        <p:nvSpPr>
          <p:cNvPr id="14336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4" charset="0"/>
                <a:cs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6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4" charset="0"/>
                <a:cs typeface="Times New Roman" pitchFamily="18" charset="0"/>
              </a:defRPr>
            </a:lvl1pPr>
          </a:lstStyle>
          <a:p>
            <a:pPr>
              <a:defRPr/>
            </a:pPr>
            <a:r>
              <a:rPr lang="en-US"/>
              <a:t>Python Programming, 4/e</a:t>
            </a:r>
          </a:p>
        </p:txBody>
      </p:sp>
      <p:sp>
        <p:nvSpPr>
          <p:cNvPr id="14336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01FEB9A5-6668-4BB2-B697-DD02539553F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457200" y="720725"/>
            <a:ext cx="6400800" cy="3600450"/>
          </a:xfrm>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
        <p:nvSpPr>
          <p:cNvPr id="5120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300"/>
              <a:t>Python Programming, 4/e</a:t>
            </a:r>
            <a:endParaRPr lang="en-US" altLang="en-US" sz="1300" dirty="0"/>
          </a:p>
        </p:txBody>
      </p:sp>
      <p:sp>
        <p:nvSpPr>
          <p:cNvPr id="512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090AFD3-7155-42CF-B147-B6A4FEC27C79}" type="slidenum">
              <a:rPr lang="en-US" altLang="en-US" sz="1300"/>
              <a:pPr eaLnBrk="1" hangingPunct="1"/>
              <a:t>1</a:t>
            </a:fld>
            <a:endParaRPr lang="en-US" altLang="en-US" sz="13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
          <p:cNvSpPr>
            <a:spLocks noGrp="1" noRot="1" noChangeAspect="1" noChangeArrowheads="1" noTextEdit="1"/>
          </p:cNvSpPr>
          <p:nvPr>
            <p:ph type="sldImg"/>
          </p:nvPr>
        </p:nvSpPr>
        <p:spPr>
          <a:xfrm>
            <a:off x="457200" y="720725"/>
            <a:ext cx="6400800" cy="3600450"/>
          </a:xfrm>
          <a:ln/>
        </p:spPr>
      </p:sp>
      <p:sp>
        <p:nvSpPr>
          <p:cNvPr id="6041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a:spLocks noGrp="1" noRot="1" noChangeAspect="1" noChangeArrowheads="1" noTextEdit="1"/>
          </p:cNvSpPr>
          <p:nvPr>
            <p:ph type="sldImg"/>
          </p:nvPr>
        </p:nvSpPr>
        <p:spPr>
          <a:xfrm>
            <a:off x="457200" y="720725"/>
            <a:ext cx="6400800" cy="3600450"/>
          </a:xfrm>
          <a:ln/>
        </p:spPr>
      </p:sp>
      <p:sp>
        <p:nvSpPr>
          <p:cNvPr id="6144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1"/>
          <p:cNvSpPr>
            <a:spLocks noGrp="1" noRot="1" noChangeAspect="1" noChangeArrowheads="1" noTextEdit="1"/>
          </p:cNvSpPr>
          <p:nvPr>
            <p:ph type="sldImg"/>
          </p:nvPr>
        </p:nvSpPr>
        <p:spPr>
          <a:xfrm>
            <a:off x="457200" y="720725"/>
            <a:ext cx="6400800" cy="3600450"/>
          </a:xfrm>
          <a:ln/>
        </p:spPr>
      </p:sp>
      <p:sp>
        <p:nvSpPr>
          <p:cNvPr id="6246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a:xfrm>
            <a:off x="457200" y="720725"/>
            <a:ext cx="6400800" cy="3600450"/>
          </a:xfrm>
          <a:ln/>
        </p:spPr>
      </p:sp>
      <p:sp>
        <p:nvSpPr>
          <p:cNvPr id="6349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xfrm>
            <a:off x="457200" y="720725"/>
            <a:ext cx="6400800" cy="3600450"/>
          </a:xfrm>
          <a:ln/>
        </p:spPr>
      </p:sp>
      <p:sp>
        <p:nvSpPr>
          <p:cNvPr id="6451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a:xfrm>
            <a:off x="457200" y="720725"/>
            <a:ext cx="6400800" cy="3600450"/>
          </a:xfrm>
          <a:ln/>
        </p:spPr>
      </p:sp>
      <p:sp>
        <p:nvSpPr>
          <p:cNvPr id="6553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xfrm>
            <a:off x="457200" y="720725"/>
            <a:ext cx="6400800" cy="3600450"/>
          </a:xfrm>
          <a:ln/>
        </p:spPr>
      </p:sp>
      <p:sp>
        <p:nvSpPr>
          <p:cNvPr id="6656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a:xfrm>
            <a:off x="457200" y="720725"/>
            <a:ext cx="6400800" cy="3600450"/>
          </a:xfrm>
          <a:ln/>
        </p:spPr>
      </p:sp>
      <p:sp>
        <p:nvSpPr>
          <p:cNvPr id="675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xfrm>
            <a:off x="457200" y="720725"/>
            <a:ext cx="6400800" cy="3600450"/>
          </a:xfrm>
          <a:ln/>
        </p:spPr>
      </p:sp>
      <p:sp>
        <p:nvSpPr>
          <p:cNvPr id="6861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xfrm>
            <a:off x="457200" y="720725"/>
            <a:ext cx="6400800" cy="3600450"/>
          </a:xfrm>
          <a:ln/>
        </p:spPr>
      </p:sp>
      <p:sp>
        <p:nvSpPr>
          <p:cNvPr id="6963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xfrm>
            <a:off x="457200" y="720725"/>
            <a:ext cx="6400800" cy="3600450"/>
          </a:xfrm>
          <a:ln/>
        </p:spPr>
      </p:sp>
      <p:sp>
        <p:nvSpPr>
          <p:cNvPr id="5222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a:xfrm>
            <a:off x="457200" y="720725"/>
            <a:ext cx="6400800" cy="3600450"/>
          </a:xfrm>
          <a:ln/>
        </p:spPr>
      </p:sp>
      <p:sp>
        <p:nvSpPr>
          <p:cNvPr id="7065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a:xfrm>
            <a:off x="457200" y="720725"/>
            <a:ext cx="6400800" cy="3600450"/>
          </a:xfrm>
          <a:ln/>
        </p:spPr>
      </p:sp>
      <p:sp>
        <p:nvSpPr>
          <p:cNvPr id="7168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a:xfrm>
            <a:off x="457200" y="720725"/>
            <a:ext cx="6400800" cy="3600450"/>
          </a:xfrm>
          <a:ln/>
        </p:spPr>
      </p:sp>
      <p:sp>
        <p:nvSpPr>
          <p:cNvPr id="7270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xfrm>
            <a:off x="457200" y="720725"/>
            <a:ext cx="6400800" cy="3600450"/>
          </a:xfrm>
          <a:ln/>
        </p:spPr>
      </p:sp>
      <p:sp>
        <p:nvSpPr>
          <p:cNvPr id="7373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Rot="1" noChangeAspect="1" noChangeArrowheads="1" noTextEdit="1"/>
          </p:cNvSpPr>
          <p:nvPr>
            <p:ph type="sldImg"/>
          </p:nvPr>
        </p:nvSpPr>
        <p:spPr>
          <a:xfrm>
            <a:off x="457200" y="720725"/>
            <a:ext cx="6400800" cy="3600450"/>
          </a:xfrm>
          <a:ln/>
        </p:spPr>
      </p:sp>
      <p:sp>
        <p:nvSpPr>
          <p:cNvPr id="7475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
          <p:cNvSpPr>
            <a:spLocks noGrp="1" noRot="1" noChangeAspect="1" noChangeArrowheads="1" noTextEdit="1"/>
          </p:cNvSpPr>
          <p:nvPr>
            <p:ph type="sldImg"/>
          </p:nvPr>
        </p:nvSpPr>
        <p:spPr>
          <a:xfrm>
            <a:off x="457200" y="720725"/>
            <a:ext cx="6400800" cy="3600450"/>
          </a:xfrm>
          <a:ln/>
        </p:spPr>
      </p:sp>
      <p:sp>
        <p:nvSpPr>
          <p:cNvPr id="7577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1"/>
          <p:cNvSpPr>
            <a:spLocks noGrp="1" noRot="1" noChangeAspect="1" noChangeArrowheads="1" noTextEdit="1"/>
          </p:cNvSpPr>
          <p:nvPr>
            <p:ph type="sldImg"/>
          </p:nvPr>
        </p:nvSpPr>
        <p:spPr>
          <a:xfrm>
            <a:off x="457200" y="720725"/>
            <a:ext cx="6400800" cy="3600450"/>
          </a:xfrm>
          <a:ln/>
        </p:spPr>
      </p:sp>
      <p:sp>
        <p:nvSpPr>
          <p:cNvPr id="7680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xfrm>
            <a:off x="457200" y="720725"/>
            <a:ext cx="6400800" cy="3600450"/>
          </a:xfrm>
          <a:ln/>
        </p:spPr>
      </p:sp>
      <p:sp>
        <p:nvSpPr>
          <p:cNvPr id="7782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1"/>
          <p:cNvSpPr>
            <a:spLocks noGrp="1" noRot="1" noChangeAspect="1" noChangeArrowheads="1" noTextEdit="1"/>
          </p:cNvSpPr>
          <p:nvPr>
            <p:ph type="sldImg"/>
          </p:nvPr>
        </p:nvSpPr>
        <p:spPr>
          <a:xfrm>
            <a:off x="457200" y="720725"/>
            <a:ext cx="6400800" cy="3600450"/>
          </a:xfrm>
          <a:ln/>
        </p:spPr>
      </p:sp>
      <p:sp>
        <p:nvSpPr>
          <p:cNvPr id="7885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
          <p:cNvSpPr>
            <a:spLocks noGrp="1" noRot="1" noChangeAspect="1" noChangeArrowheads="1" noTextEdit="1"/>
          </p:cNvSpPr>
          <p:nvPr>
            <p:ph type="sldImg"/>
          </p:nvPr>
        </p:nvSpPr>
        <p:spPr>
          <a:xfrm>
            <a:off x="457200" y="720725"/>
            <a:ext cx="6400800" cy="3600450"/>
          </a:xfrm>
          <a:ln/>
        </p:spPr>
      </p:sp>
      <p:sp>
        <p:nvSpPr>
          <p:cNvPr id="7987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xfrm>
            <a:off x="457200" y="720725"/>
            <a:ext cx="6400800" cy="3600450"/>
          </a:xfrm>
          <a:ln/>
        </p:spPr>
      </p:sp>
      <p:sp>
        <p:nvSpPr>
          <p:cNvPr id="5325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xfrm>
            <a:off x="457200" y="720725"/>
            <a:ext cx="6400800" cy="3600450"/>
          </a:xfrm>
          <a:ln/>
        </p:spPr>
      </p:sp>
      <p:sp>
        <p:nvSpPr>
          <p:cNvPr id="8089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xfrm>
            <a:off x="457200" y="720725"/>
            <a:ext cx="6400800" cy="3600450"/>
          </a:xfrm>
          <a:ln/>
        </p:spPr>
      </p:sp>
      <p:sp>
        <p:nvSpPr>
          <p:cNvPr id="819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xfrm>
            <a:off x="457200" y="720725"/>
            <a:ext cx="6400800" cy="3600450"/>
          </a:xfrm>
          <a:ln/>
        </p:spPr>
      </p:sp>
      <p:sp>
        <p:nvSpPr>
          <p:cNvPr id="8294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xfrm>
            <a:off x="457200" y="720725"/>
            <a:ext cx="6400800" cy="3600450"/>
          </a:xfrm>
          <a:ln/>
        </p:spPr>
      </p:sp>
      <p:sp>
        <p:nvSpPr>
          <p:cNvPr id="839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Grp="1" noRot="1" noChangeAspect="1" noChangeArrowheads="1" noTextEdit="1"/>
          </p:cNvSpPr>
          <p:nvPr>
            <p:ph type="sldImg"/>
          </p:nvPr>
        </p:nvSpPr>
        <p:spPr>
          <a:xfrm>
            <a:off x="457200" y="720725"/>
            <a:ext cx="6400800" cy="3600450"/>
          </a:xfrm>
          <a:ln/>
        </p:spPr>
      </p:sp>
      <p:sp>
        <p:nvSpPr>
          <p:cNvPr id="8499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1"/>
          <p:cNvSpPr>
            <a:spLocks noGrp="1" noRot="1" noChangeAspect="1" noChangeArrowheads="1" noTextEdit="1"/>
          </p:cNvSpPr>
          <p:nvPr>
            <p:ph type="sldImg"/>
          </p:nvPr>
        </p:nvSpPr>
        <p:spPr>
          <a:xfrm>
            <a:off x="457200" y="720725"/>
            <a:ext cx="6400800" cy="3600450"/>
          </a:xfrm>
          <a:ln/>
        </p:spPr>
      </p:sp>
      <p:sp>
        <p:nvSpPr>
          <p:cNvPr id="8601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a:spLocks noGrp="1" noRot="1" noChangeAspect="1" noChangeArrowheads="1" noTextEdit="1"/>
          </p:cNvSpPr>
          <p:nvPr>
            <p:ph type="sldImg"/>
          </p:nvPr>
        </p:nvSpPr>
        <p:spPr>
          <a:xfrm>
            <a:off x="457200" y="720725"/>
            <a:ext cx="6400800" cy="3600450"/>
          </a:xfrm>
          <a:ln/>
        </p:spPr>
      </p:sp>
      <p:sp>
        <p:nvSpPr>
          <p:cNvPr id="8704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ChangeArrowheads="1" noTextEdit="1"/>
          </p:cNvSpPr>
          <p:nvPr>
            <p:ph type="sldImg"/>
          </p:nvPr>
        </p:nvSpPr>
        <p:spPr>
          <a:xfrm>
            <a:off x="457200" y="720725"/>
            <a:ext cx="6400800" cy="3600450"/>
          </a:xfrm>
          <a:ln/>
        </p:spPr>
      </p:sp>
      <p:sp>
        <p:nvSpPr>
          <p:cNvPr id="8806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a:spLocks noGrp="1" noRot="1" noChangeAspect="1" noChangeArrowheads="1" noTextEdit="1"/>
          </p:cNvSpPr>
          <p:nvPr>
            <p:ph type="sldImg"/>
          </p:nvPr>
        </p:nvSpPr>
        <p:spPr>
          <a:xfrm>
            <a:off x="457200" y="720725"/>
            <a:ext cx="6400800" cy="3600450"/>
          </a:xfrm>
          <a:ln/>
        </p:spPr>
      </p:sp>
      <p:sp>
        <p:nvSpPr>
          <p:cNvPr id="8909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p:cNvSpPr>
            <a:spLocks noGrp="1" noRot="1" noChangeAspect="1" noChangeArrowheads="1" noTextEdit="1"/>
          </p:cNvSpPr>
          <p:nvPr>
            <p:ph type="sldImg"/>
          </p:nvPr>
        </p:nvSpPr>
        <p:spPr>
          <a:xfrm>
            <a:off x="457200" y="720725"/>
            <a:ext cx="6400800" cy="3600450"/>
          </a:xfrm>
          <a:ln/>
        </p:spPr>
      </p:sp>
      <p:sp>
        <p:nvSpPr>
          <p:cNvPr id="9011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xfrm>
            <a:off x="457200" y="720725"/>
            <a:ext cx="6400800" cy="3600450"/>
          </a:xfrm>
          <a:ln/>
        </p:spPr>
      </p:sp>
      <p:sp>
        <p:nvSpPr>
          <p:cNvPr id="5427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a:xfrm>
            <a:off x="457200" y="720725"/>
            <a:ext cx="6400800" cy="3600450"/>
          </a:xfrm>
          <a:ln/>
        </p:spPr>
      </p:sp>
      <p:sp>
        <p:nvSpPr>
          <p:cNvPr id="9113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a:xfrm>
            <a:off x="457200" y="720725"/>
            <a:ext cx="6400800" cy="3600450"/>
          </a:xfrm>
          <a:ln/>
        </p:spPr>
      </p:sp>
      <p:sp>
        <p:nvSpPr>
          <p:cNvPr id="9216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a:xfrm>
            <a:off x="457200" y="720725"/>
            <a:ext cx="6400800" cy="3600450"/>
          </a:xfrm>
          <a:ln/>
        </p:spPr>
      </p:sp>
      <p:sp>
        <p:nvSpPr>
          <p:cNvPr id="931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a:spLocks noGrp="1" noRot="1" noChangeAspect="1" noChangeArrowheads="1" noTextEdit="1"/>
          </p:cNvSpPr>
          <p:nvPr>
            <p:ph type="sldImg"/>
          </p:nvPr>
        </p:nvSpPr>
        <p:spPr>
          <a:xfrm>
            <a:off x="457200" y="720725"/>
            <a:ext cx="6400800" cy="3600450"/>
          </a:xfrm>
          <a:ln/>
        </p:spPr>
      </p:sp>
      <p:sp>
        <p:nvSpPr>
          <p:cNvPr id="9421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a:spLocks noGrp="1" noRot="1" noChangeAspect="1" noChangeArrowheads="1" noTextEdit="1"/>
          </p:cNvSpPr>
          <p:nvPr>
            <p:ph type="sldImg"/>
          </p:nvPr>
        </p:nvSpPr>
        <p:spPr>
          <a:xfrm>
            <a:off x="457200" y="720725"/>
            <a:ext cx="6400800" cy="3600450"/>
          </a:xfrm>
          <a:ln/>
        </p:spPr>
      </p:sp>
      <p:sp>
        <p:nvSpPr>
          <p:cNvPr id="9523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1"/>
          <p:cNvSpPr>
            <a:spLocks noGrp="1" noRot="1" noChangeAspect="1" noChangeArrowheads="1" noTextEdit="1"/>
          </p:cNvSpPr>
          <p:nvPr>
            <p:ph type="sldImg"/>
          </p:nvPr>
        </p:nvSpPr>
        <p:spPr>
          <a:xfrm>
            <a:off x="457200" y="720725"/>
            <a:ext cx="6400800" cy="3600450"/>
          </a:xfrm>
          <a:ln/>
        </p:spPr>
      </p:sp>
      <p:sp>
        <p:nvSpPr>
          <p:cNvPr id="9625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
          <p:cNvSpPr>
            <a:spLocks noGrp="1" noRot="1" noChangeAspect="1" noChangeArrowheads="1" noTextEdit="1"/>
          </p:cNvSpPr>
          <p:nvPr>
            <p:ph type="sldImg"/>
          </p:nvPr>
        </p:nvSpPr>
        <p:spPr>
          <a:xfrm>
            <a:off x="457200" y="720725"/>
            <a:ext cx="6400800" cy="3600450"/>
          </a:xfrm>
          <a:ln/>
        </p:spPr>
      </p:sp>
      <p:sp>
        <p:nvSpPr>
          <p:cNvPr id="9728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457200" y="720725"/>
            <a:ext cx="6400800" cy="3600450"/>
          </a:xfrm>
          <a:ln/>
        </p:spPr>
      </p:sp>
      <p:sp>
        <p:nvSpPr>
          <p:cNvPr id="5529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xfrm>
            <a:off x="457200" y="720725"/>
            <a:ext cx="6400800" cy="3600450"/>
          </a:xfrm>
          <a:ln/>
        </p:spPr>
      </p:sp>
      <p:sp>
        <p:nvSpPr>
          <p:cNvPr id="563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xfrm>
            <a:off x="457200" y="720725"/>
            <a:ext cx="6400800" cy="3600450"/>
          </a:xfrm>
          <a:ln/>
        </p:spPr>
      </p:sp>
      <p:sp>
        <p:nvSpPr>
          <p:cNvPr id="5734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xfrm>
            <a:off x="457200" y="720725"/>
            <a:ext cx="6400800" cy="3600450"/>
          </a:xfrm>
          <a:ln/>
        </p:spPr>
      </p:sp>
      <p:sp>
        <p:nvSpPr>
          <p:cNvPr id="5837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xfrm>
            <a:off x="457200" y="720725"/>
            <a:ext cx="6400800" cy="3600450"/>
          </a:xfrm>
          <a:ln/>
        </p:spPr>
      </p:sp>
      <p:sp>
        <p:nvSpPr>
          <p:cNvPr id="5939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24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240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sz="240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sz="24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240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24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2400"/>
            </a:p>
          </p:txBody>
        </p:sp>
      </p:grpSp>
      <p:sp>
        <p:nvSpPr>
          <p:cNvPr id="65548" name="Rectangle 12"/>
          <p:cNvSpPr>
            <a:spLocks noGrp="1" noChangeArrowheads="1"/>
          </p:cNvSpPr>
          <p:nvPr>
            <p:ph type="ctrTitle"/>
          </p:nvPr>
        </p:nvSpPr>
        <p:spPr>
          <a:xfrm>
            <a:off x="1320800" y="1828800"/>
            <a:ext cx="10363200" cy="1143000"/>
          </a:xfrm>
        </p:spPr>
        <p:txBody>
          <a:bodyPr/>
          <a:lstStyle>
            <a:lvl1pPr>
              <a:defRPr/>
            </a:lvl1pPr>
          </a:lstStyle>
          <a:p>
            <a:r>
              <a:rPr lang="en-US"/>
              <a:t>Click to edit Master title style</a:t>
            </a:r>
          </a:p>
        </p:txBody>
      </p:sp>
      <p:sp>
        <p:nvSpPr>
          <p:cNvPr id="65549"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a:t>Python Programming, 4/e</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20498CEB-82F8-4EBF-A009-0DB8F19B7F4B}" type="slidenum">
              <a:rPr lang="en-US" altLang="en-US"/>
              <a:pPr/>
              <a:t>‹#›</a:t>
            </a:fld>
            <a:endParaRPr lang="en-US" altLang="en-US"/>
          </a:p>
        </p:txBody>
      </p:sp>
    </p:spTree>
    <p:extLst>
      <p:ext uri="{BB962C8B-B14F-4D97-AF65-F5344CB8AC3E}">
        <p14:creationId xmlns:p14="http://schemas.microsoft.com/office/powerpoint/2010/main" val="4039088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C30BD10E-BBE0-4C4D-919B-64A0CFEB7BD0}" type="slidenum">
              <a:rPr lang="en-US" altLang="en-US"/>
              <a:pPr/>
              <a:t>‹#›</a:t>
            </a:fld>
            <a:endParaRPr lang="en-US" altLang="en-US"/>
          </a:p>
        </p:txBody>
      </p:sp>
    </p:spTree>
    <p:extLst>
      <p:ext uri="{BB962C8B-B14F-4D97-AF65-F5344CB8AC3E}">
        <p14:creationId xmlns:p14="http://schemas.microsoft.com/office/powerpoint/2010/main" val="3680421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617539"/>
            <a:ext cx="2601384"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617539"/>
            <a:ext cx="7600949"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58BC7C5E-1E07-4289-9898-C5DB6414619F}" type="slidenum">
              <a:rPr lang="en-US" altLang="en-US"/>
              <a:pPr/>
              <a:t>‹#›</a:t>
            </a:fld>
            <a:endParaRPr lang="en-US" altLang="en-US"/>
          </a:p>
        </p:txBody>
      </p:sp>
    </p:spTree>
    <p:extLst>
      <p:ext uri="{BB962C8B-B14F-4D97-AF65-F5344CB8AC3E}">
        <p14:creationId xmlns:p14="http://schemas.microsoft.com/office/powerpoint/2010/main" val="331587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D897C918-8C39-4162-8EF5-AE613ED5F307}" type="slidenum">
              <a:rPr lang="en-US" altLang="en-US"/>
              <a:pPr/>
              <a:t>‹#›</a:t>
            </a:fld>
            <a:endParaRPr lang="en-US" altLang="en-US"/>
          </a:p>
        </p:txBody>
      </p:sp>
    </p:spTree>
    <p:extLst>
      <p:ext uri="{BB962C8B-B14F-4D97-AF65-F5344CB8AC3E}">
        <p14:creationId xmlns:p14="http://schemas.microsoft.com/office/powerpoint/2010/main" val="63592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34611479-D6DE-4A51-B001-D9A8F6C74B8A}" type="slidenum">
              <a:rPr lang="en-US" altLang="en-US"/>
              <a:pPr/>
              <a:t>‹#›</a:t>
            </a:fld>
            <a:endParaRPr lang="en-US" altLang="en-US"/>
          </a:p>
        </p:txBody>
      </p:sp>
    </p:spTree>
    <p:extLst>
      <p:ext uri="{BB962C8B-B14F-4D97-AF65-F5344CB8AC3E}">
        <p14:creationId xmlns:p14="http://schemas.microsoft.com/office/powerpoint/2010/main" val="3418243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E062E9FC-5EB8-4984-9D61-B98B4104FA6B}" type="slidenum">
              <a:rPr lang="en-US" altLang="en-US"/>
              <a:pPr/>
              <a:t>‹#›</a:t>
            </a:fld>
            <a:endParaRPr lang="en-US" altLang="en-US"/>
          </a:p>
        </p:txBody>
      </p:sp>
    </p:spTree>
    <p:extLst>
      <p:ext uri="{BB962C8B-B14F-4D97-AF65-F5344CB8AC3E}">
        <p14:creationId xmlns:p14="http://schemas.microsoft.com/office/powerpoint/2010/main" val="390131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9" name="Rectangle 13"/>
          <p:cNvSpPr>
            <a:spLocks noGrp="1" noChangeArrowheads="1"/>
          </p:cNvSpPr>
          <p:nvPr>
            <p:ph type="sldNum" sz="quarter" idx="12"/>
          </p:nvPr>
        </p:nvSpPr>
        <p:spPr>
          <a:ln/>
        </p:spPr>
        <p:txBody>
          <a:bodyPr/>
          <a:lstStyle>
            <a:lvl1pPr>
              <a:defRPr/>
            </a:lvl1pPr>
          </a:lstStyle>
          <a:p>
            <a:fld id="{3C9EE209-E496-4762-AC4A-A81CBFA3716F}" type="slidenum">
              <a:rPr lang="en-US" altLang="en-US"/>
              <a:pPr/>
              <a:t>‹#›</a:t>
            </a:fld>
            <a:endParaRPr lang="en-US" altLang="en-US"/>
          </a:p>
        </p:txBody>
      </p:sp>
    </p:spTree>
    <p:extLst>
      <p:ext uri="{BB962C8B-B14F-4D97-AF65-F5344CB8AC3E}">
        <p14:creationId xmlns:p14="http://schemas.microsoft.com/office/powerpoint/2010/main" val="425866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5" name="Rectangle 13"/>
          <p:cNvSpPr>
            <a:spLocks noGrp="1" noChangeArrowheads="1"/>
          </p:cNvSpPr>
          <p:nvPr>
            <p:ph type="sldNum" sz="quarter" idx="12"/>
          </p:nvPr>
        </p:nvSpPr>
        <p:spPr>
          <a:ln/>
        </p:spPr>
        <p:txBody>
          <a:bodyPr/>
          <a:lstStyle>
            <a:lvl1pPr>
              <a:defRPr/>
            </a:lvl1pPr>
          </a:lstStyle>
          <a:p>
            <a:fld id="{B2D0CB95-0EE3-4A53-91DF-3968831B72F7}" type="slidenum">
              <a:rPr lang="en-US" altLang="en-US"/>
              <a:pPr/>
              <a:t>‹#›</a:t>
            </a:fld>
            <a:endParaRPr lang="en-US" altLang="en-US"/>
          </a:p>
        </p:txBody>
      </p:sp>
    </p:spTree>
    <p:extLst>
      <p:ext uri="{BB962C8B-B14F-4D97-AF65-F5344CB8AC3E}">
        <p14:creationId xmlns:p14="http://schemas.microsoft.com/office/powerpoint/2010/main" val="57931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4" name="Rectangle 13"/>
          <p:cNvSpPr>
            <a:spLocks noGrp="1" noChangeArrowheads="1"/>
          </p:cNvSpPr>
          <p:nvPr>
            <p:ph type="sldNum" sz="quarter" idx="12"/>
          </p:nvPr>
        </p:nvSpPr>
        <p:spPr>
          <a:ln/>
        </p:spPr>
        <p:txBody>
          <a:bodyPr/>
          <a:lstStyle>
            <a:lvl1pPr>
              <a:defRPr/>
            </a:lvl1pPr>
          </a:lstStyle>
          <a:p>
            <a:fld id="{81434E8A-BE28-408D-9588-81EC45961D9B}" type="slidenum">
              <a:rPr lang="en-US" altLang="en-US"/>
              <a:pPr/>
              <a:t>‹#›</a:t>
            </a:fld>
            <a:endParaRPr lang="en-US" altLang="en-US"/>
          </a:p>
        </p:txBody>
      </p:sp>
    </p:spTree>
    <p:extLst>
      <p:ext uri="{BB962C8B-B14F-4D97-AF65-F5344CB8AC3E}">
        <p14:creationId xmlns:p14="http://schemas.microsoft.com/office/powerpoint/2010/main" val="230142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6786B9C0-3293-42EC-9902-680F4F557A87}" type="slidenum">
              <a:rPr lang="en-US" altLang="en-US"/>
              <a:pPr/>
              <a:t>‹#›</a:t>
            </a:fld>
            <a:endParaRPr lang="en-US" altLang="en-US"/>
          </a:p>
        </p:txBody>
      </p:sp>
    </p:spTree>
    <p:extLst>
      <p:ext uri="{BB962C8B-B14F-4D97-AF65-F5344CB8AC3E}">
        <p14:creationId xmlns:p14="http://schemas.microsoft.com/office/powerpoint/2010/main" val="5963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F1811A9B-406D-4E7D-924D-FCD631A268F6}" type="slidenum">
              <a:rPr lang="en-US" altLang="en-US"/>
              <a:pPr/>
              <a:t>‹#›</a:t>
            </a:fld>
            <a:endParaRPr lang="en-US" altLang="en-US"/>
          </a:p>
        </p:txBody>
      </p:sp>
    </p:spTree>
    <p:extLst>
      <p:ext uri="{BB962C8B-B14F-4D97-AF65-F5344CB8AC3E}">
        <p14:creationId xmlns:p14="http://schemas.microsoft.com/office/powerpoint/2010/main" val="504648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ltGray">
          <a:xfrm>
            <a:off x="556684" y="1098551"/>
            <a:ext cx="58420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p>
        </p:txBody>
      </p:sp>
      <p:sp>
        <p:nvSpPr>
          <p:cNvPr id="64515"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64516" name="Rectangle 4"/>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p>
        </p:txBody>
      </p:sp>
      <p:sp>
        <p:nvSpPr>
          <p:cNvPr id="64517"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64518"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p>
        </p:txBody>
      </p:sp>
      <p:sp>
        <p:nvSpPr>
          <p:cNvPr id="64519" name="Rectangle 7"/>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p>
        </p:txBody>
      </p:sp>
      <p:sp>
        <p:nvSpPr>
          <p:cNvPr id="64520"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2057" name="Rectangle 9"/>
          <p:cNvSpPr>
            <a:spLocks noGrp="1" noChangeArrowheads="1"/>
          </p:cNvSpPr>
          <p:nvPr>
            <p:ph type="title"/>
          </p:nvPr>
        </p:nvSpPr>
        <p:spPr bwMode="auto">
          <a:xfrm>
            <a:off x="1534585" y="617538"/>
            <a:ext cx="1039071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8"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23"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4" charset="0"/>
                <a:cs typeface="Times New Roman" pitchFamily="18" charset="0"/>
              </a:defRPr>
            </a:lvl1pPr>
          </a:lstStyle>
          <a:p>
            <a:pPr>
              <a:defRPr/>
            </a:pPr>
            <a:endParaRPr lang="en-US"/>
          </a:p>
        </p:txBody>
      </p:sp>
      <p:sp>
        <p:nvSpPr>
          <p:cNvPr id="64524"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4" charset="0"/>
                <a:cs typeface="Times New Roman" pitchFamily="18" charset="0"/>
              </a:defRPr>
            </a:lvl1pPr>
          </a:lstStyle>
          <a:p>
            <a:pPr>
              <a:defRPr/>
            </a:pPr>
            <a:r>
              <a:rPr lang="en-US"/>
              <a:t>Python Programming, 4/e</a:t>
            </a:r>
          </a:p>
        </p:txBody>
      </p:sp>
      <p:sp>
        <p:nvSpPr>
          <p:cNvPr id="64525"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505567A6-DB29-44EB-83A4-41083599BB9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2"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Times New Roman" pitchFamily="18" charset="0"/>
        </a:defRPr>
      </a:lvl2pPr>
      <a:lvl3pPr algn="l" rtl="0" eaLnBrk="0" fontAlgn="base" hangingPunct="0">
        <a:spcBef>
          <a:spcPct val="0"/>
        </a:spcBef>
        <a:spcAft>
          <a:spcPct val="0"/>
        </a:spcAft>
        <a:defRPr sz="4400">
          <a:solidFill>
            <a:schemeClr val="tx2"/>
          </a:solidFill>
          <a:latin typeface="Tahoma" pitchFamily="34" charset="0"/>
          <a:cs typeface="Times New Roman" pitchFamily="18" charset="0"/>
        </a:defRPr>
      </a:lvl3pPr>
      <a:lvl4pPr algn="l" rtl="0" eaLnBrk="0" fontAlgn="base" hangingPunct="0">
        <a:spcBef>
          <a:spcPct val="0"/>
        </a:spcBef>
        <a:spcAft>
          <a:spcPct val="0"/>
        </a:spcAft>
        <a:defRPr sz="4400">
          <a:solidFill>
            <a:schemeClr val="tx2"/>
          </a:solidFill>
          <a:latin typeface="Tahoma" pitchFamily="34" charset="0"/>
          <a:cs typeface="Times New Roman" pitchFamily="18" charset="0"/>
        </a:defRPr>
      </a:lvl4pPr>
      <a:lvl5pPr algn="l" rtl="0" eaLnBrk="0" fontAlgn="base" hangingPunct="0">
        <a:spcBef>
          <a:spcPct val="0"/>
        </a:spcBef>
        <a:spcAft>
          <a:spcPct val="0"/>
        </a:spcAft>
        <a:defRPr sz="4400">
          <a:solidFill>
            <a:schemeClr val="tx2"/>
          </a:solidFill>
          <a:latin typeface="Tahoma" pitchFamily="34" charset="0"/>
          <a:cs typeface="Times New Roman" pitchFamily="18" charset="0"/>
        </a:defRPr>
      </a:lvl5pPr>
      <a:lvl6pPr marL="457200" algn="l" rtl="0" fontAlgn="base">
        <a:spcBef>
          <a:spcPct val="0"/>
        </a:spcBef>
        <a:spcAft>
          <a:spcPct val="0"/>
        </a:spcAft>
        <a:defRPr sz="4400">
          <a:solidFill>
            <a:schemeClr val="tx2"/>
          </a:solidFill>
          <a:latin typeface="Tahoma" pitchFamily="34" charset="0"/>
          <a:cs typeface="Times New Roman" pitchFamily="18" charset="0"/>
        </a:defRPr>
      </a:lvl6pPr>
      <a:lvl7pPr marL="914400" algn="l" rtl="0" fontAlgn="base">
        <a:spcBef>
          <a:spcPct val="0"/>
        </a:spcBef>
        <a:spcAft>
          <a:spcPct val="0"/>
        </a:spcAft>
        <a:defRPr sz="4400">
          <a:solidFill>
            <a:schemeClr val="tx2"/>
          </a:solidFill>
          <a:latin typeface="Tahoma" pitchFamily="34" charset="0"/>
          <a:cs typeface="Times New Roman" pitchFamily="18" charset="0"/>
        </a:defRPr>
      </a:lvl7pPr>
      <a:lvl8pPr marL="1371600" algn="l" rtl="0" fontAlgn="base">
        <a:spcBef>
          <a:spcPct val="0"/>
        </a:spcBef>
        <a:spcAft>
          <a:spcPct val="0"/>
        </a:spcAft>
        <a:defRPr sz="4400">
          <a:solidFill>
            <a:schemeClr val="tx2"/>
          </a:solidFill>
          <a:latin typeface="Tahoma" pitchFamily="34" charset="0"/>
          <a:cs typeface="Times New Roman" pitchFamily="18" charset="0"/>
        </a:defRPr>
      </a:lvl8pPr>
      <a:lvl9pPr marL="1828800" algn="l" rtl="0" fontAlgn="base">
        <a:spcBef>
          <a:spcPct val="0"/>
        </a:spcBef>
        <a:spcAft>
          <a:spcPct val="0"/>
        </a:spcAft>
        <a:defRPr sz="4400">
          <a:solidFill>
            <a:schemeClr val="tx2"/>
          </a:solidFill>
          <a:latin typeface="Tahoma" pitchFamily="34" charset="0"/>
          <a:cs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dirty="0">
                <a:solidFill>
                  <a:schemeClr val="bg2"/>
                </a:solidFill>
              </a:rPr>
              <a:t>Python Programming, 4/e</a:t>
            </a:r>
          </a:p>
        </p:txBody>
      </p:sp>
      <p:sp>
        <p:nvSpPr>
          <p:cNvPr id="4099"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CDE9AFA-C89C-43CA-9205-DD062418F9CA}" type="slidenum">
              <a:rPr lang="en-US" altLang="en-US" sz="1400">
                <a:solidFill>
                  <a:schemeClr val="bg2"/>
                </a:solidFill>
              </a:rPr>
              <a:pPr eaLnBrk="1" hangingPunct="1"/>
              <a:t>1</a:t>
            </a:fld>
            <a:endParaRPr lang="en-US" altLang="en-US" sz="1400" dirty="0">
              <a:solidFill>
                <a:schemeClr val="bg2"/>
              </a:solidFill>
            </a:endParaRPr>
          </a:p>
        </p:txBody>
      </p:sp>
      <p:sp>
        <p:nvSpPr>
          <p:cNvPr id="4100" name="Rectangle 2"/>
          <p:cNvSpPr>
            <a:spLocks noGrp="1" noChangeArrowheads="1"/>
          </p:cNvSpPr>
          <p:nvPr>
            <p:ph type="ctrTitle"/>
          </p:nvPr>
        </p:nvSpPr>
        <p:spPr/>
        <p:txBody>
          <a:bodyPr/>
          <a:lstStyle/>
          <a:p>
            <a:pPr eaLnBrk="1" hangingPunct="1"/>
            <a:r>
              <a:rPr lang="en-US" altLang="en-US" dirty="0"/>
              <a:t>Python Programming:</a:t>
            </a:r>
            <a:br>
              <a:rPr lang="en-US" altLang="en-US" dirty="0"/>
            </a:br>
            <a:r>
              <a:rPr lang="en-US" altLang="en-US" dirty="0"/>
              <a:t>An Introduction to</a:t>
            </a:r>
            <a:br>
              <a:rPr lang="en-US" altLang="en-US" dirty="0"/>
            </a:br>
            <a:r>
              <a:rPr lang="en-US" altLang="en-US" dirty="0"/>
              <a:t>Computer Science</a:t>
            </a:r>
          </a:p>
        </p:txBody>
      </p:sp>
      <p:sp>
        <p:nvSpPr>
          <p:cNvPr id="4101" name="Rectangle 3"/>
          <p:cNvSpPr>
            <a:spLocks noGrp="1" noChangeArrowheads="1"/>
          </p:cNvSpPr>
          <p:nvPr>
            <p:ph type="subTitle" idx="1"/>
          </p:nvPr>
        </p:nvSpPr>
        <p:spPr>
          <a:xfrm>
            <a:off x="2895600" y="3886200"/>
            <a:ext cx="6400800" cy="762000"/>
          </a:xfrm>
        </p:spPr>
        <p:txBody>
          <a:bodyPr/>
          <a:lstStyle/>
          <a:p>
            <a:pPr eaLnBrk="1" hangingPunct="1"/>
            <a:r>
              <a:rPr lang="en-US" altLang="en-US" dirty="0"/>
              <a:t>Chapter 1</a:t>
            </a:r>
          </a:p>
          <a:p>
            <a:pPr eaLnBrk="1" hangingPunct="1"/>
            <a:r>
              <a:rPr lang="en-US" altLang="en-US" dirty="0"/>
              <a:t>Computers and Programs</a:t>
            </a:r>
          </a:p>
        </p:txBody>
      </p:sp>
      <p:pic>
        <p:nvPicPr>
          <p:cNvPr id="4" name="Picture 3" descr="A book cover of a book&#10;&#10;Description automatically generated">
            <a:extLst>
              <a:ext uri="{FF2B5EF4-FFF2-40B4-BE49-F238E27FC236}">
                <a16:creationId xmlns:a16="http://schemas.microsoft.com/office/drawing/2014/main" id="{889084B6-B672-CA51-3324-F961893AF3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0" y="800100"/>
            <a:ext cx="1635711"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Computer Science?</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Design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One way to show a particular problem can be solved is to actually design a solution.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is done by developing an </a:t>
            </a:r>
            <a:r>
              <a:rPr lang="en-GB" altLang="en-US" i="1"/>
              <a:t>algorithm</a:t>
            </a:r>
            <a:r>
              <a:rPr lang="en-GB" altLang="en-US"/>
              <a:t>, a step-by-step process for achieving the desired result.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One problem – it can only answer in the positive. You can’t prove a negative!</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FC359E2-4783-4D70-A135-9647D1BF7A55}" type="slidenum">
              <a:rPr lang="en-US" altLang="en-US" sz="1400"/>
              <a:pPr eaLnBrk="1" hangingPunct="1"/>
              <a:t>10</a:t>
            </a:fld>
            <a:endParaRPr lang="en-US" altLang="en-US" sz="1400"/>
          </a:p>
        </p:txBody>
      </p:sp>
      <p:sp>
        <p:nvSpPr>
          <p:cNvPr id="133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Computer Science?</a:t>
            </a:r>
          </a:p>
        </p:txBody>
      </p:sp>
      <p:sp>
        <p:nvSpPr>
          <p:cNvPr id="2" name="Rectangle 2"/>
          <p:cNvSpPr>
            <a:spLocks noGrp="1" noChangeArrowheads="1"/>
          </p:cNvSpPr>
          <p:nvPr>
            <p:ph type="body" idx="4294967295"/>
          </p:nvPr>
        </p:nvSpPr>
        <p:spPr>
          <a:xfrm>
            <a:off x="2706688" y="2017714"/>
            <a:ext cx="7772400" cy="4611687"/>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Analysis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Analysis is the process of examining algorithms and problems mathematically.</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Some seemingly simple problems are not solvable by any algorithm. These problems are said to be </a:t>
            </a:r>
            <a:r>
              <a:rPr lang="en-GB" altLang="en-US" i="1" dirty="0"/>
              <a:t>unsolvable</a:t>
            </a:r>
            <a:r>
              <a:rPr lang="en-GB" altLang="en-US" dirty="0"/>
              <a: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Problems can be intractable if they would take too long or take too much memory to be of practical value.</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9062051-F007-47AA-A6FC-632E3C401CFE}" type="slidenum">
              <a:rPr lang="en-US" altLang="en-US" sz="1400"/>
              <a:pPr eaLnBrk="1" hangingPunct="1"/>
              <a:t>11</a:t>
            </a:fld>
            <a:endParaRPr lang="en-US" altLang="en-US" sz="1400" dirty="0"/>
          </a:p>
        </p:txBody>
      </p:sp>
      <p:sp>
        <p:nvSpPr>
          <p:cNvPr id="143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endParaRPr lang="en-US" altLang="en-US" sz="1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What is Computer Science?</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Experimentation</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Some problems are too complex for analysis.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Implement a system and then study its behaviour.</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9106FD7-75B4-46FB-9CFB-638D41E6256A}" type="slidenum">
              <a:rPr lang="en-US" altLang="en-US" sz="1400"/>
              <a:pPr eaLnBrk="1" hangingPunct="1"/>
              <a:t>12</a:t>
            </a:fld>
            <a:endParaRPr lang="en-US" altLang="en-US" sz="1400"/>
          </a:p>
        </p:txBody>
      </p:sp>
      <p:sp>
        <p:nvSpPr>
          <p:cNvPr id="153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Basics</a:t>
            </a:r>
          </a:p>
        </p:txBody>
      </p:sp>
      <p:sp>
        <p:nvSpPr>
          <p:cNvPr id="4" name="Footer Placeholder 3"/>
          <p:cNvSpPr>
            <a:spLocks noGrp="1"/>
          </p:cNvSpPr>
          <p:nvPr>
            <p:ph type="ftr" sz="quarter" idx="11"/>
          </p:nvPr>
        </p:nvSpPr>
        <p:spPr/>
        <p:txBody>
          <a:bodyPr/>
          <a:lstStyle/>
          <a:p>
            <a:pPr>
              <a:defRPr/>
            </a:pPr>
            <a:r>
              <a:rPr lang="en-US"/>
              <a:t>Python Programming, 4/e</a:t>
            </a:r>
          </a:p>
        </p:txBody>
      </p:sp>
      <p:sp>
        <p:nvSpPr>
          <p:cNvPr id="5" name="Slide Number Placeholder 4"/>
          <p:cNvSpPr>
            <a:spLocks noGrp="1"/>
          </p:cNvSpPr>
          <p:nvPr>
            <p:ph type="sldNum" sz="quarter" idx="12"/>
          </p:nvPr>
        </p:nvSpPr>
        <p:spPr/>
        <p:txBody>
          <a:bodyPr/>
          <a:lstStyle/>
          <a:p>
            <a:fld id="{D897C918-8C39-4162-8EF5-AE613ED5F307}" type="slidenum">
              <a:rPr lang="en-US" altLang="en-US" smtClean="0"/>
              <a:pPr/>
              <a:t>13</a:t>
            </a:fld>
            <a:endParaRPr lang="en-US" altLang="en-US"/>
          </a:p>
        </p:txBody>
      </p:sp>
      <p:pic>
        <p:nvPicPr>
          <p:cNvPr id="6" name="Picture 5"/>
          <p:cNvPicPr>
            <a:picLocks noChangeAspect="1"/>
          </p:cNvPicPr>
          <p:nvPr/>
        </p:nvPicPr>
        <p:blipFill>
          <a:blip r:embed="rId2"/>
          <a:stretch>
            <a:fillRect/>
          </a:stretch>
        </p:blipFill>
        <p:spPr>
          <a:xfrm>
            <a:off x="2286000" y="2358549"/>
            <a:ext cx="7559040" cy="3368040"/>
          </a:xfrm>
          <a:prstGeom prst="rect">
            <a:avLst/>
          </a:prstGeom>
        </p:spPr>
      </p:pic>
    </p:spTree>
    <p:extLst>
      <p:ext uri="{BB962C8B-B14F-4D97-AF65-F5344CB8AC3E}">
        <p14:creationId xmlns:p14="http://schemas.microsoft.com/office/powerpoint/2010/main" val="2081054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Hardware Basics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a:t>
            </a:r>
            <a:r>
              <a:rPr lang="en-GB" altLang="en-US" i="1"/>
              <a:t>central processing unit</a:t>
            </a:r>
            <a:r>
              <a:rPr lang="en-GB" altLang="en-US"/>
              <a:t> (CPU) is the “brain” of a computer.</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CPU carries out all the basic operations on the data.</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Examples: simple arithmetic operations, testing to see if two numbers are equal.</a:t>
            </a:r>
          </a:p>
        </p:txBody>
      </p:sp>
      <p:sp>
        <p:nvSpPr>
          <p:cNvPr id="16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54A8F46-1E8D-44B5-88AF-93A00E7757C0}" type="slidenum">
              <a:rPr lang="en-US" altLang="en-US" sz="1400"/>
              <a:pPr eaLnBrk="1" hangingPunct="1"/>
              <a:t>14</a:t>
            </a:fld>
            <a:endParaRPr lang="en-US" altLang="en-US" sz="1400"/>
          </a:p>
        </p:txBody>
      </p:sp>
      <p:sp>
        <p:nvSpPr>
          <p:cNvPr id="163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Hardware Basics</a:t>
            </a:r>
          </a:p>
        </p:txBody>
      </p:sp>
      <p:sp>
        <p:nvSpPr>
          <p:cNvPr id="2" name="Rectangle 2"/>
          <p:cNvSpPr>
            <a:spLocks noGrp="1" noChangeArrowheads="1"/>
          </p:cNvSpPr>
          <p:nvPr>
            <p:ph type="body" idx="4294967295"/>
          </p:nvPr>
        </p:nvSpPr>
        <p:spPr>
          <a:xfrm>
            <a:off x="2706688" y="2017714"/>
            <a:ext cx="7772400" cy="4611687"/>
          </a:xfrm>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Memory stores programs and data.</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CPU can only directly access information stored in </a:t>
            </a:r>
            <a:r>
              <a:rPr lang="en-GB" altLang="en-US" i="1" dirty="0"/>
              <a:t>main memory</a:t>
            </a:r>
            <a:r>
              <a:rPr lang="en-GB" altLang="en-US" dirty="0"/>
              <a:t> (RAM or Random Access Memory).</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Main memory is fast, but </a:t>
            </a:r>
            <a:r>
              <a:rPr lang="en-GB" altLang="en-US" i="1" dirty="0"/>
              <a:t>volatile</a:t>
            </a:r>
            <a:r>
              <a:rPr lang="en-GB" altLang="en-US" dirty="0"/>
              <a:t>, i.e. when the power is interrupted, the contents of memory are lost.</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Secondary memory provides more permanent storage: magnetic (hard drive), flash (SSD, USB memory), optical (CD, DVD)</a:t>
            </a:r>
          </a:p>
        </p:txBody>
      </p:sp>
      <p:sp>
        <p:nvSpPr>
          <p:cNvPr id="174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00096B5-F776-46BC-9B43-5D9C4250394C}" type="slidenum">
              <a:rPr lang="en-US" altLang="en-US" sz="1400"/>
              <a:pPr eaLnBrk="1" hangingPunct="1"/>
              <a:t>15</a:t>
            </a:fld>
            <a:endParaRPr lang="en-US" altLang="en-US" sz="1400"/>
          </a:p>
        </p:txBody>
      </p:sp>
      <p:sp>
        <p:nvSpPr>
          <p:cNvPr id="174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Hardware Basics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Input devices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Information is passed to the computer through keyboards, mice, etc.</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Output devices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Processed information is presented to the user through the monitor, printer, etc.</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Some devices act as both input and output devices, e.g. network controller.</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EBAD928-D011-42FB-84DA-ACDCFF62D5E3}" type="slidenum">
              <a:rPr lang="en-US" altLang="en-US" sz="1400"/>
              <a:pPr eaLnBrk="1" hangingPunct="1"/>
              <a:t>16</a:t>
            </a:fld>
            <a:endParaRPr lang="en-US" altLang="en-US" sz="1400"/>
          </a:p>
        </p:txBody>
      </p:sp>
      <p:sp>
        <p:nvSpPr>
          <p:cNvPr id="1843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Hardware Basics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a:t>Fetch-Execute Cycle</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First instruction retrieved from memory</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Decode the instruction to see what it represents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Appropriate action carried out.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Next instruction fetched, decoded, and executed.</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Lather, rinse, repeat!</a:t>
            </a: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D40B23C-4E45-40F7-9BAA-6A70937C7BCB}" type="slidenum">
              <a:rPr lang="en-US" altLang="en-US" sz="1400"/>
              <a:pPr eaLnBrk="1" hangingPunct="1"/>
              <a:t>17</a:t>
            </a:fld>
            <a:endParaRPr lang="en-US" altLang="en-US" sz="1400"/>
          </a:p>
        </p:txBody>
      </p:sp>
      <p:sp>
        <p:nvSpPr>
          <p:cNvPr id="1946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C768-E296-5EEC-BE0C-D3A027627F60}"/>
              </a:ext>
            </a:extLst>
          </p:cNvPr>
          <p:cNvSpPr>
            <a:spLocks noGrp="1"/>
          </p:cNvSpPr>
          <p:nvPr>
            <p:ph type="title"/>
          </p:nvPr>
        </p:nvSpPr>
        <p:spPr/>
        <p:txBody>
          <a:bodyPr/>
          <a:lstStyle/>
          <a:p>
            <a:r>
              <a:rPr lang="en-US" dirty="0"/>
              <a:t>Operating Systems</a:t>
            </a:r>
          </a:p>
        </p:txBody>
      </p:sp>
      <p:sp>
        <p:nvSpPr>
          <p:cNvPr id="3" name="Content Placeholder 2">
            <a:extLst>
              <a:ext uri="{FF2B5EF4-FFF2-40B4-BE49-F238E27FC236}">
                <a16:creationId xmlns:a16="http://schemas.microsoft.com/office/drawing/2014/main" id="{74BC4F91-D5E3-F8E7-5EFB-2C0676D4708E}"/>
              </a:ext>
            </a:extLst>
          </p:cNvPr>
          <p:cNvSpPr>
            <a:spLocks noGrp="1"/>
          </p:cNvSpPr>
          <p:nvPr>
            <p:ph idx="1"/>
          </p:nvPr>
        </p:nvSpPr>
        <p:spPr/>
        <p:txBody>
          <a:bodyPr/>
          <a:lstStyle/>
          <a:p>
            <a:r>
              <a:rPr lang="en-US" sz="2800" dirty="0"/>
              <a:t>Who’s in charge of what instructions are executing at a given moment? The </a:t>
            </a:r>
            <a:r>
              <a:rPr lang="en-US" sz="2800" i="1" dirty="0"/>
              <a:t>operating system</a:t>
            </a:r>
            <a:r>
              <a:rPr lang="en-US" sz="2800" dirty="0"/>
              <a:t>.</a:t>
            </a:r>
          </a:p>
          <a:p>
            <a:r>
              <a:rPr lang="en-US" sz="2800" dirty="0"/>
              <a:t>An OS is a suite of software that controls the various hardware resources of a computer, binding the components together so they act as a unified whole.</a:t>
            </a:r>
          </a:p>
          <a:p>
            <a:r>
              <a:rPr lang="en-US" sz="2800" dirty="0"/>
              <a:t>Examples: Windows, MacOS, Linux, ChromeOS, iOS, Android.</a:t>
            </a:r>
          </a:p>
        </p:txBody>
      </p:sp>
      <p:sp>
        <p:nvSpPr>
          <p:cNvPr id="4" name="Footer Placeholder 3">
            <a:extLst>
              <a:ext uri="{FF2B5EF4-FFF2-40B4-BE49-F238E27FC236}">
                <a16:creationId xmlns:a16="http://schemas.microsoft.com/office/drawing/2014/main" id="{C4E1CFCC-99C5-56A0-F850-019991DCB759}"/>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20745E81-D316-12AF-37AF-E81FD9B0F876}"/>
              </a:ext>
            </a:extLst>
          </p:cNvPr>
          <p:cNvSpPr>
            <a:spLocks noGrp="1"/>
          </p:cNvSpPr>
          <p:nvPr>
            <p:ph type="sldNum" sz="quarter" idx="12"/>
          </p:nvPr>
        </p:nvSpPr>
        <p:spPr/>
        <p:txBody>
          <a:bodyPr/>
          <a:lstStyle/>
          <a:p>
            <a:fld id="{D897C918-8C39-4162-8EF5-AE613ED5F307}" type="slidenum">
              <a:rPr lang="en-US" altLang="en-US" smtClean="0"/>
              <a:pPr/>
              <a:t>18</a:t>
            </a:fld>
            <a:endParaRPr lang="en-US" altLang="en-US"/>
          </a:p>
        </p:txBody>
      </p:sp>
    </p:spTree>
    <p:extLst>
      <p:ext uri="{BB962C8B-B14F-4D97-AF65-F5344CB8AC3E}">
        <p14:creationId xmlns:p14="http://schemas.microsoft.com/office/powerpoint/2010/main" val="3553907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96D-8E1F-B7C4-EB40-24B58CEE1B08}"/>
              </a:ext>
            </a:extLst>
          </p:cNvPr>
          <p:cNvSpPr>
            <a:spLocks noGrp="1"/>
          </p:cNvSpPr>
          <p:nvPr>
            <p:ph type="title"/>
          </p:nvPr>
        </p:nvSpPr>
        <p:spPr/>
        <p:txBody>
          <a:bodyPr/>
          <a:lstStyle/>
          <a:p>
            <a:r>
              <a:rPr lang="en-US" dirty="0"/>
              <a:t>Operating Systems</a:t>
            </a:r>
          </a:p>
        </p:txBody>
      </p:sp>
      <p:sp>
        <p:nvSpPr>
          <p:cNvPr id="3" name="Content Placeholder 2">
            <a:extLst>
              <a:ext uri="{FF2B5EF4-FFF2-40B4-BE49-F238E27FC236}">
                <a16:creationId xmlns:a16="http://schemas.microsoft.com/office/drawing/2014/main" id="{6413B8BE-DE9A-89DF-3D4A-3ECE3D64504D}"/>
              </a:ext>
            </a:extLst>
          </p:cNvPr>
          <p:cNvSpPr>
            <a:spLocks noGrp="1"/>
          </p:cNvSpPr>
          <p:nvPr>
            <p:ph idx="1"/>
          </p:nvPr>
        </p:nvSpPr>
        <p:spPr/>
        <p:txBody>
          <a:bodyPr/>
          <a:lstStyle/>
          <a:p>
            <a:r>
              <a:rPr lang="en-US" dirty="0"/>
              <a:t>The OS manages all of the computer’s resources.</a:t>
            </a:r>
          </a:p>
          <a:p>
            <a:r>
              <a:rPr lang="en-US" dirty="0"/>
              <a:t>The </a:t>
            </a:r>
            <a:r>
              <a:rPr lang="en-US" i="1" dirty="0"/>
              <a:t>bootstrap loader</a:t>
            </a:r>
            <a:r>
              <a:rPr lang="en-US" dirty="0"/>
              <a:t> is a small program initially loaded into RAM when the computer is first turned on or restarted that loads the OS </a:t>
            </a:r>
            <a:r>
              <a:rPr lang="en-US" i="1" dirty="0"/>
              <a:t>kernel</a:t>
            </a:r>
            <a:r>
              <a:rPr lang="en-US" dirty="0"/>
              <a:t>.</a:t>
            </a:r>
          </a:p>
          <a:p>
            <a:r>
              <a:rPr lang="en-US" dirty="0"/>
              <a:t>The </a:t>
            </a:r>
            <a:r>
              <a:rPr lang="en-US" i="1" dirty="0"/>
              <a:t>kernel</a:t>
            </a:r>
            <a:r>
              <a:rPr lang="en-US" dirty="0"/>
              <a:t> is the part of the OS that is always running.</a:t>
            </a:r>
          </a:p>
        </p:txBody>
      </p:sp>
      <p:sp>
        <p:nvSpPr>
          <p:cNvPr id="4" name="Footer Placeholder 3">
            <a:extLst>
              <a:ext uri="{FF2B5EF4-FFF2-40B4-BE49-F238E27FC236}">
                <a16:creationId xmlns:a16="http://schemas.microsoft.com/office/drawing/2014/main" id="{68931560-AA65-6231-756F-64CB5189CDAC}"/>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4B88967A-90D5-76E1-A668-0E73CD587CA9}"/>
              </a:ext>
            </a:extLst>
          </p:cNvPr>
          <p:cNvSpPr>
            <a:spLocks noGrp="1"/>
          </p:cNvSpPr>
          <p:nvPr>
            <p:ph type="sldNum" sz="quarter" idx="12"/>
          </p:nvPr>
        </p:nvSpPr>
        <p:spPr/>
        <p:txBody>
          <a:bodyPr/>
          <a:lstStyle/>
          <a:p>
            <a:fld id="{D897C918-8C39-4162-8EF5-AE613ED5F307}" type="slidenum">
              <a:rPr lang="en-US" altLang="en-US" smtClean="0"/>
              <a:pPr/>
              <a:t>19</a:t>
            </a:fld>
            <a:endParaRPr lang="en-US" altLang="en-US"/>
          </a:p>
        </p:txBody>
      </p:sp>
    </p:spTree>
    <p:extLst>
      <p:ext uri="{BB962C8B-B14F-4D97-AF65-F5344CB8AC3E}">
        <p14:creationId xmlns:p14="http://schemas.microsoft.com/office/powerpoint/2010/main" val="130227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Objectives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To understand the respective roles of hardware and software in computing systems.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To learn what computer scientists study and the techniques that they use.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To understand the basic design of a modern computer and the role played by the operating system.</a:t>
            </a: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26C24F6-F99A-4E24-8DDE-18C110BCC105}" type="slidenum">
              <a:rPr lang="en-US" altLang="en-US" sz="1400"/>
              <a:pPr eaLnBrk="1" hangingPunct="1"/>
              <a:t>2</a:t>
            </a:fld>
            <a:endParaRPr lang="en-US" altLang="en-US" sz="1400" dirty="0"/>
          </a:p>
        </p:txBody>
      </p:sp>
      <p:sp>
        <p:nvSpPr>
          <p:cNvPr id="51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endParaRPr lang="en-US" altLang="en-US" sz="1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9F06-BBCC-2C87-53BD-ABAF5A5EB0F5}"/>
              </a:ext>
            </a:extLst>
          </p:cNvPr>
          <p:cNvSpPr>
            <a:spLocks noGrp="1"/>
          </p:cNvSpPr>
          <p:nvPr>
            <p:ph type="title"/>
          </p:nvPr>
        </p:nvSpPr>
        <p:spPr/>
        <p:txBody>
          <a:bodyPr/>
          <a:lstStyle/>
          <a:p>
            <a:r>
              <a:rPr lang="en-US" dirty="0"/>
              <a:t>Operating Systems</a:t>
            </a:r>
          </a:p>
        </p:txBody>
      </p:sp>
      <p:sp>
        <p:nvSpPr>
          <p:cNvPr id="3" name="Content Placeholder 2">
            <a:extLst>
              <a:ext uri="{FF2B5EF4-FFF2-40B4-BE49-F238E27FC236}">
                <a16:creationId xmlns:a16="http://schemas.microsoft.com/office/drawing/2014/main" id="{D10A9CA9-6637-B664-D967-5FCB879C0FCB}"/>
              </a:ext>
            </a:extLst>
          </p:cNvPr>
          <p:cNvSpPr>
            <a:spLocks noGrp="1"/>
          </p:cNvSpPr>
          <p:nvPr>
            <p:ph idx="1"/>
          </p:nvPr>
        </p:nvSpPr>
        <p:spPr/>
        <p:txBody>
          <a:bodyPr/>
          <a:lstStyle/>
          <a:p>
            <a:r>
              <a:rPr lang="en-US" sz="2800" dirty="0"/>
              <a:t>The kernel can give up the CPU to allow another program to run, but it will interrupt at regular intervals to retake control.</a:t>
            </a:r>
          </a:p>
          <a:p>
            <a:r>
              <a:rPr lang="en-US" sz="2800" dirty="0"/>
              <a:t>Then the kernel can hand off the CPU to another program.</a:t>
            </a:r>
          </a:p>
          <a:p>
            <a:r>
              <a:rPr lang="en-US" sz="2800" dirty="0"/>
              <a:t>By doing this switch quickly among multiple loaded programs, this gives the appearance of running the programs simultaneously.</a:t>
            </a:r>
          </a:p>
        </p:txBody>
      </p:sp>
      <p:sp>
        <p:nvSpPr>
          <p:cNvPr id="4" name="Footer Placeholder 3">
            <a:extLst>
              <a:ext uri="{FF2B5EF4-FFF2-40B4-BE49-F238E27FC236}">
                <a16:creationId xmlns:a16="http://schemas.microsoft.com/office/drawing/2014/main" id="{7F34C6CF-1CDA-7459-C0B4-B4449E3109EA}"/>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062AB884-CE76-5773-8966-BE59CBBDF03E}"/>
              </a:ext>
            </a:extLst>
          </p:cNvPr>
          <p:cNvSpPr>
            <a:spLocks noGrp="1"/>
          </p:cNvSpPr>
          <p:nvPr>
            <p:ph type="sldNum" sz="quarter" idx="12"/>
          </p:nvPr>
        </p:nvSpPr>
        <p:spPr/>
        <p:txBody>
          <a:bodyPr/>
          <a:lstStyle/>
          <a:p>
            <a:fld id="{D897C918-8C39-4162-8EF5-AE613ED5F307}" type="slidenum">
              <a:rPr lang="en-US" altLang="en-US" smtClean="0"/>
              <a:pPr/>
              <a:t>20</a:t>
            </a:fld>
            <a:endParaRPr lang="en-US" altLang="en-US"/>
          </a:p>
        </p:txBody>
      </p:sp>
    </p:spTree>
    <p:extLst>
      <p:ext uri="{BB962C8B-B14F-4D97-AF65-F5344CB8AC3E}">
        <p14:creationId xmlns:p14="http://schemas.microsoft.com/office/powerpoint/2010/main" val="1837580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F963-FF85-28FF-0398-F0D05EEFDBCA}"/>
              </a:ext>
            </a:extLst>
          </p:cNvPr>
          <p:cNvSpPr>
            <a:spLocks noGrp="1"/>
          </p:cNvSpPr>
          <p:nvPr>
            <p:ph type="title"/>
          </p:nvPr>
        </p:nvSpPr>
        <p:spPr/>
        <p:txBody>
          <a:bodyPr/>
          <a:lstStyle/>
          <a:p>
            <a:r>
              <a:rPr lang="en-US" dirty="0"/>
              <a:t>Operating Systems</a:t>
            </a:r>
          </a:p>
        </p:txBody>
      </p:sp>
      <p:sp>
        <p:nvSpPr>
          <p:cNvPr id="3" name="Content Placeholder 2">
            <a:extLst>
              <a:ext uri="{FF2B5EF4-FFF2-40B4-BE49-F238E27FC236}">
                <a16:creationId xmlns:a16="http://schemas.microsoft.com/office/drawing/2014/main" id="{BC0052C0-D327-CD72-889F-007552957229}"/>
              </a:ext>
            </a:extLst>
          </p:cNvPr>
          <p:cNvSpPr>
            <a:spLocks noGrp="1"/>
          </p:cNvSpPr>
          <p:nvPr>
            <p:ph idx="1"/>
          </p:nvPr>
        </p:nvSpPr>
        <p:spPr/>
        <p:txBody>
          <a:bodyPr/>
          <a:lstStyle/>
          <a:p>
            <a:r>
              <a:rPr lang="en-US" sz="2800" dirty="0"/>
              <a:t>Important points</a:t>
            </a:r>
          </a:p>
          <a:p>
            <a:pPr lvl="1"/>
            <a:r>
              <a:rPr lang="en-US" sz="2400" dirty="0"/>
              <a:t>Files are used to store data.</a:t>
            </a:r>
          </a:p>
          <a:p>
            <a:pPr lvl="2"/>
            <a:r>
              <a:rPr lang="en-US" sz="2000" dirty="0"/>
              <a:t>Files can store audio, images, text, applications (programs), etc.</a:t>
            </a:r>
          </a:p>
          <a:p>
            <a:pPr lvl="2"/>
            <a:r>
              <a:rPr lang="en-US" sz="2000" dirty="0"/>
              <a:t>The OS has to keep track of what the contents of the file are somehow. A general way to do this is to indicate the type of data with the file extensions, i.e. mysong.</a:t>
            </a:r>
            <a:r>
              <a:rPr lang="en-US" sz="2000" i="1" dirty="0"/>
              <a:t>mp3</a:t>
            </a:r>
            <a:r>
              <a:rPr lang="en-US" sz="2000" dirty="0"/>
              <a:t>.</a:t>
            </a:r>
          </a:p>
          <a:p>
            <a:pPr lvl="2"/>
            <a:r>
              <a:rPr lang="en-US" sz="2000" dirty="0"/>
              <a:t>One problem – some operating systems make it hard to see the extension. What if you also have mysong.wav?</a:t>
            </a:r>
          </a:p>
          <a:p>
            <a:pPr lvl="2"/>
            <a:r>
              <a:rPr lang="en-US" sz="2000" dirty="0"/>
              <a:t>Tip 1: Do some research to see how to turn on the ability to see the extension in the folders where you’ll store your code.</a:t>
            </a:r>
          </a:p>
        </p:txBody>
      </p:sp>
      <p:sp>
        <p:nvSpPr>
          <p:cNvPr id="4" name="Footer Placeholder 3">
            <a:extLst>
              <a:ext uri="{FF2B5EF4-FFF2-40B4-BE49-F238E27FC236}">
                <a16:creationId xmlns:a16="http://schemas.microsoft.com/office/drawing/2014/main" id="{2FC43120-33E4-D0FD-A1CE-10BF35044554}"/>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0BD14AEC-8906-8C3B-22CA-1C7795CEB098}"/>
              </a:ext>
            </a:extLst>
          </p:cNvPr>
          <p:cNvSpPr>
            <a:spLocks noGrp="1"/>
          </p:cNvSpPr>
          <p:nvPr>
            <p:ph type="sldNum" sz="quarter" idx="12"/>
          </p:nvPr>
        </p:nvSpPr>
        <p:spPr/>
        <p:txBody>
          <a:bodyPr/>
          <a:lstStyle/>
          <a:p>
            <a:fld id="{D897C918-8C39-4162-8EF5-AE613ED5F307}" type="slidenum">
              <a:rPr lang="en-US" altLang="en-US" smtClean="0"/>
              <a:pPr/>
              <a:t>21</a:t>
            </a:fld>
            <a:endParaRPr lang="en-US" altLang="en-US"/>
          </a:p>
        </p:txBody>
      </p:sp>
    </p:spTree>
    <p:extLst>
      <p:ext uri="{BB962C8B-B14F-4D97-AF65-F5344CB8AC3E}">
        <p14:creationId xmlns:p14="http://schemas.microsoft.com/office/powerpoint/2010/main" val="2726782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8A35-D48F-9C9E-DEF1-C90F6EF83F67}"/>
              </a:ext>
            </a:extLst>
          </p:cNvPr>
          <p:cNvSpPr>
            <a:spLocks noGrp="1"/>
          </p:cNvSpPr>
          <p:nvPr>
            <p:ph type="title"/>
          </p:nvPr>
        </p:nvSpPr>
        <p:spPr/>
        <p:txBody>
          <a:bodyPr/>
          <a:lstStyle/>
          <a:p>
            <a:r>
              <a:rPr lang="en-US" dirty="0"/>
              <a:t>Operating Systems</a:t>
            </a:r>
          </a:p>
        </p:txBody>
      </p:sp>
      <p:sp>
        <p:nvSpPr>
          <p:cNvPr id="3" name="Content Placeholder 2">
            <a:extLst>
              <a:ext uri="{FF2B5EF4-FFF2-40B4-BE49-F238E27FC236}">
                <a16:creationId xmlns:a16="http://schemas.microsoft.com/office/drawing/2014/main" id="{FEDECA8A-231B-8736-3051-F9B3829B96ED}"/>
              </a:ext>
            </a:extLst>
          </p:cNvPr>
          <p:cNvSpPr>
            <a:spLocks noGrp="1"/>
          </p:cNvSpPr>
          <p:nvPr>
            <p:ph idx="1"/>
          </p:nvPr>
        </p:nvSpPr>
        <p:spPr/>
        <p:txBody>
          <a:bodyPr/>
          <a:lstStyle/>
          <a:p>
            <a:pPr lvl="1"/>
            <a:r>
              <a:rPr lang="en-US" dirty="0"/>
              <a:t>The hierarchical structure of directories/folders on your computer is essential to keeping tables on all your information.</a:t>
            </a:r>
          </a:p>
          <a:p>
            <a:pPr lvl="2"/>
            <a:r>
              <a:rPr lang="en-US" dirty="0"/>
              <a:t>In addition to your own files, there are a number of operating system-specific files on your computer.</a:t>
            </a:r>
          </a:p>
          <a:p>
            <a:pPr lvl="2"/>
            <a:r>
              <a:rPr lang="en-US" dirty="0"/>
              <a:t>Keep your files in your space, let the system keep its files in its space.</a:t>
            </a:r>
          </a:p>
          <a:p>
            <a:pPr lvl="2"/>
            <a:r>
              <a:rPr lang="en-US" dirty="0"/>
              <a:t>You will typically have a home or user folder called “Documents”.</a:t>
            </a:r>
          </a:p>
        </p:txBody>
      </p:sp>
      <p:sp>
        <p:nvSpPr>
          <p:cNvPr id="4" name="Footer Placeholder 3">
            <a:extLst>
              <a:ext uri="{FF2B5EF4-FFF2-40B4-BE49-F238E27FC236}">
                <a16:creationId xmlns:a16="http://schemas.microsoft.com/office/drawing/2014/main" id="{AA14E209-3B40-78B0-725A-D52E5758C21F}"/>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37A0732E-9C68-80CF-BECF-BDDA912377DF}"/>
              </a:ext>
            </a:extLst>
          </p:cNvPr>
          <p:cNvSpPr>
            <a:spLocks noGrp="1"/>
          </p:cNvSpPr>
          <p:nvPr>
            <p:ph type="sldNum" sz="quarter" idx="12"/>
          </p:nvPr>
        </p:nvSpPr>
        <p:spPr/>
        <p:txBody>
          <a:bodyPr/>
          <a:lstStyle/>
          <a:p>
            <a:fld id="{D897C918-8C39-4162-8EF5-AE613ED5F307}" type="slidenum">
              <a:rPr lang="en-US" altLang="en-US" smtClean="0"/>
              <a:pPr/>
              <a:t>22</a:t>
            </a:fld>
            <a:endParaRPr lang="en-US" altLang="en-US"/>
          </a:p>
        </p:txBody>
      </p:sp>
    </p:spTree>
    <p:extLst>
      <p:ext uri="{BB962C8B-B14F-4D97-AF65-F5344CB8AC3E}">
        <p14:creationId xmlns:p14="http://schemas.microsoft.com/office/powerpoint/2010/main" val="2800656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C0C2-D862-03B6-2B5D-71698AED10A2}"/>
              </a:ext>
            </a:extLst>
          </p:cNvPr>
          <p:cNvSpPr>
            <a:spLocks noGrp="1"/>
          </p:cNvSpPr>
          <p:nvPr>
            <p:ph type="title"/>
          </p:nvPr>
        </p:nvSpPr>
        <p:spPr/>
        <p:txBody>
          <a:bodyPr/>
          <a:lstStyle/>
          <a:p>
            <a:r>
              <a:rPr lang="en-US" dirty="0"/>
              <a:t>Operating Systems</a:t>
            </a:r>
          </a:p>
        </p:txBody>
      </p:sp>
      <p:sp>
        <p:nvSpPr>
          <p:cNvPr id="3" name="Content Placeholder 2">
            <a:extLst>
              <a:ext uri="{FF2B5EF4-FFF2-40B4-BE49-F238E27FC236}">
                <a16:creationId xmlns:a16="http://schemas.microsoft.com/office/drawing/2014/main" id="{D78CBCD8-A95A-4BB6-7DE3-3CA05F922B12}"/>
              </a:ext>
            </a:extLst>
          </p:cNvPr>
          <p:cNvSpPr>
            <a:spLocks noGrp="1"/>
          </p:cNvSpPr>
          <p:nvPr>
            <p:ph idx="1"/>
          </p:nvPr>
        </p:nvSpPr>
        <p:spPr/>
        <p:txBody>
          <a:bodyPr/>
          <a:lstStyle/>
          <a:p>
            <a:pPr lvl="2"/>
            <a:r>
              <a:rPr lang="en-US" dirty="0"/>
              <a:t>Tip 2 – create a directory/folder to store ALL your work for this class. Create it in your home directory, the Desktop, or someplace easy to find.</a:t>
            </a:r>
          </a:p>
        </p:txBody>
      </p:sp>
      <p:sp>
        <p:nvSpPr>
          <p:cNvPr id="4" name="Footer Placeholder 3">
            <a:extLst>
              <a:ext uri="{FF2B5EF4-FFF2-40B4-BE49-F238E27FC236}">
                <a16:creationId xmlns:a16="http://schemas.microsoft.com/office/drawing/2014/main" id="{23D915B8-1370-5E97-57E1-C59BE731D0F8}"/>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32D63F0B-C61C-204E-AD56-DDC7D27ACD02}"/>
              </a:ext>
            </a:extLst>
          </p:cNvPr>
          <p:cNvSpPr>
            <a:spLocks noGrp="1"/>
          </p:cNvSpPr>
          <p:nvPr>
            <p:ph type="sldNum" sz="quarter" idx="12"/>
          </p:nvPr>
        </p:nvSpPr>
        <p:spPr/>
        <p:txBody>
          <a:bodyPr/>
          <a:lstStyle/>
          <a:p>
            <a:fld id="{D897C918-8C39-4162-8EF5-AE613ED5F307}" type="slidenum">
              <a:rPr lang="en-US" altLang="en-US" smtClean="0"/>
              <a:pPr/>
              <a:t>23</a:t>
            </a:fld>
            <a:endParaRPr lang="en-US" altLang="en-US"/>
          </a:p>
        </p:txBody>
      </p:sp>
    </p:spTree>
    <p:extLst>
      <p:ext uri="{BB962C8B-B14F-4D97-AF65-F5344CB8AC3E}">
        <p14:creationId xmlns:p14="http://schemas.microsoft.com/office/powerpoint/2010/main" val="4031289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Programming Languages</a:t>
            </a:r>
          </a:p>
        </p:txBody>
      </p:sp>
      <p:sp>
        <p:nvSpPr>
          <p:cNvPr id="2" name="Rectangle 2"/>
          <p:cNvSpPr>
            <a:spLocks noGrp="1" noChangeArrowheads="1"/>
          </p:cNvSpPr>
          <p:nvPr>
            <p:ph type="body" idx="4294967295"/>
          </p:nvPr>
        </p:nvSpPr>
        <p:spPr>
          <a:xfrm>
            <a:off x="2706688" y="2017714"/>
            <a:ext cx="7772400" cy="4808537"/>
          </a:xfrm>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Natural language has ambiguity and imprecision problems when used to describe complex algorithms.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Programs expressed in an unambiguous, precise way using </a:t>
            </a:r>
            <a:r>
              <a:rPr lang="en-GB" altLang="en-US" i="1" dirty="0"/>
              <a:t>programming languages</a:t>
            </a:r>
            <a:r>
              <a:rPr lang="en-GB" altLang="en-US" dirty="0"/>
              <a:t>.</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Every structure in programming language has a precise form, called its </a:t>
            </a:r>
            <a:r>
              <a:rPr lang="en-GB" altLang="en-US" i="1" dirty="0"/>
              <a:t>syntax</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Every structure in programming language has a precise meaning, called its </a:t>
            </a:r>
            <a:r>
              <a:rPr lang="en-GB" altLang="en-US" i="1" dirty="0"/>
              <a:t>semantics</a:t>
            </a:r>
            <a:r>
              <a:rPr lang="en-GB" altLang="en-US" dirty="0"/>
              <a:t>.</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DD07D283-D7BC-4DD6-A323-C82AF37B6367}" type="slidenum">
              <a:rPr lang="en-US" altLang="en-US" sz="1400"/>
              <a:pPr eaLnBrk="1" hangingPunct="1"/>
              <a:t>24</a:t>
            </a:fld>
            <a:endParaRPr lang="en-US" altLang="en-US" sz="1400"/>
          </a:p>
        </p:txBody>
      </p:sp>
      <p:sp>
        <p:nvSpPr>
          <p:cNvPr id="2048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Programming Languages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Programming language like a code for writing the instructions the computer will follow.</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Programmers will often refer to their program as </a:t>
            </a:r>
            <a:r>
              <a:rPr lang="en-GB" altLang="en-US" i="1"/>
              <a:t>computer code</a:t>
            </a:r>
            <a:r>
              <a:rPr lang="en-GB" altLang="en-US"/>
              <a: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Process of writing an algorithm in a programming language often called </a:t>
            </a:r>
            <a:r>
              <a:rPr lang="en-GB" altLang="en-US" i="1"/>
              <a:t>coding</a:t>
            </a:r>
            <a:r>
              <a:rPr lang="en-GB" altLang="en-US"/>
              <a:t>.</a:t>
            </a:r>
          </a:p>
        </p:txBody>
      </p:sp>
      <p:sp>
        <p:nvSpPr>
          <p:cNvPr id="215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001D6D2-7C8C-4FBF-BD28-4B4D3987C57B}" type="slidenum">
              <a:rPr lang="en-US" altLang="en-US" sz="1400"/>
              <a:pPr eaLnBrk="1" hangingPunct="1"/>
              <a:t>25</a:t>
            </a:fld>
            <a:endParaRPr lang="en-US" altLang="en-US" sz="1400"/>
          </a:p>
        </p:txBody>
      </p:sp>
      <p:sp>
        <p:nvSpPr>
          <p:cNvPr id="215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Programming Languages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a:t>High-level</a:t>
            </a:r>
            <a:r>
              <a:rPr lang="en-GB" altLang="en-US"/>
              <a:t> computer languages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Designed to be used and understood by humans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Low-level language</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Computer hardware can only understand a very low level language known as </a:t>
            </a:r>
            <a:r>
              <a:rPr lang="en-GB" altLang="en-US" i="1"/>
              <a:t>machine language</a:t>
            </a: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B3C76C6-E2EF-4973-9C9F-A8633B268BA3}" type="slidenum">
              <a:rPr lang="en-US" altLang="en-US" sz="1400"/>
              <a:pPr eaLnBrk="1" hangingPunct="1"/>
              <a:t>26</a:t>
            </a:fld>
            <a:endParaRPr lang="en-US" altLang="en-US" sz="1400"/>
          </a:p>
        </p:txBody>
      </p:sp>
      <p:sp>
        <p:nvSpPr>
          <p:cNvPr id="2253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Programming Languages</a:t>
            </a:r>
          </a:p>
        </p:txBody>
      </p:sp>
      <p:sp>
        <p:nvSpPr>
          <p:cNvPr id="2" name="Rectangle 2"/>
          <p:cNvSpPr>
            <a:spLocks noGrp="1" noChangeArrowheads="1"/>
          </p:cNvSpPr>
          <p:nvPr>
            <p:ph type="body" idx="4294967295"/>
          </p:nvPr>
        </p:nvSpPr>
        <p:spPr>
          <a:xfrm>
            <a:off x="2706688" y="2017714"/>
            <a:ext cx="7772400" cy="4611687"/>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Add two numbers:</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Load the number from memory location 2001 into the CPU</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Load the number from memory location 2002 into the CPU</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Add the two numbers in the CPU</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Store the result into location 2003</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In reality, these low-level instructions are represented in </a:t>
            </a:r>
            <a:r>
              <a:rPr lang="en-GB" altLang="en-US" i="1" dirty="0"/>
              <a:t>binary</a:t>
            </a:r>
            <a:r>
              <a:rPr lang="en-GB" altLang="en-US" dirty="0"/>
              <a:t> (1’s and 0’s)</a:t>
            </a:r>
          </a:p>
        </p:txBody>
      </p:sp>
      <p:sp>
        <p:nvSpPr>
          <p:cNvPr id="235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CF3B763-F9B9-40AF-8DA2-4DAE2FC48093}" type="slidenum">
              <a:rPr lang="en-US" altLang="en-US" sz="1400"/>
              <a:pPr eaLnBrk="1" hangingPunct="1"/>
              <a:t>27</a:t>
            </a:fld>
            <a:endParaRPr lang="en-US" altLang="en-US" sz="1400"/>
          </a:p>
        </p:txBody>
      </p:sp>
      <p:sp>
        <p:nvSpPr>
          <p:cNvPr id="2355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Programming Languages</a:t>
            </a:r>
          </a:p>
        </p:txBody>
      </p:sp>
      <p:sp>
        <p:nvSpPr>
          <p:cNvPr id="2" name="Rectangle 2"/>
          <p:cNvSpPr>
            <a:spLocks noGrp="1" noChangeArrowheads="1"/>
          </p:cNvSpPr>
          <p:nvPr>
            <p:ph type="body" idx="4294967295"/>
          </p:nvPr>
        </p:nvSpPr>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High-level language</a:t>
            </a:r>
            <a:br>
              <a:rPr lang="en-GB" altLang="en-US"/>
            </a:br>
            <a:r>
              <a:rPr lang="en-GB" altLang="en-US" b="1"/>
              <a:t>c = a + b</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needs to be translated into machine language that the computer can execute.</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a:t>Compilers</a:t>
            </a:r>
            <a:r>
              <a:rPr lang="en-GB" altLang="en-US"/>
              <a:t> convert programs written in a high-level language into the machine language of some computer.</a:t>
            </a:r>
          </a:p>
        </p:txBody>
      </p:sp>
      <p:sp>
        <p:nvSpPr>
          <p:cNvPr id="2458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F5CC685-A951-4EC1-9FBC-D30923A839F0}" type="slidenum">
              <a:rPr lang="en-US" altLang="en-US" sz="1400"/>
              <a:pPr eaLnBrk="1" hangingPunct="1"/>
              <a:t>28</a:t>
            </a:fld>
            <a:endParaRPr lang="en-US" altLang="en-US" sz="1400"/>
          </a:p>
        </p:txBody>
      </p:sp>
      <p:sp>
        <p:nvSpPr>
          <p:cNvPr id="2458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Languages</a:t>
            </a:r>
          </a:p>
        </p:txBody>
      </p:sp>
      <p:sp>
        <p:nvSpPr>
          <p:cNvPr id="4" name="Footer Placeholder 3"/>
          <p:cNvSpPr>
            <a:spLocks noGrp="1"/>
          </p:cNvSpPr>
          <p:nvPr>
            <p:ph type="ftr" sz="quarter" idx="11"/>
          </p:nvPr>
        </p:nvSpPr>
        <p:spPr/>
        <p:txBody>
          <a:bodyPr/>
          <a:lstStyle/>
          <a:p>
            <a:pPr>
              <a:defRPr/>
            </a:pPr>
            <a:r>
              <a:rPr lang="en-US"/>
              <a:t>Python Programming, 4/e</a:t>
            </a:r>
          </a:p>
        </p:txBody>
      </p:sp>
      <p:sp>
        <p:nvSpPr>
          <p:cNvPr id="5" name="Slide Number Placeholder 4"/>
          <p:cNvSpPr>
            <a:spLocks noGrp="1"/>
          </p:cNvSpPr>
          <p:nvPr>
            <p:ph type="sldNum" sz="quarter" idx="12"/>
          </p:nvPr>
        </p:nvSpPr>
        <p:spPr/>
        <p:txBody>
          <a:bodyPr/>
          <a:lstStyle/>
          <a:p>
            <a:fld id="{D897C918-8C39-4162-8EF5-AE613ED5F307}" type="slidenum">
              <a:rPr lang="en-US" altLang="en-US" smtClean="0"/>
              <a:pPr/>
              <a:t>29</a:t>
            </a:fld>
            <a:endParaRPr lang="en-US" altLang="en-US"/>
          </a:p>
        </p:txBody>
      </p:sp>
      <p:pic>
        <p:nvPicPr>
          <p:cNvPr id="6" name="Picture 5"/>
          <p:cNvPicPr>
            <a:picLocks noChangeAspect="1"/>
          </p:cNvPicPr>
          <p:nvPr/>
        </p:nvPicPr>
        <p:blipFill>
          <a:blip r:embed="rId2"/>
          <a:stretch>
            <a:fillRect/>
          </a:stretch>
        </p:blipFill>
        <p:spPr>
          <a:xfrm>
            <a:off x="2286000" y="2895600"/>
            <a:ext cx="7665720" cy="2636520"/>
          </a:xfrm>
          <a:prstGeom prst="rect">
            <a:avLst/>
          </a:prstGeom>
        </p:spPr>
      </p:pic>
    </p:spTree>
    <p:extLst>
      <p:ext uri="{BB962C8B-B14F-4D97-AF65-F5344CB8AC3E}">
        <p14:creationId xmlns:p14="http://schemas.microsoft.com/office/powerpoint/2010/main" val="177972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Objectives (cont.)</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To understand the form and function of computer programming languages.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To begin using the Python programming language.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To learn about chaotic models and their implications for computing.</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9CDF66D-FD10-49BD-B34F-9C0B2C148FCB}" type="slidenum">
              <a:rPr lang="en-US" altLang="en-US" sz="1400"/>
              <a:pPr eaLnBrk="1" hangingPunct="1"/>
              <a:t>3</a:t>
            </a:fld>
            <a:endParaRPr lang="en-US" altLang="en-US" sz="1400" dirty="0"/>
          </a:p>
        </p:txBody>
      </p:sp>
      <p:sp>
        <p:nvSpPr>
          <p:cNvPr id="61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endParaRPr lang="en-US" altLang="en-US" sz="1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Programming Languages</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a:t>Interpreters</a:t>
            </a:r>
            <a:r>
              <a:rPr lang="en-GB" altLang="en-US"/>
              <a:t> simulate a computer that understands a high-level language.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source program is not translated into machine language all at once.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An interpreter analyzes and executes the source code instruction by instruction.</a:t>
            </a:r>
          </a:p>
        </p:txBody>
      </p:sp>
      <p:sp>
        <p:nvSpPr>
          <p:cNvPr id="256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CFB8878-0C35-4CB3-846C-5C1658A619A0}" type="slidenum">
              <a:rPr lang="en-US" altLang="en-US" sz="1400"/>
              <a:pPr eaLnBrk="1" hangingPunct="1"/>
              <a:t>30</a:t>
            </a:fld>
            <a:endParaRPr lang="en-US" altLang="en-US" sz="1400"/>
          </a:p>
        </p:txBody>
      </p:sp>
      <p:sp>
        <p:nvSpPr>
          <p:cNvPr id="2560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Languages</a:t>
            </a:r>
          </a:p>
        </p:txBody>
      </p:sp>
      <p:sp>
        <p:nvSpPr>
          <p:cNvPr id="4" name="Footer Placeholder 3"/>
          <p:cNvSpPr>
            <a:spLocks noGrp="1"/>
          </p:cNvSpPr>
          <p:nvPr>
            <p:ph type="ftr" sz="quarter" idx="11"/>
          </p:nvPr>
        </p:nvSpPr>
        <p:spPr/>
        <p:txBody>
          <a:bodyPr/>
          <a:lstStyle/>
          <a:p>
            <a:pPr>
              <a:defRPr/>
            </a:pPr>
            <a:r>
              <a:rPr lang="en-US"/>
              <a:t>Python Programming, 4/e</a:t>
            </a:r>
          </a:p>
        </p:txBody>
      </p:sp>
      <p:sp>
        <p:nvSpPr>
          <p:cNvPr id="5" name="Slide Number Placeholder 4"/>
          <p:cNvSpPr>
            <a:spLocks noGrp="1"/>
          </p:cNvSpPr>
          <p:nvPr>
            <p:ph type="sldNum" sz="quarter" idx="12"/>
          </p:nvPr>
        </p:nvSpPr>
        <p:spPr/>
        <p:txBody>
          <a:bodyPr/>
          <a:lstStyle/>
          <a:p>
            <a:fld id="{D897C918-8C39-4162-8EF5-AE613ED5F307}" type="slidenum">
              <a:rPr lang="en-US" altLang="en-US" smtClean="0"/>
              <a:pPr/>
              <a:t>31</a:t>
            </a:fld>
            <a:endParaRPr lang="en-US" altLang="en-US"/>
          </a:p>
        </p:txBody>
      </p:sp>
      <p:pic>
        <p:nvPicPr>
          <p:cNvPr id="6" name="Picture 5"/>
          <p:cNvPicPr>
            <a:picLocks noChangeAspect="1"/>
          </p:cNvPicPr>
          <p:nvPr/>
        </p:nvPicPr>
        <p:blipFill>
          <a:blip r:embed="rId2"/>
          <a:stretch>
            <a:fillRect/>
          </a:stretch>
        </p:blipFill>
        <p:spPr>
          <a:xfrm>
            <a:off x="3124201" y="2837556"/>
            <a:ext cx="6004561" cy="2410027"/>
          </a:xfrm>
          <a:prstGeom prst="rect">
            <a:avLst/>
          </a:prstGeom>
        </p:spPr>
      </p:pic>
    </p:spTree>
    <p:extLst>
      <p:ext uri="{BB962C8B-B14F-4D97-AF65-F5344CB8AC3E}">
        <p14:creationId xmlns:p14="http://schemas.microsoft.com/office/powerpoint/2010/main" val="1467026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Programming Languages</a:t>
            </a:r>
          </a:p>
        </p:txBody>
      </p:sp>
      <p:sp>
        <p:nvSpPr>
          <p:cNvPr id="2" name="Rectangle 2"/>
          <p:cNvSpPr>
            <a:spLocks noGrp="1" noChangeArrowheads="1"/>
          </p:cNvSpPr>
          <p:nvPr>
            <p:ph type="body" idx="4294967295"/>
          </p:nvPr>
        </p:nvSpPr>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Compiling vs. Interpreting</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Once program is compiled, it can be executed over and over without the source code or compiler. If it is interpreted, the source code and interpreter are needed each time the program runs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Compiled programs generally run faster since the translation of the source code happens only once.</a:t>
            </a:r>
          </a:p>
        </p:txBody>
      </p:sp>
      <p:sp>
        <p:nvSpPr>
          <p:cNvPr id="266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00B9042-2F14-4993-AEFF-1BBBBE631501}" type="slidenum">
              <a:rPr lang="en-US" altLang="en-US" sz="1400"/>
              <a:pPr eaLnBrk="1" hangingPunct="1"/>
              <a:t>32</a:t>
            </a:fld>
            <a:endParaRPr lang="en-US" altLang="en-US" sz="1400"/>
          </a:p>
        </p:txBody>
      </p:sp>
      <p:sp>
        <p:nvSpPr>
          <p:cNvPr id="2662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Programming Languages</a:t>
            </a:r>
          </a:p>
        </p:txBody>
      </p:sp>
      <p:sp>
        <p:nvSpPr>
          <p:cNvPr id="2" name="Rectangle 2"/>
          <p:cNvSpPr>
            <a:spLocks noGrp="1" noChangeArrowheads="1"/>
          </p:cNvSpPr>
          <p:nvPr>
            <p:ph type="body" idx="4294967295"/>
          </p:nvPr>
        </p:nvSpPr>
        <p:spPr>
          <a:xfrm>
            <a:off x="2706688" y="2017714"/>
            <a:ext cx="7772400" cy="4306887"/>
          </a:xfrm>
        </p:spPr>
        <p:txBody>
          <a:bodyPr/>
          <a:lstStyle/>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Interpreted languages are part of a more flexible programming environment since they can be developed and run interactively</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Interpreted programs are more </a:t>
            </a:r>
            <a:r>
              <a:rPr lang="en-GB" altLang="en-US" i="1"/>
              <a:t>portable</a:t>
            </a:r>
            <a:r>
              <a:rPr lang="en-GB" altLang="en-US"/>
              <a:t>, meaning the executable code produced from a compiler for a Pentium won’t run on a Mac, without recompiling. If a suitable interpreter already exists, the interpreted code can be run with no modifications.</a:t>
            </a:r>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25F72AD-FBD7-4BD1-A3D5-0845A5A6B045}" type="slidenum">
              <a:rPr lang="en-US" altLang="en-US" sz="1400"/>
              <a:pPr eaLnBrk="1" hangingPunct="1"/>
              <a:t>33</a:t>
            </a:fld>
            <a:endParaRPr lang="en-US" altLang="en-US" sz="1400"/>
          </a:p>
        </p:txBody>
      </p:sp>
      <p:sp>
        <p:nvSpPr>
          <p:cNvPr id="276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Magic of Python</a:t>
            </a:r>
          </a:p>
        </p:txBody>
      </p:sp>
      <p:sp>
        <p:nvSpPr>
          <p:cNvPr id="28675" name="Rectangle 2"/>
          <p:cNvSpPr>
            <a:spLocks noGrp="1" noChangeArrowheads="1"/>
          </p:cNvSpPr>
          <p:nvPr>
            <p:ph type="body" idx="4294967295"/>
          </p:nvPr>
        </p:nvSpPr>
        <p:spPr>
          <a:xfrm>
            <a:off x="1981200" y="2017713"/>
            <a:ext cx="8497888" cy="4114800"/>
          </a:xfrm>
        </p:spPr>
        <p:txBody>
          <a:bodyPr/>
          <a:lstStyle/>
          <a:p>
            <a:pPr eaLnBrk="1" hangingPunct="1">
              <a:lnSpc>
                <a:spcPct val="90000"/>
              </a:lnSpc>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When you start Python, you will see something like:</a:t>
            </a:r>
          </a:p>
          <a:p>
            <a:pPr eaLnBrk="1" hangingPunct="1">
              <a:lnSpc>
                <a:spcPct val="9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400" dirty="0"/>
          </a:p>
          <a:p>
            <a:pPr eaLnBrk="1" hangingPunct="1">
              <a:lnSpc>
                <a:spcPct val="9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a:t>Python 3.11.4 (tags/v3.11.4:d2340ef, Jun  7 2023, 05:45:37) [MSC v.1934 64 bit (AMD64)] on win32</a:t>
            </a:r>
          </a:p>
          <a:p>
            <a:pPr eaLnBrk="1" hangingPunct="1">
              <a:lnSpc>
                <a:spcPct val="9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a:t>Type "help", "copyright", "credits" or "license()" for more information.</a:t>
            </a:r>
          </a:p>
          <a:p>
            <a:pPr eaLnBrk="1" hangingPunct="1">
              <a:lnSpc>
                <a:spcPct val="90000"/>
              </a:lnSpc>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400" dirty="0"/>
              <a:t>&gt;&gt;&gt; </a:t>
            </a:r>
            <a:endParaRPr lang="en-GB" altLang="en-US" sz="1400" dirty="0"/>
          </a:p>
        </p:txBody>
      </p:sp>
      <p:sp>
        <p:nvSpPr>
          <p:cNvPr id="28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E2FF251-CEBB-4ECF-AA87-E70E359DF40B}" type="slidenum">
              <a:rPr lang="en-US" altLang="en-US" sz="1400"/>
              <a:pPr eaLnBrk="1" hangingPunct="1"/>
              <a:t>34</a:t>
            </a:fld>
            <a:endParaRPr lang="en-US" altLang="en-US" sz="1400"/>
          </a:p>
        </p:txBody>
      </p:sp>
      <p:sp>
        <p:nvSpPr>
          <p:cNvPr id="286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Magic of Python</a:t>
            </a:r>
          </a:p>
        </p:txBody>
      </p:sp>
      <p:sp>
        <p:nvSpPr>
          <p:cNvPr id="2" name="Rectangle 2"/>
          <p:cNvSpPr>
            <a:spLocks noGrp="1" noChangeArrowheads="1"/>
          </p:cNvSpPr>
          <p:nvPr>
            <p:ph type="body" idx="4294967295"/>
          </p:nvPr>
        </p:nvSpPr>
        <p:spPr/>
        <p:txBody>
          <a:bodyPr/>
          <a:lstStyle/>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“&gt;&gt;&gt;” is a Python </a:t>
            </a:r>
            <a:r>
              <a:rPr lang="en-GB" altLang="en-US" sz="2800" i="1" dirty="0"/>
              <a:t>prompt</a:t>
            </a:r>
            <a:r>
              <a:rPr lang="en-GB" altLang="en-US" sz="2800" dirty="0"/>
              <a:t> indicating that Python is ready for us to give it a command. These commands are called </a:t>
            </a:r>
            <a:r>
              <a:rPr lang="en-GB" altLang="en-US" sz="2800" i="1" dirty="0"/>
              <a:t>statements</a:t>
            </a:r>
            <a:r>
              <a:rPr lang="en-GB" altLang="en-US" sz="2800" dirty="0"/>
              <a:t>.</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latin typeface="Courier New" panose="02070309020205020404" pitchFamily="49" charset="0"/>
              </a:rPr>
              <a:t>&gt;&gt;&gt; print("Hello, world") </a:t>
            </a:r>
            <a:br>
              <a:rPr lang="en-GB" altLang="en-US" sz="2800" dirty="0">
                <a:latin typeface="Courier New" panose="02070309020205020404" pitchFamily="49" charset="0"/>
              </a:rPr>
            </a:br>
            <a:r>
              <a:rPr lang="en-GB" altLang="en-US" sz="2800" dirty="0">
                <a:latin typeface="Courier New" panose="02070309020205020404" pitchFamily="49" charset="0"/>
              </a:rPr>
              <a:t>Hello, world</a:t>
            </a:r>
            <a:br>
              <a:rPr lang="en-GB" altLang="en-US" sz="2800" dirty="0">
                <a:latin typeface="Courier New" panose="02070309020205020404" pitchFamily="49" charset="0"/>
              </a:rPr>
            </a:br>
            <a:r>
              <a:rPr lang="en-GB" altLang="en-US" sz="2800" dirty="0">
                <a:latin typeface="Courier New" panose="02070309020205020404" pitchFamily="49" charset="0"/>
              </a:rPr>
              <a:t>&gt;&gt;&gt; print(2+3)</a:t>
            </a:r>
            <a:br>
              <a:rPr lang="en-GB" altLang="en-US" sz="2800" dirty="0">
                <a:latin typeface="Courier New" panose="02070309020205020404" pitchFamily="49" charset="0"/>
              </a:rPr>
            </a:br>
            <a:r>
              <a:rPr lang="en-GB" altLang="en-US" sz="2800" dirty="0">
                <a:latin typeface="Courier New" panose="02070309020205020404" pitchFamily="49" charset="0"/>
              </a:rPr>
              <a:t>5</a:t>
            </a:r>
            <a:br>
              <a:rPr lang="en-GB" altLang="en-US" sz="2800" dirty="0">
                <a:latin typeface="Courier New" panose="02070309020205020404" pitchFamily="49" charset="0"/>
              </a:rPr>
            </a:br>
            <a:r>
              <a:rPr lang="en-GB" altLang="en-US" sz="2800" dirty="0">
                <a:latin typeface="Courier New" panose="02070309020205020404" pitchFamily="49" charset="0"/>
              </a:rPr>
              <a:t>&gt;&gt;&gt; print("2+3=", 2+3)</a:t>
            </a:r>
            <a:br>
              <a:rPr lang="en-GB" altLang="en-US" sz="2800" dirty="0">
                <a:latin typeface="Courier New" panose="02070309020205020404" pitchFamily="49" charset="0"/>
              </a:rPr>
            </a:br>
            <a:r>
              <a:rPr lang="en-GB" altLang="en-US" sz="2800" dirty="0">
                <a:latin typeface="Courier New" panose="02070309020205020404" pitchFamily="49" charset="0"/>
              </a:rPr>
              <a:t>2+3= 5</a:t>
            </a:r>
            <a:br>
              <a:rPr lang="en-GB" altLang="en-US" sz="2800" dirty="0">
                <a:latin typeface="Courier New" panose="02070309020205020404" pitchFamily="49" charset="0"/>
              </a:rPr>
            </a:br>
            <a:r>
              <a:rPr lang="en-GB" altLang="en-US" sz="2800" dirty="0">
                <a:latin typeface="Courier New" panose="02070309020205020404" pitchFamily="49" charset="0"/>
              </a:rPr>
              <a:t>&gt;&gt;&gt; </a:t>
            </a:r>
          </a:p>
        </p:txBody>
      </p:sp>
      <p:sp>
        <p:nvSpPr>
          <p:cNvPr id="2970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7DFB3F5-AC10-4933-9669-73733CF9666C}" type="slidenum">
              <a:rPr lang="en-US" altLang="en-US" sz="1400"/>
              <a:pPr eaLnBrk="1" hangingPunct="1"/>
              <a:t>35</a:t>
            </a:fld>
            <a:endParaRPr lang="en-US" altLang="en-US" sz="1400"/>
          </a:p>
        </p:txBody>
      </p:sp>
      <p:sp>
        <p:nvSpPr>
          <p:cNvPr id="297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Magic of Python</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Usually we want to execute several statements together that solve a common problem. One way to do this is to use a </a:t>
            </a:r>
            <a:r>
              <a:rPr lang="en-GB" altLang="en-US" i="1" dirty="0"/>
              <a:t>function</a:t>
            </a:r>
            <a:r>
              <a:rPr lang="en-GB" altLang="en-US" dirty="0"/>
              <a:t>.</a:t>
            </a:r>
          </a:p>
          <a:p>
            <a:pPr eaLnBrk="1" hangingPunct="1">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ourier New" panose="02070309020205020404" pitchFamily="49" charset="0"/>
              </a:rPr>
              <a:t>&gt;&gt;&gt; </a:t>
            </a:r>
            <a:r>
              <a:rPr lang="en-GB" altLang="en-US" sz="2000" dirty="0" err="1">
                <a:latin typeface="Courier New" panose="02070309020205020404" pitchFamily="49" charset="0"/>
              </a:rPr>
              <a:t>def</a:t>
            </a:r>
            <a:r>
              <a:rPr lang="en-GB" altLang="en-US" sz="2000" dirty="0">
                <a:latin typeface="Courier New" panose="02070309020205020404" pitchFamily="49" charset="0"/>
              </a:rPr>
              <a:t> hello():</a:t>
            </a:r>
            <a:br>
              <a:rPr lang="en-GB" altLang="en-US" sz="2000" dirty="0">
                <a:latin typeface="Courier New" panose="02070309020205020404" pitchFamily="49" charset="0"/>
              </a:rPr>
            </a:br>
            <a:r>
              <a:rPr lang="en-GB" altLang="en-US" sz="2000" dirty="0">
                <a:latin typeface="Courier New" panose="02070309020205020404" pitchFamily="49" charset="0"/>
              </a:rPr>
              <a:t>	    print("Hello") </a:t>
            </a:r>
            <a:br>
              <a:rPr lang="en-GB" altLang="en-US" sz="2000" dirty="0">
                <a:latin typeface="Courier New" panose="02070309020205020404" pitchFamily="49" charset="0"/>
              </a:rPr>
            </a:br>
            <a:r>
              <a:rPr lang="en-GB" altLang="en-US" sz="2000" dirty="0">
                <a:latin typeface="Courier New" panose="02070309020205020404" pitchFamily="49" charset="0"/>
              </a:rPr>
              <a:t>	    print("Computers are Fun") </a:t>
            </a:r>
            <a:br>
              <a:rPr lang="en-GB" altLang="en-US" sz="2000" dirty="0">
                <a:latin typeface="Courier New" panose="02070309020205020404" pitchFamily="49" charset="0"/>
              </a:rPr>
            </a:br>
            <a:r>
              <a:rPr lang="en-GB" altLang="en-US" sz="2000" dirty="0">
                <a:latin typeface="Courier New" panose="02070309020205020404" pitchFamily="49" charset="0"/>
              </a:rPr>
              <a:t>	</a:t>
            </a:r>
            <a:br>
              <a:rPr lang="en-GB" altLang="en-US" sz="2000" dirty="0">
                <a:latin typeface="Courier New" panose="02070309020205020404" pitchFamily="49" charset="0"/>
              </a:rPr>
            </a:br>
            <a:r>
              <a:rPr lang="en-GB" altLang="en-US" sz="2000" dirty="0">
                <a:latin typeface="Courier New" panose="02070309020205020404" pitchFamily="49" charset="0"/>
              </a:rPr>
              <a:t>&gt;&gt;&gt; </a:t>
            </a:r>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47ADBB0-C5D0-4373-A7D0-C0551ED05BC6}" type="slidenum">
              <a:rPr lang="en-US" altLang="en-US" sz="1400"/>
              <a:pPr eaLnBrk="1" hangingPunct="1"/>
              <a:t>36</a:t>
            </a:fld>
            <a:endParaRPr lang="en-US" altLang="en-US" sz="1400"/>
          </a:p>
        </p:txBody>
      </p:sp>
      <p:sp>
        <p:nvSpPr>
          <p:cNvPr id="307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Magic of Python</a:t>
            </a:r>
          </a:p>
        </p:txBody>
      </p:sp>
      <p:sp>
        <p:nvSpPr>
          <p:cNvPr id="2" name="Rectangle 2"/>
          <p:cNvSpPr>
            <a:spLocks noGrp="1" noChangeArrowheads="1"/>
          </p:cNvSpPr>
          <p:nvPr>
            <p:ph type="body" idx="4294967295"/>
          </p:nvPr>
        </p:nvSpPr>
        <p:spPr>
          <a:xfrm>
            <a:off x="2706688" y="2017714"/>
            <a:ext cx="7772400" cy="4611687"/>
          </a:xfrm>
        </p:spPr>
        <p:txBody>
          <a:bodyPr/>
          <a:lstStyle/>
          <a:p>
            <a:pPr eaLnBrk="1" hangingPunct="1">
              <a:lnSpc>
                <a:spcPct val="92000"/>
              </a:lnSpc>
              <a:spcBef>
                <a:spcPts val="4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rPr>
              <a:t>&gt;&gt;&gt; def hello():</a:t>
            </a:r>
            <a:br>
              <a:rPr lang="en-GB" altLang="en-US" sz="1800" dirty="0">
                <a:latin typeface="Courier New" panose="02070309020205020404" pitchFamily="49" charset="0"/>
              </a:rPr>
            </a:br>
            <a:r>
              <a:rPr lang="en-GB" altLang="en-US" sz="1800" dirty="0">
                <a:latin typeface="Courier New" panose="02070309020205020404" pitchFamily="49" charset="0"/>
              </a:rPr>
              <a:t>	    print("Hello") </a:t>
            </a:r>
            <a:br>
              <a:rPr lang="en-GB" altLang="en-US" sz="1800" dirty="0">
                <a:latin typeface="Courier New" panose="02070309020205020404" pitchFamily="49" charset="0"/>
              </a:rPr>
            </a:br>
            <a:r>
              <a:rPr lang="en-GB" altLang="en-US" sz="1800" dirty="0">
                <a:latin typeface="Courier New" panose="02070309020205020404" pitchFamily="49" charset="0"/>
              </a:rPr>
              <a:t>	    print("Computers are Fun") </a:t>
            </a:r>
            <a:br>
              <a:rPr lang="en-GB" altLang="en-US" sz="1800" dirty="0">
                <a:latin typeface="Courier New" panose="02070309020205020404" pitchFamily="49" charset="0"/>
              </a:rPr>
            </a:br>
            <a:br>
              <a:rPr lang="en-GB" altLang="en-US" sz="1800" dirty="0">
                <a:latin typeface="Courier New" panose="02070309020205020404" pitchFamily="49" charset="0"/>
              </a:rPr>
            </a:br>
            <a:r>
              <a:rPr lang="en-GB" altLang="en-US" sz="1800" dirty="0">
                <a:latin typeface="Courier New" panose="02070309020205020404" pitchFamily="49" charset="0"/>
              </a:rPr>
              <a:t>&gt;&gt;&gt;</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first line tells Python we are </a:t>
            </a:r>
            <a:r>
              <a:rPr lang="en-GB" altLang="en-US" sz="2800" i="1" dirty="0"/>
              <a:t>defining</a:t>
            </a:r>
            <a:r>
              <a:rPr lang="en-GB" altLang="en-US" sz="2800" dirty="0"/>
              <a:t> a new function called </a:t>
            </a:r>
            <a:r>
              <a:rPr lang="en-GB" altLang="en-US" sz="2400" dirty="0">
                <a:latin typeface="Courier New" panose="02070309020205020404" pitchFamily="49" charset="0"/>
                <a:cs typeface="Courier New" panose="02070309020205020404" pitchFamily="49" charset="0"/>
              </a:rPr>
              <a:t>hello</a:t>
            </a:r>
            <a:r>
              <a:rPr lang="en-GB" altLang="en-US" sz="2800" dirty="0"/>
              <a:t>.</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following lines are indented to show that they are part of the </a:t>
            </a:r>
            <a:r>
              <a:rPr lang="en-GB" altLang="en-US" sz="2400" dirty="0">
                <a:latin typeface="Courier New" panose="02070309020205020404" pitchFamily="49" charset="0"/>
                <a:cs typeface="Courier New" panose="02070309020205020404" pitchFamily="49" charset="0"/>
              </a:rPr>
              <a:t>hello</a:t>
            </a:r>
            <a:r>
              <a:rPr lang="en-GB" altLang="en-US" sz="2800" dirty="0"/>
              <a:t> function.</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blank line (hit enter twice) lets Python know the definition is finished.</a:t>
            </a:r>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18D5A93-E380-41CF-B3B0-60B4E9AB28A7}" type="slidenum">
              <a:rPr lang="en-US" altLang="en-US" sz="1400"/>
              <a:pPr eaLnBrk="1" hangingPunct="1"/>
              <a:t>37</a:t>
            </a:fld>
            <a:endParaRPr lang="en-US" altLang="en-US" sz="1400"/>
          </a:p>
        </p:txBody>
      </p:sp>
      <p:sp>
        <p:nvSpPr>
          <p:cNvPr id="317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Magic of Python</a:t>
            </a:r>
          </a:p>
        </p:txBody>
      </p:sp>
      <p:sp>
        <p:nvSpPr>
          <p:cNvPr id="2" name="Rectangle 2"/>
          <p:cNvSpPr>
            <a:spLocks noGrp="1" noChangeArrowheads="1"/>
          </p:cNvSpPr>
          <p:nvPr>
            <p:ph type="body" idx="4294967295"/>
          </p:nvPr>
        </p:nvSpPr>
        <p:spPr/>
        <p:txBody>
          <a:bodyPr/>
          <a:lstStyle/>
          <a:p>
            <a:pPr eaLnBrk="1" hangingPunct="1">
              <a:lnSpc>
                <a:spcPct val="80000"/>
              </a:lnSpc>
              <a:spcBef>
                <a:spcPts val="4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600" dirty="0">
                <a:latin typeface="Courier New" panose="02070309020205020404" pitchFamily="49" charset="0"/>
              </a:rPr>
              <a:t>&gt;&gt;&gt; </a:t>
            </a:r>
            <a:r>
              <a:rPr lang="en-GB" altLang="en-US" sz="1600" dirty="0" err="1">
                <a:latin typeface="Courier New" panose="02070309020205020404" pitchFamily="49" charset="0"/>
              </a:rPr>
              <a:t>def</a:t>
            </a:r>
            <a:r>
              <a:rPr lang="en-GB" altLang="en-US" sz="1600" dirty="0">
                <a:latin typeface="Courier New" panose="02070309020205020404" pitchFamily="49" charset="0"/>
              </a:rPr>
              <a:t> hello():</a:t>
            </a:r>
            <a:br>
              <a:rPr lang="en-GB" altLang="en-US" sz="1600" dirty="0">
                <a:latin typeface="Courier New" panose="02070309020205020404" pitchFamily="49" charset="0"/>
              </a:rPr>
            </a:br>
            <a:r>
              <a:rPr lang="en-GB" altLang="en-US" sz="1600" dirty="0">
                <a:latin typeface="Courier New" panose="02070309020205020404" pitchFamily="49" charset="0"/>
              </a:rPr>
              <a:t>	   print("Hello")</a:t>
            </a:r>
            <a:br>
              <a:rPr lang="en-GB" altLang="en-US" sz="1600" dirty="0">
                <a:latin typeface="Courier New" panose="02070309020205020404" pitchFamily="49" charset="0"/>
              </a:rPr>
            </a:br>
            <a:r>
              <a:rPr lang="en-GB" altLang="en-US" sz="1600" dirty="0">
                <a:latin typeface="Courier New" panose="02070309020205020404" pitchFamily="49" charset="0"/>
              </a:rPr>
              <a:t>	   print("Computers are Fun") </a:t>
            </a:r>
            <a:br>
              <a:rPr lang="en-GB" altLang="en-US" sz="1600" dirty="0">
                <a:latin typeface="Courier New" panose="02070309020205020404" pitchFamily="49" charset="0"/>
              </a:rPr>
            </a:br>
            <a:r>
              <a:rPr lang="en-GB" altLang="en-US" sz="1600" dirty="0">
                <a:latin typeface="Courier New" panose="02070309020205020404" pitchFamily="49" charset="0"/>
              </a:rPr>
              <a:t>	</a:t>
            </a:r>
            <a:br>
              <a:rPr lang="en-GB" altLang="en-US" sz="1600" dirty="0">
                <a:latin typeface="Courier New" panose="02070309020205020404" pitchFamily="49" charset="0"/>
              </a:rPr>
            </a:br>
            <a:r>
              <a:rPr lang="en-GB" altLang="en-US" sz="1600" dirty="0">
                <a:latin typeface="Courier New" panose="02070309020205020404" pitchFamily="49" charset="0"/>
              </a:rPr>
              <a:t>&gt;&gt;&gt;</a:t>
            </a:r>
          </a:p>
          <a:p>
            <a:pPr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Notice that nothing has happened yet! We’ve defined the function, but we haven’t told Python to perform the function!</a:t>
            </a:r>
          </a:p>
          <a:p>
            <a:pPr eaLnBrk="1" hangingPunct="1">
              <a:lnSpc>
                <a:spcPct val="8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A function is </a:t>
            </a:r>
            <a:r>
              <a:rPr lang="en-GB" altLang="en-US" sz="2800" i="1" dirty="0"/>
              <a:t>invoked</a:t>
            </a:r>
            <a:r>
              <a:rPr lang="en-GB" altLang="en-US" sz="2800" dirty="0"/>
              <a:t> (or </a:t>
            </a:r>
            <a:r>
              <a:rPr lang="en-GB" altLang="en-US" sz="2800" i="1" dirty="0"/>
              <a:t>called</a:t>
            </a:r>
            <a:r>
              <a:rPr lang="en-GB" altLang="en-US" sz="2800" dirty="0"/>
              <a:t>) by typing its name.</a:t>
            </a:r>
          </a:p>
          <a:p>
            <a:pPr eaLnBrk="1" hangingPunct="1">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ourier New" panose="02070309020205020404" pitchFamily="49" charset="0"/>
              </a:rPr>
              <a:t>&gt;&gt;&gt; hello()</a:t>
            </a:r>
            <a:br>
              <a:rPr lang="en-GB" altLang="en-US" sz="2000" dirty="0">
                <a:latin typeface="Courier New" panose="02070309020205020404" pitchFamily="49" charset="0"/>
              </a:rPr>
            </a:br>
            <a:r>
              <a:rPr lang="en-GB" altLang="en-US" sz="2000" dirty="0">
                <a:latin typeface="Courier New" panose="02070309020205020404" pitchFamily="49" charset="0"/>
              </a:rPr>
              <a:t>Hello</a:t>
            </a:r>
            <a:br>
              <a:rPr lang="en-GB" altLang="en-US" sz="2000" dirty="0">
                <a:latin typeface="Courier New" panose="02070309020205020404" pitchFamily="49" charset="0"/>
              </a:rPr>
            </a:br>
            <a:r>
              <a:rPr lang="en-GB" altLang="en-US" sz="2000" dirty="0">
                <a:latin typeface="Courier New" panose="02070309020205020404" pitchFamily="49" charset="0"/>
              </a:rPr>
              <a:t>Computers are Fun</a:t>
            </a:r>
            <a:br>
              <a:rPr lang="en-GB" altLang="en-US" sz="2000" dirty="0">
                <a:latin typeface="Courier New" panose="02070309020205020404" pitchFamily="49" charset="0"/>
              </a:rPr>
            </a:br>
            <a:r>
              <a:rPr lang="en-GB" altLang="en-US" sz="2000" dirty="0">
                <a:latin typeface="Courier New" panose="02070309020205020404" pitchFamily="49" charset="0"/>
              </a:rPr>
              <a:t>&gt;&gt;&gt; </a:t>
            </a:r>
          </a:p>
        </p:txBody>
      </p:sp>
      <p:sp>
        <p:nvSpPr>
          <p:cNvPr id="327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2C36AA9-BCD8-4D09-8310-8D4D2C9AD7F0}" type="slidenum">
              <a:rPr lang="en-US" altLang="en-US" sz="1400"/>
              <a:pPr eaLnBrk="1" hangingPunct="1"/>
              <a:t>38</a:t>
            </a:fld>
            <a:endParaRPr lang="en-US" altLang="en-US" sz="1400"/>
          </a:p>
        </p:txBody>
      </p:sp>
      <p:sp>
        <p:nvSpPr>
          <p:cNvPr id="327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Magic of Python</a:t>
            </a:r>
          </a:p>
        </p:txBody>
      </p:sp>
      <p:sp>
        <p:nvSpPr>
          <p:cNvPr id="2" name="Rectangle 2"/>
          <p:cNvSpPr>
            <a:spLocks noGrp="1" noChangeArrowheads="1"/>
          </p:cNvSpPr>
          <p:nvPr>
            <p:ph type="body" idx="4294967295"/>
          </p:nvPr>
        </p:nvSpPr>
        <p:spPr>
          <a:xfrm>
            <a:off x="2706688" y="2017714"/>
            <a:ext cx="7772400" cy="4422775"/>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What’s the deal with the ()’s?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Commands can have changeable parts called </a:t>
            </a:r>
            <a:r>
              <a:rPr lang="en-GB" altLang="en-US" i="1" dirty="0"/>
              <a:t>parameters</a:t>
            </a:r>
            <a:r>
              <a:rPr lang="en-GB" altLang="en-US" dirty="0"/>
              <a:t> (or </a:t>
            </a:r>
            <a:r>
              <a:rPr lang="en-GB" altLang="en-US" i="1" dirty="0"/>
              <a:t>arguments</a:t>
            </a:r>
            <a:r>
              <a:rPr lang="en-GB" altLang="en-US" dirty="0"/>
              <a:t>) that are placed between the ()’s.</a:t>
            </a:r>
          </a:p>
          <a:p>
            <a:pPr eaLnBrk="1" hangingPunct="1">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dirty="0">
                <a:latin typeface="Courier New" panose="02070309020205020404" pitchFamily="49" charset="0"/>
              </a:rPr>
              <a:t>&gt;&gt;&gt; </a:t>
            </a:r>
            <a:r>
              <a:rPr lang="en-GB" altLang="en-US" sz="2000" dirty="0" err="1">
                <a:latin typeface="Courier New" panose="02070309020205020404" pitchFamily="49" charset="0"/>
              </a:rPr>
              <a:t>def</a:t>
            </a:r>
            <a:r>
              <a:rPr lang="en-GB" altLang="en-US" sz="2000" dirty="0">
                <a:latin typeface="Courier New" panose="02070309020205020404" pitchFamily="49" charset="0"/>
              </a:rPr>
              <a:t> greet(person):</a:t>
            </a:r>
            <a:br>
              <a:rPr lang="en-GB" altLang="en-US" sz="2000" dirty="0">
                <a:latin typeface="Courier New" panose="02070309020205020404" pitchFamily="49" charset="0"/>
              </a:rPr>
            </a:br>
            <a:r>
              <a:rPr lang="en-GB" altLang="en-US" sz="2000" dirty="0">
                <a:latin typeface="Courier New" panose="02070309020205020404" pitchFamily="49" charset="0"/>
              </a:rPr>
              <a:t>	    print("</a:t>
            </a:r>
            <a:r>
              <a:rPr lang="en-GB" altLang="en-US" sz="2000" dirty="0" err="1">
                <a:latin typeface="Courier New" panose="02070309020205020404" pitchFamily="49" charset="0"/>
              </a:rPr>
              <a:t>Hello",person</a:t>
            </a:r>
            <a:r>
              <a:rPr lang="en-GB" altLang="en-US" sz="2000" dirty="0">
                <a:latin typeface="Courier New" panose="02070309020205020404" pitchFamily="49" charset="0"/>
              </a:rPr>
              <a:t>)</a:t>
            </a:r>
            <a:br>
              <a:rPr lang="en-GB" altLang="en-US" sz="2000" dirty="0">
                <a:latin typeface="Courier New" panose="02070309020205020404" pitchFamily="49" charset="0"/>
              </a:rPr>
            </a:br>
            <a:r>
              <a:rPr lang="en-GB" altLang="en-US" sz="2000" dirty="0">
                <a:latin typeface="Courier New" panose="02070309020205020404" pitchFamily="49" charset="0"/>
              </a:rPr>
              <a:t>	    print ("How are you?")</a:t>
            </a:r>
            <a:br>
              <a:rPr lang="en-GB" altLang="en-US" sz="2000" dirty="0">
                <a:latin typeface="Courier New" panose="02070309020205020404" pitchFamily="49" charset="0"/>
              </a:rPr>
            </a:br>
            <a:r>
              <a:rPr lang="en-GB" altLang="en-US" sz="2000" dirty="0">
                <a:latin typeface="Courier New" panose="02070309020205020404" pitchFamily="49" charset="0"/>
              </a:rPr>
              <a:t>	</a:t>
            </a:r>
            <a:br>
              <a:rPr lang="en-GB" altLang="en-US" sz="2000" dirty="0">
                <a:latin typeface="Courier New" panose="02070309020205020404" pitchFamily="49" charset="0"/>
              </a:rPr>
            </a:br>
            <a:r>
              <a:rPr lang="en-GB" altLang="en-US" sz="2000" dirty="0">
                <a:latin typeface="Courier New" panose="02070309020205020404" pitchFamily="49" charset="0"/>
              </a:rPr>
              <a:t>&gt;&gt;&gt; </a:t>
            </a:r>
          </a:p>
          <a:p>
            <a:pPr eaLnBrk="1" hangingPunct="1">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dirty="0">
              <a:latin typeface="Courier New" panose="02070309020205020404" pitchFamily="49" charset="0"/>
            </a:endParaRPr>
          </a:p>
        </p:txBody>
      </p:sp>
      <p:sp>
        <p:nvSpPr>
          <p:cNvPr id="337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018DADF-5993-43D6-B245-AF73381405DD}" type="slidenum">
              <a:rPr lang="en-US" altLang="en-US" sz="1400"/>
              <a:pPr eaLnBrk="1" hangingPunct="1"/>
              <a:t>39</a:t>
            </a:fld>
            <a:endParaRPr lang="en-US" altLang="en-US" sz="1400"/>
          </a:p>
        </p:txBody>
      </p:sp>
      <p:sp>
        <p:nvSpPr>
          <p:cNvPr id="337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The Universal Machine</a:t>
            </a:r>
          </a:p>
        </p:txBody>
      </p:sp>
      <p:sp>
        <p:nvSpPr>
          <p:cNvPr id="2" name="Rectangle 2"/>
          <p:cNvSpPr>
            <a:spLocks noGrp="1" noChangeArrowheads="1"/>
          </p:cNvSpPr>
          <p:nvPr>
            <p:ph type="body" idx="4294967295"/>
          </p:nvPr>
        </p:nvSpPr>
        <p:spPr>
          <a:xfrm>
            <a:off x="2706688" y="2017713"/>
            <a:ext cx="7772400" cy="4140200"/>
          </a:xfrm>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 modern computer can be defined as “a machine that stores and manipulates information under the control of a changeable program.”</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Two key elements: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Computers are devices for manipulating information.</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Computers operate under the control of a changeable program.</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6E8EDFD-8439-4759-AC5B-A820A45E0F34}" type="slidenum">
              <a:rPr lang="en-US" altLang="en-US" sz="1400"/>
              <a:pPr eaLnBrk="1" hangingPunct="1"/>
              <a:t>4</a:t>
            </a:fld>
            <a:endParaRPr lang="en-US" altLang="en-US" sz="1400" dirty="0"/>
          </a:p>
        </p:txBody>
      </p:sp>
      <p:sp>
        <p:nvSpPr>
          <p:cNvPr id="71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endParaRPr lang="en-US" altLang="en-US" sz="1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Magic of Python</a:t>
            </a:r>
          </a:p>
        </p:txBody>
      </p:sp>
      <p:sp>
        <p:nvSpPr>
          <p:cNvPr id="2" name="Rectangle 2"/>
          <p:cNvSpPr>
            <a:spLocks noGrp="1" noChangeArrowheads="1"/>
          </p:cNvSpPr>
          <p:nvPr>
            <p:ph type="body" idx="4294967295"/>
          </p:nvPr>
        </p:nvSpPr>
        <p:spPr/>
        <p:txBody>
          <a:bodyPr/>
          <a:lstStyle/>
          <a:p>
            <a:pPr eaLnBrk="1" hangingPunct="1">
              <a:lnSpc>
                <a:spcPct val="92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&gt;&gt;&gt; greet("Terry")</a:t>
            </a:r>
            <a:br>
              <a:rPr lang="en-GB" altLang="en-US" sz="2400" dirty="0">
                <a:latin typeface="Courier New" panose="02070309020205020404" pitchFamily="49" charset="0"/>
              </a:rPr>
            </a:br>
            <a:r>
              <a:rPr lang="en-GB" altLang="en-US" sz="2400" dirty="0">
                <a:latin typeface="Courier New" panose="02070309020205020404" pitchFamily="49" charset="0"/>
              </a:rPr>
              <a:t>Hello Terry</a:t>
            </a:r>
            <a:br>
              <a:rPr lang="en-GB" altLang="en-US" sz="2400" dirty="0">
                <a:latin typeface="Courier New" panose="02070309020205020404" pitchFamily="49" charset="0"/>
              </a:rPr>
            </a:br>
            <a:r>
              <a:rPr lang="en-GB" altLang="en-US" sz="2400" dirty="0">
                <a:latin typeface="Courier New" panose="02070309020205020404" pitchFamily="49" charset="0"/>
              </a:rPr>
              <a:t>How are you?</a:t>
            </a:r>
            <a:br>
              <a:rPr lang="en-GB" altLang="en-US" sz="2400" dirty="0">
                <a:latin typeface="Courier New" panose="02070309020205020404" pitchFamily="49" charset="0"/>
              </a:rPr>
            </a:br>
            <a:r>
              <a:rPr lang="en-GB" altLang="en-US" sz="2400" dirty="0">
                <a:latin typeface="Courier New" panose="02070309020205020404" pitchFamily="49" charset="0"/>
              </a:rPr>
              <a:t>&gt;&gt;&gt; greet("Paula")</a:t>
            </a:r>
            <a:br>
              <a:rPr lang="en-GB" altLang="en-US" sz="2400" dirty="0">
                <a:latin typeface="Courier New" panose="02070309020205020404" pitchFamily="49" charset="0"/>
              </a:rPr>
            </a:br>
            <a:r>
              <a:rPr lang="en-GB" altLang="en-US" sz="2400" dirty="0">
                <a:latin typeface="Courier New" panose="02070309020205020404" pitchFamily="49" charset="0"/>
              </a:rPr>
              <a:t>Hello Paula</a:t>
            </a:r>
            <a:br>
              <a:rPr lang="en-GB" altLang="en-US" sz="2400" dirty="0">
                <a:latin typeface="Courier New" panose="02070309020205020404" pitchFamily="49" charset="0"/>
              </a:rPr>
            </a:br>
            <a:r>
              <a:rPr lang="en-GB" altLang="en-US" sz="2400" dirty="0">
                <a:latin typeface="Courier New" panose="02070309020205020404" pitchFamily="49" charset="0"/>
              </a:rPr>
              <a:t>How are you?</a:t>
            </a:r>
            <a:br>
              <a:rPr lang="en-GB" altLang="en-US" sz="2400" dirty="0">
                <a:latin typeface="Courier New" panose="02070309020205020404" pitchFamily="49" charset="0"/>
              </a:rPr>
            </a:br>
            <a:r>
              <a:rPr lang="en-GB" altLang="en-US" sz="2400" dirty="0">
                <a:latin typeface="Courier New" panose="02070309020205020404" pitchFamily="49" charset="0"/>
              </a:rPr>
              <a:t>&gt;&gt;&gt;  </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When we use parameters, we can customize the output of our function.</a:t>
            </a:r>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7B67B42-8DA9-470C-8728-3A9C75C63471}" type="slidenum">
              <a:rPr lang="en-US" altLang="en-US" sz="1400"/>
              <a:pPr eaLnBrk="1" hangingPunct="1"/>
              <a:t>40</a:t>
            </a:fld>
            <a:endParaRPr lang="en-US" altLang="en-US" sz="1400"/>
          </a:p>
        </p:txBody>
      </p:sp>
      <p:sp>
        <p:nvSpPr>
          <p:cNvPr id="348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Magic of Python</a:t>
            </a:r>
          </a:p>
        </p:txBody>
      </p:sp>
      <p:sp>
        <p:nvSpPr>
          <p:cNvPr id="2" name="Rectangle 2"/>
          <p:cNvSpPr>
            <a:spLocks noGrp="1" noChangeArrowheads="1"/>
          </p:cNvSpPr>
          <p:nvPr>
            <p:ph type="body" idx="4294967295"/>
          </p:nvPr>
        </p:nvSpPr>
        <p:spPr>
          <a:xfrm>
            <a:off x="2706688" y="2017714"/>
            <a:ext cx="7772400" cy="5475287"/>
          </a:xfrm>
        </p:spPr>
        <p:txBody>
          <a:bodyPr/>
          <a:lstStyle/>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When we exit the Python prompt, the functions we’ve defined cease to exist!</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Programs are usually composed of functions, </a:t>
            </a:r>
            <a:r>
              <a:rPr lang="en-GB" altLang="en-US" sz="2400" i="1" dirty="0"/>
              <a:t>modules</a:t>
            </a:r>
            <a:r>
              <a:rPr lang="en-GB" altLang="en-US" sz="2400" dirty="0"/>
              <a:t>, or </a:t>
            </a:r>
            <a:r>
              <a:rPr lang="en-GB" altLang="en-US" sz="2400" i="1" dirty="0"/>
              <a:t>scripts</a:t>
            </a:r>
            <a:r>
              <a:rPr lang="en-GB" altLang="en-US" sz="2400" dirty="0"/>
              <a:t> that are saved on disk so that they can be used again and again.</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A </a:t>
            </a:r>
            <a:r>
              <a:rPr lang="en-GB" altLang="en-US" sz="2400" i="1" dirty="0"/>
              <a:t>module file</a:t>
            </a:r>
            <a:r>
              <a:rPr lang="en-GB" altLang="en-US" sz="2400" dirty="0"/>
              <a:t> is a text file created in text editing software (saved as “plain text”) that contains function definitions.</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t>An </a:t>
            </a:r>
            <a:r>
              <a:rPr lang="en-GB" altLang="en-US" sz="2400" i="1" dirty="0"/>
              <a:t>integrated development environment (IDE)</a:t>
            </a:r>
            <a:r>
              <a:rPr lang="en-GB" altLang="en-US" sz="2400" dirty="0"/>
              <a:t> is designed to help programmers write programs and usually includes automatic indenting, highlighting, etc.</a:t>
            </a:r>
          </a:p>
          <a:p>
            <a:pPr eaLnBrk="1" hangingPunct="1">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a:p>
        </p:txBody>
      </p:sp>
      <p:sp>
        <p:nvSpPr>
          <p:cNvPr id="358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893D87B-4E9B-4470-B9AA-AC36ED0D93B0}" type="slidenum">
              <a:rPr lang="en-US" altLang="en-US" sz="1400"/>
              <a:pPr eaLnBrk="1" hangingPunct="1"/>
              <a:t>41</a:t>
            </a:fld>
            <a:endParaRPr lang="en-US" altLang="en-US" sz="1400"/>
          </a:p>
        </p:txBody>
      </p:sp>
      <p:sp>
        <p:nvSpPr>
          <p:cNvPr id="358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Magic of Python</a:t>
            </a:r>
          </a:p>
        </p:txBody>
      </p:sp>
      <p:sp>
        <p:nvSpPr>
          <p:cNvPr id="36867" name="Rectangle 2"/>
          <p:cNvSpPr>
            <a:spLocks noGrp="1" noChangeArrowheads="1"/>
          </p:cNvSpPr>
          <p:nvPr>
            <p:ph type="body" idx="4294967295"/>
          </p:nvPr>
        </p:nvSpPr>
        <p:spPr>
          <a:xfrm>
            <a:off x="2685256" y="1760539"/>
            <a:ext cx="7772400" cy="5318125"/>
          </a:xfrm>
        </p:spPr>
        <p:txBody>
          <a:bodyPr/>
          <a:lstStyle/>
          <a:p>
            <a:pPr eaLnBrk="1" hangingPunct="1">
              <a:lnSpc>
                <a:spcPct val="92000"/>
              </a:lnSpc>
              <a:spcBef>
                <a:spcPts val="3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a:latin typeface="Courier New" panose="02070309020205020404" pitchFamily="49" charset="0"/>
              </a:rPr>
              <a:t># File: chaos.py</a:t>
            </a:r>
          </a:p>
          <a:p>
            <a:pPr eaLnBrk="1" hangingPunct="1">
              <a:lnSpc>
                <a:spcPct val="90000"/>
              </a:lnSpc>
              <a:spcBef>
                <a:spcPts val="3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a:latin typeface="Courier New" panose="02070309020205020404" pitchFamily="49" charset="0"/>
              </a:rPr>
              <a:t># A simple program illustrating chaotic </a:t>
            </a:r>
            <a:r>
              <a:rPr lang="en-GB" altLang="en-US" sz="1200" dirty="0" err="1">
                <a:latin typeface="Courier New" panose="02070309020205020404" pitchFamily="49" charset="0"/>
              </a:rPr>
              <a:t>behavior</a:t>
            </a:r>
            <a:endParaRPr lang="en-GB" altLang="en-US" sz="1200" dirty="0">
              <a:latin typeface="Courier New" panose="02070309020205020404" pitchFamily="49" charset="0"/>
            </a:endParaRPr>
          </a:p>
          <a:p>
            <a:pPr eaLnBrk="1" hangingPunct="1">
              <a:lnSpc>
                <a:spcPct val="90000"/>
              </a:lnSpc>
              <a:spcBef>
                <a:spcPts val="3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200" dirty="0">
              <a:latin typeface="Courier New" panose="02070309020205020404" pitchFamily="49" charset="0"/>
            </a:endParaRPr>
          </a:p>
          <a:p>
            <a:pPr eaLnBrk="1" hangingPunct="1">
              <a:lnSpc>
                <a:spcPct val="90000"/>
              </a:lnSpc>
              <a:spcBef>
                <a:spcPts val="3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err="1">
                <a:latin typeface="Courier New" panose="02070309020205020404" pitchFamily="49" charset="0"/>
              </a:rPr>
              <a:t>def</a:t>
            </a:r>
            <a:r>
              <a:rPr lang="en-GB" altLang="en-US" sz="1200" dirty="0">
                <a:latin typeface="Courier New" panose="02070309020205020404" pitchFamily="49" charset="0"/>
              </a:rPr>
              <a:t> main():</a:t>
            </a:r>
          </a:p>
          <a:p>
            <a:pPr eaLnBrk="1" hangingPunct="1">
              <a:lnSpc>
                <a:spcPct val="90000"/>
              </a:lnSpc>
              <a:spcBef>
                <a:spcPts val="3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a:latin typeface="Courier New" panose="02070309020205020404" pitchFamily="49" charset="0"/>
              </a:rPr>
              <a:t>    print("This program illustrates a chaotic function")</a:t>
            </a:r>
          </a:p>
          <a:p>
            <a:pPr eaLnBrk="1" hangingPunct="1">
              <a:lnSpc>
                <a:spcPct val="90000"/>
              </a:lnSpc>
              <a:spcBef>
                <a:spcPts val="3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a:latin typeface="Courier New" panose="02070309020205020404" pitchFamily="49" charset="0"/>
              </a:rPr>
              <a:t>    x = float(input("Enter a number between 0 and 1: "))</a:t>
            </a:r>
          </a:p>
          <a:p>
            <a:pPr eaLnBrk="1" hangingPunct="1">
              <a:lnSpc>
                <a:spcPct val="90000"/>
              </a:lnSpc>
              <a:spcBef>
                <a:spcPts val="3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a:latin typeface="Courier New" panose="02070309020205020404" pitchFamily="49" charset="0"/>
              </a:rPr>
              <a:t>    for </a:t>
            </a:r>
            <a:r>
              <a:rPr lang="en-GB" altLang="en-US" sz="1200" dirty="0" err="1">
                <a:latin typeface="Courier New" panose="02070309020205020404" pitchFamily="49" charset="0"/>
              </a:rPr>
              <a:t>i</a:t>
            </a:r>
            <a:r>
              <a:rPr lang="en-GB" altLang="en-US" sz="1200" dirty="0">
                <a:latin typeface="Courier New" panose="02070309020205020404" pitchFamily="49" charset="0"/>
              </a:rPr>
              <a:t> in range(10):</a:t>
            </a:r>
          </a:p>
          <a:p>
            <a:pPr eaLnBrk="1" hangingPunct="1">
              <a:lnSpc>
                <a:spcPct val="90000"/>
              </a:lnSpc>
              <a:spcBef>
                <a:spcPts val="3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a:latin typeface="Courier New" panose="02070309020205020404" pitchFamily="49" charset="0"/>
              </a:rPr>
              <a:t>        x = 3.9 * x * (1 - x)</a:t>
            </a:r>
          </a:p>
          <a:p>
            <a:pPr eaLnBrk="1" hangingPunct="1">
              <a:lnSpc>
                <a:spcPct val="90000"/>
              </a:lnSpc>
              <a:spcBef>
                <a:spcPts val="3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a:latin typeface="Courier New" panose="02070309020205020404" pitchFamily="49" charset="0"/>
              </a:rPr>
              <a:t>        print(x)</a:t>
            </a:r>
          </a:p>
          <a:p>
            <a:pPr eaLnBrk="1" hangingPunct="1">
              <a:lnSpc>
                <a:spcPct val="90000"/>
              </a:lnSpc>
              <a:spcBef>
                <a:spcPts val="3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200" dirty="0">
              <a:latin typeface="Courier New" panose="02070309020205020404" pitchFamily="49" charset="0"/>
            </a:endParaRPr>
          </a:p>
          <a:p>
            <a:pPr eaLnBrk="1" hangingPunct="1">
              <a:lnSpc>
                <a:spcPct val="90000"/>
              </a:lnSpc>
              <a:spcBef>
                <a:spcPts val="3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dirty="0">
                <a:latin typeface="Courier New" panose="02070309020205020404" pitchFamily="49" charset="0"/>
              </a:rPr>
              <a:t>main()</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We’ll use </a:t>
            </a:r>
            <a:r>
              <a:rPr lang="en-GB" altLang="en-US" sz="2800" i="1" dirty="0"/>
              <a:t>filename.py</a:t>
            </a:r>
            <a:r>
              <a:rPr lang="en-GB" altLang="en-US" sz="2800" dirty="0"/>
              <a:t> when we save our work to indicate it’s a Python program.</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In this code we’re defining a new function called </a:t>
            </a:r>
            <a:r>
              <a:rPr lang="en-GB" altLang="en-US" sz="2800" b="1" dirty="0"/>
              <a:t>main</a:t>
            </a:r>
            <a:r>
              <a:rPr lang="en-GB" altLang="en-US" sz="2800" dirty="0"/>
              <a:t>.</a:t>
            </a:r>
          </a:p>
          <a:p>
            <a:pPr eaLnBrk="1" hangingPunct="1">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main() at the end tells Python to run the code.</a:t>
            </a:r>
          </a:p>
          <a:p>
            <a:pPr eaLnBrk="1" hangingPunct="1">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a:p>
        </p:txBody>
      </p:sp>
      <p:sp>
        <p:nvSpPr>
          <p:cNvPr id="368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7617788-D7FA-4AA1-B6FA-7E7F1EEE6E50}" type="slidenum">
              <a:rPr lang="en-US" altLang="en-US" sz="1400"/>
              <a:pPr eaLnBrk="1" hangingPunct="1"/>
              <a:t>42</a:t>
            </a:fld>
            <a:endParaRPr lang="en-US" altLang="en-US" sz="1400"/>
          </a:p>
        </p:txBody>
      </p:sp>
      <p:sp>
        <p:nvSpPr>
          <p:cNvPr id="368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The Magic of Python</a:t>
            </a:r>
          </a:p>
        </p:txBody>
      </p:sp>
      <p:sp>
        <p:nvSpPr>
          <p:cNvPr id="37891" name="Rectangle 2"/>
          <p:cNvSpPr>
            <a:spLocks noGrp="1" noChangeArrowheads="1"/>
          </p:cNvSpPr>
          <p:nvPr>
            <p:ph type="body" idx="4294967295"/>
          </p:nvPr>
        </p:nvSpPr>
        <p:spPr>
          <a:xfrm>
            <a:off x="2706688" y="2017714"/>
            <a:ext cx="7772400" cy="4270375"/>
          </a:xfrm>
        </p:spPr>
        <p:txBody>
          <a:bodyPr/>
          <a:lstStyle/>
          <a:p>
            <a:pPr eaLnBrk="1" hangingPunct="1">
              <a:lnSpc>
                <a:spcPct val="92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&gt;&gt;&gt; </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This program illustrates a chaotic function</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Enter a number between 0 and 1: .5</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0.975</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0.0950625</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0.335499922266</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0.869464925259</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0.442633109113</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0.962165255337</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0.141972779362</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0.4750843862</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0.972578927537</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0.104009713267</a:t>
            </a:r>
          </a:p>
          <a:p>
            <a:pPr eaLnBrk="1" hangingPunct="1">
              <a:lnSpc>
                <a:spcPct val="90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&gt;&gt;&gt; </a:t>
            </a:r>
          </a:p>
        </p:txBody>
      </p:sp>
      <p:sp>
        <p:nvSpPr>
          <p:cNvPr id="378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063AE35-CAFE-4D49-B8E0-108DCE933DBE}" type="slidenum">
              <a:rPr lang="en-US" altLang="en-US" sz="1400"/>
              <a:pPr eaLnBrk="1" hangingPunct="1"/>
              <a:t>43</a:t>
            </a:fld>
            <a:endParaRPr lang="en-US" altLang="en-US" sz="1400"/>
          </a:p>
        </p:txBody>
      </p:sp>
      <p:sp>
        <p:nvSpPr>
          <p:cNvPr id="378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0068F-06BF-6898-6F71-17CD05A9CFE3}"/>
              </a:ext>
            </a:extLst>
          </p:cNvPr>
          <p:cNvSpPr>
            <a:spLocks noGrp="1"/>
          </p:cNvSpPr>
          <p:nvPr>
            <p:ph type="title"/>
          </p:nvPr>
        </p:nvSpPr>
        <p:spPr/>
        <p:txBody>
          <a:bodyPr/>
          <a:lstStyle/>
          <a:p>
            <a:r>
              <a:rPr lang="en-US" dirty="0"/>
              <a:t>The Magic of Python</a:t>
            </a:r>
          </a:p>
        </p:txBody>
      </p:sp>
      <p:sp>
        <p:nvSpPr>
          <p:cNvPr id="3" name="Content Placeholder 2">
            <a:extLst>
              <a:ext uri="{FF2B5EF4-FFF2-40B4-BE49-F238E27FC236}">
                <a16:creationId xmlns:a16="http://schemas.microsoft.com/office/drawing/2014/main" id="{A73F999F-F70C-49F7-7F40-9E400455F506}"/>
              </a:ext>
            </a:extLst>
          </p:cNvPr>
          <p:cNvSpPr>
            <a:spLocks noGrp="1"/>
          </p:cNvSpPr>
          <p:nvPr>
            <p:ph idx="1"/>
          </p:nvPr>
        </p:nvSpPr>
        <p:spPr/>
        <p:txBody>
          <a:bodyPr/>
          <a:lstStyle/>
          <a:p>
            <a:r>
              <a:rPr lang="en-US" dirty="0"/>
              <a:t>What happens if you leave out the “</a:t>
            </a:r>
            <a:r>
              <a:rPr lang="en-US" sz="2800" dirty="0">
                <a:latin typeface="Courier New" panose="02070309020205020404" pitchFamily="49" charset="0"/>
                <a:cs typeface="Courier New" panose="02070309020205020404" pitchFamily="49" charset="0"/>
              </a:rPr>
              <a:t>:</a:t>
            </a:r>
            <a:r>
              <a:rPr lang="en-US" dirty="0"/>
              <a:t>”?</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71E9A52A-B74B-30B6-A422-1480312B730B}"/>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C4BFDD30-AA6B-C4DB-783C-1E796E28C1BF}"/>
              </a:ext>
            </a:extLst>
          </p:cNvPr>
          <p:cNvSpPr>
            <a:spLocks noGrp="1"/>
          </p:cNvSpPr>
          <p:nvPr>
            <p:ph type="sldNum" sz="quarter" idx="12"/>
          </p:nvPr>
        </p:nvSpPr>
        <p:spPr/>
        <p:txBody>
          <a:bodyPr/>
          <a:lstStyle/>
          <a:p>
            <a:fld id="{D897C918-8C39-4162-8EF5-AE613ED5F307}" type="slidenum">
              <a:rPr lang="en-US" altLang="en-US" smtClean="0"/>
              <a:pPr/>
              <a:t>44</a:t>
            </a:fld>
            <a:endParaRPr lang="en-US" altLang="en-US"/>
          </a:p>
        </p:txBody>
      </p:sp>
      <p:pic>
        <p:nvPicPr>
          <p:cNvPr id="11" name="Picture 10">
            <a:extLst>
              <a:ext uri="{FF2B5EF4-FFF2-40B4-BE49-F238E27FC236}">
                <a16:creationId xmlns:a16="http://schemas.microsoft.com/office/drawing/2014/main" id="{B846940A-DFF4-18B0-80E8-407BC68F24A0}"/>
              </a:ext>
            </a:extLst>
          </p:cNvPr>
          <p:cNvPicPr>
            <a:picLocks noChangeAspect="1"/>
          </p:cNvPicPr>
          <p:nvPr/>
        </p:nvPicPr>
        <p:blipFill>
          <a:blip r:embed="rId2"/>
          <a:stretch>
            <a:fillRect/>
          </a:stretch>
        </p:blipFill>
        <p:spPr>
          <a:xfrm>
            <a:off x="3160712" y="2602580"/>
            <a:ext cx="6324600" cy="3787109"/>
          </a:xfrm>
          <a:prstGeom prst="rect">
            <a:avLst/>
          </a:prstGeom>
        </p:spPr>
      </p:pic>
    </p:spTree>
    <p:extLst>
      <p:ext uri="{BB962C8B-B14F-4D97-AF65-F5344CB8AC3E}">
        <p14:creationId xmlns:p14="http://schemas.microsoft.com/office/powerpoint/2010/main" val="10274097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8A2D-0BC1-1E31-9DF7-F2F773147712}"/>
              </a:ext>
            </a:extLst>
          </p:cNvPr>
          <p:cNvSpPr>
            <a:spLocks noGrp="1"/>
          </p:cNvSpPr>
          <p:nvPr>
            <p:ph type="title"/>
          </p:nvPr>
        </p:nvSpPr>
        <p:spPr/>
        <p:txBody>
          <a:bodyPr/>
          <a:lstStyle/>
          <a:p>
            <a:r>
              <a:rPr lang="en-US" dirty="0"/>
              <a:t>The Magic of Python</a:t>
            </a:r>
          </a:p>
        </p:txBody>
      </p:sp>
      <p:sp>
        <p:nvSpPr>
          <p:cNvPr id="3" name="Content Placeholder 2">
            <a:extLst>
              <a:ext uri="{FF2B5EF4-FFF2-40B4-BE49-F238E27FC236}">
                <a16:creationId xmlns:a16="http://schemas.microsoft.com/office/drawing/2014/main" id="{7B636909-7A8E-7CA9-EFE5-613DDDB3B6B2}"/>
              </a:ext>
            </a:extLst>
          </p:cNvPr>
          <p:cNvSpPr>
            <a:spLocks noGrp="1"/>
          </p:cNvSpPr>
          <p:nvPr>
            <p:ph idx="1"/>
          </p:nvPr>
        </p:nvSpPr>
        <p:spPr/>
        <p:txBody>
          <a:bodyPr/>
          <a:lstStyle/>
          <a:p>
            <a:r>
              <a:rPr lang="en-US" dirty="0"/>
              <a:t>Traceback messages</a:t>
            </a:r>
          </a:p>
          <a:p>
            <a:pPr lvl="1"/>
            <a:r>
              <a:rPr lang="en-US" dirty="0"/>
              <a:t>This tells us the error is somewhere on line six…</a:t>
            </a:r>
          </a:p>
          <a:p>
            <a:pPr marL="0" indent="0">
              <a:buNone/>
            </a:pPr>
            <a:r>
              <a:rPr lang="en-US" sz="1600" dirty="0">
                <a:solidFill>
                  <a:schemeClr val="tx2">
                    <a:lumMod val="60000"/>
                    <a:lumOff val="40000"/>
                  </a:schemeClr>
                </a:solidFill>
                <a:latin typeface="Courier New" panose="02070309020205020404" pitchFamily="49" charset="0"/>
                <a:cs typeface="Courier New" panose="02070309020205020404" pitchFamily="49" charset="0"/>
              </a:rPr>
              <a:t>This program illustrates a chaotic function</a:t>
            </a:r>
          </a:p>
          <a:p>
            <a:pPr marL="0" indent="0">
              <a:buNone/>
            </a:pPr>
            <a:r>
              <a:rPr lang="en-US" sz="1600" dirty="0">
                <a:solidFill>
                  <a:srgbClr val="FF0000"/>
                </a:solidFill>
                <a:latin typeface="Courier New" panose="02070309020205020404" pitchFamily="49" charset="0"/>
                <a:cs typeface="Courier New" panose="02070309020205020404" pitchFamily="49" charset="0"/>
              </a:rPr>
              <a:t>Traceback (most recent call last):</a:t>
            </a:r>
          </a:p>
          <a:p>
            <a:pPr marL="0" indent="0">
              <a:buNone/>
            </a:pPr>
            <a:r>
              <a:rPr lang="en-US" sz="1600" dirty="0">
                <a:solidFill>
                  <a:srgbClr val="FF0000"/>
                </a:solidFill>
                <a:latin typeface="Courier New" panose="02070309020205020404" pitchFamily="49" charset="0"/>
                <a:cs typeface="Courier New" panose="02070309020205020404" pitchFamily="49" charset="0"/>
              </a:rPr>
              <a:t>  File "C:/Users/terry/Desktop/chaos.py", line 10, in &lt;module&gt;</a:t>
            </a:r>
          </a:p>
          <a:p>
            <a:pPr marL="0" indent="0">
              <a:buNone/>
            </a:pPr>
            <a:r>
              <a:rPr lang="en-US" sz="1600" dirty="0">
                <a:solidFill>
                  <a:srgbClr val="FF0000"/>
                </a:solidFill>
                <a:latin typeface="Courier New" panose="02070309020205020404" pitchFamily="49" charset="0"/>
                <a:cs typeface="Courier New" panose="02070309020205020404" pitchFamily="49" charset="0"/>
              </a:rPr>
              <a:t>    main()</a:t>
            </a:r>
          </a:p>
          <a:p>
            <a:pPr marL="0" indent="0">
              <a:buNone/>
            </a:pPr>
            <a:r>
              <a:rPr lang="en-US" sz="1600" dirty="0">
                <a:solidFill>
                  <a:srgbClr val="FF0000"/>
                </a:solidFill>
                <a:latin typeface="Courier New" panose="02070309020205020404" pitchFamily="49" charset="0"/>
                <a:cs typeface="Courier New" panose="02070309020205020404" pitchFamily="49" charset="0"/>
              </a:rPr>
              <a:t>  File "C:/Users/terry/Desktop/chaos.py", line 6, in main</a:t>
            </a:r>
          </a:p>
          <a:p>
            <a:pPr marL="0" indent="0">
              <a:buNone/>
            </a:pPr>
            <a:r>
              <a:rPr lang="en-US" sz="1600" dirty="0">
                <a:solidFill>
                  <a:srgbClr val="FF0000"/>
                </a:solidFill>
                <a:latin typeface="Courier New" panose="02070309020205020404" pitchFamily="49" charset="0"/>
                <a:cs typeface="Courier New" panose="02070309020205020404" pitchFamily="49" charset="0"/>
              </a:rPr>
              <a:t>    x = </a:t>
            </a:r>
            <a:r>
              <a:rPr lang="en-US" sz="1600" dirty="0" err="1">
                <a:solidFill>
                  <a:srgbClr val="FF0000"/>
                </a:solidFill>
                <a:latin typeface="Courier New" panose="02070309020205020404" pitchFamily="49" charset="0"/>
                <a:cs typeface="Courier New" panose="02070309020205020404" pitchFamily="49" charset="0"/>
              </a:rPr>
              <a:t>floar</a:t>
            </a:r>
            <a:r>
              <a:rPr lang="en-US" sz="1600" dirty="0">
                <a:solidFill>
                  <a:srgbClr val="FF0000"/>
                </a:solidFill>
                <a:latin typeface="Courier New" panose="02070309020205020404" pitchFamily="49" charset="0"/>
                <a:cs typeface="Courier New" panose="02070309020205020404" pitchFamily="49" charset="0"/>
              </a:rPr>
              <a:t>(input("Enter a number between 0 and 1: "))</a:t>
            </a:r>
          </a:p>
          <a:p>
            <a:pPr marL="0" indent="0">
              <a:buNone/>
            </a:pPr>
            <a:r>
              <a:rPr lang="en-US" sz="1600" dirty="0" err="1">
                <a:solidFill>
                  <a:srgbClr val="FF0000"/>
                </a:solidFill>
                <a:latin typeface="Courier New" panose="02070309020205020404" pitchFamily="49" charset="0"/>
                <a:cs typeface="Courier New" panose="02070309020205020404" pitchFamily="49" charset="0"/>
              </a:rPr>
              <a:t>NameError</a:t>
            </a:r>
            <a:r>
              <a:rPr lang="en-US" sz="1600" dirty="0">
                <a:solidFill>
                  <a:srgbClr val="FF0000"/>
                </a:solidFill>
                <a:latin typeface="Courier New" panose="02070309020205020404" pitchFamily="49" charset="0"/>
                <a:cs typeface="Courier New" panose="02070309020205020404" pitchFamily="49" charset="0"/>
              </a:rPr>
              <a:t>: name '</a:t>
            </a:r>
            <a:r>
              <a:rPr lang="en-US" sz="1600" dirty="0" err="1">
                <a:solidFill>
                  <a:srgbClr val="FF0000"/>
                </a:solidFill>
                <a:latin typeface="Courier New" panose="02070309020205020404" pitchFamily="49" charset="0"/>
                <a:cs typeface="Courier New" panose="02070309020205020404" pitchFamily="49" charset="0"/>
              </a:rPr>
              <a:t>floar</a:t>
            </a:r>
            <a:r>
              <a:rPr lang="en-US" sz="1600" dirty="0">
                <a:solidFill>
                  <a:srgbClr val="FF0000"/>
                </a:solidFill>
                <a:latin typeface="Courier New" panose="02070309020205020404" pitchFamily="49" charset="0"/>
                <a:cs typeface="Courier New" panose="02070309020205020404" pitchFamily="49" charset="0"/>
              </a:rPr>
              <a:t>' is not defined. Did you mean: 'float’?</a:t>
            </a:r>
          </a:p>
          <a:p>
            <a:pPr marL="0" indent="0">
              <a:buNone/>
            </a:pPr>
            <a:endParaRPr lang="en-US" sz="1600" dirty="0">
              <a:solidFill>
                <a:srgbClr val="FF0000"/>
              </a:solidFill>
              <a:latin typeface="Courier New" panose="02070309020205020404" pitchFamily="49" charset="0"/>
              <a:cs typeface="Courier New" panose="02070309020205020404" pitchFamily="49" charset="0"/>
            </a:endParaRPr>
          </a:p>
          <a:p>
            <a:pPr marL="0" indent="0">
              <a:buNone/>
            </a:pPr>
            <a:endParaRPr lang="en-US" sz="1600" dirty="0">
              <a:solidFill>
                <a:srgbClr val="FF0000"/>
              </a:solidFill>
              <a:latin typeface="Courier New" panose="02070309020205020404" pitchFamily="49" charset="0"/>
              <a:cs typeface="Courier New" panose="02070309020205020404" pitchFamily="49" charset="0"/>
            </a:endParaRPr>
          </a:p>
        </p:txBody>
      </p:sp>
      <p:sp>
        <p:nvSpPr>
          <p:cNvPr id="4" name="Footer Placeholder 3">
            <a:extLst>
              <a:ext uri="{FF2B5EF4-FFF2-40B4-BE49-F238E27FC236}">
                <a16:creationId xmlns:a16="http://schemas.microsoft.com/office/drawing/2014/main" id="{7FB614C3-993F-1A8E-83A7-817BC103EE26}"/>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88345CEF-985C-CB2F-669F-2300289865CE}"/>
              </a:ext>
            </a:extLst>
          </p:cNvPr>
          <p:cNvSpPr>
            <a:spLocks noGrp="1"/>
          </p:cNvSpPr>
          <p:nvPr>
            <p:ph type="sldNum" sz="quarter" idx="12"/>
          </p:nvPr>
        </p:nvSpPr>
        <p:spPr/>
        <p:txBody>
          <a:bodyPr/>
          <a:lstStyle/>
          <a:p>
            <a:fld id="{D897C918-8C39-4162-8EF5-AE613ED5F307}" type="slidenum">
              <a:rPr lang="en-US" altLang="en-US" smtClean="0"/>
              <a:pPr/>
              <a:t>45</a:t>
            </a:fld>
            <a:endParaRPr lang="en-US" altLang="en-US"/>
          </a:p>
        </p:txBody>
      </p:sp>
    </p:spTree>
    <p:extLst>
      <p:ext uri="{BB962C8B-B14F-4D97-AF65-F5344CB8AC3E}">
        <p14:creationId xmlns:p14="http://schemas.microsoft.com/office/powerpoint/2010/main" val="409915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Inside a Python Program</a:t>
            </a:r>
          </a:p>
        </p:txBody>
      </p:sp>
      <p:sp>
        <p:nvSpPr>
          <p:cNvPr id="38915" name="Rectangle 2"/>
          <p:cNvSpPr>
            <a:spLocks noGrp="1" noChangeArrowheads="1"/>
          </p:cNvSpPr>
          <p:nvPr>
            <p:ph type="body" idx="4294967295"/>
          </p:nvPr>
        </p:nvSpPr>
        <p:spPr/>
        <p:txBody>
          <a:bodyPr/>
          <a:lstStyle/>
          <a:p>
            <a:pPr eaLnBrk="1" hangingPunct="1">
              <a:lnSpc>
                <a:spcPct val="92000"/>
              </a:lnSpc>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latin typeface="Courier New" panose="02070309020205020404" pitchFamily="49" charset="0"/>
              </a:rPr>
              <a:t># File: chaos.py</a:t>
            </a:r>
          </a:p>
          <a:p>
            <a:pPr eaLnBrk="1" hangingPunct="1">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000">
                <a:latin typeface="Courier New" panose="02070309020205020404" pitchFamily="49" charset="0"/>
              </a:rPr>
              <a:t># A simple program illustrating chaotic behavior</a:t>
            </a:r>
          </a:p>
          <a:p>
            <a:pPr eaLnBrk="1" hangingPunct="1">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a:latin typeface="Courier New" panose="02070309020205020404" pitchFamily="49"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Lines that start with # are called </a:t>
            </a:r>
            <a:r>
              <a:rPr lang="en-GB" altLang="en-US" i="1"/>
              <a:t>comments</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Intended for human readers and ignored by Python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Python skips text from # to end of line</a:t>
            </a:r>
          </a:p>
        </p:txBody>
      </p:sp>
      <p:sp>
        <p:nvSpPr>
          <p:cNvPr id="389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EFFB385-3A2C-4C6B-A6FB-2E15735CF7BF}" type="slidenum">
              <a:rPr lang="en-US" altLang="en-US" sz="1400"/>
              <a:pPr eaLnBrk="1" hangingPunct="1"/>
              <a:t>46</a:t>
            </a:fld>
            <a:endParaRPr lang="en-US" altLang="en-US" sz="1400"/>
          </a:p>
        </p:txBody>
      </p:sp>
      <p:sp>
        <p:nvSpPr>
          <p:cNvPr id="3891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Inside a Python Program</a:t>
            </a:r>
          </a:p>
        </p:txBody>
      </p:sp>
      <p:sp>
        <p:nvSpPr>
          <p:cNvPr id="39939" name="Rectangle 2"/>
          <p:cNvSpPr>
            <a:spLocks noGrp="1" noChangeArrowheads="1"/>
          </p:cNvSpPr>
          <p:nvPr>
            <p:ph type="body" idx="4294967295"/>
          </p:nvPr>
        </p:nvSpPr>
        <p:spPr/>
        <p:txBody>
          <a:bodyPr/>
          <a:lstStyle/>
          <a:p>
            <a:pPr eaLnBrk="1" hangingPunct="1">
              <a:lnSpc>
                <a:spcPct val="92000"/>
              </a:lnSpc>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def main():</a:t>
            </a:r>
          </a:p>
          <a:p>
            <a:pPr eaLnBrk="1" hangingPunct="1">
              <a:spcBef>
                <a:spcPts val="5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a:latin typeface="Courier New" panose="02070309020205020404" pitchFamily="49"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Beginning of the definition of a function called </a:t>
            </a:r>
            <a:r>
              <a:rPr lang="en-GB" altLang="en-US" i="1"/>
              <a:t>main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Since our program has only this one module, it could have been written without the </a:t>
            </a:r>
            <a:r>
              <a:rPr lang="en-GB" altLang="en-US" i="1"/>
              <a:t>main</a:t>
            </a:r>
            <a:r>
              <a:rPr lang="en-GB" altLang="en-US"/>
              <a:t> function.</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use of </a:t>
            </a:r>
            <a:r>
              <a:rPr lang="en-GB" altLang="en-US" i="1"/>
              <a:t>main</a:t>
            </a:r>
            <a:r>
              <a:rPr lang="en-GB" altLang="en-US"/>
              <a:t> is customary, however.</a:t>
            </a:r>
          </a:p>
        </p:txBody>
      </p:sp>
      <p:sp>
        <p:nvSpPr>
          <p:cNvPr id="399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C42807C-2BB7-4954-811E-3E9616DEF8B4}" type="slidenum">
              <a:rPr lang="en-US" altLang="en-US" sz="1400"/>
              <a:pPr eaLnBrk="1" hangingPunct="1"/>
              <a:t>47</a:t>
            </a:fld>
            <a:endParaRPr lang="en-US" altLang="en-US" sz="1400"/>
          </a:p>
        </p:txBody>
      </p:sp>
      <p:sp>
        <p:nvSpPr>
          <p:cNvPr id="399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Inside a Python Program</a:t>
            </a:r>
          </a:p>
        </p:txBody>
      </p:sp>
      <p:sp>
        <p:nvSpPr>
          <p:cNvPr id="40963" name="Rectangle 2"/>
          <p:cNvSpPr>
            <a:spLocks noGrp="1" noChangeArrowheads="1"/>
          </p:cNvSpPr>
          <p:nvPr>
            <p:ph type="body" idx="4294967295"/>
          </p:nvPr>
        </p:nvSpPr>
        <p:spPr/>
        <p:txBody>
          <a:bodyPr/>
          <a:lstStyle/>
          <a:p>
            <a:pPr eaLnBrk="1" hangingPunct="1">
              <a:lnSpc>
                <a:spcPct val="92000"/>
              </a:lnSpc>
              <a:spcBef>
                <a:spcPts val="11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print("This program illustrates a chaotic function")</a:t>
            </a:r>
          </a:p>
          <a:p>
            <a:pPr eaLnBrk="1" hangingPunct="1">
              <a:lnSpc>
                <a:spcPct val="90000"/>
              </a:lnSpc>
              <a:spcBef>
                <a:spcPts val="12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000"/>
          </a:p>
          <a:p>
            <a:pPr eaLnBrk="1" hangingPunct="1">
              <a:lnSpc>
                <a:spcPct val="90000"/>
              </a:lnSpc>
              <a:spcBef>
                <a:spcPts val="2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line causes Python to print a message introducing the program.</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FE892D4-2325-44C4-9A22-A46E40D8B451}" type="slidenum">
              <a:rPr lang="en-US" altLang="en-US" sz="1400"/>
              <a:pPr eaLnBrk="1" hangingPunct="1"/>
              <a:t>48</a:t>
            </a:fld>
            <a:endParaRPr lang="en-US" altLang="en-US" sz="1400"/>
          </a:p>
        </p:txBody>
      </p:sp>
      <p:sp>
        <p:nvSpPr>
          <p:cNvPr id="4096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Inside a Python Program</a:t>
            </a:r>
          </a:p>
        </p:txBody>
      </p:sp>
      <p:sp>
        <p:nvSpPr>
          <p:cNvPr id="41987" name="Rectangle 2"/>
          <p:cNvSpPr>
            <a:spLocks noGrp="1" noChangeArrowheads="1"/>
          </p:cNvSpPr>
          <p:nvPr>
            <p:ph type="body" idx="4294967295"/>
          </p:nvPr>
        </p:nvSpPr>
        <p:spPr/>
        <p:txBody>
          <a:bodyPr/>
          <a:lstStyle/>
          <a:p>
            <a:pPr eaLnBrk="1" hangingPunct="1">
              <a:lnSpc>
                <a:spcPct val="92000"/>
              </a:lnSpc>
              <a:spcBef>
                <a:spcPts val="11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x = eval(input("Enter a number between 0 and 1: "))</a:t>
            </a:r>
          </a:p>
          <a:p>
            <a:pPr eaLnBrk="1" hangingPunct="1">
              <a:lnSpc>
                <a:spcPct val="90000"/>
              </a:lnSpc>
              <a:spcBef>
                <a:spcPts val="2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x is an example of a </a:t>
            </a:r>
            <a:r>
              <a:rPr lang="en-GB" altLang="en-US" i="1"/>
              <a:t>variable</a:t>
            </a:r>
          </a:p>
          <a:p>
            <a:pPr eaLnBrk="1" hangingPunct="1">
              <a:lnSpc>
                <a:spcPct val="90000"/>
              </a:lnSpc>
              <a:spcBef>
                <a:spcPts val="2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 variable is used to assign a name to a value so that we can refer to it later.</a:t>
            </a:r>
          </a:p>
          <a:p>
            <a:pPr eaLnBrk="1" hangingPunct="1">
              <a:lnSpc>
                <a:spcPct val="90000"/>
              </a:lnSpc>
              <a:spcBef>
                <a:spcPts val="2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quoted information is displayed, and the number typed in response is stored in x.</a:t>
            </a:r>
          </a:p>
        </p:txBody>
      </p:sp>
      <p:sp>
        <p:nvSpPr>
          <p:cNvPr id="419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FCE10A1-70D3-421D-BE3D-A1157EC7D813}" type="slidenum">
              <a:rPr lang="en-US" altLang="en-US" sz="1400"/>
              <a:pPr eaLnBrk="1" hangingPunct="1"/>
              <a:t>49</a:t>
            </a:fld>
            <a:endParaRPr lang="en-US" altLang="en-US" sz="1400"/>
          </a:p>
        </p:txBody>
      </p:sp>
      <p:sp>
        <p:nvSpPr>
          <p:cNvPr id="419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The Universal Machine</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What is a </a:t>
            </a:r>
            <a:r>
              <a:rPr lang="en-GB" altLang="en-US" i="1" dirty="0"/>
              <a:t>computer program</a:t>
            </a:r>
            <a:r>
              <a:rPr lang="en-GB" altLang="en-US" dirty="0"/>
              <a:t>?</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 detailed, step-by-step set of instructions telling a computer what to do.</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If we change the program, the computer performs a different set of actions or a different task.</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The machine stays the same, but the program changes!</a:t>
            </a:r>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528EABE-9A1C-493E-B33B-D0EAECD5FB06}" type="slidenum">
              <a:rPr lang="en-US" altLang="en-US" sz="1400"/>
              <a:pPr eaLnBrk="1" hangingPunct="1"/>
              <a:t>5</a:t>
            </a:fld>
            <a:endParaRPr lang="en-US" altLang="en-US" sz="1400" dirty="0"/>
          </a:p>
        </p:txBody>
      </p:sp>
      <p:sp>
        <p:nvSpPr>
          <p:cNvPr id="81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endParaRPr lang="en-US" altLang="en-US" sz="1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Inside a Python Program</a:t>
            </a:r>
          </a:p>
        </p:txBody>
      </p:sp>
      <p:sp>
        <p:nvSpPr>
          <p:cNvPr id="43011" name="Rectangle 2"/>
          <p:cNvSpPr>
            <a:spLocks noGrp="1" noChangeArrowheads="1"/>
          </p:cNvSpPr>
          <p:nvPr>
            <p:ph type="body" idx="4294967295"/>
          </p:nvPr>
        </p:nvSpPr>
        <p:spPr/>
        <p:txBody>
          <a:bodyPr/>
          <a:lstStyle/>
          <a:p>
            <a:pPr eaLnBrk="1" hangingPunct="1">
              <a:lnSpc>
                <a:spcPct val="92000"/>
              </a:lnSpc>
              <a:spcBef>
                <a:spcPts val="11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for i in range(10):</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For is a </a:t>
            </a:r>
            <a:r>
              <a:rPr lang="en-GB" altLang="en-US" i="1"/>
              <a:t>loop</a:t>
            </a:r>
            <a:r>
              <a:rPr lang="en-GB" altLang="en-US"/>
              <a:t> construct</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A loop tells Python to repeat the same thing over and over.</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In this example, the following code will be repeated 10 times.</a:t>
            </a:r>
          </a:p>
        </p:txBody>
      </p:sp>
      <p:sp>
        <p:nvSpPr>
          <p:cNvPr id="430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563B07D-4F61-40D1-88D7-3CC570093F07}" type="slidenum">
              <a:rPr lang="en-US" altLang="en-US" sz="1400"/>
              <a:pPr eaLnBrk="1" hangingPunct="1"/>
              <a:t>50</a:t>
            </a:fld>
            <a:endParaRPr lang="en-US" altLang="en-US" sz="1400"/>
          </a:p>
        </p:txBody>
      </p:sp>
      <p:sp>
        <p:nvSpPr>
          <p:cNvPr id="430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Inside a Python Program</a:t>
            </a:r>
          </a:p>
        </p:txBody>
      </p:sp>
      <p:sp>
        <p:nvSpPr>
          <p:cNvPr id="44035" name="Rectangle 2"/>
          <p:cNvSpPr>
            <a:spLocks noGrp="1" noChangeArrowheads="1"/>
          </p:cNvSpPr>
          <p:nvPr>
            <p:ph type="body" idx="4294967295"/>
          </p:nvPr>
        </p:nvSpPr>
        <p:spPr>
          <a:xfrm>
            <a:off x="2706688" y="2017714"/>
            <a:ext cx="7772400" cy="4289425"/>
          </a:xfrm>
        </p:spPr>
        <p:txBody>
          <a:bodyPr/>
          <a:lstStyle/>
          <a:p>
            <a:pPr eaLnBrk="1" hangingPunct="1">
              <a:lnSpc>
                <a:spcPct val="92000"/>
              </a:lnSpc>
              <a:spcBef>
                <a:spcPts val="11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rPr>
              <a:t>x = 3.9 * x * (1 - x)</a:t>
            </a:r>
          </a:p>
          <a:p>
            <a:pPr eaLnBrk="1" hangingPunct="1">
              <a:lnSpc>
                <a:spcPct val="90000"/>
              </a:lnSpc>
              <a:spcBef>
                <a:spcPts val="11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latin typeface="Courier New" panose="02070309020205020404" pitchFamily="49" charset="0"/>
              </a:rPr>
              <a:t>print(x)</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These lines are the </a:t>
            </a:r>
            <a:r>
              <a:rPr lang="en-GB" altLang="en-US" sz="2800" i="1" dirty="0"/>
              <a:t>body</a:t>
            </a:r>
            <a:r>
              <a:rPr lang="en-GB" altLang="en-US" sz="2800" dirty="0"/>
              <a:t> of the loop.</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body of the loop is what gets repeated each time through the loop.</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body of the loop is identified through indentation.</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effect of the loop is the same as repeating these two lines 10 times!</a:t>
            </a:r>
          </a:p>
        </p:txBody>
      </p:sp>
      <p:sp>
        <p:nvSpPr>
          <p:cNvPr id="440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D501019-ED28-498C-9A55-1A17C1BCC671}" type="slidenum">
              <a:rPr lang="en-US" altLang="en-US" sz="1400"/>
              <a:pPr eaLnBrk="1" hangingPunct="1"/>
              <a:t>51</a:t>
            </a:fld>
            <a:endParaRPr lang="en-US" altLang="en-US" sz="1400"/>
          </a:p>
        </p:txBody>
      </p:sp>
      <p:sp>
        <p:nvSpPr>
          <p:cNvPr id="4403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Inside a Python Program</a:t>
            </a:r>
          </a:p>
        </p:txBody>
      </p:sp>
      <p:sp>
        <p:nvSpPr>
          <p:cNvPr id="45059" name="Rectangle 2"/>
          <p:cNvSpPr>
            <a:spLocks noGrp="1" noChangeArrowheads="1"/>
          </p:cNvSpPr>
          <p:nvPr>
            <p:ph type="body" idx="4294967295"/>
          </p:nvPr>
        </p:nvSpPr>
        <p:spPr>
          <a:xfrm>
            <a:off x="2706688" y="2017713"/>
            <a:ext cx="3810000" cy="4114800"/>
          </a:xfrm>
        </p:spPr>
        <p:txBody>
          <a:bodyPr/>
          <a:lstStyle/>
          <a:p>
            <a:pPr eaLnBrk="1" hangingPunct="1">
              <a:lnSpc>
                <a:spcPct val="92000"/>
              </a:lnSpc>
              <a:spcBef>
                <a:spcPts val="87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a:latin typeface="Courier New" panose="02070309020205020404" pitchFamily="49" charset="0"/>
              </a:rPr>
              <a:t> for </a:t>
            </a:r>
            <a:r>
              <a:rPr lang="en-GB" altLang="en-US" sz="1400" dirty="0" err="1">
                <a:latin typeface="Courier New" panose="02070309020205020404" pitchFamily="49" charset="0"/>
              </a:rPr>
              <a:t>i</a:t>
            </a:r>
            <a:r>
              <a:rPr lang="en-GB" altLang="en-US" sz="1400" dirty="0">
                <a:latin typeface="Courier New" panose="02070309020205020404" pitchFamily="49" charset="0"/>
              </a:rPr>
              <a:t> in range(10):</a:t>
            </a:r>
          </a:p>
          <a:p>
            <a:pPr eaLnBrk="1" hangingPunct="1">
              <a:lnSpc>
                <a:spcPct val="90000"/>
              </a:lnSpc>
              <a:spcBef>
                <a:spcPts val="87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a:latin typeface="Courier New" panose="02070309020205020404" pitchFamily="49" charset="0"/>
              </a:rPr>
              <a:t>     x = 3.9 * x * (1 - x)</a:t>
            </a:r>
          </a:p>
          <a:p>
            <a:pPr eaLnBrk="1" hangingPunct="1">
              <a:lnSpc>
                <a:spcPct val="90000"/>
              </a:lnSpc>
              <a:spcBef>
                <a:spcPts val="87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400" dirty="0">
                <a:latin typeface="Courier New" panose="02070309020205020404" pitchFamily="49" charset="0"/>
              </a:rPr>
              <a:t>     print(x)</a:t>
            </a:r>
          </a:p>
          <a:p>
            <a:pPr eaLnBrk="1" hangingPunct="1">
              <a:spcBef>
                <a:spcPts val="3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400" dirty="0">
              <a:latin typeface="Courier New" panose="02070309020205020404" pitchFamily="49" charset="0"/>
            </a:endParaRPr>
          </a:p>
          <a:p>
            <a:pPr eaLnBrk="1" hangingPunct="1">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a:latin typeface="Courier New" panose="02070309020205020404" pitchFamily="49"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These are equivalent!</a:t>
            </a:r>
          </a:p>
        </p:txBody>
      </p:sp>
      <p:sp>
        <p:nvSpPr>
          <p:cNvPr id="45060" name="Rectangle 3"/>
          <p:cNvSpPr>
            <a:spLocks noGrp="1" noChangeArrowheads="1"/>
          </p:cNvSpPr>
          <p:nvPr>
            <p:ph type="body" idx="4294967295"/>
          </p:nvPr>
        </p:nvSpPr>
        <p:spPr>
          <a:xfrm>
            <a:off x="6571456" y="1838886"/>
            <a:ext cx="3810000" cy="4513262"/>
          </a:xfrm>
        </p:spPr>
        <p:txBody>
          <a:bodyPr/>
          <a:lstStyle/>
          <a:p>
            <a:pPr eaLnBrk="1" hangingPunct="1">
              <a:lnSpc>
                <a:spcPct val="92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x = 3.9 * x * (1 - 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print(x)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x = 3.9 * x * (1 - 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print(x)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x = 3.9 * x * (1 - 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print(x)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x = 3.9 * x * (1 - 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print(x)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x = 3.9 * x * (1 - 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print(x)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x = 3.9 * x * (1 - 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print(x)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x = 3.9 * x * (1 - 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print(x)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x = 3.9 * x * (1 - 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print(x)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x = 3.9 * x * (1 - 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print(x)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x = 3.9 * x * (1 - x)</a:t>
            </a:r>
          </a:p>
          <a:p>
            <a:pPr eaLnBrk="1" hangingPunct="1">
              <a:lnSpc>
                <a:spcPct val="90000"/>
              </a:lnSpc>
              <a:spcBef>
                <a:spcPts val="6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100" dirty="0">
                <a:latin typeface="Courier New" panose="02070309020205020404" pitchFamily="49" charset="0"/>
              </a:rPr>
              <a:t>print(x)</a:t>
            </a:r>
          </a:p>
        </p:txBody>
      </p:sp>
      <p:sp>
        <p:nvSpPr>
          <p:cNvPr id="4506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F374460-B69B-44ED-B8B0-817AAC1DEE87}" type="slidenum">
              <a:rPr lang="en-US" altLang="en-US" sz="1400"/>
              <a:pPr eaLnBrk="1" hangingPunct="1"/>
              <a:t>52</a:t>
            </a:fld>
            <a:endParaRPr lang="en-US" altLang="en-US" sz="1400"/>
          </a:p>
        </p:txBody>
      </p:sp>
      <p:sp>
        <p:nvSpPr>
          <p:cNvPr id="4506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Inside a Python Program</a:t>
            </a:r>
          </a:p>
        </p:txBody>
      </p:sp>
      <p:sp>
        <p:nvSpPr>
          <p:cNvPr id="46083" name="Rectangle 2"/>
          <p:cNvSpPr>
            <a:spLocks noGrp="1" noChangeArrowheads="1"/>
          </p:cNvSpPr>
          <p:nvPr>
            <p:ph type="body" idx="4294967295"/>
          </p:nvPr>
        </p:nvSpPr>
        <p:spPr/>
        <p:txBody>
          <a:bodyPr/>
          <a:lstStyle/>
          <a:p>
            <a:pPr eaLnBrk="1" hangingPunct="1">
              <a:lnSpc>
                <a:spcPct val="90000"/>
              </a:lnSpc>
              <a:spcBef>
                <a:spcPts val="11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dirty="0"/>
              <a:t> </a:t>
            </a:r>
            <a:r>
              <a:rPr lang="en-GB" altLang="en-US" sz="1800" dirty="0">
                <a:latin typeface="Courier New" panose="02070309020205020404" pitchFamily="49" charset="0"/>
              </a:rPr>
              <a:t>x = 3.9 * x * (1 - x)</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This is called an </a:t>
            </a:r>
            <a:r>
              <a:rPr lang="en-GB" altLang="en-US" sz="2800" i="1" dirty="0"/>
              <a:t>assignment</a:t>
            </a:r>
            <a:r>
              <a:rPr lang="en-GB" altLang="en-US" sz="2800" dirty="0"/>
              <a:t> statement</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part on the right-hand side (RHS) of the "=" is a mathematical expression.</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 is used to indicate multiplication</a:t>
            </a:r>
          </a:p>
          <a:p>
            <a:pPr eaLnBrk="1" hangingPunct="1">
              <a:lnSpc>
                <a:spcPct val="90000"/>
              </a:lnSpc>
              <a:spcBef>
                <a:spcPts val="175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Once the value on the RHS is computed, it is stored back into (</a:t>
            </a:r>
            <a:r>
              <a:rPr lang="en-GB" altLang="en-US" sz="2800" i="1" dirty="0"/>
              <a:t>assigned</a:t>
            </a:r>
            <a:r>
              <a:rPr lang="en-GB" altLang="en-US" sz="2800" dirty="0"/>
              <a:t>) into x</a:t>
            </a:r>
          </a:p>
          <a:p>
            <a:pPr eaLnBrk="1" hangingPunct="1">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2800" dirty="0"/>
          </a:p>
        </p:txBody>
      </p:sp>
      <p:sp>
        <p:nvSpPr>
          <p:cNvPr id="460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3491FE3-CF33-4B57-A8B5-F420CA499F4B}" type="slidenum">
              <a:rPr lang="en-US" altLang="en-US" sz="1400"/>
              <a:pPr eaLnBrk="1" hangingPunct="1"/>
              <a:t>53</a:t>
            </a:fld>
            <a:endParaRPr lang="en-US" altLang="en-US" sz="1400"/>
          </a:p>
        </p:txBody>
      </p:sp>
      <p:sp>
        <p:nvSpPr>
          <p:cNvPr id="4608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Inside a Python Program</a:t>
            </a:r>
          </a:p>
        </p:txBody>
      </p:sp>
      <p:sp>
        <p:nvSpPr>
          <p:cNvPr id="47107" name="Rectangle 2"/>
          <p:cNvSpPr>
            <a:spLocks noGrp="1" noChangeArrowheads="1"/>
          </p:cNvSpPr>
          <p:nvPr>
            <p:ph type="body" idx="4294967295"/>
          </p:nvPr>
        </p:nvSpPr>
        <p:spPr/>
        <p:txBody>
          <a:bodyPr/>
          <a:lstStyle/>
          <a:p>
            <a:pPr eaLnBrk="1" hangingPunct="1">
              <a:lnSpc>
                <a:spcPct val="92000"/>
              </a:lnSpc>
              <a:spcBef>
                <a:spcPts val="1125"/>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800">
                <a:latin typeface="Courier New" panose="02070309020205020404" pitchFamily="49" charset="0"/>
              </a:rPr>
              <a:t>main()</a:t>
            </a:r>
          </a:p>
          <a:p>
            <a:pPr eaLnBrk="1" hangingPunct="1">
              <a:spcBef>
                <a:spcPts val="4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sz="1800">
              <a:latin typeface="Courier New" panose="02070309020205020404" pitchFamily="49" charset="0"/>
            </a:endParaRP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last line tells Python to </a:t>
            </a:r>
            <a:r>
              <a:rPr lang="en-GB" altLang="en-US" i="1"/>
              <a:t>execute</a:t>
            </a:r>
            <a:r>
              <a:rPr lang="en-GB" altLang="en-US"/>
              <a:t> the code in the function </a:t>
            </a:r>
            <a:r>
              <a:rPr lang="en-GB" altLang="en-US" i="1"/>
              <a:t>main</a:t>
            </a:r>
          </a:p>
        </p:txBody>
      </p:sp>
      <p:sp>
        <p:nvSpPr>
          <p:cNvPr id="471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CBE77B2-490F-4458-9A3D-763219B02133}" type="slidenum">
              <a:rPr lang="en-US" altLang="en-US" sz="1400"/>
              <a:pPr eaLnBrk="1" hangingPunct="1"/>
              <a:t>54</a:t>
            </a:fld>
            <a:endParaRPr lang="en-US" altLang="en-US" sz="1400"/>
          </a:p>
        </p:txBody>
      </p:sp>
      <p:sp>
        <p:nvSpPr>
          <p:cNvPr id="4710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Chaos and Computers</a:t>
            </a:r>
          </a:p>
        </p:txBody>
      </p:sp>
      <p:sp>
        <p:nvSpPr>
          <p:cNvPr id="48131" name="Rectangle 2"/>
          <p:cNvSpPr>
            <a:spLocks noGrp="1" noChangeArrowheads="1"/>
          </p:cNvSpPr>
          <p:nvPr>
            <p:ph type="body" idx="4294967295"/>
          </p:nvPr>
        </p:nvSpPr>
        <p:spPr>
          <a:xfrm>
            <a:off x="2706688" y="2017714"/>
            <a:ext cx="7772400" cy="4873625"/>
          </a:xfrm>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The chaos.py program:</a:t>
            </a:r>
          </a:p>
          <a:p>
            <a:pPr eaLnBrk="1" hangingPunct="1">
              <a:lnSpc>
                <a:spcPct val="90000"/>
              </a:lnSpc>
              <a:spcBef>
                <a:spcPts val="3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a:latin typeface="Courier New" panose="02070309020205020404" pitchFamily="49" charset="0"/>
              </a:rPr>
              <a:t>def main():</a:t>
            </a:r>
          </a:p>
          <a:p>
            <a:pPr eaLnBrk="1" hangingPunct="1">
              <a:lnSpc>
                <a:spcPct val="90000"/>
              </a:lnSpc>
              <a:spcBef>
                <a:spcPts val="7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a:latin typeface="Courier New" panose="02070309020205020404" pitchFamily="49" charset="0"/>
              </a:rPr>
              <a:t>    print("This program illustrates a chaotic function")</a:t>
            </a:r>
          </a:p>
          <a:p>
            <a:pPr eaLnBrk="1" hangingPunct="1">
              <a:lnSpc>
                <a:spcPct val="90000"/>
              </a:lnSpc>
              <a:spcBef>
                <a:spcPts val="7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a:latin typeface="Courier New" panose="02070309020205020404" pitchFamily="49" charset="0"/>
              </a:rPr>
              <a:t>    x = eval(input("Enter a number between 0 and 1: "))</a:t>
            </a:r>
          </a:p>
          <a:p>
            <a:pPr eaLnBrk="1" hangingPunct="1">
              <a:lnSpc>
                <a:spcPct val="90000"/>
              </a:lnSpc>
              <a:spcBef>
                <a:spcPts val="7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a:latin typeface="Courier New" panose="02070309020205020404" pitchFamily="49" charset="0"/>
              </a:rPr>
              <a:t>    for i in range(10):</a:t>
            </a:r>
          </a:p>
          <a:p>
            <a:pPr eaLnBrk="1" hangingPunct="1">
              <a:lnSpc>
                <a:spcPct val="90000"/>
              </a:lnSpc>
              <a:spcBef>
                <a:spcPts val="7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a:latin typeface="Courier New" panose="02070309020205020404" pitchFamily="49" charset="0"/>
              </a:rPr>
              <a:t>        x = 3.9 * x * (1 - x)</a:t>
            </a:r>
          </a:p>
          <a:p>
            <a:pPr eaLnBrk="1" hangingPunct="1">
              <a:lnSpc>
                <a:spcPct val="90000"/>
              </a:lnSpc>
              <a:spcBef>
                <a:spcPts val="7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a:latin typeface="Courier New" panose="02070309020205020404" pitchFamily="49" charset="0"/>
              </a:rPr>
              <a:t>        print(x)</a:t>
            </a:r>
          </a:p>
          <a:p>
            <a:pPr eaLnBrk="1" hangingPunct="1">
              <a:lnSpc>
                <a:spcPct val="90000"/>
              </a:lnSpc>
              <a:spcBef>
                <a:spcPts val="75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200">
                <a:latin typeface="Courier New" panose="02070309020205020404" pitchFamily="49" charset="0"/>
              </a:rPr>
              <a:t>main()</a:t>
            </a:r>
          </a:p>
          <a:p>
            <a:pPr eaLnBrk="1" hangingPunct="1">
              <a:lnSpc>
                <a:spcPct val="90000"/>
              </a:lnSpc>
              <a:spcBef>
                <a:spcPts val="2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For any given input, returns 10 seemingly random numbers between 0 and 1</a:t>
            </a:r>
          </a:p>
          <a:p>
            <a:pPr eaLnBrk="1" hangingPunct="1">
              <a:lnSpc>
                <a:spcPct val="90000"/>
              </a:lnSpc>
              <a:spcBef>
                <a:spcPts val="2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a:t>It appears that the value of x is </a:t>
            </a:r>
            <a:r>
              <a:rPr lang="en-GB" altLang="en-US" sz="2800" i="1"/>
              <a:t>chaotic</a:t>
            </a:r>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A7A97FE-4D8A-4FB8-994C-728F46211789}" type="slidenum">
              <a:rPr lang="en-US" altLang="en-US" sz="1400"/>
              <a:pPr eaLnBrk="1" hangingPunct="1"/>
              <a:t>55</a:t>
            </a:fld>
            <a:endParaRPr lang="en-US" altLang="en-US" sz="1400"/>
          </a:p>
        </p:txBody>
      </p:sp>
      <p:sp>
        <p:nvSpPr>
          <p:cNvPr id="4813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Chaos and Computers</a:t>
            </a:r>
          </a:p>
        </p:txBody>
      </p:sp>
      <p:sp>
        <p:nvSpPr>
          <p:cNvPr id="49154" name="Rectangle 2"/>
          <p:cNvSpPr>
            <a:spLocks noGrp="1" noChangeArrowheads="1"/>
          </p:cNvSpPr>
          <p:nvPr>
            <p:ph type="body" idx="4294967295"/>
          </p:nvPr>
        </p:nvSpPr>
        <p:spPr>
          <a:xfrm>
            <a:off x="2706688" y="2017714"/>
            <a:ext cx="7772400" cy="4611687"/>
          </a:xfrm>
        </p:spPr>
        <p:txBody>
          <a:bodyPr/>
          <a:lstStyle/>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The function computed by program has the general form 		         where </a:t>
            </a:r>
            <a:r>
              <a:rPr lang="en-GB" altLang="en-US" sz="2800" i="1" dirty="0"/>
              <a:t>k</a:t>
            </a:r>
            <a:r>
              <a:rPr lang="en-GB" altLang="en-US" sz="2800" dirty="0"/>
              <a:t> is 3.9	</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This type of function is known as a logistic function.</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Models certain kinds of unstable electronic circuits and population variation under limiting conditions.</a:t>
            </a:r>
          </a:p>
          <a:p>
            <a:pPr eaLnBrk="1" hangingPunct="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800" dirty="0"/>
              <a:t>Very small differences in initial value can have large differences in the output.</a:t>
            </a:r>
          </a:p>
        </p:txBody>
      </p:sp>
      <p:graphicFrame>
        <p:nvGraphicFramePr>
          <p:cNvPr id="1026" name="Object 3"/>
          <p:cNvGraphicFramePr>
            <a:graphicFrameLocks noChangeAspect="1"/>
          </p:cNvGraphicFramePr>
          <p:nvPr/>
        </p:nvGraphicFramePr>
        <p:xfrm>
          <a:off x="5410200" y="2438401"/>
          <a:ext cx="1752600" cy="530225"/>
        </p:xfrm>
        <a:graphic>
          <a:graphicData uri="http://schemas.openxmlformats.org/presentationml/2006/ole">
            <mc:AlternateContent xmlns:mc="http://schemas.openxmlformats.org/markup-compatibility/2006">
              <mc:Choice xmlns:v="urn:schemas-microsoft-com:vml" Requires="v">
                <p:oleObj spid="_x0000_s1026" r:id="rId4" imgW="19354680" imgH="5838840" progId="">
                  <p:embed/>
                </p:oleObj>
              </mc:Choice>
              <mc:Fallback>
                <p:oleObj r:id="rId4" imgW="19354680" imgH="58388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438401"/>
                        <a:ext cx="1752600" cy="53022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102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9E49856-F69D-49AD-9360-7C6114D93059}" type="slidenum">
              <a:rPr lang="en-US" altLang="en-US" sz="1400"/>
              <a:pPr eaLnBrk="1" hangingPunct="1"/>
              <a:t>56</a:t>
            </a:fld>
            <a:endParaRPr lang="en-US" altLang="en-US" sz="1400"/>
          </a:p>
        </p:txBody>
      </p:sp>
      <p:sp>
        <p:nvSpPr>
          <p:cNvPr id="103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 calcmode="lin" valueType="num">
                                      <p:cBhvr additive="base">
                                        <p:cTn id="7" dur="500" fill="hold"/>
                                        <p:tgtEl>
                                          <p:spTgt spid="491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1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4">
                                            <p:txEl>
                                              <p:pRg st="1" end="1"/>
                                            </p:txEl>
                                          </p:spTgt>
                                        </p:tgtEl>
                                        <p:attrNameLst>
                                          <p:attrName>style.visibility</p:attrName>
                                        </p:attrNameLst>
                                      </p:cBhvr>
                                      <p:to>
                                        <p:strVal val="visible"/>
                                      </p:to>
                                    </p:set>
                                    <p:anim calcmode="lin" valueType="num">
                                      <p:cBhvr additive="base">
                                        <p:cTn id="13" dur="500" fill="hold"/>
                                        <p:tgtEl>
                                          <p:spTgt spid="4915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1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154">
                                            <p:txEl>
                                              <p:pRg st="2" end="2"/>
                                            </p:txEl>
                                          </p:spTgt>
                                        </p:tgtEl>
                                        <p:attrNameLst>
                                          <p:attrName>style.visibility</p:attrName>
                                        </p:attrNameLst>
                                      </p:cBhvr>
                                      <p:to>
                                        <p:strVal val="visible"/>
                                      </p:to>
                                    </p:set>
                                    <p:anim calcmode="lin" valueType="num">
                                      <p:cBhvr additive="base">
                                        <p:cTn id="19" dur="500" fill="hold"/>
                                        <p:tgtEl>
                                          <p:spTgt spid="4915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1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154">
                                            <p:txEl>
                                              <p:pRg st="3" end="3"/>
                                            </p:txEl>
                                          </p:spTgt>
                                        </p:tgtEl>
                                        <p:attrNameLst>
                                          <p:attrName>style.visibility</p:attrName>
                                        </p:attrNameLst>
                                      </p:cBhvr>
                                      <p:to>
                                        <p:strVal val="visible"/>
                                      </p:to>
                                    </p:set>
                                    <p:anim calcmode="lin" valueType="num">
                                      <p:cBhvr additive="base">
                                        <p:cTn id="25" dur="500" fill="hold"/>
                                        <p:tgtEl>
                                          <p:spTgt spid="4915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15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Chaos and Computers</a:t>
            </a:r>
          </a:p>
        </p:txBody>
      </p:sp>
      <p:sp>
        <p:nvSpPr>
          <p:cNvPr id="49155" name="Rectangle 2"/>
          <p:cNvSpPr>
            <a:spLocks noGrp="1" noChangeArrowheads="1"/>
          </p:cNvSpPr>
          <p:nvPr>
            <p:ph type="body" idx="4294967295"/>
          </p:nvPr>
        </p:nvSpPr>
        <p:spPr>
          <a:xfrm>
            <a:off x="2706688" y="2017713"/>
            <a:ext cx="3810000" cy="4456112"/>
          </a:xfrm>
        </p:spPr>
        <p:txBody>
          <a:bodyPr/>
          <a:lstStyle/>
          <a:p>
            <a:pPr marL="0" indent="0" eaLnBrk="1" hangingPunct="1">
              <a:lnSpc>
                <a:spcPct val="92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Input:	0.25</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0.73125</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0.76644140625</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0.698135010439</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0.82189581879</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0.570894019197</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0.955398748364</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0.166186721954</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0.540417912062</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0.9686289303</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0.118509010176</a:t>
            </a:r>
          </a:p>
        </p:txBody>
      </p:sp>
      <p:sp>
        <p:nvSpPr>
          <p:cNvPr id="49156" name="Rectangle 3"/>
          <p:cNvSpPr>
            <a:spLocks noGrp="1" noChangeArrowheads="1"/>
          </p:cNvSpPr>
          <p:nvPr>
            <p:ph type="body" idx="4294967295"/>
          </p:nvPr>
        </p:nvSpPr>
        <p:spPr>
          <a:xfrm>
            <a:off x="6669088" y="2017713"/>
            <a:ext cx="3810000" cy="4456112"/>
          </a:xfrm>
        </p:spPr>
        <p:txBody>
          <a:bodyPr/>
          <a:lstStyle/>
          <a:p>
            <a:pPr marL="0" indent="0" eaLnBrk="1" hangingPunct="1">
              <a:lnSpc>
                <a:spcPct val="92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Input:	0.26</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0.75036</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0.73054749456</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0.767706625733</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0.6954993339</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0.825942040734</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0.560670965721</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0.960644232282</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0.147446875935</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0.490254549376</a:t>
            </a:r>
          </a:p>
          <a:p>
            <a:pPr eaLnBrk="1" hangingPunct="1">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2400" dirty="0">
                <a:latin typeface="Courier New" panose="02070309020205020404" pitchFamily="49" charset="0"/>
              </a:rPr>
              <a:t>0.974629602149</a:t>
            </a:r>
          </a:p>
        </p:txBody>
      </p:sp>
      <p:sp>
        <p:nvSpPr>
          <p:cNvPr id="491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11F6BE4-EACC-437C-9820-49BFE233121C}" type="slidenum">
              <a:rPr lang="en-US" altLang="en-US" sz="1400"/>
              <a:pPr eaLnBrk="1" hangingPunct="1"/>
              <a:t>57</a:t>
            </a:fld>
            <a:endParaRPr lang="en-US" altLang="en-US" sz="1400"/>
          </a:p>
        </p:txBody>
      </p:sp>
      <p:sp>
        <p:nvSpPr>
          <p:cNvPr id="4915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The Universal Machine</a:t>
            </a:r>
          </a:p>
        </p:txBody>
      </p:sp>
      <p:sp>
        <p:nvSpPr>
          <p:cNvPr id="2" name="Rectangle 2"/>
          <p:cNvSpPr>
            <a:spLocks noGrp="1" noChangeArrowheads="1"/>
          </p:cNvSpPr>
          <p:nvPr>
            <p:ph type="body" idx="4294967295"/>
          </p:nvPr>
        </p:nvSpPr>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Programs are </a:t>
            </a:r>
            <a:r>
              <a:rPr lang="en-GB" altLang="en-US" i="1" dirty="0"/>
              <a:t>executed</a:t>
            </a:r>
            <a:r>
              <a:rPr lang="en-GB" altLang="en-US" dirty="0"/>
              <a:t>, or carried out.</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All computers have the same power, with suitable programming, i.e. each computer can do the things any other computer can do.</a:t>
            </a:r>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C0DAF80-F923-4C21-B29F-2C1A2ABD124C}" type="slidenum">
              <a:rPr lang="en-US" altLang="en-US" sz="1400"/>
              <a:pPr eaLnBrk="1" hangingPunct="1"/>
              <a:t>6</a:t>
            </a:fld>
            <a:endParaRPr lang="en-US" altLang="en-US" sz="1400" dirty="0"/>
          </a:p>
        </p:txBody>
      </p:sp>
      <p:sp>
        <p:nvSpPr>
          <p:cNvPr id="92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endParaRPr lang="en-US" altLang="en-US" sz="1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Program Power</a:t>
            </a:r>
          </a:p>
        </p:txBody>
      </p:sp>
      <p:sp>
        <p:nvSpPr>
          <p:cNvPr id="2" name="Rectangle 2"/>
          <p:cNvSpPr>
            <a:spLocks noGrp="1" noChangeArrowheads="1"/>
          </p:cNvSpPr>
          <p:nvPr>
            <p:ph type="body" idx="4294967295"/>
          </p:nvPr>
        </p:nvSpPr>
        <p:spPr>
          <a:xfrm>
            <a:off x="2706688" y="2017713"/>
            <a:ext cx="7772400" cy="4640262"/>
          </a:xfrm>
        </p:spPr>
        <p:txBody>
          <a:bodyPr/>
          <a:lstStyle/>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i="1" dirty="0"/>
              <a:t>Software</a:t>
            </a:r>
            <a:r>
              <a:rPr lang="en-GB" altLang="en-US" dirty="0"/>
              <a:t> (programs) rules the </a:t>
            </a:r>
            <a:r>
              <a:rPr lang="en-GB" altLang="en-US" i="1" dirty="0"/>
              <a:t>hardware</a:t>
            </a:r>
            <a:r>
              <a:rPr lang="en-GB" altLang="en-US" dirty="0"/>
              <a:t> (the physical machine).</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The process of creating this software is called </a:t>
            </a:r>
            <a:r>
              <a:rPr lang="en-GB" altLang="en-US" i="1" dirty="0"/>
              <a:t>programming</a:t>
            </a:r>
            <a:r>
              <a:rPr lang="en-GB" altLang="en-US" dirty="0"/>
              <a:t> or </a:t>
            </a:r>
            <a:r>
              <a:rPr lang="en-GB" altLang="en-US" i="1" dirty="0"/>
              <a:t>coding</a:t>
            </a:r>
            <a:r>
              <a:rPr lang="en-GB" altLang="en-US" dirty="0"/>
              <a:t>.</a:t>
            </a:r>
          </a:p>
          <a:p>
            <a:pPr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Why learn to program?</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Fundamental part of computer science</a:t>
            </a:r>
          </a:p>
          <a:p>
            <a:pPr lvl="1" eaLnBrk="1" hangingPunct="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Having an understanding of programming helps you have an understanding of the strengths and limitations of computers.</a:t>
            </a:r>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F8B6BE0-9A34-4AB0-A4B8-26E6DA52B9BD}" type="slidenum">
              <a:rPr lang="en-US" altLang="en-US" sz="1400"/>
              <a:pPr eaLnBrk="1" hangingPunct="1"/>
              <a:t>7</a:t>
            </a:fld>
            <a:endParaRPr lang="en-US" altLang="en-US" sz="1400" dirty="0"/>
          </a:p>
        </p:txBody>
      </p:sp>
      <p:sp>
        <p:nvSpPr>
          <p:cNvPr id="102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endParaRPr lang="en-US" altLang="en-US" sz="1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Program Power</a:t>
            </a:r>
          </a:p>
        </p:txBody>
      </p:sp>
      <p:sp>
        <p:nvSpPr>
          <p:cNvPr id="2" name="Rectangle 2"/>
          <p:cNvSpPr>
            <a:spLocks noGrp="1" noChangeArrowheads="1"/>
          </p:cNvSpPr>
          <p:nvPr>
            <p:ph type="body" idx="4294967295"/>
          </p:nvPr>
        </p:nvSpPr>
        <p:spPr/>
        <p:txBody>
          <a:bodyPr/>
          <a:lstStyle/>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Helps you become a more intelligent user of computers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It can be fun!</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Form of expression</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Helps the development of problem solving skills, especially in </a:t>
            </a:r>
            <a:r>
              <a:rPr lang="en-GB" altLang="en-US" dirty="0" err="1"/>
              <a:t>analyzing</a:t>
            </a:r>
            <a:r>
              <a:rPr lang="en-GB" altLang="en-US"/>
              <a:t> complex systems by reducing them to interactions between simpler systems.</a:t>
            </a:r>
          </a:p>
          <a:p>
            <a:pPr lvl="1"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Programmers are in great demand!</a:t>
            </a: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CA404C2-E650-4071-8826-EFED66A93089}" type="slidenum">
              <a:rPr lang="en-US" altLang="en-US" sz="1400"/>
              <a:pPr eaLnBrk="1" hangingPunct="1"/>
              <a:t>8</a:t>
            </a:fld>
            <a:endParaRPr lang="en-US" altLang="en-US" sz="1400"/>
          </a:p>
        </p:txBody>
      </p:sp>
      <p:sp>
        <p:nvSpPr>
          <p:cNvPr id="1126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Computer Science?</a:t>
            </a:r>
          </a:p>
        </p:txBody>
      </p:sp>
      <p:sp>
        <p:nvSpPr>
          <p:cNvPr id="2" name="Rectangle 2"/>
          <p:cNvSpPr>
            <a:spLocks noGrp="1" noChangeArrowheads="1"/>
          </p:cNvSpPr>
          <p:nvPr>
            <p:ph type="body" idx="4294967295"/>
          </p:nvPr>
        </p:nvSpPr>
        <p:spPr/>
        <p:txBody>
          <a:bodyPr/>
          <a:lstStyle/>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It is not the study of computers!</a:t>
            </a:r>
            <a:br>
              <a:rPr lang="en-GB" altLang="en-US"/>
            </a:br>
            <a:r>
              <a:rPr lang="en-GB" altLang="en-US"/>
              <a:t>“Computers are to computer science what telescopes are to astronomy.” –</a:t>
            </a:r>
            <a:br>
              <a:rPr lang="en-GB" altLang="en-US"/>
            </a:br>
            <a:r>
              <a:rPr lang="en-GB" altLang="en-US"/>
              <a:t>E. Dijkstra</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question becomes, “What processes can be described?”</a:t>
            </a:r>
          </a:p>
          <a:p>
            <a:pPr eaLnBrk="1" hangingPunct="1">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question is really, “What can be computed?”</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E8CB66C-40B3-4E2E-9249-90CADD7AF9A0}" type="slidenum">
              <a:rPr lang="en-US" altLang="en-US" sz="1400"/>
              <a:pPr eaLnBrk="1" hangingPunct="1"/>
              <a:t>9</a:t>
            </a:fld>
            <a:endParaRPr lang="en-US" altLang="en-US" sz="1400"/>
          </a:p>
        </p:txBody>
      </p:sp>
      <p:sp>
        <p:nvSpPr>
          <p:cNvPr id="1229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cs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079C0CF6D6042BE546F102AE38220" ma:contentTypeVersion="12" ma:contentTypeDescription="Create a new document." ma:contentTypeScope="" ma:versionID="5d2c48ec58d6b68bc2d2fe80f49e973c">
  <xsd:schema xmlns:xsd="http://www.w3.org/2001/XMLSchema" xmlns:xs="http://www.w3.org/2001/XMLSchema" xmlns:p="http://schemas.microsoft.com/office/2006/metadata/properties" xmlns:ns3="8270b1fe-e101-4e34-a151-6eb32e7e433e" targetNamespace="http://schemas.microsoft.com/office/2006/metadata/properties" ma:root="true" ma:fieldsID="77f0e121c0353d7076e4cceeb1b8091f" ns3:_="">
    <xsd:import namespace="8270b1fe-e101-4e34-a151-6eb32e7e433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70b1fe-e101-4e34-a151-6eb32e7e4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270b1fe-e101-4e34-a151-6eb32e7e433e" xsi:nil="true"/>
  </documentManagement>
</p:properties>
</file>

<file path=customXml/itemProps1.xml><?xml version="1.0" encoding="utf-8"?>
<ds:datastoreItem xmlns:ds="http://schemas.openxmlformats.org/officeDocument/2006/customXml" ds:itemID="{4F7CC97E-A138-4F74-A417-C9B933432E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70b1fe-e101-4e34-a151-6eb32e7e43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E69EF9-C76A-4065-A643-FE50FAE678BA}">
  <ds:schemaRefs>
    <ds:schemaRef ds:uri="http://schemas.microsoft.com/sharepoint/v3/contenttype/forms"/>
  </ds:schemaRefs>
</ds:datastoreItem>
</file>

<file path=customXml/itemProps3.xml><?xml version="1.0" encoding="utf-8"?>
<ds:datastoreItem xmlns:ds="http://schemas.openxmlformats.org/officeDocument/2006/customXml" ds:itemID="{F00780E0-7263-4FB0-BE33-3142B697FDB5}">
  <ds:schemaRefs>
    <ds:schemaRef ds:uri="8270b1fe-e101-4e34-a151-6eb32e7e433e"/>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503</TotalTime>
  <Words>3429</Words>
  <Application>Microsoft Office PowerPoint</Application>
  <PresentationFormat>Widescreen</PresentationFormat>
  <Paragraphs>443</Paragraphs>
  <Slides>57</Slides>
  <Notes>46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57</vt:i4>
      </vt:variant>
    </vt:vector>
  </HeadingPairs>
  <TitlesOfParts>
    <vt:vector size="62" baseType="lpstr">
      <vt:lpstr>Arial</vt:lpstr>
      <vt:lpstr>Courier New</vt:lpstr>
      <vt:lpstr>Tahoma</vt:lpstr>
      <vt:lpstr>Wingdings</vt:lpstr>
      <vt:lpstr>Blends</vt:lpstr>
      <vt:lpstr>Python Programming: An Introduction to Computer Science</vt:lpstr>
      <vt:lpstr>Objectives</vt:lpstr>
      <vt:lpstr>Objectives (cont.)</vt:lpstr>
      <vt:lpstr>The Universal Machine</vt:lpstr>
      <vt:lpstr>The Universal Machine</vt:lpstr>
      <vt:lpstr>The Universal Machine</vt:lpstr>
      <vt:lpstr>Program Power</vt:lpstr>
      <vt:lpstr>Program Power</vt:lpstr>
      <vt:lpstr>What is Computer Science?</vt:lpstr>
      <vt:lpstr>What is Computer Science?</vt:lpstr>
      <vt:lpstr>What is Computer Science?</vt:lpstr>
      <vt:lpstr>What is Computer Science?</vt:lpstr>
      <vt:lpstr>Hardware Basics</vt:lpstr>
      <vt:lpstr>Hardware Basics</vt:lpstr>
      <vt:lpstr>Hardware Basics</vt:lpstr>
      <vt:lpstr>Hardware Basics</vt:lpstr>
      <vt:lpstr>Hardware Basics</vt:lpstr>
      <vt:lpstr>Operating Systems</vt:lpstr>
      <vt:lpstr>Operating Systems</vt:lpstr>
      <vt:lpstr>Operating Systems</vt:lpstr>
      <vt:lpstr>Operating Systems</vt:lpstr>
      <vt:lpstr>Operating Systems</vt:lpstr>
      <vt:lpstr>Operating Systems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Programming Languages</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The Magic of Python</vt:lpstr>
      <vt:lpstr>Inside a Python Program</vt:lpstr>
      <vt:lpstr>Inside a Python Program</vt:lpstr>
      <vt:lpstr>Inside a Python Program</vt:lpstr>
      <vt:lpstr>Inside a Python Program</vt:lpstr>
      <vt:lpstr>Inside a Python Program</vt:lpstr>
      <vt:lpstr>Inside a Python Program</vt:lpstr>
      <vt:lpstr>Inside a Python Program</vt:lpstr>
      <vt:lpstr>Inside a Python Program</vt:lpstr>
      <vt:lpstr>Inside a Python Program</vt:lpstr>
      <vt:lpstr>Chaos and Computers</vt:lpstr>
      <vt:lpstr>Chaos and Computers</vt:lpstr>
      <vt:lpstr>Chaos and Computers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dc:title>
  <dc:creator>Terry Letsche</dc:creator>
  <cp:lastModifiedBy>Arthur Belanger</cp:lastModifiedBy>
  <cp:revision>26</cp:revision>
  <cp:lastPrinted>1601-01-01T00:00:00Z</cp:lastPrinted>
  <dcterms:created xsi:type="dcterms:W3CDTF">2004-01-07T04:42:11Z</dcterms:created>
  <dcterms:modified xsi:type="dcterms:W3CDTF">2024-12-12T14:51:12Z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0x010100A1F079C0CF6D6042BE546F102AE38220</vt:lpwstr>
  </property>
</Properties>
</file>