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</p:sldMasterIdLst>
  <p:notesMasterIdLst>
    <p:notesMasterId r:id="rId56"/>
  </p:notesMasterIdLst>
  <p:handoutMasterIdLst>
    <p:handoutMasterId r:id="rId57"/>
  </p:handout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307" r:id="rId38"/>
    <p:sldId id="290" r:id="rId39"/>
    <p:sldId id="291" r:id="rId40"/>
    <p:sldId id="292" r:id="rId41"/>
    <p:sldId id="294" r:id="rId42"/>
    <p:sldId id="295" r:id="rId43"/>
    <p:sldId id="296" r:id="rId44"/>
    <p:sldId id="297" r:id="rId45"/>
    <p:sldId id="308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E2B3CD-6DE4-630A-8AB2-D33238AEA9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261BF-BBB8-8E85-11DB-3800639C9D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D0710-2237-4B78-8F20-24108B47778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3137C-1B1B-7BBC-01D0-239F25320F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Python Programming, 4/e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ECFEA-A862-49B4-B5E9-DF2E722FAA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8AC74-82E1-47CC-82E9-7395AC91F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8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4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4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Python Programming, 4/e</a:t>
            </a:r>
          </a:p>
        </p:txBody>
      </p:sp>
      <p:sp>
        <p:nvSpPr>
          <p:cNvPr id="15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D73B229-F501-400A-8974-8C83F182C3C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tIns="48240" rIns="96840" bIns="48240" anchor="b"/>
          <a:lstStyle/>
          <a:p>
            <a:pPr>
              <a:lnSpc>
                <a:spcPct val="100000"/>
              </a:lnSpc>
            </a:pPr>
            <a:r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3/e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9360"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C8528C6A-5C79-4CC1-A48E-551331148C44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5440" cy="431928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E56E3-E211-A0FE-67E1-793E7B3F3B64}"/>
              </a:ext>
            </a:extLst>
          </p:cNvPr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Python Programming, 4/e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576800" y="4167000"/>
            <a:ext cx="1036272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88704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57680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3319680" y="2017440"/>
            <a:ext cx="6876000" cy="4114440"/>
          </a:xfrm>
          <a:prstGeom prst="rect">
            <a:avLst/>
          </a:prstGeom>
          <a:ln>
            <a:noFill/>
          </a:ln>
        </p:spPr>
      </p:pic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3319680" y="2017440"/>
            <a:ext cx="687600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1534560" y="617400"/>
            <a:ext cx="1039008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57680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88704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1576800" y="4167000"/>
            <a:ext cx="1036272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576800" y="4167000"/>
            <a:ext cx="1036272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88704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157680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2"/>
          <a:stretch/>
        </p:blipFill>
        <p:spPr>
          <a:xfrm>
            <a:off x="3319680" y="2017440"/>
            <a:ext cx="6876000" cy="4114440"/>
          </a:xfrm>
          <a:prstGeom prst="rect">
            <a:avLst/>
          </a:prstGeom>
          <a:ln>
            <a:noFill/>
          </a:ln>
        </p:spPr>
      </p:pic>
      <p:pic>
        <p:nvPicPr>
          <p:cNvPr id="98" name="Picture 97"/>
          <p:cNvPicPr/>
          <p:nvPr/>
        </p:nvPicPr>
        <p:blipFill>
          <a:blip r:embed="rId2"/>
          <a:stretch/>
        </p:blipFill>
        <p:spPr>
          <a:xfrm>
            <a:off x="3319680" y="2017440"/>
            <a:ext cx="687600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1534560" y="617400"/>
            <a:ext cx="1039008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157680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88704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1576800" y="4167000"/>
            <a:ext cx="1036272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1576800" y="4167000"/>
            <a:ext cx="1036272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88704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157680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3319680" y="2017440"/>
            <a:ext cx="6876000" cy="4114440"/>
          </a:xfrm>
          <a:prstGeom prst="rect">
            <a:avLst/>
          </a:prstGeom>
          <a:ln>
            <a:noFill/>
          </a:ln>
        </p:spPr>
      </p:pic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3319680" y="2017440"/>
            <a:ext cx="687600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534560" y="617400"/>
            <a:ext cx="1039008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57680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887040" y="41670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887040" y="2017800"/>
            <a:ext cx="50568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576800" y="4167000"/>
            <a:ext cx="1036272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1" hidden="1"/>
          <p:cNvSpPr/>
          <p:nvPr/>
        </p:nvSpPr>
        <p:spPr>
          <a:xfrm>
            <a:off x="556800" y="1098720"/>
            <a:ext cx="58368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" hidden="1"/>
          <p:cNvSpPr/>
          <p:nvPr/>
        </p:nvSpPr>
        <p:spPr>
          <a:xfrm>
            <a:off x="1067040" y="1098720"/>
            <a:ext cx="43776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721920" y="1521000"/>
            <a:ext cx="56256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1214880" y="1521000"/>
            <a:ext cx="49056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69440" y="1447920"/>
            <a:ext cx="74688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016160" y="990720"/>
            <a:ext cx="4176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590400" y="1781280"/>
            <a:ext cx="10968000" cy="313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391680" y="2546280"/>
            <a:ext cx="58416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03360" y="2546280"/>
            <a:ext cx="43824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556800" y="2968560"/>
            <a:ext cx="56304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1049760" y="2968560"/>
            <a:ext cx="49248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2895480"/>
            <a:ext cx="74688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846720" y="2438280"/>
            <a:ext cx="4176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421440" y="3260160"/>
            <a:ext cx="11590560" cy="5508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320960" y="1828800"/>
            <a:ext cx="1036272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1320960" y="6248520"/>
            <a:ext cx="2539680" cy="45684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4572000" y="6248520"/>
            <a:ext cx="3860160" cy="456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9144000" y="6248520"/>
            <a:ext cx="253968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7BF5B416-0837-4B20-9454-B9A1EAEC8830}" type="slidenum">
              <a:rPr lang="en-US" sz="1400" b="0" strike="noStrike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000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556800" y="1098720"/>
            <a:ext cx="58368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2"/>
          <p:cNvSpPr/>
          <p:nvPr/>
        </p:nvSpPr>
        <p:spPr>
          <a:xfrm>
            <a:off x="1067040" y="1098720"/>
            <a:ext cx="43776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3"/>
          <p:cNvSpPr/>
          <p:nvPr/>
        </p:nvSpPr>
        <p:spPr>
          <a:xfrm>
            <a:off x="721920" y="1521000"/>
            <a:ext cx="56256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4"/>
          <p:cNvSpPr/>
          <p:nvPr/>
        </p:nvSpPr>
        <p:spPr>
          <a:xfrm>
            <a:off x="1214880" y="1521000"/>
            <a:ext cx="49056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"/>
          <p:cNvSpPr/>
          <p:nvPr/>
        </p:nvSpPr>
        <p:spPr>
          <a:xfrm>
            <a:off x="169440" y="1447920"/>
            <a:ext cx="74688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6"/>
          <p:cNvSpPr/>
          <p:nvPr/>
        </p:nvSpPr>
        <p:spPr>
          <a:xfrm>
            <a:off x="1016160" y="990720"/>
            <a:ext cx="4176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7"/>
          <p:cNvSpPr/>
          <p:nvPr/>
        </p:nvSpPr>
        <p:spPr>
          <a:xfrm>
            <a:off x="590400" y="1781280"/>
            <a:ext cx="10968000" cy="313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8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1" name="PlaceHolder 9"/>
          <p:cNvSpPr>
            <a:spLocks noGrp="1"/>
          </p:cNvSpPr>
          <p:nvPr>
            <p:ph type="body"/>
          </p:nvPr>
        </p:nvSpPr>
        <p:spPr>
          <a:xfrm>
            <a:off x="1576800" y="2017800"/>
            <a:ext cx="10362720" cy="4114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600200" lvl="3" indent="-228240">
              <a:lnSpc>
                <a:spcPct val="100000"/>
              </a:lnSpc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057400" lvl="4" indent="-228240">
              <a:lnSpc>
                <a:spcPct val="100000"/>
              </a:lnSpc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62" name="PlaceHolder 10"/>
          <p:cNvSpPr>
            <a:spLocks noGrp="1"/>
          </p:cNvSpPr>
          <p:nvPr>
            <p:ph type="dt"/>
          </p:nvPr>
        </p:nvSpPr>
        <p:spPr>
          <a:xfrm>
            <a:off x="1219200" y="6324480"/>
            <a:ext cx="2539680" cy="45684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3" name="PlaceHolder 11"/>
          <p:cNvSpPr>
            <a:spLocks noGrp="1"/>
          </p:cNvSpPr>
          <p:nvPr>
            <p:ph type="ftr"/>
          </p:nvPr>
        </p:nvSpPr>
        <p:spPr>
          <a:xfrm>
            <a:off x="4470240" y="6324480"/>
            <a:ext cx="3860160" cy="456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4" name="PlaceHolder 12"/>
          <p:cNvSpPr>
            <a:spLocks noGrp="1"/>
          </p:cNvSpPr>
          <p:nvPr>
            <p:ph type="sldNum"/>
          </p:nvPr>
        </p:nvSpPr>
        <p:spPr>
          <a:xfrm>
            <a:off x="9042240" y="6324480"/>
            <a:ext cx="253968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027007FF-5125-4461-90B7-15322AC1474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l" defTabSz="914400" rtl="0" eaLnBrk="1" latinLnBrk="0" hangingPunct="1">
        <a:lnSpc>
          <a:spcPct val="100000"/>
        </a:lnSpc>
        <a:spcBef>
          <a:spcPts val="1000"/>
        </a:spcBef>
        <a:buClr>
          <a:srgbClr val="3333CC"/>
        </a:buClr>
        <a:buSzPct val="60000"/>
        <a:buFont typeface="Wingdings" charset="2"/>
        <a:buChar char="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56800" y="1098720"/>
            <a:ext cx="583680" cy="47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1067040" y="1098720"/>
            <a:ext cx="437760" cy="47448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721920" y="1521000"/>
            <a:ext cx="562560" cy="47448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4"/>
          <p:cNvSpPr/>
          <p:nvPr/>
        </p:nvSpPr>
        <p:spPr>
          <a:xfrm>
            <a:off x="1214880" y="1521000"/>
            <a:ext cx="490560" cy="47448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5"/>
          <p:cNvSpPr/>
          <p:nvPr/>
        </p:nvSpPr>
        <p:spPr>
          <a:xfrm>
            <a:off x="169440" y="1447920"/>
            <a:ext cx="746880" cy="42192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189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6"/>
          <p:cNvSpPr/>
          <p:nvPr/>
        </p:nvSpPr>
        <p:spPr>
          <a:xfrm>
            <a:off x="1016160" y="990720"/>
            <a:ext cx="41760" cy="1052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7"/>
          <p:cNvSpPr/>
          <p:nvPr/>
        </p:nvSpPr>
        <p:spPr>
          <a:xfrm>
            <a:off x="590400" y="1781280"/>
            <a:ext cx="10968000" cy="313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8"/>
          <p:cNvSpPr>
            <a:spLocks noGrp="1"/>
          </p:cNvSpPr>
          <p:nvPr>
            <p:ph type="title"/>
          </p:nvPr>
        </p:nvSpPr>
        <p:spPr>
          <a:xfrm>
            <a:off x="1534560" y="617400"/>
            <a:ext cx="10390080" cy="11426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body"/>
          </p:nvPr>
        </p:nvSpPr>
        <p:spPr>
          <a:xfrm>
            <a:off x="1576800" y="2017800"/>
            <a:ext cx="5079360" cy="4114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600200" lvl="3" indent="-228240">
              <a:lnSpc>
                <a:spcPct val="100000"/>
              </a:lnSpc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057400" lvl="4" indent="-228240">
              <a:lnSpc>
                <a:spcPct val="100000"/>
              </a:lnSpc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8" name="PlaceHolder 10"/>
          <p:cNvSpPr>
            <a:spLocks noGrp="1"/>
          </p:cNvSpPr>
          <p:nvPr>
            <p:ph type="body"/>
          </p:nvPr>
        </p:nvSpPr>
        <p:spPr>
          <a:xfrm>
            <a:off x="6860160" y="2017800"/>
            <a:ext cx="5079360" cy="4114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Third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600200" lvl="3" indent="-228240">
              <a:lnSpc>
                <a:spcPct val="100000"/>
              </a:lnSpc>
              <a:buClr>
                <a:srgbClr val="FFCF01"/>
              </a:buClr>
              <a:buSzPct val="55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Fourth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2057400" lvl="4" indent="-228240">
              <a:lnSpc>
                <a:spcPct val="100000"/>
              </a:lnSpc>
              <a:buClr>
                <a:srgbClr val="00E4A8"/>
              </a:buClr>
              <a:buSzPct val="50000"/>
              <a:buFont typeface="Wingdings" charset="2"/>
              <a:buChar char="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Fifth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09" name="PlaceHolder 11"/>
          <p:cNvSpPr>
            <a:spLocks noGrp="1"/>
          </p:cNvSpPr>
          <p:nvPr>
            <p:ph type="dt"/>
          </p:nvPr>
        </p:nvSpPr>
        <p:spPr>
          <a:xfrm>
            <a:off x="1219200" y="6324480"/>
            <a:ext cx="2539680" cy="456840"/>
          </a:xfrm>
          <a:prstGeom prst="rect">
            <a:avLst/>
          </a:prstGeom>
        </p:spPr>
        <p:txBody>
          <a:bodyPr anchor="b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12"/>
          <p:cNvSpPr>
            <a:spLocks noGrp="1"/>
          </p:cNvSpPr>
          <p:nvPr>
            <p:ph type="ftr"/>
          </p:nvPr>
        </p:nvSpPr>
        <p:spPr>
          <a:xfrm>
            <a:off x="4470240" y="6324480"/>
            <a:ext cx="3860160" cy="4568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13"/>
          <p:cNvSpPr>
            <a:spLocks noGrp="1"/>
          </p:cNvSpPr>
          <p:nvPr>
            <p:ph type="sldNum"/>
          </p:nvPr>
        </p:nvSpPr>
        <p:spPr>
          <a:xfrm>
            <a:off x="9042240" y="6324480"/>
            <a:ext cx="253968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6D4990EA-1588-4547-97C6-EB2DAA87A15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080" indent="-342720" algn="l" defTabSz="914400" rtl="0" eaLnBrk="1" latinLnBrk="0" hangingPunct="1">
        <a:lnSpc>
          <a:spcPct val="100000"/>
        </a:lnSpc>
        <a:spcBef>
          <a:spcPts val="1000"/>
        </a:spcBef>
        <a:buClr>
          <a:srgbClr val="3333CC"/>
        </a:buClr>
        <a:buSzPct val="60000"/>
        <a:buFont typeface="Wingdings" charset="2"/>
        <a:buChar char="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953000" y="624852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2000" y="624852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2FECABF-9F7A-425A-AE36-0377EE9EA691}" type="slidenum">
              <a:rPr lang="en-US" sz="1400" spc="-1">
                <a:solidFill>
                  <a:srgbClr val="1C1C1C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2514720" y="18288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Programming:
An Introduction to
Computer Science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2895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Chapter 2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Writing Simple Programs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A book cover of a book&#10;&#10;Description automatically generated">
            <a:extLst>
              <a:ext uri="{FF2B5EF4-FFF2-40B4-BE49-F238E27FC236}">
                <a16:creationId xmlns:a16="http://schemas.microsoft.com/office/drawing/2014/main" id="{EED569D0-4C01-4E57-DE0C-BCB47B5DF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800100"/>
            <a:ext cx="1635711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835FBFF-C963-4539-8694-DF42EC06A833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1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Maintain the Program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Continue developing the program in response to the needs of your users.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the real world, most programs are never completely finished 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they evolve over time.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1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1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1">
                                            <p:txEl>
                                              <p:pRg st="2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1">
                                            <p:txEl>
                                              <p:pRg st="21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1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1">
                                            <p:txEl>
                                              <p:pRg st="91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1">
                                            <p:txEl>
                                              <p:pRg st="91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B31DE49-5979-40DD-886B-EB887FD84927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Analysis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temperature is given in Celsius, user wants it expressed in degrees Fahrenheit.</a:t>
            </a: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Specification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temperature in Celsius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–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temperature in Fahrenheit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= 9/5(input) + 32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5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5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5">
                                            <p:txEl>
                                              <p:pRg st="9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5">
                                            <p:txEl>
                                              <p:pRg st="9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5">
                                            <p:txEl>
                                              <p:pRg st="10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5">
                                            <p:txEl>
                                              <p:pRg st="10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4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95">
                                            <p:txEl>
                                              <p:pRg st="134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95">
                                            <p:txEl>
                                              <p:pRg st="134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6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5">
                                            <p:txEl>
                                              <p:pRg st="16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5">
                                            <p:txEl>
                                              <p:pRg st="16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1349A6E-3FF1-4F72-B079-977A726892BA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99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Design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Input, Process, Output (IPO)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Prompt the user for input (Celsius temperature)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Process it to convert it to Fahrenheit using F = 9/5(C) + 32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the result by displaying it on the screen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9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9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9">
                                            <p:txEl>
                                              <p:pRg st="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9">
                                            <p:txEl>
                                              <p:pRg st="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9">
                                            <p:txEl>
                                              <p:pRg st="3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9">
                                            <p:txEl>
                                              <p:pRg st="3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99">
                                            <p:txEl>
                                              <p:pRg st="7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99">
                                            <p:txEl>
                                              <p:pRg st="7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3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99">
                                            <p:txEl>
                                              <p:pRg st="13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99">
                                            <p:txEl>
                                              <p:pRg st="13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A467715-4E31-4D52-938F-990BEDD8F694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3" name="TextShape 4"/>
          <p:cNvSpPr txBox="1"/>
          <p:nvPr/>
        </p:nvSpPr>
        <p:spPr>
          <a:xfrm>
            <a:off x="2706600" y="2017800"/>
            <a:ext cx="7772040" cy="46112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Before we start coding, let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 write a rough draft of the program in </a:t>
            </a:r>
            <a:r>
              <a:rPr lang="en-US" sz="32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pseudocode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Pseudocode is precise English that describes what a program does, step by step.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Using pseudocode, we can concentrate on the algorithm rather than the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3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3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3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3">
                                            <p:txEl>
                                              <p:pRg st="7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5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3">
                                            <p:txEl>
                                              <p:pRg st="15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3">
                                            <p:txEl>
                                              <p:pRg st="15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68ED4DC-FE86-4DB3-B312-878BAACA1D48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Pseudocode: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temperature in degrees Celsius (call it celsius)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Calculate fahrenheit as (9/5)*celsius+32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fahrenheit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Now we need to convert this to Python!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7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7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7">
                                            <p:txEl>
                                              <p:pRg st="1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7">
                                            <p:txEl>
                                              <p:pRg st="1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7">
                                            <p:txEl>
                                              <p:pRg st="6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07">
                                            <p:txEl>
                                              <p:pRg st="6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7">
                                            <p:txEl>
                                              <p:pRg st="10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07">
                                            <p:txEl>
                                              <p:pRg st="106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07">
                                            <p:txEl>
                                              <p:pRg st="12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07">
                                            <p:txEl>
                                              <p:pRg st="12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7098F27-31AD-4564-9A4B-48EE645A58B2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1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/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#convert.py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/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 A program to convert Celsius temps to Fahrenheit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/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# by: Susan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Computewell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/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/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/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float(input("What is the Celsius temperature? "))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/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(9/5) *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+ 32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/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print("The temperature is ",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," degrees Fahrenheit.")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/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/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/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12534AA-8C54-4646-9FF3-E4B976CB5134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Temperature Converter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5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Once we write a program, we should test it!</a:t>
            </a:r>
          </a:p>
          <a:p>
            <a:pPr marL="343080" indent="-342720"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What is the Celsius temperature? 0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 temperature is  32.0  degrees Fahrenheit.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What is the Celsius temperature? 100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 temperature is  212.0  degrees Fahrenheit.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main()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What is the Celsius temperature? -40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The temperature is  -40.0  degrees Fahrenheit.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lnSpc>
                <a:spcPct val="9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2B88847-A0FA-48EC-9443-05E3C3F80360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19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Names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Names are given to variables (celsius, fahrenheit), modules (main, convert), etc.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These names are called </a:t>
            </a: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identifiers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Every identifier must begin with a letter or underscore (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_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), followed by any sequence of letters, digits, or underscores.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Identifiers are case sensitive.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9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9">
                                            <p:txEl>
                                              <p:p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19">
                                            <p:txEl>
                                              <p:pRg st="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19">
                                            <p:txEl>
                                              <p:pRg st="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19">
                                            <p:txEl>
                                              <p:pRg st="8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19">
                                            <p:txEl>
                                              <p:pRg st="8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9">
                                            <p:txEl>
                                              <p:pRg st="11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19">
                                            <p:txEl>
                                              <p:pRg st="11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3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19">
                                            <p:txEl>
                                              <p:pRg st="23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19">
                                            <p:txEl>
                                              <p:pRg st="23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9A1F83D-4CC5-46E0-AFA9-165AA324C766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2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3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These are all different, valid names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X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Celsius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Spam_and_Eggs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143000" lvl="2" indent="-228240">
              <a:buClr>
                <a:srgbClr val="3333CC"/>
              </a:buClr>
              <a:buSzPct val="50000"/>
              <a:buFont typeface="Wingdings" charset="2"/>
              <a:buChar char="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Spam_And_Eggs</a:t>
            </a:r>
            <a:endParaRPr lang="en-US" sz="20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3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3">
                                            <p:txEl>
                                              <p:p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23">
                                            <p:txEl>
                                              <p:p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23">
                                            <p:txEl>
                                              <p:p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23">
                                            <p:txEl>
                                              <p:pRg st="4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23">
                                            <p:txEl>
                                              <p:pRg st="4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120BE5-C74F-4CE3-A1CA-6483966B0B76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19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27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Some identifiers are part of Python itself. These identifiers are known as </a:t>
            </a:r>
            <a:r>
              <a:rPr lang="en-US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reserved words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(or </a:t>
            </a:r>
            <a:r>
              <a:rPr lang="en-US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keywords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). This means they are not available for you to use as a name for a variable, etc. in your program.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and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del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for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is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raise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assert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elif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in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</a:rPr>
              <a:t>print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etc.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a complete list, see Table 2.1 (p. 36)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7">
                                            <p:txEl>
                                              <p:pRg st="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7">
                                            <p:txEl>
                                              <p:pRg st="0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0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7">
                                            <p:txEl>
                                              <p:pRg st="20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7">
                                            <p:txEl>
                                              <p:pRg st="202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53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7">
                                            <p:txEl>
                                              <p:pRg st="253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27">
                                            <p:txEl>
                                              <p:pRg st="253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Objectives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know the steps in an orderly software development process.</a:t>
            </a: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understand programs following the input, process, output (IPO) pattern and be able to modify them in simple ways.</a:t>
            </a: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understand the rules for forming valid Python identifiers and expressions.</a:t>
            </a:r>
          </a:p>
        </p:txBody>
      </p:sp>
      <p:sp>
        <p:nvSpPr>
          <p:cNvPr id="158" name="TextShape 3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B7C7929-CB9A-47B9-BD40-6ECE4F75E49D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E9C85E7-0453-476B-8BC3-950F73970CB5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1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Expressions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fragments of code that produce or calculate new data values are called </a:t>
            </a: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expressions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Literals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are used to represent a specific value, e.g. 3.9, 1, 1.0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identifiers can also be expressions.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Also included are </a:t>
            </a: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strings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(textual data) and string literals (like "Hello").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1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1">
                                            <p:txEl>
                                              <p:p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31">
                                            <p:txEl>
                                              <p:pRg st="1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1">
                                            <p:txEl>
                                              <p:pRg st="1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31">
                                            <p:txEl>
                                              <p:pRg st="9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31">
                                            <p:txEl>
                                              <p:pRg st="9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58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31">
                                            <p:txEl>
                                              <p:pRg st="158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31">
                                            <p:txEl>
                                              <p:pRg st="158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98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31">
                                            <p:txEl>
                                              <p:pRg st="198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1">
                                            <p:txEl>
                                              <p:pRg st="198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B943072-FBB6-4D57-897F-982F809D1515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4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5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x = 5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x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print(x)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print(spam)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"&lt;pyshell#15&gt;", line 1, in -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toplevel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print spam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: name 'spam' is not defined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NameError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the error when you try to use a variable without a value assigned to it.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32BAD3-731E-462F-823B-84E9C931C397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39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Simpler expressions can be combined using </a:t>
            </a:r>
            <a:r>
              <a:rPr lang="en-US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operators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200240" lvl="2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marL="1200240" lvl="2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Spaces are irrelevant within an expression.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200240" lvl="2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normal mathematical precedence applies.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1200240" lvl="2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((x1 – x2) / 2*n) + (spam / k**3)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39">
                                            <p:txEl>
                                              <p:pRg st="5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9">
                                            <p:txEl>
                                              <p:pRg st="5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39">
                                            <p:txEl>
                                              <p:pRg st="5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39">
                                            <p:txEl>
                                              <p:pRg st="5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9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39">
                                            <p:txEl>
                                              <p:pRg st="9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39">
                                            <p:txEl>
                                              <p:pRg st="94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39">
                                            <p:txEl>
                                              <p:pRg st="12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9">
                                            <p:txEl>
                                              <p:pRg st="129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B7DB6DC-B641-4F10-8C01-B41A16444040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3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Statements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print()
print(&lt;expr&gt;, &lt;expr&gt;, …, &lt;expr&gt;)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print statement can print any number of expressions.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Successive print statements will display on separate lines.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bare print will print a blank line.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print(&lt;expr&gt;, end = " ")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3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3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43">
                                            <p:txEl>
                                              <p:p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43">
                                            <p:txEl>
                                              <p:p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43">
                                            <p:txEl>
                                              <p:pRg st="3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43">
                                            <p:txEl>
                                              <p:pRg st="3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43">
                                            <p:txEl>
                                              <p:pRg st="7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43">
                                            <p:txEl>
                                              <p:pRg st="7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43">
                                            <p:txEl>
                                              <p:pRg st="11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43">
                                            <p:txEl>
                                              <p:pRg st="114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16B8C680-9A8B-45AA-91A8-84EDAA74C0E0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Elements of Programs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7" name="TextShape 4"/>
          <p:cNvSpPr txBox="1"/>
          <p:nvPr/>
        </p:nvSpPr>
        <p:spPr>
          <a:xfrm>
            <a:off x="2133480" y="2017800"/>
            <a:ext cx="48765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print(3+4)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print(3, 4, 3+4)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print()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print(3, 4, end=" "),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print(3 + 4)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print("The answer is", 3+4)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48" name="TextShape 5"/>
          <p:cNvSpPr txBox="1"/>
          <p:nvPr/>
        </p:nvSpPr>
        <p:spPr>
          <a:xfrm>
            <a:off x="7507200" y="2017800"/>
            <a:ext cx="27032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/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3 4 7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3 4 7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answer is 7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11B62D-17DB-4A1B-BC72-C9E0F74F3279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2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Simple Assignment</a:t>
            </a:r>
          </a:p>
          <a:p>
            <a:pPr marL="800280" lvl="1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&lt;expr&gt;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variable is an identifier, expr is an expression</a:t>
            </a:r>
          </a:p>
          <a:p>
            <a:pPr marL="800280" lvl="1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expression on the RHS is evaluated to produce a value which is then associated with the variable named on the LHS.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2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2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2">
                                            <p:txEl>
                                              <p:pRg st="1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2">
                                            <p:txEl>
                                              <p:pRg st="1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3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52">
                                            <p:txEl>
                                              <p:pRg st="83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52">
                                            <p:txEl>
                                              <p:pRg st="83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63C3F91-5EA2-4D0C-9BE4-4511E787C201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56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3.9 * x * (1-x)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fahrenheit = 9/5 * celsius + 32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x = 5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6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6">
                                            <p:txEl>
                                              <p:pRg st="2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6">
                                            <p:txEl>
                                              <p:pRg st="2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56">
                                            <p:txEl>
                                              <p:p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56">
                                            <p:txEl>
                                              <p:p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837F14A-228E-442E-8BFC-5FD26DD6FE68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Variables can be reassigned as many times as you want!</a:t>
            </a: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 = 0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 = 7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7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 = myVar + 1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myVar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8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CCFB2F4-42BB-4E55-B0E8-F9213C73BBDB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Variables are like a box we can put values in.</a:t>
            </a: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When a variable changes, the old value is erased and a new one is written in. </a:t>
            </a:r>
          </a:p>
        </p:txBody>
      </p:sp>
      <p:pic>
        <p:nvPicPr>
          <p:cNvPr id="265" name="Picture 1"/>
          <p:cNvPicPr/>
          <p:nvPr/>
        </p:nvPicPr>
        <p:blipFill>
          <a:blip r:embed="rId2"/>
          <a:stretch/>
        </p:blipFill>
        <p:spPr>
          <a:xfrm>
            <a:off x="3200520" y="4419720"/>
            <a:ext cx="5790960" cy="156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4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4">
                                            <p:txEl>
                                              <p:p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4">
                                            <p:txEl>
                                              <p:pRg st="4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4">
                                            <p:txEl>
                                              <p:pRg st="4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2686270-6602-46B4-B17F-8A8C3D314CF1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29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8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Assignment Statements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69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Technically, this model of assignment is simplistic for Python.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doesn't overwrite these memory locations (boxes).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a variable is more like putting a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sticky note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on a value and saying,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x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 </a:t>
            </a:r>
          </a:p>
        </p:txBody>
      </p:sp>
      <p:pic>
        <p:nvPicPr>
          <p:cNvPr id="270" name="Picture 1"/>
          <p:cNvPicPr/>
          <p:nvPr/>
        </p:nvPicPr>
        <p:blipFill>
          <a:blip r:embed="rId2"/>
          <a:stretch/>
        </p:blipFill>
        <p:spPr>
          <a:xfrm>
            <a:off x="5333880" y="4900680"/>
            <a:ext cx="4266720" cy="152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9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9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9">
                                            <p:txEl>
                                              <p:pRg st="6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9">
                                            <p:txEl>
                                              <p:pRg st="6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2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69">
                                            <p:txEl>
                                              <p:pRg st="12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69">
                                            <p:txEl>
                                              <p:pRg st="12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150DB94-C514-4169-BEB9-56FE3E035950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Objectives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To be able to understand and write Python statements to output information to the screen, assign values to variables, get numeric information entered from the keyboard, and perform a counted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3">
                                            <p:txEl>
                                              <p:p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3">
                                            <p:txEl>
                                              <p:pRg st="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5779366-EF50-40E7-9139-BEA8F91C2B98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4" name="TextShape 4"/>
          <p:cNvSpPr txBox="1"/>
          <p:nvPr/>
        </p:nvSpPr>
        <p:spPr>
          <a:xfrm>
            <a:off x="1904880" y="2017800"/>
            <a:ext cx="85737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purpose of an input statement is to get input from the user and store it into a variable.</a:t>
            </a: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&lt;variable&gt; =input(&lt;prompt&gt;)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Here, </a:t>
            </a: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prompt</a:t>
            </a:r>
            <a:r>
              <a:rPr lang="en-US" sz="3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 string expression used to prompt the user for input.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4">
                                            <p:txEl>
                                              <p:p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4">
                                            <p:txEl>
                                              <p:p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955659A-5127-4E7F-94BC-D21AD5B01ABA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8" name="TextShape 4"/>
          <p:cNvSpPr txBox="1"/>
          <p:nvPr/>
        </p:nvSpPr>
        <p:spPr>
          <a:xfrm>
            <a:off x="2667000" y="20574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First the prompt is printed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input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part waits for the user to enter a value and press &lt;enter&gt;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expression that was entered is a string of characters.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value is assigned to the variable.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 string input: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&lt;var&gt; = input(&lt;prompt&gt;)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8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8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955659A-5127-4E7F-94BC-D21AD5B01ABA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Assigning Input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78" name="TextShape 4"/>
          <p:cNvSpPr txBox="1"/>
          <p:nvPr/>
        </p:nvSpPr>
        <p:spPr>
          <a:xfrm>
            <a:off x="2667000" y="20574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you want a number from the user, include either int or float around the input to convert the digits into either a whole value (integer) or fractional value (float).</a:t>
            </a:r>
            <a:endParaRPr lang="en-US" sz="3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/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05215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charRg st="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8">
                                            <p:txEl>
                                              <p:charRg st="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8">
                                            <p:txEl>
                                              <p:charRg st="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6208E4F-4C7F-4338-8CB7-3E974437F26D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Simultaneous Assignment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4" name="TextShape 4"/>
          <p:cNvSpPr txBox="1"/>
          <p:nvPr/>
        </p:nvSpPr>
        <p:spPr>
          <a:xfrm>
            <a:off x="2286120" y="2017800"/>
            <a:ext cx="819288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Several values can be calculated at the same time</a:t>
            </a: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&lt;var1&gt;, &lt;var2&gt;, … = &lt;expr1&gt;, &lt;expr2&gt;, …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Evaluate the expressions in the RHS and assign them to the variables on the LHS</a:t>
            </a: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sum, diff =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x-y</a:t>
            </a:r>
          </a:p>
          <a:p>
            <a:pPr marL="360">
              <a:buClr>
                <a:srgbClr val="3333CC"/>
              </a:buClr>
              <a:buSzPct val="60000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4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4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94">
                                            <p:txEl>
                                              <p:pRg st="5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94">
                                            <p:txEl>
                                              <p:pRg st="52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8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94">
                                            <p:txEl>
                                              <p:pRg st="8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94">
                                            <p:txEl>
                                              <p:pRg st="8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8CC71B-F2D7-4332-A561-697082546F13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Simultaneous Assignment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298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could you use this to swap the values for x and y?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Why doesn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 this work?</a:t>
            </a:r>
            <a:b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</a:b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 = y</a:t>
            </a:r>
            <a:b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could use a temporary variable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98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98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98">
                                            <p:txEl>
                                              <p:pRg st="2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98">
                                            <p:txEl>
                                              <p:pRg st="2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98">
                                            <p:txEl>
                                              <p:pRg st="6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98">
                                            <p:txEl>
                                              <p:pRg st="6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98">
                                            <p:txEl>
                                              <p:pRg st="9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98">
                                            <p:txEl>
                                              <p:pRg st="9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4B76C77-62C6-44B8-90BC-018636A5DA99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Simultaneous Assignment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02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We can swap the values of two variables quite easily in Python!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x, y = y, x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x = 3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y = 4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print(x, y)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3 4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x, y = y, x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print(x, y)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4 3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02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02">
                                            <p:txEl>
                                              <p:p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02">
                                            <p:txEl>
                                              <p:p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02">
                                            <p:txEl>
                                              <p:p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7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02">
                                            <p:txEl>
                                              <p:pRg st="7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02">
                                            <p:txEl>
                                              <p:pRg st="75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8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02">
                                            <p:txEl>
                                              <p:pRg st="8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02">
                                            <p:txEl>
                                              <p:pRg st="8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9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02">
                                            <p:txEl>
                                              <p:pRg st="9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02">
                                            <p:txEl>
                                              <p:pRg st="9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0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02">
                                            <p:txEl>
                                              <p:pRg st="10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02">
                                            <p:txEl>
                                              <p:pRg st="10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1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02">
                                            <p:txEl>
                                              <p:pRg st="11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02">
                                            <p:txEl>
                                              <p:pRg st="111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2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302">
                                            <p:txEl>
                                              <p:pRg st="12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302">
                                            <p:txEl>
                                              <p:pRg st="12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14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302">
                                            <p:txEl>
                                              <p:pRg st="14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302">
                                            <p:txEl>
                                              <p:pRg st="14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4070B1C0-CC7C-4873-BBB5-78261E464708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0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loop executes a definite number of times, i.e., at the time Python starts the loop it knows exactly how many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iterations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to do.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&lt;var&gt; in &lt;sequence&gt;:</a:t>
            </a:r>
            <a:b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</a:b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&lt;body&gt;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beginning and end of the body are indicated by indentation.</a:t>
            </a: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the counted loop pattern.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10">
                                            <p:txEl>
                                              <p:p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10">
                                            <p:txEl>
                                              <p:p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3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10">
                                            <p:txEl>
                                              <p:pRg st="13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10">
                                            <p:txEl>
                                              <p:pRg st="139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B69B4B1-4EEE-40D0-A7F6-C840AF741F05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4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/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&lt;var&gt; in &lt;sequence&gt;:
   &lt;body&gt;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variable after the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called the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loop index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 It takes on each successive value in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sequence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Often, the sequence portion consists of a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values.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 </a:t>
            </a:r>
            <a:r>
              <a:rPr lang="en-US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list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 sequence of expressions in square brackets.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14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14">
                                            <p:txEl>
                                              <p:p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14">
                                            <p:txEl>
                                              <p:pRg st="3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14">
                                            <p:txEl>
                                              <p:pRg st="32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2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14">
                                            <p:txEl>
                                              <p:pRg st="12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14">
                                            <p:txEl>
                                              <p:pRg st="12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74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14">
                                            <p:txEl>
                                              <p:pRg st="174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314">
                                            <p:txEl>
                                              <p:pRg st="174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F9E71DC-8580-42E8-96BF-F5E2AFAB4E72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7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18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for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in [0,1,2,3]: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    print (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for odd in [1, 3, 5, 7]: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    print(odd*odd)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9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25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49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5CBA40-23FC-4AEC-997F-51642CE745AF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39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2" name="TextShape 4"/>
          <p:cNvSpPr txBox="1"/>
          <p:nvPr/>
        </p:nvSpPr>
        <p:spPr>
          <a:xfrm>
            <a:off x="2667000" y="19051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chaos.py, what did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range(10)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do?
</a:t>
            </a: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list(range(10))</a:t>
            </a:r>
            <a:b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</a:b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[0, 1, 2, 3, 4, 5, 6, 7, 8, 9]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range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 built-in Python function that generates a sequence of numbers, starting with 0.</a:t>
            </a: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list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is a built-in Python function that turns the sequence into an explicit list</a:t>
            </a:r>
          </a:p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body of the loop executes 10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2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2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8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22">
                                            <p:txEl>
                                              <p:pRg st="8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22">
                                            <p:txEl>
                                              <p:pRg st="8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76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22">
                                            <p:txEl>
                                              <p:pRg st="176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22">
                                            <p:txEl>
                                              <p:pRg st="176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55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22">
                                            <p:txEl>
                                              <p:pRg st="255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22">
                                            <p:txEl>
                                              <p:pRg st="255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17CA678-E811-44AD-93BA-CA797C9040D6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process of creating a program is often broken down into stages according to the information that is produced in each phase.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7">
                                            <p:txEl>
                                              <p:p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7">
                                            <p:txEl>
                                              <p:pRg st="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0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5CBA40-23FC-4AEC-997F-51642CE745AF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40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2" name="TextShape 4"/>
          <p:cNvSpPr txBox="1"/>
          <p:nvPr/>
        </p:nvSpPr>
        <p:spPr>
          <a:xfrm>
            <a:off x="2667000" y="190512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name of the index variable doesn’t matter much.</a:t>
            </a:r>
          </a:p>
          <a:p>
            <a:pPr marL="800280" lvl="1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Programmers often use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or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</a:p>
          <a:p>
            <a:pPr marL="800280" lvl="1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If you don’t reference the index variable inside your loop, you can leave it </a:t>
            </a:r>
            <a:r>
              <a:rPr lang="en-US" sz="3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anonymous.</a:t>
            </a:r>
          </a:p>
          <a:p>
            <a:pPr marL="800280" lvl="1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 _ in range(3):</a:t>
            </a:r>
          </a:p>
          <a:p>
            <a:pPr marL="457560" lvl="1">
              <a:buClr>
                <a:srgbClr val="3333CC"/>
              </a:buClr>
              <a:buSzPct val="60000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    print("Howdy!")</a:t>
            </a:r>
          </a:p>
        </p:txBody>
      </p:sp>
    </p:spTree>
    <p:extLst>
      <p:ext uri="{BB962C8B-B14F-4D97-AF65-F5344CB8AC3E}">
        <p14:creationId xmlns:p14="http://schemas.microsoft.com/office/powerpoint/2010/main" val="21372206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charRg st="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2">
                                            <p:txEl>
                                              <p:charRg st="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2">
                                            <p:txEl>
                                              <p:charRg st="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22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22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22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22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22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22">
                                            <p:txEl>
                                              <p:charRg st="210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Definite Loops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2706600" y="2017800"/>
            <a:ext cx="380952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loops alter the flow of control, so they are referred to as </a:t>
            </a:r>
            <a:r>
              <a:rPr lang="en-US" sz="28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control structures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25" name="TextShape 3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6" name="TextShape 4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FE6596A-135A-4627-9E63-D7D7951584D0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41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7" name="Picture 2"/>
          <p:cNvPicPr/>
          <p:nvPr/>
        </p:nvPicPr>
        <p:blipFill>
          <a:blip r:embed="rId2"/>
          <a:stretch/>
        </p:blipFill>
        <p:spPr>
          <a:xfrm>
            <a:off x="6935880" y="1952640"/>
            <a:ext cx="2739600" cy="453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2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24">
                                            <p:txEl>
                                              <p:p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891A2AB-50B5-470A-9F1C-993DB85AAE6B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42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0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1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Analysis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Money deposited in a bank account earns interest.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much will the account be worth 10 years from now?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Inputs: principal, interest rate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Output: value of the investment in 10 years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1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1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1">
                                            <p:txEl>
                                              <p:pRg st="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1">
                                            <p:txEl>
                                              <p:pRg st="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1">
                                            <p:txEl>
                                              <p:pRg st="5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1">
                                            <p:txEl>
                                              <p:pRg st="5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0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31">
                                            <p:txEl>
                                              <p:pRg st="10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31">
                                            <p:txEl>
                                              <p:pRg st="105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3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31">
                                            <p:txEl>
                                              <p:pRg st="13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31">
                                            <p:txEl>
                                              <p:pRg st="13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8E5CFBF-EB9A-4BD8-BCD5-C9625B2BF280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43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Specification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User enters the initial amount to invest, the principal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User enters an annual percentage rate, the interest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specifications can be represented like this 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…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5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5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5">
                                            <p:txEl>
                                              <p:pRg st="1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5">
                                            <p:txEl>
                                              <p:pRg st="1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5">
                                            <p:txEl>
                                              <p:pRg st="6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5">
                                            <p:txEl>
                                              <p:pRg st="6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1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35">
                                            <p:txEl>
                                              <p:pRg st="11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35">
                                            <p:txEl>
                                              <p:pRg st="116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3D23EA1-C419-4D90-AF62-668A2A42FD04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44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39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Program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Future Value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Inputs
	principal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amount of money being invested, in dollars
	</a:t>
            </a: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apr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annual percentage rate expressed as a decimal number.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The value of the investment 10 years in the future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Relatonship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Value after one year is given by </a:t>
            </a: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principal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* (1 + </a:t>
            </a: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apr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). This needs to be done 10 times.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9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39">
                                            <p:txEl>
                                              <p:pRg st="2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9">
                                            <p:txEl>
                                              <p:pRg st="2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49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39">
                                            <p:txEl>
                                              <p:pRg st="149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39">
                                            <p:txEl>
                                              <p:pRg st="149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07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39">
                                            <p:txEl>
                                              <p:pRg st="207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39">
                                            <p:txEl>
                                              <p:pRg st="207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3C00963-2859-4EB2-B85D-70FFC497ABA3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2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3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Design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an introduction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amount of the principal (principal)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annual percentage rate (apr)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Repeat 10 times: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	principal = principal * (1 + apr)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the value of principal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3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3">
                                            <p:txEl>
                                              <p:p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43">
                                            <p:txEl>
                                              <p:p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43">
                                            <p:txEl>
                                              <p:pRg st="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43">
                                            <p:txEl>
                                              <p:pRg st="2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43">
                                            <p:txEl>
                                              <p:pRg st="2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43">
                                            <p:txEl>
                                              <p:pRg st="7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43">
                                            <p:txEl>
                                              <p:pRg st="7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Effect">
                      <p:stCondLst>
                        <p:cond delay="indefinite"/>
                      </p:stCondLst>
                      <p:childTnLst>
                        <p:par>
                          <p:cTn id="2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43">
                                            <p:txEl>
                                              <p:p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43">
                                            <p:txEl>
                                              <p:p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Effect">
                      <p:stCondLst>
                        <p:cond delay="indefinite"/>
                      </p:stCondLst>
                      <p:childTnLst>
                        <p:par>
                          <p:cTn id="3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3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343">
                                            <p:txEl>
                                              <p:pRg st="13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43">
                                            <p:txEl>
                                              <p:pRg st="131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Effect">
                      <p:stCondLst>
                        <p:cond delay="indefinite"/>
                      </p:stCondLst>
                      <p:childTnLst>
                        <p:par>
                          <p:cTn id="4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6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343">
                                            <p:txEl>
                                              <p:pRg st="16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343">
                                            <p:txEl>
                                              <p:pRg st="166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5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6F63AED-6B78-4418-82A7-F89D3B16599E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6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47" name="TextShape 4"/>
          <p:cNvSpPr txBox="1"/>
          <p:nvPr/>
        </p:nvSpPr>
        <p:spPr>
          <a:xfrm>
            <a:off x="2115300" y="1985040"/>
            <a:ext cx="855270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Implementation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Each line translates to one line of Python (in this case)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Print an introduction
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 ("This program calculates the future")
print ("value of a 10-year investment.")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amount of the principal
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principal = eval(input("Enter the initial principal: "))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4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47">
                                            <p:txEl>
                                              <p:p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47">
                                            <p:txEl>
                                              <p:pRg st="1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47">
                                            <p:txEl>
                                              <p:pRg st="15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0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47">
                                            <p:txEl>
                                              <p:pRg st="70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47">
                                            <p:txEl>
                                              <p:pRg st="70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7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47">
                                            <p:txEl>
                                              <p:pRg st="17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47">
                                            <p:txEl>
                                              <p:pRg st="175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A175990-4F7A-4728-9914-0DE463ACC08D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0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1" name="TextShape 4"/>
          <p:cNvSpPr txBox="1"/>
          <p:nvPr/>
        </p:nvSpPr>
        <p:spPr>
          <a:xfrm>
            <a:off x="2706600" y="2017800"/>
            <a:ext cx="8116848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Input the annual percentage rate
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eval(input("Enter the annual interest rate: "))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Repeat 10 times:
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Calculate principal = principal * (1 +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apr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
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principal = principal * (1 + </a:t>
            </a:r>
            <a:r>
              <a:rPr lang="en-US" sz="2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apr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Output the value of the principal at the end of 10 years
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print ("The value in 10 years is:", principal)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1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1">
                                            <p:txEl>
                                              <p:p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8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51">
                                            <p:txEl>
                                              <p:pRg st="8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51">
                                            <p:txEl>
                                              <p:pRg st="8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20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51">
                                            <p:txEl>
                                              <p:pRg st="120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51">
                                            <p:txEl>
                                              <p:pRg st="120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351">
                                            <p:txEl>
                                              <p:pRg st="1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351">
                                            <p:txEl>
                                              <p:pRg st="195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C8B0113-1447-4A28-B71E-736775410160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5" name="TextShape 4"/>
          <p:cNvSpPr txBox="1"/>
          <p:nvPr/>
        </p:nvSpPr>
        <p:spPr>
          <a:xfrm>
            <a:off x="1752600" y="2017800"/>
            <a:ext cx="8726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futval.py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A program to compute the value of an investment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   carried 10 years into the future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 main():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print("This program calculates the future value of a 10-year investment.")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principal = float(input("Enter the initial principal: "))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apr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= float(input("Enter the annual interest rate: "))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for _ in range(10):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principal = principal * (1 + 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apr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print ("The value in 10 years is:", principal)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>
              <a:lnSpc>
                <a:spcPct val="9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main()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5DA3B00-9E7E-487D-B5D8-1209C8A2932B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49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Example Program: Future Value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359" name="TextShape 4"/>
          <p:cNvSpPr txBox="1"/>
          <p:nvPr/>
        </p:nvSpPr>
        <p:spPr>
          <a:xfrm>
            <a:off x="1560360" y="2201760"/>
            <a:ext cx="921996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/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main()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 program calculates the future value of a 10-year investment.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initial principal: 100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annual interest rate: .03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value in 10 years is: 134.391637934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&gt;&gt;&gt; main()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This program calculates the future value of a 10-year investment.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initial principal: 100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Enter the annual interest rate: .10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343080" indent="-342720"/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The value in 10 years is: 259.37424601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6862241-489C-4B67-A3C2-2D62B7827B4A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5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Analyze the Problem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Figure out exactly the problem to be solved. Try to understand it as much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1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1">
                                            <p:txEl>
                                              <p:pRg st="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AB68AD7-FF4C-4D84-8C2D-153898A2CB71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6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5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Determine Specifications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
Describe exactly what your program will do.</a:t>
            </a: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Don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’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 worry about </a:t>
            </a: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 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program will work, but </a:t>
            </a: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what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it will do.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Includes describing the inputs, outputs, and how they relate to one another.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5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5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9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5">
                                            <p:txEl>
                                              <p:pRg st="69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5">
                                            <p:txEl>
                                              <p:pRg st="69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3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5">
                                            <p:txEl>
                                              <p:pRg st="13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5">
                                            <p:txEl>
                                              <p:pRg st="13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870B566-9407-4B39-B91C-EB28F6450611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7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79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Create a Design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Formulate the overall structure of the program.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This is where the </a:t>
            </a: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how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of the program gets worked out.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Develop your own algorithm that meets the specifications.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9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9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9">
                                            <p:txEl>
                                              <p:pRg st="1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79">
                                            <p:txEl>
                                              <p:pRg st="1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79">
                                            <p:txEl>
                                              <p:pRg st="6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79">
                                            <p:txEl>
                                              <p:pRg st="6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79">
                                            <p:txEl>
                                              <p:pRg st="11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79">
                                            <p:txEl>
                                              <p:pRg st="11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B6828D-03CE-4864-9622-B79FB4A0E58C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8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Implement the Design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Translate the design into a computer language.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In this course we will use Python.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3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3">
                                            <p:txEl>
                                              <p:p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3">
                                            <p:txEl>
                                              <p:pRg st="2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3">
                                            <p:txEl>
                                              <p:pRg st="2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3">
                                            <p:txEl>
                                              <p:pRg st="6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3">
                                            <p:txEl>
                                              <p:pRg st="6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876680" y="6324480"/>
            <a:ext cx="289512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Python Programming, 4/e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05680" y="6324480"/>
            <a:ext cx="190476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177A018-236F-4B38-81FA-4427119E5518}" type="slidenum"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9</a:t>
            </a:fld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2674920" y="617400"/>
            <a:ext cx="7792560" cy="1142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4400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The Software Development Process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  <p:sp>
        <p:nvSpPr>
          <p:cNvPr id="187" name="TextShape 4"/>
          <p:cNvSpPr txBox="1"/>
          <p:nvPr/>
        </p:nvSpPr>
        <p:spPr>
          <a:xfrm>
            <a:off x="2706600" y="2017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3333CC"/>
              </a:buClr>
              <a:buSzPct val="60000"/>
              <a:buFont typeface="Wingdings" charset="2"/>
              <a:buChar char=""/>
            </a:pPr>
            <a:r>
              <a:rPr lang="en-US" sz="3200" b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Test/Debug the Program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Try out your program to see if it worked.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If there are any errors (</a:t>
            </a: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bugs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), they need to be located and fixed. This process is called </a:t>
            </a:r>
            <a:r>
              <a:rPr lang="en-US" sz="28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debugging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.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  <a:p>
            <a:pPr marL="743040" lvl="1" indent="-285480">
              <a:buClr>
                <a:srgbClr val="FF0000"/>
              </a:buClr>
              <a:buSzPct val="55000"/>
              <a:buFont typeface="Wingdings" charset="2"/>
              <a:buChar char="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Your goal is to find errors, so try everything that might 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“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break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”</a:t>
            </a: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your program!</a:t>
            </a:r>
            <a:endParaRPr lang="en-US" sz="2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7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7">
                                            <p:txEl>
                                              <p:p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7">
                                            <p:txEl>
                                              <p:pRg st="2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7">
                                            <p:txEl>
                                              <p:pRg st="2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87">
                                            <p:txEl>
                                              <p:pRg st="6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87">
                                            <p:txEl>
                                              <p:pRg st="62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6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87">
                                            <p:txEl>
                                              <p:pRg st="16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87">
                                            <p:txEl>
                                              <p:pRg st="16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F079C0CF6D6042BE546F102AE38220" ma:contentTypeVersion="12" ma:contentTypeDescription="Create a new document." ma:contentTypeScope="" ma:versionID="5d2c48ec58d6b68bc2d2fe80f49e973c">
  <xsd:schema xmlns:xsd="http://www.w3.org/2001/XMLSchema" xmlns:xs="http://www.w3.org/2001/XMLSchema" xmlns:p="http://schemas.microsoft.com/office/2006/metadata/properties" xmlns:ns3="8270b1fe-e101-4e34-a151-6eb32e7e433e" targetNamespace="http://schemas.microsoft.com/office/2006/metadata/properties" ma:root="true" ma:fieldsID="77f0e121c0353d7076e4cceeb1b8091f" ns3:_="">
    <xsd:import namespace="8270b1fe-e101-4e34-a151-6eb32e7e43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70b1fe-e101-4e34-a151-6eb32e7e43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70b1fe-e101-4e34-a151-6eb32e7e433e" xsi:nil="true"/>
  </documentManagement>
</p:properties>
</file>

<file path=customXml/itemProps1.xml><?xml version="1.0" encoding="utf-8"?>
<ds:datastoreItem xmlns:ds="http://schemas.openxmlformats.org/officeDocument/2006/customXml" ds:itemID="{88F8347D-8ABD-4606-872C-C2DFFC422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70b1fe-e101-4e34-a151-6eb32e7e4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6A406F-1EE3-4EC4-AEC3-F2B5901424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D8ED24-48F0-4C01-9D70-2DFFB35466AF}">
  <ds:schemaRefs>
    <ds:schemaRef ds:uri="http://schemas.microsoft.com/office/2006/metadata/properties"/>
    <ds:schemaRef ds:uri="http://purl.org/dc/elements/1.1/"/>
    <ds:schemaRef ds:uri="8270b1fe-e101-4e34-a151-6eb32e7e433e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479</TotalTime>
  <Words>2740</Words>
  <Application>Microsoft Office PowerPoint</Application>
  <PresentationFormat>Widescreen</PresentationFormat>
  <Paragraphs>406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</dc:title>
  <dc:subject/>
  <dc:creator>Terry Letsche</dc:creator>
  <dc:description/>
  <cp:lastModifiedBy>Arthur Belanger</cp:lastModifiedBy>
  <cp:revision>22</cp:revision>
  <cp:lastPrinted>1601-01-01T00:00:00Z</cp:lastPrinted>
  <dcterms:created xsi:type="dcterms:W3CDTF">2004-01-07T18:09:35Z</dcterms:created>
  <dcterms:modified xsi:type="dcterms:W3CDTF">2024-12-12T14:52:17Z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 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51</vt:i4>
  </property>
  <property fmtid="{D5CDD505-2E9C-101B-9397-08002B2CF9AE}" pid="13" name="ContentTypeId">
    <vt:lpwstr>0x010100A1F079C0CF6D6042BE546F102AE38220</vt:lpwstr>
  </property>
</Properties>
</file>