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4"/>
  </p:sldMasterIdLst>
  <p:notesMasterIdLst>
    <p:notesMasterId r:id="rId83"/>
  </p:notesMasterIdLst>
  <p:handoutMasterIdLst>
    <p:handoutMasterId r:id="rId84"/>
  </p:handoutMasterIdLst>
  <p:sldIdLst>
    <p:sldId id="256" r:id="rId5"/>
    <p:sldId id="257" r:id="rId6"/>
    <p:sldId id="258" r:id="rId7"/>
    <p:sldId id="259"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36" r:id="rId48"/>
    <p:sldId id="337" r:id="rId49"/>
    <p:sldId id="301" r:id="rId50"/>
    <p:sldId id="302" r:id="rId51"/>
    <p:sldId id="303" r:id="rId52"/>
    <p:sldId id="304" r:id="rId53"/>
    <p:sldId id="274" r:id="rId54"/>
    <p:sldId id="305" r:id="rId55"/>
    <p:sldId id="306" r:id="rId56"/>
    <p:sldId id="307" r:id="rId57"/>
    <p:sldId id="308" r:id="rId58"/>
    <p:sldId id="338" r:id="rId59"/>
    <p:sldId id="339" r:id="rId60"/>
    <p:sldId id="311" r:id="rId61"/>
    <p:sldId id="340" r:id="rId62"/>
    <p:sldId id="341" r:id="rId63"/>
    <p:sldId id="342" r:id="rId64"/>
    <p:sldId id="314" r:id="rId65"/>
    <p:sldId id="343" r:id="rId66"/>
    <p:sldId id="316" r:id="rId67"/>
    <p:sldId id="317" r:id="rId68"/>
    <p:sldId id="318" r:id="rId69"/>
    <p:sldId id="319" r:id="rId70"/>
    <p:sldId id="320" r:id="rId71"/>
    <p:sldId id="344" r:id="rId72"/>
    <p:sldId id="321" r:id="rId73"/>
    <p:sldId id="345" r:id="rId74"/>
    <p:sldId id="346" r:id="rId75"/>
    <p:sldId id="323" r:id="rId76"/>
    <p:sldId id="330" r:id="rId77"/>
    <p:sldId id="331" r:id="rId78"/>
    <p:sldId id="332" r:id="rId79"/>
    <p:sldId id="333" r:id="rId80"/>
    <p:sldId id="334" r:id="rId81"/>
    <p:sldId id="335" r:id="rId82"/>
  </p:sldIdLst>
  <p:sldSz cx="12192000" cy="6858000"/>
  <p:notesSz cx="7315200" cy="9601200"/>
  <p:defaultTextStyle>
    <a:defPPr>
      <a:defRPr lang="en-US"/>
    </a:defPPr>
    <a:lvl1pPr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36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3600" kern="1200">
        <a:solidFill>
          <a:schemeClr val="tx1"/>
        </a:solidFill>
        <a:latin typeface="Tahoma" panose="020B0604030504040204" pitchFamily="34" charset="0"/>
        <a:ea typeface="+mn-ea"/>
        <a:cs typeface="Times New Roman" panose="02020603050405020304" pitchFamily="18"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2787"/>
    <p:restoredTop sz="90929"/>
  </p:normalViewPr>
  <p:slideViewPr>
    <p:cSldViewPr>
      <p:cViewPr varScale="1">
        <p:scale>
          <a:sx n="103" d="100"/>
          <a:sy n="103" d="100"/>
        </p:scale>
        <p:origin x="114" y="32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handoutMaster" Target="handoutMasters/handoutMaster1.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theme" Target="theme/theme1.xml"/><Relationship Id="rId61" Type="http://schemas.openxmlformats.org/officeDocument/2006/relationships/slide" Target="slides/slide57.xml"/><Relationship Id="rId82" Type="http://schemas.openxmlformats.org/officeDocument/2006/relationships/slide" Target="slides/slide7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2" charset="0"/>
                <a:cs typeface="Times New Roman" pitchFamily="16" charset="0"/>
              </a:defRPr>
            </a:lvl1pPr>
          </a:lstStyle>
          <a:p>
            <a:pPr>
              <a:defRPr/>
            </a:pPr>
            <a:endParaRPr lang="en-US"/>
          </a:p>
        </p:txBody>
      </p:sp>
      <p:sp>
        <p:nvSpPr>
          <p:cNvPr id="10243"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2" charset="0"/>
                <a:cs typeface="Times New Roman" pitchFamily="16" charset="0"/>
              </a:defRPr>
            </a:lvl1pPr>
          </a:lstStyle>
          <a:p>
            <a:pPr>
              <a:defRPr/>
            </a:pPr>
            <a:endParaRPr lang="en-US"/>
          </a:p>
        </p:txBody>
      </p:sp>
      <p:sp>
        <p:nvSpPr>
          <p:cNvPr id="10244"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2" charset="0"/>
                <a:cs typeface="Times New Roman" pitchFamily="16" charset="0"/>
              </a:defRPr>
            </a:lvl1pPr>
          </a:lstStyle>
          <a:p>
            <a:pPr>
              <a:defRPr/>
            </a:pPr>
            <a:r>
              <a:rPr lang="en-US"/>
              <a:t>Python Programming, 4/e</a:t>
            </a:r>
          </a:p>
        </p:txBody>
      </p:sp>
      <p:sp>
        <p:nvSpPr>
          <p:cNvPr id="10245"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EDDE1D03-65B4-4514-9971-2FDD223DBECC}"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defTabSz="966788">
              <a:defRPr sz="1300">
                <a:latin typeface="Tahoma" pitchFamily="32" charset="0"/>
                <a:cs typeface="Times New Roman" pitchFamily="16" charset="0"/>
              </a:defRPr>
            </a:lvl1pPr>
          </a:lstStyle>
          <a:p>
            <a:pPr>
              <a:defRPr/>
            </a:pPr>
            <a:endParaRPr lang="en-US"/>
          </a:p>
        </p:txBody>
      </p:sp>
      <p:sp>
        <p:nvSpPr>
          <p:cNvPr id="8195"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defTabSz="966788">
              <a:defRPr sz="1300">
                <a:latin typeface="Tahoma" pitchFamily="32" charset="0"/>
                <a:cs typeface="Times New Roman" pitchFamily="16" charset="0"/>
              </a:defRPr>
            </a:lvl1pPr>
          </a:lstStyle>
          <a:p>
            <a:pPr>
              <a:defRPr/>
            </a:pPr>
            <a:endParaRPr lang="en-US"/>
          </a:p>
        </p:txBody>
      </p:sp>
      <p:sp>
        <p:nvSpPr>
          <p:cNvPr id="83972" name="Rectangle 4"/>
          <p:cNvSpPr>
            <a:spLocks noGrp="1" noRot="1" noChangeAspect="1" noChangeArrowheads="1" noTextEdit="1"/>
          </p:cNvSpPr>
          <p:nvPr>
            <p:ph type="sldImg" idx="2"/>
          </p:nvPr>
        </p:nvSpPr>
        <p:spPr bwMode="auto">
          <a:xfrm>
            <a:off x="457200" y="720725"/>
            <a:ext cx="64008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7" name="Rectangle 5"/>
          <p:cNvSpPr>
            <a:spLocks noGrp="1" noChangeArrowheads="1"/>
          </p:cNvSpPr>
          <p:nvPr>
            <p:ph type="body" sz="quarter" idx="3"/>
          </p:nvPr>
        </p:nvSpPr>
        <p:spPr bwMode="auto">
          <a:xfrm>
            <a:off x="974725" y="4560888"/>
            <a:ext cx="5365750" cy="4319587"/>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198"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defTabSz="966788">
              <a:defRPr sz="1300">
                <a:latin typeface="Tahoma" pitchFamily="32" charset="0"/>
                <a:cs typeface="Times New Roman" pitchFamily="16" charset="0"/>
              </a:defRPr>
            </a:lvl1pPr>
          </a:lstStyle>
          <a:p>
            <a:pPr>
              <a:defRPr/>
            </a:pPr>
            <a:r>
              <a:rPr lang="en-US"/>
              <a:t>Python Programming, 4/e</a:t>
            </a:r>
          </a:p>
        </p:txBody>
      </p:sp>
      <p:sp>
        <p:nvSpPr>
          <p:cNvPr id="8199"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defTabSz="966788">
              <a:defRPr sz="1300"/>
            </a:lvl1pPr>
          </a:lstStyle>
          <a:p>
            <a:fld id="{15F9CB3D-8D8B-4F7B-8D31-D31FF95D738B}" type="slidenum">
              <a:rPr lang="en-US" altLang="en-US"/>
              <a:pPr/>
              <a:t>‹#›</a:t>
            </a:fld>
            <a:endParaRPr lang="en-US" altLang="en-US"/>
          </a:p>
        </p:txBody>
      </p:sp>
    </p:spTree>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1pPr>
    <a:lvl2pPr marL="4572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2pPr>
    <a:lvl3pPr marL="9144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3pPr>
    <a:lvl4pPr marL="13716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4pPr>
    <a:lvl5pPr marL="1828800" algn="l" rtl="0" eaLnBrk="0" fontAlgn="base" hangingPunct="0">
      <a:spcBef>
        <a:spcPct val="30000"/>
      </a:spcBef>
      <a:spcAft>
        <a:spcPct val="0"/>
      </a:spcAft>
      <a:defRPr sz="1200" kern="1200">
        <a:solidFill>
          <a:schemeClr val="tx1"/>
        </a:solidFill>
        <a:latin typeface="Times New Roman" pitchFamily="16" charset="0"/>
        <a:ea typeface="+mn-ea"/>
        <a:cs typeface="Times New Roman" pitchFamily="16"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6"/>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300"/>
              <a:t>Python Programming, 4/e</a:t>
            </a:r>
          </a:p>
        </p:txBody>
      </p:sp>
      <p:sp>
        <p:nvSpPr>
          <p:cNvPr id="84995"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6788" eaLnBrk="0" hangingPunct="0">
              <a:defRPr sz="3600">
                <a:solidFill>
                  <a:schemeClr val="tx1"/>
                </a:solidFill>
                <a:latin typeface="Tahoma" panose="020B0604030504040204" pitchFamily="34" charset="0"/>
                <a:cs typeface="Times New Roman" panose="02020603050405020304" pitchFamily="18" charset="0"/>
              </a:defRPr>
            </a:lvl1pPr>
            <a:lvl2pPr marL="742950" indent="-285750" defTabSz="966788"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defTabSz="966788"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defTabSz="966788"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defTabSz="966788"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defTabSz="966788"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833F0C0-2195-4610-A108-AA296649B398}" type="slidenum">
              <a:rPr lang="en-US" altLang="en-US" sz="1300"/>
              <a:pPr eaLnBrk="1" hangingPunct="1"/>
              <a:t>4</a:t>
            </a:fld>
            <a:endParaRPr lang="en-US" altLang="en-US" sz="1300"/>
          </a:p>
        </p:txBody>
      </p:sp>
      <p:sp>
        <p:nvSpPr>
          <p:cNvPr id="84996" name="Rectangle 2"/>
          <p:cNvSpPr>
            <a:spLocks noGrp="1" noRot="1" noChangeAspect="1" noChangeArrowheads="1" noTextEdit="1"/>
          </p:cNvSpPr>
          <p:nvPr>
            <p:ph type="sldImg"/>
          </p:nvPr>
        </p:nvSpPr>
        <p:spPr>
          <a:xfrm>
            <a:off x="457200" y="720725"/>
            <a:ext cx="6400800" cy="3600450"/>
          </a:xfrm>
          <a:ln/>
        </p:spPr>
      </p:sp>
      <p:sp>
        <p:nvSpPr>
          <p:cNvPr id="8499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latin typeface="Times New Roman" panose="02020603050405020304" pitchFamily="18" charset="0"/>
              <a:cs typeface="Times New Roman" panose="02020603050405020304"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1" y="2438401"/>
            <a:ext cx="12012084"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headEnd/>
                <a:tailEnd/>
              </a:ln>
              <a:effectLst/>
            </p:spPr>
            <p:txBody>
              <a:bodyPr wrap="none" anchor="ctr"/>
              <a:lstStyle/>
              <a:p>
                <a:pPr>
                  <a:defRPr/>
                </a:pPr>
                <a:endParaRPr lang="en-US" sz="3600">
                  <a:latin typeface="Tahoma" pitchFamily="32" charset="0"/>
                  <a:cs typeface="Times New Roman" pitchFamily="16" charset="0"/>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defRPr/>
                </a:pPr>
                <a:endParaRPr lang="en-US" sz="3600">
                  <a:latin typeface="Tahoma" pitchFamily="32" charset="0"/>
                  <a:cs typeface="Times New Roman" pitchFamily="16" charset="0"/>
                </a:endParaRPr>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headEnd/>
                <a:tailEnd/>
              </a:ln>
              <a:effectLst/>
            </p:spPr>
            <p:txBody>
              <a:bodyPr wrap="none" anchor="ctr"/>
              <a:lstStyle/>
              <a:p>
                <a:pPr>
                  <a:defRPr/>
                </a:pPr>
                <a:endParaRPr lang="en-US" sz="3600">
                  <a:latin typeface="Tahoma" pitchFamily="32" charset="0"/>
                  <a:cs typeface="Times New Roman" pitchFamily="16" charset="0"/>
                </a:endParaRPr>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defRPr/>
                </a:pPr>
                <a:endParaRPr lang="en-US" sz="3600">
                  <a:latin typeface="Tahoma" pitchFamily="32" charset="0"/>
                  <a:cs typeface="Times New Roman" pitchFamily="16" charset="0"/>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defRPr/>
              </a:pPr>
              <a:endParaRPr lang="en-US" sz="3600">
                <a:latin typeface="Tahoma" pitchFamily="32" charset="0"/>
                <a:cs typeface="Times New Roman" pitchFamily="16" charset="0"/>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headEnd/>
              <a:tailEnd/>
            </a:ln>
            <a:effectLst/>
          </p:spPr>
          <p:txBody>
            <a:bodyPr wrap="none" anchor="ctr"/>
            <a:lstStyle/>
            <a:p>
              <a:pPr>
                <a:defRPr/>
              </a:pPr>
              <a:endParaRPr lang="en-US" sz="3600">
                <a:latin typeface="Tahoma" pitchFamily="32" charset="0"/>
                <a:cs typeface="Times New Roman" pitchFamily="16" charset="0"/>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defRPr/>
              </a:pPr>
              <a:endParaRPr lang="en-US" sz="3600">
                <a:latin typeface="Tahoma" pitchFamily="32" charset="0"/>
                <a:cs typeface="Times New Roman" pitchFamily="16" charset="0"/>
              </a:endParaRPr>
            </a:p>
          </p:txBody>
        </p:sp>
      </p:grpSp>
      <p:sp>
        <p:nvSpPr>
          <p:cNvPr id="4108" name="Rectangle 12"/>
          <p:cNvSpPr>
            <a:spLocks noGrp="1" noChangeArrowheads="1"/>
          </p:cNvSpPr>
          <p:nvPr>
            <p:ph type="ctrTitle"/>
          </p:nvPr>
        </p:nvSpPr>
        <p:spPr>
          <a:xfrm>
            <a:off x="1320800" y="1828800"/>
            <a:ext cx="10363200" cy="1143000"/>
          </a:xfrm>
        </p:spPr>
        <p:txBody>
          <a:bodyPr/>
          <a:lstStyle>
            <a:lvl1pPr>
              <a:defRPr/>
            </a:lvl1pPr>
          </a:lstStyle>
          <a:p>
            <a:r>
              <a:rPr lang="en-US"/>
              <a:t>Click to edit Master title style</a:t>
            </a:r>
          </a:p>
        </p:txBody>
      </p:sp>
      <p:sp>
        <p:nvSpPr>
          <p:cNvPr id="4109" name="Rectangle 13"/>
          <p:cNvSpPr>
            <a:spLocks noGrp="1" noChangeArrowheads="1"/>
          </p:cNvSpPr>
          <p:nvPr>
            <p:ph type="subTitle" idx="1"/>
          </p:nvPr>
        </p:nvSpPr>
        <p:spPr>
          <a:xfrm>
            <a:off x="1828800" y="3886200"/>
            <a:ext cx="8534400" cy="1752600"/>
          </a:xfrm>
        </p:spPr>
        <p:txBody>
          <a:bodyPr/>
          <a:lstStyle>
            <a:lvl1pPr marL="0" indent="0" algn="ctr">
              <a:buFont typeface="Wingdings" charset="2"/>
              <a:buNone/>
              <a:defRPr/>
            </a:lvl1pPr>
          </a:lstStyle>
          <a:p>
            <a:r>
              <a:rPr lang="en-US"/>
              <a:t>Click to edit Master subtitle style</a:t>
            </a:r>
          </a:p>
        </p:txBody>
      </p:sp>
      <p:sp>
        <p:nvSpPr>
          <p:cNvPr id="14" name="Rectangle 14"/>
          <p:cNvSpPr>
            <a:spLocks noGrp="1" noChangeArrowheads="1"/>
          </p:cNvSpPr>
          <p:nvPr>
            <p:ph type="dt" sz="half" idx="10"/>
          </p:nvPr>
        </p:nvSpPr>
        <p:spPr>
          <a:xfrm>
            <a:off x="1320800" y="6248400"/>
            <a:ext cx="2540000" cy="457200"/>
          </a:xfrm>
        </p:spPr>
        <p:txBody>
          <a:bodyPr/>
          <a:lstStyle>
            <a:lvl1pPr>
              <a:defRPr>
                <a:solidFill>
                  <a:schemeClr val="bg2"/>
                </a:solidFill>
              </a:defRPr>
            </a:lvl1pPr>
          </a:lstStyle>
          <a:p>
            <a:pPr>
              <a:defRPr/>
            </a:pPr>
            <a:endParaRPr lang="en-US"/>
          </a:p>
        </p:txBody>
      </p:sp>
      <p:sp>
        <p:nvSpPr>
          <p:cNvPr id="15" name="Rectangle 15"/>
          <p:cNvSpPr>
            <a:spLocks noGrp="1" noChangeArrowheads="1"/>
          </p:cNvSpPr>
          <p:nvPr>
            <p:ph type="ftr" sz="quarter" idx="11"/>
          </p:nvPr>
        </p:nvSpPr>
        <p:spPr>
          <a:xfrm>
            <a:off x="4572000" y="6248400"/>
            <a:ext cx="3860800" cy="457200"/>
          </a:xfrm>
        </p:spPr>
        <p:txBody>
          <a:bodyPr/>
          <a:lstStyle>
            <a:lvl1pPr>
              <a:defRPr>
                <a:solidFill>
                  <a:schemeClr val="bg2"/>
                </a:solidFill>
              </a:defRPr>
            </a:lvl1pPr>
          </a:lstStyle>
          <a:p>
            <a:pPr>
              <a:defRPr/>
            </a:pPr>
            <a:r>
              <a:rPr lang="en-US"/>
              <a:t>Python Programming, 4/e</a:t>
            </a:r>
          </a:p>
        </p:txBody>
      </p:sp>
      <p:sp>
        <p:nvSpPr>
          <p:cNvPr id="16" name="Rectangle 16"/>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A8BB4D0B-4D6C-4506-A631-73223954411A}" type="slidenum">
              <a:rPr lang="en-US" altLang="en-US"/>
              <a:pPr/>
              <a:t>‹#›</a:t>
            </a:fld>
            <a:endParaRPr lang="en-US" altLang="en-US"/>
          </a:p>
        </p:txBody>
      </p:sp>
    </p:spTree>
    <p:extLst>
      <p:ext uri="{BB962C8B-B14F-4D97-AF65-F5344CB8AC3E}">
        <p14:creationId xmlns:p14="http://schemas.microsoft.com/office/powerpoint/2010/main" val="3376895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E47B3CDB-955D-46F5-9261-6B74F199DD70}" type="slidenum">
              <a:rPr lang="en-US" altLang="en-US"/>
              <a:pPr/>
              <a:t>‹#›</a:t>
            </a:fld>
            <a:endParaRPr lang="en-US" altLang="en-US"/>
          </a:p>
        </p:txBody>
      </p:sp>
    </p:spTree>
    <p:extLst>
      <p:ext uri="{BB962C8B-B14F-4D97-AF65-F5344CB8AC3E}">
        <p14:creationId xmlns:p14="http://schemas.microsoft.com/office/powerpoint/2010/main" val="1595711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617539"/>
            <a:ext cx="2601384" cy="551497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34584" y="617539"/>
            <a:ext cx="7600949" cy="5514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F0C0214A-351D-4C6C-BB97-B40AA83ACF79}" type="slidenum">
              <a:rPr lang="en-US" altLang="en-US"/>
              <a:pPr/>
              <a:t>‹#›</a:t>
            </a:fld>
            <a:endParaRPr lang="en-US" altLang="en-US"/>
          </a:p>
        </p:txBody>
      </p:sp>
    </p:spTree>
    <p:extLst>
      <p:ext uri="{BB962C8B-B14F-4D97-AF65-F5344CB8AC3E}">
        <p14:creationId xmlns:p14="http://schemas.microsoft.com/office/powerpoint/2010/main" val="1806021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49521798-B79D-4BEB-9EFC-0D8723E42843}" type="slidenum">
              <a:rPr lang="en-US" altLang="en-US"/>
              <a:pPr/>
              <a:t>‹#›</a:t>
            </a:fld>
            <a:endParaRPr lang="en-US" altLang="en-US"/>
          </a:p>
        </p:txBody>
      </p:sp>
    </p:spTree>
    <p:extLst>
      <p:ext uri="{BB962C8B-B14F-4D97-AF65-F5344CB8AC3E}">
        <p14:creationId xmlns:p14="http://schemas.microsoft.com/office/powerpoint/2010/main" val="2479100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6" name="Rectangle 13"/>
          <p:cNvSpPr>
            <a:spLocks noGrp="1" noChangeArrowheads="1"/>
          </p:cNvSpPr>
          <p:nvPr>
            <p:ph type="sldNum" sz="quarter" idx="12"/>
          </p:nvPr>
        </p:nvSpPr>
        <p:spPr>
          <a:ln/>
        </p:spPr>
        <p:txBody>
          <a:bodyPr/>
          <a:lstStyle>
            <a:lvl1pPr>
              <a:defRPr/>
            </a:lvl1pPr>
          </a:lstStyle>
          <a:p>
            <a:fld id="{28556474-BEF8-4938-A247-B11F263002DD}" type="slidenum">
              <a:rPr lang="en-US" altLang="en-US"/>
              <a:pPr/>
              <a:t>‹#›</a:t>
            </a:fld>
            <a:endParaRPr lang="en-US" altLang="en-US"/>
          </a:p>
        </p:txBody>
      </p:sp>
    </p:spTree>
    <p:extLst>
      <p:ext uri="{BB962C8B-B14F-4D97-AF65-F5344CB8AC3E}">
        <p14:creationId xmlns:p14="http://schemas.microsoft.com/office/powerpoint/2010/main" val="88447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769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860117" y="2017713"/>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D0D51BEC-8AF8-43E5-B441-AEC2176A92EA}" type="slidenum">
              <a:rPr lang="en-US" altLang="en-US"/>
              <a:pPr/>
              <a:t>‹#›</a:t>
            </a:fld>
            <a:endParaRPr lang="en-US" altLang="en-US"/>
          </a:p>
        </p:txBody>
      </p:sp>
    </p:spTree>
    <p:extLst>
      <p:ext uri="{BB962C8B-B14F-4D97-AF65-F5344CB8AC3E}">
        <p14:creationId xmlns:p14="http://schemas.microsoft.com/office/powerpoint/2010/main" val="37467233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9" name="Rectangle 13"/>
          <p:cNvSpPr>
            <a:spLocks noGrp="1" noChangeArrowheads="1"/>
          </p:cNvSpPr>
          <p:nvPr>
            <p:ph type="sldNum" sz="quarter" idx="12"/>
          </p:nvPr>
        </p:nvSpPr>
        <p:spPr>
          <a:ln/>
        </p:spPr>
        <p:txBody>
          <a:bodyPr/>
          <a:lstStyle>
            <a:lvl1pPr>
              <a:defRPr/>
            </a:lvl1pPr>
          </a:lstStyle>
          <a:p>
            <a:fld id="{522E58DA-C963-4A63-B82E-F530CF19CC87}" type="slidenum">
              <a:rPr lang="en-US" altLang="en-US"/>
              <a:pPr/>
              <a:t>‹#›</a:t>
            </a:fld>
            <a:endParaRPr lang="en-US" altLang="en-US"/>
          </a:p>
        </p:txBody>
      </p:sp>
    </p:spTree>
    <p:extLst>
      <p:ext uri="{BB962C8B-B14F-4D97-AF65-F5344CB8AC3E}">
        <p14:creationId xmlns:p14="http://schemas.microsoft.com/office/powerpoint/2010/main" val="1463623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5" name="Rectangle 13"/>
          <p:cNvSpPr>
            <a:spLocks noGrp="1" noChangeArrowheads="1"/>
          </p:cNvSpPr>
          <p:nvPr>
            <p:ph type="sldNum" sz="quarter" idx="12"/>
          </p:nvPr>
        </p:nvSpPr>
        <p:spPr>
          <a:ln/>
        </p:spPr>
        <p:txBody>
          <a:bodyPr/>
          <a:lstStyle>
            <a:lvl1pPr>
              <a:defRPr/>
            </a:lvl1pPr>
          </a:lstStyle>
          <a:p>
            <a:fld id="{98957AF2-F374-40E9-9843-2C72256BF6C3}" type="slidenum">
              <a:rPr lang="en-US" altLang="en-US"/>
              <a:pPr/>
              <a:t>‹#›</a:t>
            </a:fld>
            <a:endParaRPr lang="en-US" altLang="en-US"/>
          </a:p>
        </p:txBody>
      </p:sp>
    </p:spTree>
    <p:extLst>
      <p:ext uri="{BB962C8B-B14F-4D97-AF65-F5344CB8AC3E}">
        <p14:creationId xmlns:p14="http://schemas.microsoft.com/office/powerpoint/2010/main" val="30374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4" name="Rectangle 13"/>
          <p:cNvSpPr>
            <a:spLocks noGrp="1" noChangeArrowheads="1"/>
          </p:cNvSpPr>
          <p:nvPr>
            <p:ph type="sldNum" sz="quarter" idx="12"/>
          </p:nvPr>
        </p:nvSpPr>
        <p:spPr>
          <a:ln/>
        </p:spPr>
        <p:txBody>
          <a:bodyPr/>
          <a:lstStyle>
            <a:lvl1pPr>
              <a:defRPr/>
            </a:lvl1pPr>
          </a:lstStyle>
          <a:p>
            <a:fld id="{DB632B24-18AF-4AEE-94D3-2E07BB2C0499}" type="slidenum">
              <a:rPr lang="en-US" altLang="en-US"/>
              <a:pPr/>
              <a:t>‹#›</a:t>
            </a:fld>
            <a:endParaRPr lang="en-US" altLang="en-US"/>
          </a:p>
        </p:txBody>
      </p:sp>
    </p:spTree>
    <p:extLst>
      <p:ext uri="{BB962C8B-B14F-4D97-AF65-F5344CB8AC3E}">
        <p14:creationId xmlns:p14="http://schemas.microsoft.com/office/powerpoint/2010/main" val="93438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EA40FCFC-9309-4AE8-ACFF-E2E784CA51BA}" type="slidenum">
              <a:rPr lang="en-US" altLang="en-US"/>
              <a:pPr/>
              <a:t>‹#›</a:t>
            </a:fld>
            <a:endParaRPr lang="en-US" altLang="en-US"/>
          </a:p>
        </p:txBody>
      </p:sp>
    </p:spTree>
    <p:extLst>
      <p:ext uri="{BB962C8B-B14F-4D97-AF65-F5344CB8AC3E}">
        <p14:creationId xmlns:p14="http://schemas.microsoft.com/office/powerpoint/2010/main" val="430710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t>Python Programming, 4/e</a:t>
            </a:r>
          </a:p>
        </p:txBody>
      </p:sp>
      <p:sp>
        <p:nvSpPr>
          <p:cNvPr id="7" name="Rectangle 13"/>
          <p:cNvSpPr>
            <a:spLocks noGrp="1" noChangeArrowheads="1"/>
          </p:cNvSpPr>
          <p:nvPr>
            <p:ph type="sldNum" sz="quarter" idx="12"/>
          </p:nvPr>
        </p:nvSpPr>
        <p:spPr>
          <a:ln/>
        </p:spPr>
        <p:txBody>
          <a:bodyPr/>
          <a:lstStyle>
            <a:lvl1pPr>
              <a:defRPr/>
            </a:lvl1pPr>
          </a:lstStyle>
          <a:p>
            <a:fld id="{CD1DD4B1-5C10-46E8-A463-7DE4BC957292}" type="slidenum">
              <a:rPr lang="en-US" altLang="en-US"/>
              <a:pPr/>
              <a:t>‹#›</a:t>
            </a:fld>
            <a:endParaRPr lang="en-US" altLang="en-US"/>
          </a:p>
        </p:txBody>
      </p:sp>
    </p:spTree>
    <p:extLst>
      <p:ext uri="{BB962C8B-B14F-4D97-AF65-F5344CB8AC3E}">
        <p14:creationId xmlns:p14="http://schemas.microsoft.com/office/powerpoint/2010/main" val="3356846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ltGray">
          <a:xfrm>
            <a:off x="556684" y="1098551"/>
            <a:ext cx="584200" cy="474663"/>
          </a:xfrm>
          <a:prstGeom prst="rect">
            <a:avLst/>
          </a:prstGeom>
          <a:solidFill>
            <a:schemeClr val="accent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5"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6" name="Rectangle 4"/>
          <p:cNvSpPr>
            <a:spLocks noChangeArrowheads="1"/>
          </p:cNvSpPr>
          <p:nvPr/>
        </p:nvSpPr>
        <p:spPr bwMode="ltGray">
          <a:xfrm>
            <a:off x="721785" y="1520826"/>
            <a:ext cx="563033" cy="474663"/>
          </a:xfrm>
          <a:prstGeom prst="rect">
            <a:avLst/>
          </a:prstGeom>
          <a:solidFill>
            <a:schemeClr val="folHlink"/>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7"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8"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79" name="Rectangle 7"/>
          <p:cNvSpPr>
            <a:spLocks noChangeArrowheads="1"/>
          </p:cNvSpPr>
          <p:nvPr/>
        </p:nvSpPr>
        <p:spPr bwMode="gray">
          <a:xfrm>
            <a:off x="1016000" y="990601"/>
            <a:ext cx="42333" cy="1052513"/>
          </a:xfrm>
          <a:prstGeom prst="rect">
            <a:avLst/>
          </a:prstGeom>
          <a:solidFill>
            <a:schemeClr val="bg2"/>
          </a:soli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3080"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pPr algn="ctr">
              <a:defRPr/>
            </a:pPr>
            <a:endParaRPr kumimoji="1" lang="en-US" sz="2400">
              <a:latin typeface="Tahoma" pitchFamily="32" charset="0"/>
              <a:cs typeface="Times New Roman" pitchFamily="16" charset="0"/>
            </a:endParaRPr>
          </a:p>
        </p:txBody>
      </p:sp>
      <p:sp>
        <p:nvSpPr>
          <p:cNvPr id="1033" name="Rectangle 9"/>
          <p:cNvSpPr>
            <a:spLocks noGrp="1" noChangeArrowheads="1"/>
          </p:cNvSpPr>
          <p:nvPr>
            <p:ph type="title"/>
          </p:nvPr>
        </p:nvSpPr>
        <p:spPr bwMode="auto">
          <a:xfrm>
            <a:off x="1534585" y="617538"/>
            <a:ext cx="10390716"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576917" y="2017713"/>
            <a:ext cx="10363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3083" name="Rectangle 11"/>
          <p:cNvSpPr>
            <a:spLocks noGrp="1" noChangeArrowheads="1"/>
          </p:cNvSpPr>
          <p:nvPr>
            <p:ph type="dt" sz="half" idx="2"/>
          </p:nvPr>
        </p:nvSpPr>
        <p:spPr bwMode="auto">
          <a:xfrm>
            <a:off x="12192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Tahoma" pitchFamily="32" charset="0"/>
                <a:cs typeface="Times New Roman" pitchFamily="16" charset="0"/>
              </a:defRPr>
            </a:lvl1pPr>
          </a:lstStyle>
          <a:p>
            <a:pPr>
              <a:defRPr/>
            </a:pPr>
            <a:endParaRPr lang="en-US"/>
          </a:p>
        </p:txBody>
      </p:sp>
      <p:sp>
        <p:nvSpPr>
          <p:cNvPr id="3084" name="Rectangle 12"/>
          <p:cNvSpPr>
            <a:spLocks noGrp="1" noChangeArrowheads="1"/>
          </p:cNvSpPr>
          <p:nvPr>
            <p:ph type="ftr" sz="quarter" idx="3"/>
          </p:nvPr>
        </p:nvSpPr>
        <p:spPr bwMode="auto">
          <a:xfrm>
            <a:off x="4470400" y="63246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2" charset="0"/>
                <a:cs typeface="Times New Roman" pitchFamily="16" charset="0"/>
              </a:defRPr>
            </a:lvl1pPr>
          </a:lstStyle>
          <a:p>
            <a:pPr>
              <a:defRPr/>
            </a:pPr>
            <a:r>
              <a:rPr lang="en-US"/>
              <a:t>Python Programming, 4/e</a:t>
            </a:r>
          </a:p>
        </p:txBody>
      </p:sp>
      <p:sp>
        <p:nvSpPr>
          <p:cNvPr id="3085" name="Rectangle 13"/>
          <p:cNvSpPr>
            <a:spLocks noGrp="1" noChangeArrowheads="1"/>
          </p:cNvSpPr>
          <p:nvPr>
            <p:ph type="sldNum" sz="quarter" idx="4"/>
          </p:nvPr>
        </p:nvSpPr>
        <p:spPr bwMode="auto">
          <a:xfrm>
            <a:off x="9042400" y="6324600"/>
            <a:ext cx="2540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D62A15CD-4CD2-4A5C-9596-8E8E47BE6C72}"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2" charset="0"/>
          <a:cs typeface="Times New Roman" pitchFamily="16" charset="0"/>
        </a:defRPr>
      </a:lvl2pPr>
      <a:lvl3pPr algn="l" rtl="0" eaLnBrk="0" fontAlgn="base" hangingPunct="0">
        <a:spcBef>
          <a:spcPct val="0"/>
        </a:spcBef>
        <a:spcAft>
          <a:spcPct val="0"/>
        </a:spcAft>
        <a:defRPr sz="4400">
          <a:solidFill>
            <a:schemeClr val="tx2"/>
          </a:solidFill>
          <a:latin typeface="Tahoma" pitchFamily="32" charset="0"/>
          <a:cs typeface="Times New Roman" pitchFamily="16" charset="0"/>
        </a:defRPr>
      </a:lvl3pPr>
      <a:lvl4pPr algn="l" rtl="0" eaLnBrk="0" fontAlgn="base" hangingPunct="0">
        <a:spcBef>
          <a:spcPct val="0"/>
        </a:spcBef>
        <a:spcAft>
          <a:spcPct val="0"/>
        </a:spcAft>
        <a:defRPr sz="4400">
          <a:solidFill>
            <a:schemeClr val="tx2"/>
          </a:solidFill>
          <a:latin typeface="Tahoma" pitchFamily="32" charset="0"/>
          <a:cs typeface="Times New Roman" pitchFamily="16" charset="0"/>
        </a:defRPr>
      </a:lvl4pPr>
      <a:lvl5pPr algn="l" rtl="0" eaLnBrk="0" fontAlgn="base" hangingPunct="0">
        <a:spcBef>
          <a:spcPct val="0"/>
        </a:spcBef>
        <a:spcAft>
          <a:spcPct val="0"/>
        </a:spcAft>
        <a:defRPr sz="4400">
          <a:solidFill>
            <a:schemeClr val="tx2"/>
          </a:solidFill>
          <a:latin typeface="Tahoma" pitchFamily="32" charset="0"/>
          <a:cs typeface="Times New Roman" pitchFamily="16" charset="0"/>
        </a:defRPr>
      </a:lvl5pPr>
      <a:lvl6pPr marL="457200" algn="l" rtl="0" fontAlgn="base">
        <a:spcBef>
          <a:spcPct val="0"/>
        </a:spcBef>
        <a:spcAft>
          <a:spcPct val="0"/>
        </a:spcAft>
        <a:defRPr sz="4400">
          <a:solidFill>
            <a:schemeClr val="tx2"/>
          </a:solidFill>
          <a:latin typeface="Tahoma" pitchFamily="32" charset="0"/>
          <a:cs typeface="Times New Roman" pitchFamily="16" charset="0"/>
        </a:defRPr>
      </a:lvl6pPr>
      <a:lvl7pPr marL="914400" algn="l" rtl="0" fontAlgn="base">
        <a:spcBef>
          <a:spcPct val="0"/>
        </a:spcBef>
        <a:spcAft>
          <a:spcPct val="0"/>
        </a:spcAft>
        <a:defRPr sz="4400">
          <a:solidFill>
            <a:schemeClr val="tx2"/>
          </a:solidFill>
          <a:latin typeface="Tahoma" pitchFamily="32" charset="0"/>
          <a:cs typeface="Times New Roman" pitchFamily="16" charset="0"/>
        </a:defRPr>
      </a:lvl7pPr>
      <a:lvl8pPr marL="1371600" algn="l" rtl="0" fontAlgn="base">
        <a:spcBef>
          <a:spcPct val="0"/>
        </a:spcBef>
        <a:spcAft>
          <a:spcPct val="0"/>
        </a:spcAft>
        <a:defRPr sz="4400">
          <a:solidFill>
            <a:schemeClr val="tx2"/>
          </a:solidFill>
          <a:latin typeface="Tahoma" pitchFamily="32" charset="0"/>
          <a:cs typeface="Times New Roman" pitchFamily="16" charset="0"/>
        </a:defRPr>
      </a:lvl8pPr>
      <a:lvl9pPr marL="1828800" algn="l" rtl="0" fontAlgn="base">
        <a:spcBef>
          <a:spcPct val="0"/>
        </a:spcBef>
        <a:spcAft>
          <a:spcPct val="0"/>
        </a:spcAft>
        <a:defRPr sz="4400">
          <a:solidFill>
            <a:schemeClr val="tx2"/>
          </a:solidFill>
          <a:latin typeface="Tahoma" pitchFamily="32" charset="0"/>
          <a:cs typeface="Times New Roman" pitchFamily="16"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cs typeface="+mn-cs"/>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cs typeface="+mn-cs"/>
        </a:defRPr>
      </a:lvl5pPr>
      <a:lvl6pPr marL="25146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6pPr>
      <a:lvl7pPr marL="29718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7pPr>
      <a:lvl8pPr marL="34290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8pPr>
      <a:lvl9pPr marL="3886200" indent="-228600" algn="l" rtl="0" fontAlgn="base">
        <a:spcBef>
          <a:spcPct val="20000"/>
        </a:spcBef>
        <a:spcAft>
          <a:spcPct val="0"/>
        </a:spcAft>
        <a:buClr>
          <a:schemeClr val="accent1"/>
        </a:buClr>
        <a:buSzPct val="50000"/>
        <a:buFont typeface="Wingdings" charset="2"/>
        <a:buChar char="n"/>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solidFill>
                  <a:schemeClr val="bg2"/>
                </a:solidFill>
              </a:rPr>
              <a:t>Python Programming, 4/e</a:t>
            </a:r>
          </a:p>
        </p:txBody>
      </p:sp>
      <p:sp>
        <p:nvSpPr>
          <p:cNvPr id="3075" name="Rectangle 1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4A89A8B-B94C-4095-9544-B2698C85C6D7}" type="slidenum">
              <a:rPr lang="en-US" altLang="en-US" sz="1400">
                <a:solidFill>
                  <a:schemeClr val="bg2"/>
                </a:solidFill>
              </a:rPr>
              <a:pPr eaLnBrk="1" hangingPunct="1"/>
              <a:t>1</a:t>
            </a:fld>
            <a:endParaRPr lang="en-US" altLang="en-US" sz="1400">
              <a:solidFill>
                <a:schemeClr val="bg2"/>
              </a:solidFill>
            </a:endParaRPr>
          </a:p>
        </p:txBody>
      </p:sp>
      <p:sp>
        <p:nvSpPr>
          <p:cNvPr id="3076" name="Rectangle 2"/>
          <p:cNvSpPr>
            <a:spLocks noGrp="1" noChangeArrowheads="1"/>
          </p:cNvSpPr>
          <p:nvPr>
            <p:ph type="ctrTitle"/>
          </p:nvPr>
        </p:nvSpPr>
        <p:spPr/>
        <p:txBody>
          <a:bodyPr/>
          <a:lstStyle/>
          <a:p>
            <a:pPr eaLnBrk="1" hangingPunct="1"/>
            <a:r>
              <a:rPr lang="en-US" altLang="en-US"/>
              <a:t>Python Programming:</a:t>
            </a:r>
            <a:br>
              <a:rPr lang="en-US" altLang="en-US"/>
            </a:br>
            <a:r>
              <a:rPr lang="en-US" altLang="en-US"/>
              <a:t>An Introduction to</a:t>
            </a:r>
            <a:br>
              <a:rPr lang="en-US" altLang="en-US"/>
            </a:br>
            <a:r>
              <a:rPr lang="en-US" altLang="en-US"/>
              <a:t> Computer Science</a:t>
            </a:r>
          </a:p>
        </p:txBody>
      </p:sp>
      <p:sp>
        <p:nvSpPr>
          <p:cNvPr id="3077" name="Rectangle 3"/>
          <p:cNvSpPr>
            <a:spLocks noGrp="1" noChangeArrowheads="1"/>
          </p:cNvSpPr>
          <p:nvPr>
            <p:ph type="subTitle" idx="1"/>
          </p:nvPr>
        </p:nvSpPr>
        <p:spPr/>
        <p:txBody>
          <a:bodyPr/>
          <a:lstStyle/>
          <a:p>
            <a:pPr eaLnBrk="1" hangingPunct="1">
              <a:buFont typeface="Wingdings" panose="05000000000000000000" pitchFamily="2" charset="2"/>
              <a:buNone/>
            </a:pPr>
            <a:r>
              <a:rPr lang="en-US" altLang="en-US" dirty="0"/>
              <a:t>Chapter 5</a:t>
            </a:r>
          </a:p>
          <a:p>
            <a:pPr eaLnBrk="1" hangingPunct="1">
              <a:buFont typeface="Wingdings" panose="05000000000000000000" pitchFamily="2" charset="2"/>
              <a:buNone/>
            </a:pPr>
            <a:r>
              <a:rPr lang="en-US" altLang="en-US" dirty="0"/>
              <a:t>Defining Functions</a:t>
            </a:r>
          </a:p>
        </p:txBody>
      </p:sp>
      <p:pic>
        <p:nvPicPr>
          <p:cNvPr id="3" name="Picture 2" descr="A book cover of a book&#10;&#10;Description automatically generated">
            <a:extLst>
              <a:ext uri="{FF2B5EF4-FFF2-40B4-BE49-F238E27FC236}">
                <a16:creationId xmlns:a16="http://schemas.microsoft.com/office/drawing/2014/main" id="{889084B6-B672-CA51-3324-F961893AF3D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44000" y="800100"/>
            <a:ext cx="1635711" cy="20574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pPr eaLnBrk="1" hangingPunct="1"/>
            <a:r>
              <a:rPr lang="en-US" altLang="en-US"/>
              <a:t>Functions, Informally</a:t>
            </a:r>
          </a:p>
        </p:txBody>
      </p:sp>
      <p:sp>
        <p:nvSpPr>
          <p:cNvPr id="16387" name="Rectangle 3"/>
          <p:cNvSpPr>
            <a:spLocks noGrp="1" noChangeArrowheads="1"/>
          </p:cNvSpPr>
          <p:nvPr>
            <p:ph sz="half" idx="1"/>
          </p:nvPr>
        </p:nvSpPr>
        <p:spPr>
          <a:xfrm>
            <a:off x="0" y="2017713"/>
            <a:ext cx="6934199" cy="4114800"/>
          </a:xfrm>
        </p:spPr>
        <p:txBody>
          <a:bodyPr/>
          <a:lstStyle/>
          <a:p>
            <a:pPr eaLnBrk="1" hangingPunct="1"/>
            <a:r>
              <a:rPr lang="en-US" altLang="en-US" dirty="0"/>
              <a:t>The new program –</a:t>
            </a:r>
            <a:r>
              <a:rPr lang="en-US" altLang="en-US" sz="1600" dirty="0">
                <a:latin typeface="Courier New" panose="02070309020205020404" pitchFamily="49" charset="0"/>
              </a:rPr>
              <a:t> </a:t>
            </a:r>
            <a:br>
              <a:rPr lang="en-US" altLang="en-US" sz="1600" dirty="0">
                <a:latin typeface="Courier New" panose="02070309020205020404" pitchFamily="49" charset="0"/>
              </a:rPr>
            </a:br>
            <a:r>
              <a:rPr lang="en-US" altLang="en-US" sz="2000" dirty="0">
                <a:latin typeface="Courier New" panose="02070309020205020404" pitchFamily="49" charset="0"/>
              </a:rPr>
              <a:t>def happy():</a:t>
            </a:r>
            <a:br>
              <a:rPr lang="en-US" altLang="en-US" sz="2000" dirty="0">
                <a:latin typeface="Courier New" panose="02070309020205020404" pitchFamily="49" charset="0"/>
              </a:rPr>
            </a:br>
            <a:r>
              <a:rPr lang="en-US" altLang="en-US" sz="2000" dirty="0">
                <a:latin typeface="Courier New" panose="02070309020205020404" pitchFamily="49" charset="0"/>
              </a:rPr>
              <a:t>    print("Happy birthday to you!")</a:t>
            </a:r>
            <a:br>
              <a:rPr lang="en-US" altLang="en-US" sz="2000" dirty="0">
                <a:latin typeface="Courier New" panose="02070309020205020404" pitchFamily="49" charset="0"/>
              </a:rPr>
            </a:br>
            <a:endParaRPr lang="en-US" altLang="en-US" sz="1000" dirty="0">
              <a:latin typeface="Courier New" panose="02070309020205020404" pitchFamily="49" charset="0"/>
            </a:endParaRPr>
          </a:p>
          <a:p>
            <a:pPr marL="0" indent="0" eaLnBrk="1" hangingPunct="1">
              <a:buNone/>
            </a:pPr>
            <a:r>
              <a:rPr lang="en-US" altLang="en-US" sz="1000" dirty="0">
                <a:latin typeface="Courier New" panose="02070309020205020404" pitchFamily="49" charset="0"/>
              </a:rPr>
              <a:t>     </a:t>
            </a:r>
            <a:r>
              <a:rPr lang="en-US" altLang="en-US" sz="2000" dirty="0">
                <a:latin typeface="Courier New" panose="02070309020205020404" pitchFamily="49" charset="0"/>
              </a:rPr>
              <a:t>def </a:t>
            </a:r>
            <a:r>
              <a:rPr lang="en-US" altLang="en-US" sz="2000" dirty="0" err="1">
                <a:latin typeface="Courier New" panose="02070309020205020404" pitchFamily="49" charset="0"/>
              </a:rPr>
              <a:t>singFred</a:t>
            </a:r>
            <a:r>
              <a:rPr lang="en-US" altLang="en-US" sz="2000" dirty="0">
                <a:latin typeface="Courier New" panose="02070309020205020404" pitchFamily="49" charset="0"/>
              </a:rPr>
              <a:t>():</a:t>
            </a:r>
            <a:br>
              <a:rPr lang="en-US" altLang="en-US" sz="2000" dirty="0">
                <a:latin typeface="Courier New" panose="02070309020205020404" pitchFamily="49" charset="0"/>
              </a:rPr>
            </a:br>
            <a:r>
              <a:rPr lang="en-US" altLang="en-US" sz="2000" dirty="0">
                <a:latin typeface="Courier New" panose="02070309020205020404" pitchFamily="49" charset="0"/>
              </a:rPr>
              <a:t>    happy()</a:t>
            </a:r>
            <a:br>
              <a:rPr lang="en-US" altLang="en-US" sz="2000" dirty="0">
                <a:latin typeface="Courier New" panose="02070309020205020404" pitchFamily="49" charset="0"/>
              </a:rPr>
            </a:br>
            <a:r>
              <a:rPr lang="en-US" altLang="en-US" sz="2000" dirty="0">
                <a:latin typeface="Courier New" panose="02070309020205020404" pitchFamily="49" charset="0"/>
              </a:rPr>
              <a:t>    happy()</a:t>
            </a:r>
            <a:br>
              <a:rPr lang="en-US" altLang="en-US" sz="2000" dirty="0">
                <a:latin typeface="Courier New" panose="02070309020205020404" pitchFamily="49" charset="0"/>
              </a:rPr>
            </a:br>
            <a:r>
              <a:rPr lang="en-US" altLang="en-US" sz="2000" dirty="0">
                <a:latin typeface="Courier New" panose="02070309020205020404" pitchFamily="49" charset="0"/>
              </a:rPr>
              <a:t>    print("Happy birthday, dear Fred...")</a:t>
            </a:r>
            <a:br>
              <a:rPr lang="en-US" altLang="en-US" sz="2000" dirty="0">
                <a:latin typeface="Courier New" panose="02070309020205020404" pitchFamily="49" charset="0"/>
              </a:rPr>
            </a:br>
            <a:r>
              <a:rPr lang="en-US" altLang="en-US" sz="2000" dirty="0">
                <a:latin typeface="Courier New" panose="02070309020205020404" pitchFamily="49" charset="0"/>
              </a:rPr>
              <a:t>    happy()</a:t>
            </a:r>
          </a:p>
        </p:txBody>
      </p:sp>
      <p:sp>
        <p:nvSpPr>
          <p:cNvPr id="2" name="Content Placeholder 1">
            <a:extLst>
              <a:ext uri="{FF2B5EF4-FFF2-40B4-BE49-F238E27FC236}">
                <a16:creationId xmlns:a16="http://schemas.microsoft.com/office/drawing/2014/main" id="{855BB1D7-F7D1-B256-6DC4-5B6579239E09}"/>
              </a:ext>
            </a:extLst>
          </p:cNvPr>
          <p:cNvSpPr>
            <a:spLocks noGrp="1"/>
          </p:cNvSpPr>
          <p:nvPr>
            <p:ph sz="half" idx="2"/>
          </p:nvPr>
        </p:nvSpPr>
        <p:spPr>
          <a:xfrm>
            <a:off x="6400800" y="2017713"/>
            <a:ext cx="5791199" cy="4114800"/>
          </a:xfrm>
        </p:spPr>
        <p:txBody>
          <a:bodyPr/>
          <a:lstStyle/>
          <a:p>
            <a:r>
              <a:rPr lang="en-US" altLang="en-US" dirty="0"/>
              <a:t>Gives us this output –</a:t>
            </a:r>
            <a:br>
              <a:rPr lang="en-US" altLang="en-US" dirty="0"/>
            </a:br>
            <a:r>
              <a:rPr lang="en-US" altLang="en-US" sz="2400" dirty="0">
                <a:latin typeface="Courier New" panose="02070309020205020404" pitchFamily="49" charset="0"/>
              </a:rPr>
              <a:t>&gt;&gt;&gt; </a:t>
            </a:r>
            <a:r>
              <a:rPr lang="en-US" altLang="en-US" sz="2400" dirty="0" err="1">
                <a:latin typeface="Courier New" panose="02070309020205020404" pitchFamily="49" charset="0"/>
              </a:rPr>
              <a:t>singFred</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dear Fred...</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p>
          <a:p>
            <a:endParaRPr lang="en-US" dirty="0"/>
          </a:p>
        </p:txBody>
      </p:sp>
      <p:sp>
        <p:nvSpPr>
          <p:cNvPr id="122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22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D539A46-1210-4FBF-9EB0-E619CCEC172D}" type="slidenum">
              <a:rPr lang="en-US" altLang="en-US" sz="1400"/>
              <a:pPr eaLnBrk="1" hangingPunct="1"/>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33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9ACA17F-E826-4935-B1F6-CDAF6A0EDE01}" type="slidenum">
              <a:rPr lang="en-US" altLang="en-US" sz="1400"/>
              <a:pPr eaLnBrk="1" hangingPunct="1"/>
              <a:t>11</a:t>
            </a:fld>
            <a:endParaRPr lang="en-US" altLang="en-US" sz="1400"/>
          </a:p>
        </p:txBody>
      </p:sp>
      <p:sp>
        <p:nvSpPr>
          <p:cNvPr id="13316" name="Rectangle 2"/>
          <p:cNvSpPr>
            <a:spLocks noGrp="1" noChangeArrowheads="1"/>
          </p:cNvSpPr>
          <p:nvPr>
            <p:ph type="title"/>
          </p:nvPr>
        </p:nvSpPr>
        <p:spPr/>
        <p:txBody>
          <a:bodyPr/>
          <a:lstStyle/>
          <a:p>
            <a:pPr eaLnBrk="1" hangingPunct="1"/>
            <a:r>
              <a:rPr lang="en-US" altLang="en-US"/>
              <a:t>Functions, Informally</a:t>
            </a:r>
          </a:p>
        </p:txBody>
      </p:sp>
      <p:sp>
        <p:nvSpPr>
          <p:cNvPr id="17411" name="Rectangle 3"/>
          <p:cNvSpPr>
            <a:spLocks noGrp="1" noChangeArrowheads="1"/>
          </p:cNvSpPr>
          <p:nvPr>
            <p:ph type="body" idx="1"/>
          </p:nvPr>
        </p:nvSpPr>
        <p:spPr/>
        <p:txBody>
          <a:bodyPr/>
          <a:lstStyle/>
          <a:p>
            <a:pPr eaLnBrk="1" hangingPunct="1"/>
            <a:r>
              <a:rPr lang="en-US" altLang="en-US" dirty="0"/>
              <a:t>Creating this function saved us a lot of typing!</a:t>
            </a:r>
          </a:p>
          <a:p>
            <a:pPr eaLnBrk="1" hangingPunct="1"/>
            <a:r>
              <a:rPr lang="en-US" altLang="en-US" dirty="0"/>
              <a:t>What if it</a:t>
            </a:r>
            <a:r>
              <a:rPr lang="en-US" altLang="en-US" dirty="0">
                <a:latin typeface="Times New Roman" panose="02020603050405020304" pitchFamily="18" charset="0"/>
              </a:rPr>
              <a:t>’</a:t>
            </a:r>
            <a:r>
              <a:rPr lang="en-US" altLang="en-US" dirty="0"/>
              <a:t>s Lucy</a:t>
            </a:r>
            <a:r>
              <a:rPr lang="en-US" altLang="en-US" dirty="0">
                <a:latin typeface="Times New Roman" panose="02020603050405020304" pitchFamily="18" charset="0"/>
              </a:rPr>
              <a:t>’</a:t>
            </a:r>
            <a:r>
              <a:rPr lang="en-US" altLang="en-US" dirty="0"/>
              <a:t>s birthday? We could write a new </a:t>
            </a:r>
            <a:r>
              <a:rPr lang="en-US" altLang="en-US" dirty="0" err="1"/>
              <a:t>singLucy</a:t>
            </a:r>
            <a:r>
              <a:rPr lang="en-US" altLang="en-US" dirty="0"/>
              <a:t> function!</a:t>
            </a:r>
            <a:br>
              <a:rPr lang="en-US" altLang="en-US" dirty="0"/>
            </a:b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singLucy</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happy()</a:t>
            </a:r>
            <a:br>
              <a:rPr lang="en-US" altLang="en-US" sz="2400" dirty="0">
                <a:latin typeface="Courier New" panose="02070309020205020404" pitchFamily="49" charset="0"/>
              </a:rPr>
            </a:br>
            <a:r>
              <a:rPr lang="en-US" altLang="en-US" sz="2400" dirty="0">
                <a:latin typeface="Courier New" panose="02070309020205020404" pitchFamily="49" charset="0"/>
              </a:rPr>
              <a:t>    happy()</a:t>
            </a:r>
            <a:br>
              <a:rPr lang="en-US" altLang="en-US" sz="2400" dirty="0">
                <a:latin typeface="Courier New" panose="02070309020205020404" pitchFamily="49" charset="0"/>
              </a:rPr>
            </a:br>
            <a:r>
              <a:rPr lang="en-US" altLang="en-US" sz="2400" dirty="0">
                <a:latin typeface="Courier New" panose="02070309020205020404" pitchFamily="49" charset="0"/>
              </a:rPr>
              <a:t>    print("Happy birthday, dear Lucy...")</a:t>
            </a:r>
            <a:br>
              <a:rPr lang="en-US" altLang="en-US" sz="2400" dirty="0">
                <a:latin typeface="Courier New" panose="02070309020205020404" pitchFamily="49" charset="0"/>
              </a:rPr>
            </a:br>
            <a:r>
              <a:rPr lang="en-US" altLang="en-US" sz="2400" dirty="0">
                <a:latin typeface="Courier New" panose="02070309020205020404" pitchFamily="49" charset="0"/>
              </a:rPr>
              <a:t>    happy()</a:t>
            </a:r>
            <a:endParaRPr lang="en-US" altLang="en-US" sz="1800" dirty="0">
              <a:latin typeface="Courier New" panose="02070309020205020404" pitchFamily="49"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pPr eaLnBrk="1" hangingPunct="1"/>
            <a:r>
              <a:rPr lang="en-US" altLang="en-US"/>
              <a:t>Functions, Informally</a:t>
            </a:r>
          </a:p>
        </p:txBody>
      </p:sp>
      <p:sp>
        <p:nvSpPr>
          <p:cNvPr id="18435" name="Rectangle 3"/>
          <p:cNvSpPr>
            <a:spLocks noGrp="1" noChangeArrowheads="1"/>
          </p:cNvSpPr>
          <p:nvPr>
            <p:ph sz="half" idx="1"/>
          </p:nvPr>
        </p:nvSpPr>
        <p:spPr>
          <a:xfrm>
            <a:off x="1" y="2017713"/>
            <a:ext cx="5638800" cy="4114800"/>
          </a:xfrm>
        </p:spPr>
        <p:txBody>
          <a:bodyPr/>
          <a:lstStyle/>
          <a:p>
            <a:pPr eaLnBrk="1" hangingPunct="1">
              <a:lnSpc>
                <a:spcPct val="90000"/>
              </a:lnSpc>
            </a:pPr>
            <a:r>
              <a:rPr lang="en-US" altLang="en-US" dirty="0"/>
              <a:t>We could write a main program to sing to both Lucy and Fred</a:t>
            </a:r>
            <a:br>
              <a:rPr lang="en-US" altLang="en-US" dirty="0"/>
            </a:br>
            <a:r>
              <a:rPr lang="en-US" altLang="en-US" sz="2400" dirty="0">
                <a:latin typeface="Courier New" panose="02070309020205020404" pitchFamily="49" charset="0"/>
              </a:rPr>
              <a:t>def main():</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singFred</a:t>
            </a:r>
            <a:r>
              <a:rPr lang="en-US" altLang="en-US" sz="2400" dirty="0">
                <a:latin typeface="Courier New" panose="02070309020205020404" pitchFamily="49" charset="0"/>
              </a:rPr>
              <a:t>()</a:t>
            </a:r>
            <a:br>
              <a:rPr lang="en-US" altLang="en-US" sz="2400" dirty="0">
                <a:latin typeface="Courier New" panose="02070309020205020404" pitchFamily="49" charset="0"/>
              </a:rPr>
            </a:br>
            <a:r>
              <a:rPr lang="en-US" altLang="en-US" sz="2400" dirty="0">
                <a:latin typeface="Courier New" panose="02070309020205020404" pitchFamily="49" charset="0"/>
              </a:rPr>
              <a:t>    print()</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singLucy</a:t>
            </a:r>
            <a:r>
              <a:rPr lang="en-US" altLang="en-US" sz="2400" dirty="0">
                <a:latin typeface="Courier New" panose="02070309020205020404" pitchFamily="49" charset="0"/>
              </a:rPr>
              <a:t>()</a:t>
            </a:r>
            <a:endParaRPr lang="en-US" altLang="en-US" sz="1800" dirty="0">
              <a:latin typeface="Courier New" panose="02070309020205020404" pitchFamily="49" charset="0"/>
            </a:endParaRPr>
          </a:p>
        </p:txBody>
      </p:sp>
      <p:sp>
        <p:nvSpPr>
          <p:cNvPr id="2" name="Content Placeholder 1">
            <a:extLst>
              <a:ext uri="{FF2B5EF4-FFF2-40B4-BE49-F238E27FC236}">
                <a16:creationId xmlns:a16="http://schemas.microsoft.com/office/drawing/2014/main" id="{36E6203C-4305-36AC-A615-02ED505EE179}"/>
              </a:ext>
            </a:extLst>
          </p:cNvPr>
          <p:cNvSpPr>
            <a:spLocks noGrp="1"/>
          </p:cNvSpPr>
          <p:nvPr>
            <p:ph sz="half" idx="2"/>
          </p:nvPr>
        </p:nvSpPr>
        <p:spPr>
          <a:xfrm>
            <a:off x="5410200" y="2017713"/>
            <a:ext cx="6529917" cy="4114800"/>
          </a:xfrm>
        </p:spPr>
        <p:txBody>
          <a:bodyPr/>
          <a:lstStyle/>
          <a:p>
            <a:r>
              <a:rPr lang="en-US" altLang="en-US" dirty="0"/>
              <a:t>This gives us this new output</a:t>
            </a:r>
            <a:br>
              <a:rPr lang="en-US" altLang="en-US" dirty="0"/>
            </a:br>
            <a:r>
              <a:rPr lang="en-US" altLang="en-US" sz="2400" dirty="0">
                <a:latin typeface="Courier New" panose="02070309020205020404" pitchFamily="49" charset="0"/>
              </a:rPr>
              <a:t>&gt;&gt;&gt; main()</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dear Fred..</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dear Lucy...</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p>
          <a:p>
            <a:endParaRPr lang="en-US" dirty="0"/>
          </a:p>
        </p:txBody>
      </p:sp>
      <p:sp>
        <p:nvSpPr>
          <p:cNvPr id="143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43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94A9B93-273D-42FF-97EC-51832E8123E2}" type="slidenum">
              <a:rPr lang="en-US" altLang="en-US" sz="1400"/>
              <a:pPr eaLnBrk="1" hangingPunct="1"/>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53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AB355373-2AB9-4FC8-8DA2-A496877FCD3E}" type="slidenum">
              <a:rPr lang="en-US" altLang="en-US" sz="1400"/>
              <a:pPr eaLnBrk="1" hangingPunct="1"/>
              <a:t>13</a:t>
            </a:fld>
            <a:endParaRPr lang="en-US" altLang="en-US" sz="1400"/>
          </a:p>
        </p:txBody>
      </p:sp>
      <p:sp>
        <p:nvSpPr>
          <p:cNvPr id="15364" name="Rectangle 2"/>
          <p:cNvSpPr>
            <a:spLocks noGrp="1" noChangeArrowheads="1"/>
          </p:cNvSpPr>
          <p:nvPr>
            <p:ph type="title"/>
          </p:nvPr>
        </p:nvSpPr>
        <p:spPr/>
        <p:txBody>
          <a:bodyPr/>
          <a:lstStyle/>
          <a:p>
            <a:pPr eaLnBrk="1" hangingPunct="1"/>
            <a:r>
              <a:rPr lang="en-US" altLang="en-US"/>
              <a:t>Functions, Informally</a:t>
            </a:r>
          </a:p>
        </p:txBody>
      </p:sp>
      <p:sp>
        <p:nvSpPr>
          <p:cNvPr id="19459" name="Rectangle 3"/>
          <p:cNvSpPr>
            <a:spLocks noGrp="1" noChangeArrowheads="1"/>
          </p:cNvSpPr>
          <p:nvPr>
            <p:ph type="body" idx="1"/>
          </p:nvPr>
        </p:nvSpPr>
        <p:spPr/>
        <p:txBody>
          <a:bodyPr/>
          <a:lstStyle/>
          <a:p>
            <a:pPr eaLnBrk="1" hangingPunct="1"/>
            <a:r>
              <a:rPr lang="en-US" altLang="en-US"/>
              <a:t>This is working great! But</a:t>
            </a:r>
            <a:r>
              <a:rPr lang="en-US" altLang="en-US">
                <a:latin typeface="Times New Roman" panose="02020603050405020304" pitchFamily="18" charset="0"/>
              </a:rPr>
              <a:t>…</a:t>
            </a:r>
            <a:r>
              <a:rPr lang="en-US" altLang="en-US"/>
              <a:t> there</a:t>
            </a:r>
            <a:r>
              <a:rPr lang="en-US" altLang="en-US">
                <a:latin typeface="Times New Roman" panose="02020603050405020304" pitchFamily="18" charset="0"/>
              </a:rPr>
              <a:t>’</a:t>
            </a:r>
            <a:r>
              <a:rPr lang="en-US" altLang="en-US"/>
              <a:t>s still a lot of code duplication.</a:t>
            </a:r>
          </a:p>
          <a:p>
            <a:pPr eaLnBrk="1" hangingPunct="1"/>
            <a:r>
              <a:rPr lang="en-US" altLang="en-US"/>
              <a:t>The only difference between </a:t>
            </a:r>
            <a:r>
              <a:rPr lang="en-US" altLang="en-US">
                <a:latin typeface="Courier New" panose="02070309020205020404" pitchFamily="49" charset="0"/>
              </a:rPr>
              <a:t>singFred</a:t>
            </a:r>
            <a:r>
              <a:rPr lang="en-US" altLang="en-US"/>
              <a:t> and </a:t>
            </a:r>
            <a:r>
              <a:rPr lang="en-US" altLang="en-US">
                <a:latin typeface="Courier New" panose="02070309020205020404" pitchFamily="49" charset="0"/>
              </a:rPr>
              <a:t>singLucy</a:t>
            </a:r>
            <a:r>
              <a:rPr lang="en-US" altLang="en-US"/>
              <a:t> is the name in the third </a:t>
            </a:r>
            <a:r>
              <a:rPr lang="en-US" altLang="en-US">
                <a:latin typeface="Courier New" panose="02070309020205020404" pitchFamily="49" charset="0"/>
              </a:rPr>
              <a:t>print</a:t>
            </a:r>
            <a:r>
              <a:rPr lang="en-US" altLang="en-US"/>
              <a:t> statement.</a:t>
            </a:r>
          </a:p>
          <a:p>
            <a:pPr eaLnBrk="1" hangingPunct="1"/>
            <a:r>
              <a:rPr lang="en-US" altLang="en-US"/>
              <a:t>These two routines could be collapsed together by using a </a:t>
            </a:r>
            <a:r>
              <a:rPr lang="en-US" altLang="en-US" i="1"/>
              <a:t>parameter</a:t>
            </a:r>
            <a:r>
              <a:rPr lang="en-US" altLang="en-US"/>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63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1F84CFE1-4B0A-4617-B942-E55D5356DE5E}" type="slidenum">
              <a:rPr lang="en-US" altLang="en-US" sz="1400"/>
              <a:pPr eaLnBrk="1" hangingPunct="1"/>
              <a:t>14</a:t>
            </a:fld>
            <a:endParaRPr lang="en-US" altLang="en-US" sz="1400"/>
          </a:p>
        </p:txBody>
      </p:sp>
      <p:sp>
        <p:nvSpPr>
          <p:cNvPr id="16388" name="Rectangle 2"/>
          <p:cNvSpPr>
            <a:spLocks noGrp="1" noChangeArrowheads="1"/>
          </p:cNvSpPr>
          <p:nvPr>
            <p:ph type="title"/>
          </p:nvPr>
        </p:nvSpPr>
        <p:spPr/>
        <p:txBody>
          <a:bodyPr/>
          <a:lstStyle/>
          <a:p>
            <a:pPr eaLnBrk="1" hangingPunct="1"/>
            <a:r>
              <a:rPr lang="en-US" altLang="en-US"/>
              <a:t>Functions, Informally</a:t>
            </a:r>
          </a:p>
        </p:txBody>
      </p:sp>
      <p:sp>
        <p:nvSpPr>
          <p:cNvPr id="20483" name="Rectangle 3"/>
          <p:cNvSpPr>
            <a:spLocks noGrp="1" noChangeArrowheads="1"/>
          </p:cNvSpPr>
          <p:nvPr>
            <p:ph type="body" idx="1"/>
          </p:nvPr>
        </p:nvSpPr>
        <p:spPr/>
        <p:txBody>
          <a:bodyPr/>
          <a:lstStyle/>
          <a:p>
            <a:pPr eaLnBrk="1" hangingPunct="1"/>
            <a:r>
              <a:rPr lang="en-US" altLang="en-US" dirty="0"/>
              <a:t>The generic function </a:t>
            </a:r>
            <a:r>
              <a:rPr lang="en-US" altLang="en-US" i="1" dirty="0">
                <a:latin typeface="Courier New" panose="02070309020205020404" pitchFamily="49" charset="0"/>
              </a:rPr>
              <a:t>sing</a:t>
            </a:r>
            <a:br>
              <a:rPr lang="en-US" altLang="en-US" i="1" dirty="0"/>
            </a:br>
            <a:r>
              <a:rPr lang="en-US" altLang="en-US" sz="2400" dirty="0" err="1">
                <a:latin typeface="Courier New" panose="02070309020205020404" pitchFamily="49" charset="0"/>
              </a:rPr>
              <a:t>def</a:t>
            </a:r>
            <a:r>
              <a:rPr lang="en-US" altLang="en-US" sz="2400" dirty="0">
                <a:latin typeface="Courier New" panose="02070309020205020404" pitchFamily="49" charset="0"/>
              </a:rPr>
              <a:t> sing(person):</a:t>
            </a:r>
            <a:br>
              <a:rPr lang="en-US" altLang="en-US" sz="2400" dirty="0">
                <a:latin typeface="Courier New" panose="02070309020205020404" pitchFamily="49" charset="0"/>
              </a:rPr>
            </a:br>
            <a:r>
              <a:rPr lang="en-US" altLang="en-US" sz="2400" dirty="0">
                <a:latin typeface="Courier New" panose="02070309020205020404" pitchFamily="49" charset="0"/>
              </a:rPr>
              <a:t>    happy()</a:t>
            </a:r>
            <a:br>
              <a:rPr lang="en-US" altLang="en-US" sz="2400" dirty="0">
                <a:latin typeface="Courier New" panose="02070309020205020404" pitchFamily="49" charset="0"/>
              </a:rPr>
            </a:br>
            <a:r>
              <a:rPr lang="en-US" altLang="en-US" sz="2400" dirty="0">
                <a:latin typeface="Courier New" panose="02070309020205020404" pitchFamily="49" charset="0"/>
              </a:rPr>
              <a:t>    happy()</a:t>
            </a:r>
            <a:br>
              <a:rPr lang="en-US" altLang="en-US" sz="2400" dirty="0">
                <a:latin typeface="Courier New" panose="02070309020205020404" pitchFamily="49" charset="0"/>
              </a:rPr>
            </a:br>
            <a:r>
              <a:rPr lang="en-US" altLang="en-US" sz="2400" dirty="0">
                <a:latin typeface="Courier New" panose="02070309020205020404" pitchFamily="49" charset="0"/>
              </a:rPr>
              <a:t>    print("Happy birthday, dear", person + ".")</a:t>
            </a:r>
            <a:br>
              <a:rPr lang="en-US" altLang="en-US" sz="2400" dirty="0">
                <a:latin typeface="Courier New" panose="02070309020205020404" pitchFamily="49" charset="0"/>
              </a:rPr>
            </a:br>
            <a:r>
              <a:rPr lang="en-US" altLang="en-US" sz="2400" dirty="0">
                <a:latin typeface="Courier New" panose="02070309020205020404" pitchFamily="49" charset="0"/>
              </a:rPr>
              <a:t>    happy()</a:t>
            </a:r>
          </a:p>
          <a:p>
            <a:pPr eaLnBrk="1" hangingPunct="1"/>
            <a:r>
              <a:rPr lang="en-US" altLang="en-US" dirty="0"/>
              <a:t>This function uses a parameter named </a:t>
            </a:r>
            <a:r>
              <a:rPr lang="en-US" altLang="en-US" sz="2800" dirty="0">
                <a:latin typeface="Courier New" panose="02070309020205020404" pitchFamily="49" charset="0"/>
                <a:cs typeface="Courier New" panose="02070309020205020404" pitchFamily="49" charset="0"/>
              </a:rPr>
              <a:t>person</a:t>
            </a:r>
            <a:r>
              <a:rPr lang="en-US" altLang="en-US" dirty="0"/>
              <a:t>. A </a:t>
            </a:r>
            <a:r>
              <a:rPr lang="en-US" altLang="en-US" i="1" dirty="0"/>
              <a:t>parameter</a:t>
            </a:r>
            <a:r>
              <a:rPr lang="en-US" altLang="en-US" dirty="0"/>
              <a:t> is a variable that is initialized when the function is called.</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74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1CCAC99-7EA0-43DF-B66E-BBE8F5EA3CD0}" type="slidenum">
              <a:rPr lang="en-US" altLang="en-US" sz="1400"/>
              <a:pPr eaLnBrk="1" hangingPunct="1"/>
              <a:t>15</a:t>
            </a:fld>
            <a:endParaRPr lang="en-US" altLang="en-US" sz="1400"/>
          </a:p>
        </p:txBody>
      </p:sp>
      <p:sp>
        <p:nvSpPr>
          <p:cNvPr id="17412" name="Rectangle 2"/>
          <p:cNvSpPr>
            <a:spLocks noGrp="1" noChangeArrowheads="1"/>
          </p:cNvSpPr>
          <p:nvPr>
            <p:ph type="title"/>
          </p:nvPr>
        </p:nvSpPr>
        <p:spPr/>
        <p:txBody>
          <a:bodyPr/>
          <a:lstStyle/>
          <a:p>
            <a:pPr eaLnBrk="1" hangingPunct="1"/>
            <a:r>
              <a:rPr lang="en-US" altLang="en-US"/>
              <a:t>Functions, Informally</a:t>
            </a:r>
          </a:p>
        </p:txBody>
      </p:sp>
      <p:sp>
        <p:nvSpPr>
          <p:cNvPr id="21507" name="Rectangle 3"/>
          <p:cNvSpPr>
            <a:spLocks noGrp="1" noChangeArrowheads="1"/>
          </p:cNvSpPr>
          <p:nvPr>
            <p:ph type="body" idx="1"/>
          </p:nvPr>
        </p:nvSpPr>
        <p:spPr/>
        <p:txBody>
          <a:bodyPr/>
          <a:lstStyle/>
          <a:p>
            <a:pPr eaLnBrk="1" hangingPunct="1"/>
            <a:r>
              <a:rPr lang="en-US" altLang="en-US" dirty="0"/>
              <a:t>Our new output </a:t>
            </a:r>
            <a:r>
              <a:rPr lang="en-US" altLang="en-US" dirty="0">
                <a:latin typeface="Times New Roman" panose="02020603050405020304" pitchFamily="18" charset="0"/>
              </a:rPr>
              <a:t>–</a:t>
            </a:r>
            <a:br>
              <a:rPr lang="en-US" altLang="en-US" dirty="0"/>
            </a:br>
            <a:r>
              <a:rPr lang="en-US" altLang="en-US" sz="2400" dirty="0">
                <a:latin typeface="Courier New" panose="02070309020205020404" pitchFamily="49" charset="0"/>
              </a:rPr>
              <a:t>&gt;&gt;&gt; sing("Fred")</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dear Fred.</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p>
          <a:p>
            <a:pPr eaLnBrk="1" hangingPunct="1"/>
            <a:endParaRPr lang="en-US" altLang="en-US" sz="1600" dirty="0">
              <a:latin typeface="Courier New" panose="02070309020205020404" pitchFamily="49" charset="0"/>
            </a:endParaRPr>
          </a:p>
          <a:p>
            <a:pPr eaLnBrk="1" hangingPunct="1"/>
            <a:r>
              <a:rPr lang="en-US" altLang="en-US" dirty="0"/>
              <a:t>We can put together a new main program!</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6" name="Rectangle 2"/>
          <p:cNvSpPr>
            <a:spLocks noGrp="1" noChangeArrowheads="1"/>
          </p:cNvSpPr>
          <p:nvPr>
            <p:ph type="title"/>
          </p:nvPr>
        </p:nvSpPr>
        <p:spPr/>
        <p:txBody>
          <a:bodyPr/>
          <a:lstStyle/>
          <a:p>
            <a:pPr eaLnBrk="1" hangingPunct="1"/>
            <a:r>
              <a:rPr lang="en-US" altLang="en-US"/>
              <a:t>Functions, Informally</a:t>
            </a:r>
          </a:p>
        </p:txBody>
      </p:sp>
      <p:sp>
        <p:nvSpPr>
          <p:cNvPr id="22531" name="Rectangle 3"/>
          <p:cNvSpPr>
            <a:spLocks noGrp="1" noChangeArrowheads="1"/>
          </p:cNvSpPr>
          <p:nvPr>
            <p:ph sz="half" idx="1"/>
          </p:nvPr>
        </p:nvSpPr>
        <p:spPr>
          <a:xfrm>
            <a:off x="0" y="2017713"/>
            <a:ext cx="6656917" cy="4114800"/>
          </a:xfrm>
        </p:spPr>
        <p:txBody>
          <a:bodyPr/>
          <a:lstStyle/>
          <a:p>
            <a:pPr eaLnBrk="1" hangingPunct="1"/>
            <a:r>
              <a:rPr lang="en-US" altLang="en-US" sz="2800" dirty="0"/>
              <a:t>Our new main program:</a:t>
            </a:r>
            <a:br>
              <a:rPr lang="en-US" altLang="en-US" sz="2800" dirty="0"/>
            </a:br>
            <a:r>
              <a:rPr lang="en-US" altLang="en-US" sz="2400" dirty="0">
                <a:latin typeface="Courier New" panose="02070309020205020404" pitchFamily="49" charset="0"/>
              </a:rPr>
              <a:t>def main():</a:t>
            </a:r>
            <a:br>
              <a:rPr lang="en-US" altLang="en-US" sz="2400" dirty="0">
                <a:latin typeface="Courier New" panose="02070309020205020404" pitchFamily="49" charset="0"/>
              </a:rPr>
            </a:br>
            <a:r>
              <a:rPr lang="en-US" altLang="en-US" sz="2400" dirty="0">
                <a:latin typeface="Courier New" panose="02070309020205020404" pitchFamily="49" charset="0"/>
              </a:rPr>
              <a:t>    sing("Fred")</a:t>
            </a:r>
            <a:br>
              <a:rPr lang="en-US" altLang="en-US" sz="2400" dirty="0">
                <a:latin typeface="Courier New" panose="02070309020205020404" pitchFamily="49" charset="0"/>
              </a:rPr>
            </a:br>
            <a:r>
              <a:rPr lang="en-US" altLang="en-US" sz="2400" dirty="0">
                <a:latin typeface="Courier New" panose="02070309020205020404" pitchFamily="49" charset="0"/>
              </a:rPr>
              <a:t>    print()</a:t>
            </a:r>
            <a:br>
              <a:rPr lang="en-US" altLang="en-US" sz="2400" dirty="0">
                <a:latin typeface="Courier New" panose="02070309020205020404" pitchFamily="49" charset="0"/>
              </a:rPr>
            </a:br>
            <a:r>
              <a:rPr lang="en-US" altLang="en-US" sz="2400" dirty="0">
                <a:latin typeface="Courier New" panose="02070309020205020404" pitchFamily="49" charset="0"/>
              </a:rPr>
              <a:t>    sing("Lucy")</a:t>
            </a:r>
            <a:endParaRPr lang="en-US" altLang="en-US" sz="1800" dirty="0">
              <a:latin typeface="Courier New" panose="02070309020205020404" pitchFamily="49" charset="0"/>
            </a:endParaRPr>
          </a:p>
        </p:txBody>
      </p:sp>
      <p:sp>
        <p:nvSpPr>
          <p:cNvPr id="2" name="Content Placeholder 1">
            <a:extLst>
              <a:ext uri="{FF2B5EF4-FFF2-40B4-BE49-F238E27FC236}">
                <a16:creationId xmlns:a16="http://schemas.microsoft.com/office/drawing/2014/main" id="{E40B53F9-2C2B-56DD-0D30-B501FAFB7899}"/>
              </a:ext>
            </a:extLst>
          </p:cNvPr>
          <p:cNvSpPr>
            <a:spLocks noGrp="1"/>
          </p:cNvSpPr>
          <p:nvPr>
            <p:ph sz="half" idx="2"/>
          </p:nvPr>
        </p:nvSpPr>
        <p:spPr>
          <a:xfrm>
            <a:off x="5638800" y="2017713"/>
            <a:ext cx="6301317" cy="4114800"/>
          </a:xfrm>
        </p:spPr>
        <p:txBody>
          <a:bodyPr/>
          <a:lstStyle/>
          <a:p>
            <a:r>
              <a:rPr lang="en-US" altLang="en-US" dirty="0"/>
              <a:t>Gives us this output:</a:t>
            </a:r>
            <a:br>
              <a:rPr lang="en-US" altLang="en-US" sz="3600" dirty="0"/>
            </a:br>
            <a:r>
              <a:rPr lang="en-US" altLang="en-US" sz="2400" dirty="0">
                <a:latin typeface="Courier New" panose="02070309020205020404" pitchFamily="49" charset="0"/>
              </a:rPr>
              <a:t>&gt;&gt;&gt; main()</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dear Fred.</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br>
              <a:rPr lang="en-US" altLang="en-US" sz="2400" dirty="0">
                <a:latin typeface="Courier New" panose="02070309020205020404" pitchFamily="49" charset="0"/>
              </a:rPr>
            </a:br>
            <a:r>
              <a:rPr lang="en-US" altLang="en-US" sz="2400" dirty="0">
                <a:latin typeface="Courier New" panose="02070309020205020404" pitchFamily="49" charset="0"/>
              </a:rPr>
              <a:t>Happy birthday, dear Lucy.</a:t>
            </a:r>
            <a:br>
              <a:rPr lang="en-US" altLang="en-US" sz="2400" dirty="0">
                <a:latin typeface="Courier New" panose="02070309020205020404" pitchFamily="49" charset="0"/>
              </a:rPr>
            </a:br>
            <a:r>
              <a:rPr lang="en-US" altLang="en-US" sz="2400" dirty="0">
                <a:latin typeface="Courier New" panose="02070309020205020404" pitchFamily="49" charset="0"/>
              </a:rPr>
              <a:t>Happy birthday to you!</a:t>
            </a:r>
          </a:p>
          <a:p>
            <a:pPr marL="0" indent="0">
              <a:buNone/>
            </a:pPr>
            <a:endParaRPr lang="en-US" dirty="0"/>
          </a:p>
        </p:txBody>
      </p:sp>
      <p:sp>
        <p:nvSpPr>
          <p:cNvPr id="184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84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F3C0B65-9AC2-4F6A-85E5-644C763E29BD}" type="slidenum">
              <a:rPr lang="en-US" altLang="en-US" sz="1400"/>
              <a:pPr eaLnBrk="1" hangingPunct="1"/>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94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360A661-7345-4BC0-9D56-FB36AD284517}" type="slidenum">
              <a:rPr lang="en-US" altLang="en-US" sz="1400"/>
              <a:pPr eaLnBrk="1" hangingPunct="1"/>
              <a:t>17</a:t>
            </a:fld>
            <a:endParaRPr lang="en-US" altLang="en-US" sz="1400"/>
          </a:p>
        </p:txBody>
      </p:sp>
      <p:sp>
        <p:nvSpPr>
          <p:cNvPr id="19460" name="Rectangle 2"/>
          <p:cNvSpPr>
            <a:spLocks noGrp="1" noChangeArrowheads="1"/>
          </p:cNvSpPr>
          <p:nvPr>
            <p:ph type="title"/>
          </p:nvPr>
        </p:nvSpPr>
        <p:spPr/>
        <p:txBody>
          <a:bodyPr/>
          <a:lstStyle/>
          <a:p>
            <a:pPr eaLnBrk="1" hangingPunct="1"/>
            <a:r>
              <a:rPr lang="en-US" altLang="en-US"/>
              <a:t>Future Value with a Function</a:t>
            </a:r>
          </a:p>
        </p:txBody>
      </p:sp>
      <p:sp>
        <p:nvSpPr>
          <p:cNvPr id="19461" name="Rectangle 3"/>
          <p:cNvSpPr>
            <a:spLocks noGrp="1" noChangeArrowheads="1"/>
          </p:cNvSpPr>
          <p:nvPr>
            <p:ph type="body" idx="1"/>
          </p:nvPr>
        </p:nvSpPr>
        <p:spPr/>
        <p:txBody>
          <a:bodyPr/>
          <a:lstStyle/>
          <a:p>
            <a:pPr eaLnBrk="1" hangingPunct="1"/>
            <a:r>
              <a:rPr lang="en-US" altLang="en-US" dirty="0"/>
              <a:t>In the future value graphing program, we see similar code twice:</a:t>
            </a:r>
            <a:br>
              <a:rPr lang="en-US" altLang="en-US" dirty="0"/>
            </a:br>
            <a:r>
              <a:rPr lang="en-US" altLang="en-US" sz="2000" dirty="0">
                <a:latin typeface="Courier New" panose="02070309020205020404" pitchFamily="49" charset="0"/>
              </a:rPr>
              <a:t># Draw bar for initial principal</a:t>
            </a:r>
            <a:br>
              <a:rPr lang="en-US" altLang="en-US" sz="2000" dirty="0">
                <a:latin typeface="Courier New" panose="02070309020205020404" pitchFamily="49" charset="0"/>
              </a:rPr>
            </a:br>
            <a:r>
              <a:rPr lang="en-US" altLang="en-US" sz="2000" dirty="0">
                <a:latin typeface="Courier New" panose="02070309020205020404" pitchFamily="49" charset="0"/>
              </a:rPr>
              <a:t>bar = Rectangle(Point(0, 0), Point(1, principal))</a:t>
            </a:r>
            <a:br>
              <a:rPr lang="en-US" altLang="en-US" sz="2000" dirty="0">
                <a:latin typeface="Courier New" panose="02070309020205020404" pitchFamily="49" charset="0"/>
              </a:rPr>
            </a:br>
            <a:r>
              <a:rPr lang="en-US" altLang="en-US" sz="2000" dirty="0" err="1">
                <a:latin typeface="Courier New" panose="02070309020205020404" pitchFamily="49" charset="0"/>
              </a:rPr>
              <a:t>bar.setFill</a:t>
            </a:r>
            <a:r>
              <a:rPr lang="en-US" altLang="en-US" sz="2000" dirty="0">
                <a:latin typeface="Courier New" panose="02070309020205020404" pitchFamily="49" charset="0"/>
              </a:rPr>
              <a:t>("green")</a:t>
            </a:r>
            <a:br>
              <a:rPr lang="en-US" altLang="en-US" sz="2000" dirty="0">
                <a:latin typeface="Courier New" panose="02070309020205020404" pitchFamily="49" charset="0"/>
              </a:rPr>
            </a:br>
            <a:r>
              <a:rPr lang="en-US" altLang="en-US" sz="2000" dirty="0" err="1">
                <a:latin typeface="Courier New" panose="02070309020205020404" pitchFamily="49" charset="0"/>
              </a:rPr>
              <a:t>bar.setWidth</a:t>
            </a:r>
            <a:r>
              <a:rPr lang="en-US" altLang="en-US" sz="2000" dirty="0">
                <a:latin typeface="Courier New" panose="02070309020205020404" pitchFamily="49" charset="0"/>
              </a:rPr>
              <a:t>(2)</a:t>
            </a:r>
            <a:br>
              <a:rPr lang="en-US" altLang="en-US" sz="2000" dirty="0">
                <a:latin typeface="Courier New" panose="02070309020205020404" pitchFamily="49" charset="0"/>
              </a:rPr>
            </a:br>
            <a:r>
              <a:rPr lang="en-US" altLang="en-US" sz="2000" dirty="0" err="1">
                <a:latin typeface="Courier New" panose="02070309020205020404" pitchFamily="49" charset="0"/>
              </a:rPr>
              <a:t>bar.draw</a:t>
            </a:r>
            <a:r>
              <a:rPr lang="en-US" altLang="en-US" sz="2000" dirty="0">
                <a:latin typeface="Courier New" panose="02070309020205020404" pitchFamily="49" charset="0"/>
              </a:rPr>
              <a:t>(win)</a:t>
            </a:r>
            <a:br>
              <a:rPr lang="en-US" altLang="en-US" sz="2000" dirty="0">
                <a:latin typeface="Courier New" panose="02070309020205020404" pitchFamily="49" charset="0"/>
              </a:rPr>
            </a:br>
            <a:r>
              <a:rPr lang="en-US" altLang="en-US" sz="2000" dirty="0">
                <a:latin typeface="Courier New" panose="02070309020205020404" pitchFamily="49" charset="0"/>
              </a:rPr>
              <a:t>    </a:t>
            </a:r>
            <a:br>
              <a:rPr lang="en-US" altLang="en-US" sz="2000" dirty="0">
                <a:latin typeface="Courier New" panose="02070309020205020404" pitchFamily="49" charset="0"/>
              </a:rPr>
            </a:br>
            <a:br>
              <a:rPr lang="en-US" altLang="en-US" sz="2000" dirty="0">
                <a:latin typeface="Courier New" panose="02070309020205020404" pitchFamily="49" charset="0"/>
              </a:rPr>
            </a:br>
            <a:r>
              <a:rPr lang="en-US" altLang="en-US" sz="2000" dirty="0">
                <a:latin typeface="Courier New" panose="02070309020205020404" pitchFamily="49" charset="0"/>
              </a:rPr>
              <a:t>bar = Rectangle(Point(year, 0), Point(year+1, principal))</a:t>
            </a:r>
            <a:br>
              <a:rPr lang="en-US" altLang="en-US" sz="2000" dirty="0">
                <a:latin typeface="Courier New" panose="02070309020205020404" pitchFamily="49" charset="0"/>
              </a:rPr>
            </a:br>
            <a:r>
              <a:rPr lang="en-US" altLang="en-US" sz="2000" dirty="0" err="1">
                <a:latin typeface="Courier New" panose="02070309020205020404" pitchFamily="49" charset="0"/>
              </a:rPr>
              <a:t>bar.setFill</a:t>
            </a:r>
            <a:r>
              <a:rPr lang="en-US" altLang="en-US" sz="2000" dirty="0">
                <a:latin typeface="Courier New" panose="02070309020205020404" pitchFamily="49" charset="0"/>
              </a:rPr>
              <a:t>("green")</a:t>
            </a:r>
            <a:br>
              <a:rPr lang="en-US" altLang="en-US" sz="2000" dirty="0">
                <a:latin typeface="Courier New" panose="02070309020205020404" pitchFamily="49" charset="0"/>
              </a:rPr>
            </a:br>
            <a:r>
              <a:rPr lang="en-US" altLang="en-US" sz="2000" dirty="0" err="1">
                <a:latin typeface="Courier New" panose="02070309020205020404" pitchFamily="49" charset="0"/>
              </a:rPr>
              <a:t>bar.setWidth</a:t>
            </a:r>
            <a:r>
              <a:rPr lang="en-US" altLang="en-US" sz="2000" dirty="0">
                <a:latin typeface="Courier New" panose="02070309020205020404" pitchFamily="49" charset="0"/>
              </a:rPr>
              <a:t>(2)</a:t>
            </a:r>
            <a:br>
              <a:rPr lang="en-US" altLang="en-US" sz="2000" dirty="0">
                <a:latin typeface="Courier New" panose="02070309020205020404" pitchFamily="49" charset="0"/>
              </a:rPr>
            </a:br>
            <a:r>
              <a:rPr lang="en-US" altLang="en-US" sz="2000" dirty="0" err="1">
                <a:latin typeface="Courier New" panose="02070309020205020404" pitchFamily="49" charset="0"/>
              </a:rPr>
              <a:t>bar.draw</a:t>
            </a:r>
            <a:r>
              <a:rPr lang="en-US" altLang="en-US" sz="2000" dirty="0">
                <a:latin typeface="Courier New" panose="02070309020205020404" pitchFamily="49" charset="0"/>
              </a:rPr>
              <a:t>(win)</a:t>
            </a:r>
            <a:endParaRPr lang="en-US" altLang="en-US" sz="1600" dirty="0">
              <a:latin typeface="Courier New" panose="02070309020205020404" pitchFamily="49"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04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F4C2EA5-E7BF-4A55-8BA6-51BCB78E4F4C}" type="slidenum">
              <a:rPr lang="en-US" altLang="en-US" sz="1400"/>
              <a:pPr eaLnBrk="1" hangingPunct="1"/>
              <a:t>18</a:t>
            </a:fld>
            <a:endParaRPr lang="en-US" altLang="en-US" sz="1400"/>
          </a:p>
        </p:txBody>
      </p:sp>
      <p:sp>
        <p:nvSpPr>
          <p:cNvPr id="20484" name="Rectangle 2"/>
          <p:cNvSpPr>
            <a:spLocks noGrp="1" noChangeArrowheads="1"/>
          </p:cNvSpPr>
          <p:nvPr>
            <p:ph type="title"/>
          </p:nvPr>
        </p:nvSpPr>
        <p:spPr/>
        <p:txBody>
          <a:bodyPr/>
          <a:lstStyle/>
          <a:p>
            <a:pPr eaLnBrk="1" hangingPunct="1"/>
            <a:r>
              <a:rPr lang="en-US" altLang="en-US"/>
              <a:t>Future Value with a Function</a:t>
            </a:r>
          </a:p>
        </p:txBody>
      </p:sp>
      <p:sp>
        <p:nvSpPr>
          <p:cNvPr id="25603" name="Rectangle 3"/>
          <p:cNvSpPr>
            <a:spLocks noGrp="1" noChangeArrowheads="1"/>
          </p:cNvSpPr>
          <p:nvPr>
            <p:ph type="body" idx="1"/>
          </p:nvPr>
        </p:nvSpPr>
        <p:spPr/>
        <p:txBody>
          <a:bodyPr/>
          <a:lstStyle/>
          <a:p>
            <a:pPr eaLnBrk="1" hangingPunct="1"/>
            <a:r>
              <a:rPr lang="en-US" altLang="en-US"/>
              <a:t>To properly draw the bars, we need three pieces of information.</a:t>
            </a:r>
          </a:p>
          <a:p>
            <a:pPr lvl="1" eaLnBrk="1" hangingPunct="1"/>
            <a:r>
              <a:rPr lang="en-US" altLang="en-US"/>
              <a:t>The year the bar is for</a:t>
            </a:r>
          </a:p>
          <a:p>
            <a:pPr lvl="1" eaLnBrk="1" hangingPunct="1"/>
            <a:r>
              <a:rPr lang="en-US" altLang="en-US"/>
              <a:t>How tall the bar should be</a:t>
            </a:r>
          </a:p>
          <a:p>
            <a:pPr lvl="1" eaLnBrk="1" hangingPunct="1"/>
            <a:r>
              <a:rPr lang="en-US" altLang="en-US"/>
              <a:t>The window the bar will be drawn in</a:t>
            </a:r>
          </a:p>
          <a:p>
            <a:pPr eaLnBrk="1" hangingPunct="1"/>
            <a:r>
              <a:rPr lang="en-US" altLang="en-US"/>
              <a:t>These three values can be  supplied as parameters to the function.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15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EE2915F5-6EEC-4197-87FF-D650518A1261}" type="slidenum">
              <a:rPr lang="en-US" altLang="en-US" sz="1400"/>
              <a:pPr eaLnBrk="1" hangingPunct="1"/>
              <a:t>19</a:t>
            </a:fld>
            <a:endParaRPr lang="en-US" altLang="en-US" sz="1400"/>
          </a:p>
        </p:txBody>
      </p:sp>
      <p:sp>
        <p:nvSpPr>
          <p:cNvPr id="21508" name="Rectangle 2"/>
          <p:cNvSpPr>
            <a:spLocks noGrp="1" noChangeArrowheads="1"/>
          </p:cNvSpPr>
          <p:nvPr>
            <p:ph type="title"/>
          </p:nvPr>
        </p:nvSpPr>
        <p:spPr/>
        <p:txBody>
          <a:bodyPr/>
          <a:lstStyle/>
          <a:p>
            <a:pPr eaLnBrk="1" hangingPunct="1"/>
            <a:r>
              <a:rPr lang="en-US" altLang="en-US"/>
              <a:t>Future Value with a Function</a:t>
            </a:r>
          </a:p>
        </p:txBody>
      </p:sp>
      <p:sp>
        <p:nvSpPr>
          <p:cNvPr id="26627" name="Rectangle 3"/>
          <p:cNvSpPr>
            <a:spLocks noGrp="1" noChangeArrowheads="1"/>
          </p:cNvSpPr>
          <p:nvPr>
            <p:ph type="body" idx="1"/>
          </p:nvPr>
        </p:nvSpPr>
        <p:spPr>
          <a:xfrm>
            <a:off x="0" y="2017713"/>
            <a:ext cx="12192000" cy="4114800"/>
          </a:xfrm>
        </p:spPr>
        <p:txBody>
          <a:bodyPr/>
          <a:lstStyle/>
          <a:p>
            <a:pPr eaLnBrk="1" hangingPunct="1">
              <a:lnSpc>
                <a:spcPct val="90000"/>
              </a:lnSpc>
            </a:pPr>
            <a:r>
              <a:rPr lang="en-US" altLang="en-US" sz="2800" dirty="0"/>
              <a:t>The resulting function looks like this:</a:t>
            </a:r>
            <a:br>
              <a:rPr lang="en-US" altLang="en-US" sz="2800" dirty="0"/>
            </a:b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drawBar</a:t>
            </a:r>
            <a:r>
              <a:rPr lang="en-US" altLang="en-US" sz="2400" dirty="0">
                <a:latin typeface="Courier New" panose="02070309020205020404" pitchFamily="49" charset="0"/>
              </a:rPr>
              <a:t>(window, year, height):</a:t>
            </a:r>
            <a:br>
              <a:rPr lang="en-US" altLang="en-US" sz="2400" dirty="0">
                <a:latin typeface="Courier New" panose="02070309020205020404" pitchFamily="49" charset="0"/>
              </a:rPr>
            </a:br>
            <a:r>
              <a:rPr lang="en-US" altLang="en-US" sz="2400" dirty="0">
                <a:latin typeface="Courier New" panose="02070309020205020404" pitchFamily="49" charset="0"/>
              </a:rPr>
              <a:t>   # Draw a bar in window starting at year with given height</a:t>
            </a:r>
            <a:br>
              <a:rPr lang="en-US" altLang="en-US" sz="2400" dirty="0">
                <a:latin typeface="Courier New" panose="02070309020205020404" pitchFamily="49" charset="0"/>
              </a:rPr>
            </a:br>
            <a:r>
              <a:rPr lang="en-US" altLang="en-US" sz="2400" dirty="0">
                <a:latin typeface="Courier New" panose="02070309020205020404" pitchFamily="49" charset="0"/>
              </a:rPr>
              <a:t>   bar = Rectangle(Point(year, 0), Point(year+1, height))</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bar.setFill</a:t>
            </a:r>
            <a:r>
              <a:rPr lang="en-US" altLang="en-US" sz="2400" dirty="0">
                <a:latin typeface="Courier New" panose="02070309020205020404" pitchFamily="49" charset="0"/>
              </a:rPr>
              <a:t>("green")</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bar.setWidth</a:t>
            </a:r>
            <a:r>
              <a:rPr lang="en-US" altLang="en-US" sz="2400" dirty="0">
                <a:latin typeface="Courier New" panose="02070309020205020404" pitchFamily="49" charset="0"/>
              </a:rPr>
              <a:t>(2)</a:t>
            </a:r>
            <a:br>
              <a:rPr lang="en-US" altLang="en-US" sz="2400" dirty="0">
                <a:latin typeface="Courier New" panose="02070309020205020404" pitchFamily="49" charset="0"/>
              </a:rPr>
            </a:br>
            <a:r>
              <a:rPr lang="en-US" altLang="en-US" sz="2400" dirty="0">
                <a:latin typeface="Courier New" panose="02070309020205020404" pitchFamily="49" charset="0"/>
              </a:rPr>
              <a:t>   </a:t>
            </a:r>
            <a:r>
              <a:rPr lang="en-US" altLang="en-US" sz="2400" dirty="0" err="1">
                <a:latin typeface="Courier New" panose="02070309020205020404" pitchFamily="49" charset="0"/>
              </a:rPr>
              <a:t>bar.draw</a:t>
            </a:r>
            <a:r>
              <a:rPr lang="en-US" altLang="en-US" sz="2400" dirty="0">
                <a:latin typeface="Courier New" panose="02070309020205020404" pitchFamily="49" charset="0"/>
              </a:rPr>
              <a:t>(window)</a:t>
            </a:r>
          </a:p>
          <a:p>
            <a:pPr eaLnBrk="1" hangingPunct="1">
              <a:lnSpc>
                <a:spcPct val="90000"/>
              </a:lnSpc>
            </a:pPr>
            <a:r>
              <a:rPr lang="en-US" altLang="en-US" sz="2800" dirty="0"/>
              <a:t>To use this function, we supply the three values. If win is a </a:t>
            </a:r>
            <a:r>
              <a:rPr lang="en-US" altLang="en-US" sz="2800" dirty="0" err="1"/>
              <a:t>Graphwin</a:t>
            </a:r>
            <a:r>
              <a:rPr lang="en-US" altLang="en-US" sz="2800" dirty="0"/>
              <a:t>, we can draw a bar for year 0 and principal of $2000 using this call:</a:t>
            </a:r>
            <a:br>
              <a:rPr lang="en-US" altLang="en-US" sz="2800" dirty="0"/>
            </a:br>
            <a:br>
              <a:rPr lang="en-US" altLang="en-US" sz="2800" dirty="0"/>
            </a:br>
            <a:r>
              <a:rPr lang="en-US" altLang="en-US" sz="2400" dirty="0" err="1">
                <a:latin typeface="Courier New" panose="02070309020205020404" pitchFamily="49" charset="0"/>
              </a:rPr>
              <a:t>drawBar</a:t>
            </a:r>
            <a:r>
              <a:rPr lang="en-US" altLang="en-US" sz="2400" dirty="0">
                <a:latin typeface="Courier New" panose="02070309020205020404" pitchFamily="49" charset="0"/>
              </a:rPr>
              <a:t>(win, 0, 2000)</a:t>
            </a:r>
            <a:endParaRPr lang="en-US" alt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0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CDAA9D0-EE9B-435A-B33B-8B7D6F2E746A}" type="slidenum">
              <a:rPr lang="en-US" altLang="en-US" sz="1400"/>
              <a:pPr eaLnBrk="1" hangingPunct="1"/>
              <a:t>2</a:t>
            </a:fld>
            <a:endParaRPr lang="en-US" altLang="en-US" sz="1400"/>
          </a:p>
        </p:txBody>
      </p:sp>
      <p:sp>
        <p:nvSpPr>
          <p:cNvPr id="4100" name="Rectangle 2"/>
          <p:cNvSpPr>
            <a:spLocks noGrp="1" noChangeArrowheads="1"/>
          </p:cNvSpPr>
          <p:nvPr>
            <p:ph type="title"/>
          </p:nvPr>
        </p:nvSpPr>
        <p:spPr/>
        <p:txBody>
          <a:bodyPr/>
          <a:lstStyle/>
          <a:p>
            <a:pPr eaLnBrk="1" hangingPunct="1"/>
            <a:r>
              <a:rPr lang="en-US" altLang="en-US"/>
              <a:t>Objectives</a:t>
            </a:r>
          </a:p>
        </p:txBody>
      </p:sp>
      <p:sp>
        <p:nvSpPr>
          <p:cNvPr id="5123" name="Rectangle 3"/>
          <p:cNvSpPr>
            <a:spLocks noGrp="1" noChangeArrowheads="1"/>
          </p:cNvSpPr>
          <p:nvPr>
            <p:ph type="body" idx="1"/>
          </p:nvPr>
        </p:nvSpPr>
        <p:spPr/>
        <p:txBody>
          <a:bodyPr/>
          <a:lstStyle/>
          <a:p>
            <a:pPr eaLnBrk="1" hangingPunct="1"/>
            <a:r>
              <a:rPr lang="en-US" altLang="en-US"/>
              <a:t>To understand why programmers divide programs up into sets of cooperating functions.</a:t>
            </a:r>
          </a:p>
          <a:p>
            <a:pPr eaLnBrk="1" hangingPunct="1"/>
            <a:r>
              <a:rPr lang="en-US" altLang="en-US"/>
              <a:t>To be able to define new functions in Python.</a:t>
            </a:r>
          </a:p>
          <a:p>
            <a:pPr eaLnBrk="1" hangingPunct="1"/>
            <a:r>
              <a:rPr lang="en-US" altLang="en-US"/>
              <a:t>To understand the details of function calls and parameter passing in Python.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25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23C09C0-4CA0-40F8-AE24-73A985F31639}" type="slidenum">
              <a:rPr lang="en-US" altLang="en-US" sz="1400"/>
              <a:pPr eaLnBrk="1" hangingPunct="1"/>
              <a:t>20</a:t>
            </a:fld>
            <a:endParaRPr lang="en-US" altLang="en-US" sz="1400"/>
          </a:p>
        </p:txBody>
      </p:sp>
      <p:sp>
        <p:nvSpPr>
          <p:cNvPr id="22532" name="Rectangle 2"/>
          <p:cNvSpPr>
            <a:spLocks noGrp="1" noChangeArrowheads="1"/>
          </p:cNvSpPr>
          <p:nvPr>
            <p:ph type="title"/>
          </p:nvPr>
        </p:nvSpPr>
        <p:spPr/>
        <p:txBody>
          <a:bodyPr/>
          <a:lstStyle/>
          <a:p>
            <a:pPr eaLnBrk="1" hangingPunct="1"/>
            <a:r>
              <a:rPr lang="en-US" altLang="en-US"/>
              <a:t>Functions and Parameters: The Details</a:t>
            </a:r>
          </a:p>
        </p:txBody>
      </p:sp>
      <p:sp>
        <p:nvSpPr>
          <p:cNvPr id="27651" name="Rectangle 3"/>
          <p:cNvSpPr>
            <a:spLocks noGrp="1" noChangeArrowheads="1"/>
          </p:cNvSpPr>
          <p:nvPr>
            <p:ph type="body" idx="1"/>
          </p:nvPr>
        </p:nvSpPr>
        <p:spPr/>
        <p:txBody>
          <a:bodyPr/>
          <a:lstStyle/>
          <a:p>
            <a:pPr eaLnBrk="1" hangingPunct="1"/>
            <a:r>
              <a:rPr lang="en-US" altLang="en-US" dirty="0"/>
              <a:t>It makes sense to include the year and the principal in the </a:t>
            </a:r>
            <a:r>
              <a:rPr lang="en-US" altLang="en-US" sz="2800" dirty="0" err="1">
                <a:latin typeface="Courier New" panose="02070309020205020404" pitchFamily="49" charset="0"/>
                <a:cs typeface="Courier New" panose="02070309020205020404" pitchFamily="49" charset="0"/>
              </a:rPr>
              <a:t>drawBar</a:t>
            </a:r>
            <a:r>
              <a:rPr lang="en-US" altLang="en-US" dirty="0"/>
              <a:t> function, but why send the window variable?</a:t>
            </a:r>
          </a:p>
          <a:p>
            <a:pPr eaLnBrk="1" hangingPunct="1"/>
            <a:r>
              <a:rPr lang="en-US" altLang="en-US" dirty="0"/>
              <a:t>The </a:t>
            </a:r>
            <a:r>
              <a:rPr lang="en-US" altLang="en-US" i="1" dirty="0"/>
              <a:t>scope</a:t>
            </a:r>
            <a:r>
              <a:rPr lang="en-US" altLang="en-US" dirty="0"/>
              <a:t> of a variable refers to the places in a program a given variable can be referenced.</a:t>
            </a:r>
            <a:endParaRPr lang="en-US" altLang="en-US" i="1"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35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BF55649-6694-43B0-88E1-9B9D7928139B}" type="slidenum">
              <a:rPr lang="en-US" altLang="en-US" sz="1400"/>
              <a:pPr eaLnBrk="1" hangingPunct="1"/>
              <a:t>21</a:t>
            </a:fld>
            <a:endParaRPr lang="en-US" altLang="en-US" sz="1400"/>
          </a:p>
        </p:txBody>
      </p:sp>
      <p:sp>
        <p:nvSpPr>
          <p:cNvPr id="23556" name="Rectangle 2"/>
          <p:cNvSpPr>
            <a:spLocks noGrp="1" noChangeArrowheads="1"/>
          </p:cNvSpPr>
          <p:nvPr>
            <p:ph type="title"/>
          </p:nvPr>
        </p:nvSpPr>
        <p:spPr/>
        <p:txBody>
          <a:bodyPr/>
          <a:lstStyle/>
          <a:p>
            <a:pPr eaLnBrk="1" hangingPunct="1"/>
            <a:r>
              <a:rPr lang="en-US" altLang="en-US"/>
              <a:t>Functions and Parameters: The Details</a:t>
            </a:r>
          </a:p>
        </p:txBody>
      </p:sp>
      <p:sp>
        <p:nvSpPr>
          <p:cNvPr id="28675" name="Rectangle 3"/>
          <p:cNvSpPr>
            <a:spLocks noGrp="1" noChangeArrowheads="1"/>
          </p:cNvSpPr>
          <p:nvPr>
            <p:ph type="body" idx="1"/>
          </p:nvPr>
        </p:nvSpPr>
        <p:spPr/>
        <p:txBody>
          <a:bodyPr/>
          <a:lstStyle/>
          <a:p>
            <a:pPr eaLnBrk="1" hangingPunct="1"/>
            <a:r>
              <a:rPr lang="en-US" altLang="en-US" sz="2800"/>
              <a:t>Each function is its own little subprogram. The variables used inside of a function are </a:t>
            </a:r>
            <a:r>
              <a:rPr lang="en-US" altLang="en-US" sz="2800" i="1"/>
              <a:t>local</a:t>
            </a:r>
            <a:r>
              <a:rPr lang="en-US" altLang="en-US" sz="2800"/>
              <a:t>  to that function, even if they happen to have the same name as variables that appear inside of another function.</a:t>
            </a:r>
          </a:p>
          <a:p>
            <a:pPr eaLnBrk="1" hangingPunct="1"/>
            <a:r>
              <a:rPr lang="en-US" altLang="en-US" sz="2800"/>
              <a:t>The only way for a function to see a variable from another function is for that variable to be passed as a parameter.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45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0B096BE-EF93-4BAF-9B99-354D71543585}" type="slidenum">
              <a:rPr lang="en-US" altLang="en-US" sz="1400"/>
              <a:pPr eaLnBrk="1" hangingPunct="1"/>
              <a:t>22</a:t>
            </a:fld>
            <a:endParaRPr lang="en-US" altLang="en-US" sz="1400"/>
          </a:p>
        </p:txBody>
      </p:sp>
      <p:sp>
        <p:nvSpPr>
          <p:cNvPr id="24580" name="Rectangle 2"/>
          <p:cNvSpPr>
            <a:spLocks noGrp="1" noChangeArrowheads="1"/>
          </p:cNvSpPr>
          <p:nvPr>
            <p:ph type="title"/>
          </p:nvPr>
        </p:nvSpPr>
        <p:spPr/>
        <p:txBody>
          <a:bodyPr/>
          <a:lstStyle/>
          <a:p>
            <a:pPr eaLnBrk="1" hangingPunct="1"/>
            <a:r>
              <a:rPr lang="en-US" altLang="en-US"/>
              <a:t>Functions and Parameters: The Details</a:t>
            </a:r>
          </a:p>
        </p:txBody>
      </p:sp>
      <p:sp>
        <p:nvSpPr>
          <p:cNvPr id="29699" name="Rectangle 3"/>
          <p:cNvSpPr>
            <a:spLocks noGrp="1" noChangeArrowheads="1"/>
          </p:cNvSpPr>
          <p:nvPr>
            <p:ph type="body" idx="1"/>
          </p:nvPr>
        </p:nvSpPr>
        <p:spPr/>
        <p:txBody>
          <a:bodyPr/>
          <a:lstStyle/>
          <a:p>
            <a:pPr eaLnBrk="1" hangingPunct="1"/>
            <a:r>
              <a:rPr lang="en-US" altLang="en-US" dirty="0"/>
              <a:t>Since the </a:t>
            </a:r>
            <a:r>
              <a:rPr lang="en-US" altLang="en-US" dirty="0" err="1">
                <a:latin typeface="Courier New" panose="02070309020205020404" pitchFamily="49" charset="0"/>
              </a:rPr>
              <a:t>GraphWin</a:t>
            </a:r>
            <a:r>
              <a:rPr lang="en-US" altLang="en-US" dirty="0"/>
              <a:t> (the variable </a:t>
            </a:r>
            <a:r>
              <a:rPr lang="en-US" altLang="en-US" dirty="0">
                <a:latin typeface="Courier New" panose="02070309020205020404" pitchFamily="49" charset="0"/>
              </a:rPr>
              <a:t>win)</a:t>
            </a:r>
            <a:r>
              <a:rPr lang="en-US" altLang="en-US" dirty="0"/>
              <a:t> is created inside of </a:t>
            </a:r>
            <a:r>
              <a:rPr lang="en-US" altLang="en-US" dirty="0">
                <a:latin typeface="Courier New" panose="02070309020205020404" pitchFamily="49" charset="0"/>
              </a:rPr>
              <a:t>main</a:t>
            </a:r>
            <a:r>
              <a:rPr lang="en-US" altLang="en-US" dirty="0"/>
              <a:t>, it is not directly accessible in </a:t>
            </a:r>
            <a:r>
              <a:rPr lang="en-US" altLang="en-US" dirty="0" err="1">
                <a:latin typeface="Courier New" panose="02070309020205020404" pitchFamily="49" charset="0"/>
              </a:rPr>
              <a:t>drawBar</a:t>
            </a:r>
            <a:r>
              <a:rPr lang="en-US" altLang="en-US" dirty="0"/>
              <a:t>.</a:t>
            </a:r>
          </a:p>
          <a:p>
            <a:pPr eaLnBrk="1" hangingPunct="1"/>
            <a:r>
              <a:rPr lang="en-US" altLang="en-US" dirty="0"/>
              <a:t>The </a:t>
            </a:r>
            <a:r>
              <a:rPr lang="en-US" altLang="en-US" dirty="0">
                <a:latin typeface="Courier New" panose="02070309020205020404" pitchFamily="49" charset="0"/>
              </a:rPr>
              <a:t>window </a:t>
            </a:r>
            <a:r>
              <a:rPr lang="en-US" altLang="en-US" dirty="0"/>
              <a:t>parameter in </a:t>
            </a:r>
            <a:r>
              <a:rPr lang="en-US" altLang="en-US" dirty="0" err="1">
                <a:latin typeface="Courier New" panose="02070309020205020404" pitchFamily="49" charset="0"/>
              </a:rPr>
              <a:t>drawBar</a:t>
            </a:r>
            <a:r>
              <a:rPr lang="en-US" altLang="en-US" dirty="0"/>
              <a:t> gets assigned the value of </a:t>
            </a:r>
            <a:r>
              <a:rPr lang="en-US" altLang="en-US" dirty="0">
                <a:latin typeface="Courier New" panose="02070309020205020404" pitchFamily="49" charset="0"/>
              </a:rPr>
              <a:t>win</a:t>
            </a:r>
            <a:r>
              <a:rPr lang="en-US" altLang="en-US" dirty="0"/>
              <a:t> from </a:t>
            </a:r>
            <a:r>
              <a:rPr lang="en-US" altLang="en-US" dirty="0">
                <a:latin typeface="Courier New" panose="02070309020205020404" pitchFamily="49" charset="0"/>
              </a:rPr>
              <a:t>main</a:t>
            </a:r>
            <a:r>
              <a:rPr lang="en-US" altLang="en-US" dirty="0"/>
              <a:t> when </a:t>
            </a:r>
            <a:r>
              <a:rPr lang="en-US" altLang="en-US" dirty="0" err="1">
                <a:latin typeface="Courier New" panose="02070309020205020404" pitchFamily="49" charset="0"/>
              </a:rPr>
              <a:t>drawBar</a:t>
            </a:r>
            <a:r>
              <a:rPr lang="en-US" altLang="en-US" dirty="0">
                <a:latin typeface="Courier New" panose="02070309020205020404" pitchFamily="49" charset="0"/>
              </a:rPr>
              <a:t> </a:t>
            </a:r>
            <a:r>
              <a:rPr lang="en-US" altLang="en-US" dirty="0"/>
              <a:t>is called.</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56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A455AAF4-656F-4EFD-BDD8-D9868B2C6F8F}" type="slidenum">
              <a:rPr lang="en-US" altLang="en-US" sz="1400"/>
              <a:pPr eaLnBrk="1" hangingPunct="1"/>
              <a:t>23</a:t>
            </a:fld>
            <a:endParaRPr lang="en-US" altLang="en-US" sz="1400"/>
          </a:p>
        </p:txBody>
      </p:sp>
      <p:sp>
        <p:nvSpPr>
          <p:cNvPr id="25604" name="Rectangle 2"/>
          <p:cNvSpPr>
            <a:spLocks noGrp="1" noChangeArrowheads="1"/>
          </p:cNvSpPr>
          <p:nvPr>
            <p:ph type="title"/>
          </p:nvPr>
        </p:nvSpPr>
        <p:spPr/>
        <p:txBody>
          <a:bodyPr/>
          <a:lstStyle/>
          <a:p>
            <a:pPr eaLnBrk="1" hangingPunct="1"/>
            <a:r>
              <a:rPr lang="en-US" altLang="en-US"/>
              <a:t>Functions and Parameters: The Details</a:t>
            </a:r>
          </a:p>
        </p:txBody>
      </p:sp>
      <p:sp>
        <p:nvSpPr>
          <p:cNvPr id="30723" name="Rectangle 3"/>
          <p:cNvSpPr>
            <a:spLocks noGrp="1" noChangeArrowheads="1"/>
          </p:cNvSpPr>
          <p:nvPr>
            <p:ph type="body" idx="1"/>
          </p:nvPr>
        </p:nvSpPr>
        <p:spPr/>
        <p:txBody>
          <a:bodyPr/>
          <a:lstStyle/>
          <a:p>
            <a:pPr eaLnBrk="1" hangingPunct="1"/>
            <a:r>
              <a:rPr lang="en-US" altLang="en-US" dirty="0"/>
              <a:t>A function definition looks like this:</a:t>
            </a:r>
            <a:br>
              <a:rPr lang="en-US" altLang="en-US" dirty="0"/>
            </a:br>
            <a:r>
              <a:rPr lang="en-US" altLang="en-US" sz="2800" dirty="0" err="1">
                <a:latin typeface="Courier New" panose="02070309020205020404" pitchFamily="49" charset="0"/>
                <a:cs typeface="Courier New" panose="02070309020205020404" pitchFamily="49" charset="0"/>
              </a:rPr>
              <a:t>def</a:t>
            </a:r>
            <a:r>
              <a:rPr lang="en-US" altLang="en-US" sz="2800" dirty="0">
                <a:latin typeface="Courier New" panose="02070309020205020404" pitchFamily="49" charset="0"/>
                <a:cs typeface="Courier New" panose="02070309020205020404" pitchFamily="49" charset="0"/>
              </a:rPr>
              <a:t> &lt;name&gt;(&lt;formal-parameters&gt;):</a:t>
            </a:r>
            <a:br>
              <a:rPr lang="en-US" altLang="en-US" sz="2800" dirty="0">
                <a:latin typeface="Courier New" panose="02070309020205020404" pitchFamily="49" charset="0"/>
                <a:cs typeface="Courier New" panose="02070309020205020404" pitchFamily="49" charset="0"/>
              </a:rPr>
            </a:br>
            <a:r>
              <a:rPr lang="en-US" altLang="en-US" sz="2800" dirty="0">
                <a:latin typeface="Courier New" panose="02070309020205020404" pitchFamily="49" charset="0"/>
                <a:cs typeface="Courier New" panose="02070309020205020404" pitchFamily="49" charset="0"/>
              </a:rPr>
              <a:t>   &lt;body&gt;</a:t>
            </a:r>
          </a:p>
          <a:p>
            <a:pPr eaLnBrk="1" hangingPunct="1"/>
            <a:r>
              <a:rPr lang="en-US" altLang="en-US" dirty="0"/>
              <a:t>The name of the function must be an identifier</a:t>
            </a:r>
          </a:p>
          <a:p>
            <a:pPr eaLnBrk="1" hangingPunct="1"/>
            <a:r>
              <a:rPr lang="en-US" altLang="en-US" dirty="0"/>
              <a:t>Formal-parameters is a (possibly empty) list of variable names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66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6CCDBEC-DB0A-4D1B-90D6-C662A0C95A91}" type="slidenum">
              <a:rPr lang="en-US" altLang="en-US" sz="1400"/>
              <a:pPr eaLnBrk="1" hangingPunct="1"/>
              <a:t>24</a:t>
            </a:fld>
            <a:endParaRPr lang="en-US" altLang="en-US" sz="1400"/>
          </a:p>
        </p:txBody>
      </p:sp>
      <p:sp>
        <p:nvSpPr>
          <p:cNvPr id="26628" name="Rectangle 2"/>
          <p:cNvSpPr>
            <a:spLocks noGrp="1" noChangeArrowheads="1"/>
          </p:cNvSpPr>
          <p:nvPr>
            <p:ph type="title"/>
          </p:nvPr>
        </p:nvSpPr>
        <p:spPr/>
        <p:txBody>
          <a:bodyPr/>
          <a:lstStyle/>
          <a:p>
            <a:pPr eaLnBrk="1" hangingPunct="1"/>
            <a:r>
              <a:rPr lang="en-US" altLang="en-US"/>
              <a:t>Functions and Parameters: The Details</a:t>
            </a:r>
          </a:p>
        </p:txBody>
      </p:sp>
      <p:sp>
        <p:nvSpPr>
          <p:cNvPr id="26629" name="Rectangle 3"/>
          <p:cNvSpPr>
            <a:spLocks noGrp="1" noChangeArrowheads="1"/>
          </p:cNvSpPr>
          <p:nvPr>
            <p:ph type="body" idx="1"/>
          </p:nvPr>
        </p:nvSpPr>
        <p:spPr/>
        <p:txBody>
          <a:bodyPr/>
          <a:lstStyle/>
          <a:p>
            <a:pPr eaLnBrk="1" hangingPunct="1"/>
            <a:r>
              <a:rPr lang="en-US" altLang="en-US"/>
              <a:t>Formal parameters, like all variables used in the function, are only accessible in the body of the function. Variables with identical names elsewhere in the program are distinct from the formal parameters and variables inside of the function body.</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76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A707D2E-A71F-48F1-B68B-E09FFCEF9827}" type="slidenum">
              <a:rPr lang="en-US" altLang="en-US" sz="1400"/>
              <a:pPr eaLnBrk="1" hangingPunct="1"/>
              <a:t>25</a:t>
            </a:fld>
            <a:endParaRPr lang="en-US" altLang="en-US" sz="1400"/>
          </a:p>
        </p:txBody>
      </p:sp>
      <p:sp>
        <p:nvSpPr>
          <p:cNvPr id="27652" name="Rectangle 2"/>
          <p:cNvSpPr>
            <a:spLocks noGrp="1" noChangeArrowheads="1"/>
          </p:cNvSpPr>
          <p:nvPr>
            <p:ph type="title"/>
          </p:nvPr>
        </p:nvSpPr>
        <p:spPr/>
        <p:txBody>
          <a:bodyPr/>
          <a:lstStyle/>
          <a:p>
            <a:pPr eaLnBrk="1" hangingPunct="1"/>
            <a:r>
              <a:rPr lang="en-US" altLang="en-US"/>
              <a:t>Functions and Parameters: The Details</a:t>
            </a:r>
          </a:p>
        </p:txBody>
      </p:sp>
      <p:sp>
        <p:nvSpPr>
          <p:cNvPr id="32771" name="Rectangle 3"/>
          <p:cNvSpPr>
            <a:spLocks noGrp="1" noChangeArrowheads="1"/>
          </p:cNvSpPr>
          <p:nvPr>
            <p:ph type="body" idx="1"/>
          </p:nvPr>
        </p:nvSpPr>
        <p:spPr/>
        <p:txBody>
          <a:bodyPr/>
          <a:lstStyle/>
          <a:p>
            <a:pPr eaLnBrk="1" hangingPunct="1"/>
            <a:r>
              <a:rPr lang="en-US" altLang="en-US" dirty="0"/>
              <a:t>A function is called by using its name followed by a list of </a:t>
            </a:r>
            <a:r>
              <a:rPr lang="en-US" altLang="en-US" i="1" dirty="0"/>
              <a:t>actual parameters</a:t>
            </a:r>
            <a:r>
              <a:rPr lang="en-US" altLang="en-US" dirty="0"/>
              <a:t> or </a:t>
            </a:r>
            <a:r>
              <a:rPr lang="en-US" altLang="en-US" i="1" dirty="0"/>
              <a:t>arguments</a:t>
            </a:r>
            <a:r>
              <a:rPr lang="en-US" altLang="en-US" dirty="0"/>
              <a:t>.</a:t>
            </a:r>
            <a:br>
              <a:rPr lang="en-US" altLang="en-US" dirty="0"/>
            </a:br>
            <a:r>
              <a:rPr lang="en-US" altLang="en-US" sz="2800" dirty="0">
                <a:latin typeface="Courier New" panose="02070309020205020404" pitchFamily="49" charset="0"/>
                <a:cs typeface="Courier New" panose="02070309020205020404" pitchFamily="49" charset="0"/>
              </a:rPr>
              <a:t>&lt;name&gt;(&lt;actual-parameters&gt;)</a:t>
            </a:r>
            <a:endParaRPr lang="en-US" altLang="en-US" dirty="0">
              <a:latin typeface="Courier New" panose="02070309020205020404" pitchFamily="49" charset="0"/>
              <a:cs typeface="Courier New" panose="02070309020205020404" pitchFamily="49" charset="0"/>
            </a:endParaRPr>
          </a:p>
          <a:p>
            <a:pPr eaLnBrk="1" hangingPunct="1"/>
            <a:r>
              <a:rPr lang="en-US" altLang="en-US" dirty="0"/>
              <a:t>When Python comes to a function call, it initiates a four-step process.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86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499528B-F055-457F-ACDD-D0D4836E6DF7}" type="slidenum">
              <a:rPr lang="en-US" altLang="en-US" sz="1400"/>
              <a:pPr eaLnBrk="1" hangingPunct="1"/>
              <a:t>26</a:t>
            </a:fld>
            <a:endParaRPr lang="en-US" altLang="en-US" sz="1400"/>
          </a:p>
        </p:txBody>
      </p:sp>
      <p:sp>
        <p:nvSpPr>
          <p:cNvPr id="28676" name="Rectangle 2"/>
          <p:cNvSpPr>
            <a:spLocks noGrp="1" noChangeArrowheads="1"/>
          </p:cNvSpPr>
          <p:nvPr>
            <p:ph type="title"/>
          </p:nvPr>
        </p:nvSpPr>
        <p:spPr/>
        <p:txBody>
          <a:bodyPr/>
          <a:lstStyle/>
          <a:p>
            <a:pPr eaLnBrk="1" hangingPunct="1"/>
            <a:r>
              <a:rPr lang="en-US" altLang="en-US"/>
              <a:t>Functions and Parameters: The Details</a:t>
            </a:r>
          </a:p>
        </p:txBody>
      </p:sp>
      <p:sp>
        <p:nvSpPr>
          <p:cNvPr id="33795" name="Rectangle 3"/>
          <p:cNvSpPr>
            <a:spLocks noGrp="1" noChangeArrowheads="1"/>
          </p:cNvSpPr>
          <p:nvPr>
            <p:ph type="body" idx="1"/>
          </p:nvPr>
        </p:nvSpPr>
        <p:spPr/>
        <p:txBody>
          <a:bodyPr/>
          <a:lstStyle/>
          <a:p>
            <a:pPr eaLnBrk="1" hangingPunct="1"/>
            <a:r>
              <a:rPr lang="en-US" altLang="en-US" dirty="0"/>
              <a:t>The function calling four-step process</a:t>
            </a:r>
          </a:p>
          <a:p>
            <a:pPr lvl="1" eaLnBrk="1" hangingPunct="1"/>
            <a:r>
              <a:rPr lang="en-US" altLang="en-US" dirty="0"/>
              <a:t>The calling program suspends execution at the point of the call.</a:t>
            </a:r>
          </a:p>
          <a:p>
            <a:pPr lvl="1" eaLnBrk="1" hangingPunct="1"/>
            <a:r>
              <a:rPr lang="en-US" altLang="en-US" dirty="0"/>
              <a:t>The formal parameters of the function get assigned the values supplied by the actual parameters in the call.</a:t>
            </a:r>
          </a:p>
          <a:p>
            <a:pPr lvl="1" eaLnBrk="1" hangingPunct="1"/>
            <a:r>
              <a:rPr lang="en-US" altLang="en-US" dirty="0"/>
              <a:t>The body of the function is executed.</a:t>
            </a:r>
          </a:p>
          <a:p>
            <a:pPr lvl="1" eaLnBrk="1" hangingPunct="1"/>
            <a:r>
              <a:rPr lang="en-US" altLang="en-US" dirty="0"/>
              <a:t>Control returns to the point just after where the function was called.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2969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0D4FEC7-A4E6-4953-A3A8-FC263BD53A2A}" type="slidenum">
              <a:rPr lang="en-US" altLang="en-US" sz="1400"/>
              <a:pPr eaLnBrk="1" hangingPunct="1"/>
              <a:t>27</a:t>
            </a:fld>
            <a:endParaRPr lang="en-US" altLang="en-US" sz="1400"/>
          </a:p>
        </p:txBody>
      </p:sp>
      <p:sp>
        <p:nvSpPr>
          <p:cNvPr id="29700" name="Rectangle 2"/>
          <p:cNvSpPr>
            <a:spLocks noGrp="1" noChangeArrowheads="1"/>
          </p:cNvSpPr>
          <p:nvPr>
            <p:ph type="title"/>
          </p:nvPr>
        </p:nvSpPr>
        <p:spPr/>
        <p:txBody>
          <a:bodyPr/>
          <a:lstStyle/>
          <a:p>
            <a:pPr eaLnBrk="1" hangingPunct="1"/>
            <a:r>
              <a:rPr lang="en-US" altLang="en-US"/>
              <a:t>Functions and Parameters: The Details</a:t>
            </a:r>
          </a:p>
        </p:txBody>
      </p:sp>
      <p:sp>
        <p:nvSpPr>
          <p:cNvPr id="34819" name="Rectangle 3"/>
          <p:cNvSpPr>
            <a:spLocks noGrp="1" noChangeArrowheads="1"/>
          </p:cNvSpPr>
          <p:nvPr>
            <p:ph type="body" idx="1"/>
          </p:nvPr>
        </p:nvSpPr>
        <p:spPr/>
        <p:txBody>
          <a:bodyPr/>
          <a:lstStyle/>
          <a:p>
            <a:pPr eaLnBrk="1" hangingPunct="1"/>
            <a:r>
              <a:rPr lang="en-US" altLang="en-US" sz="2800" dirty="0"/>
              <a:t>Let</a:t>
            </a:r>
            <a:r>
              <a:rPr lang="en-US" altLang="en-US" sz="2800" dirty="0">
                <a:latin typeface="Times New Roman" panose="02020603050405020304" pitchFamily="18" charset="0"/>
              </a:rPr>
              <a:t>’</a:t>
            </a:r>
            <a:r>
              <a:rPr lang="en-US" altLang="en-US" sz="2800" dirty="0"/>
              <a:t>s trace through the following code:</a:t>
            </a:r>
            <a:br>
              <a:rPr lang="en-US" altLang="en-US" sz="2800" dirty="0"/>
            </a:br>
            <a:r>
              <a:rPr lang="en-US" altLang="en-US" sz="2400" dirty="0">
                <a:latin typeface="Courier New" panose="02070309020205020404" pitchFamily="49" charset="0"/>
              </a:rPr>
              <a:t>sing("Fred")</a:t>
            </a:r>
            <a:br>
              <a:rPr lang="en-US" altLang="en-US" sz="2400" dirty="0">
                <a:latin typeface="Courier New" panose="02070309020205020404" pitchFamily="49" charset="0"/>
              </a:rPr>
            </a:br>
            <a:r>
              <a:rPr lang="en-US" altLang="en-US" sz="2400" dirty="0">
                <a:latin typeface="Courier New" panose="02070309020205020404" pitchFamily="49" charset="0"/>
              </a:rPr>
              <a:t>print()</a:t>
            </a:r>
            <a:br>
              <a:rPr lang="en-US" altLang="en-US" sz="2400" dirty="0">
                <a:latin typeface="Courier New" panose="02070309020205020404" pitchFamily="49" charset="0"/>
              </a:rPr>
            </a:br>
            <a:r>
              <a:rPr lang="en-US" altLang="en-US" sz="2400" dirty="0">
                <a:latin typeface="Courier New" panose="02070309020205020404" pitchFamily="49" charset="0"/>
              </a:rPr>
              <a:t>sing("Lucy")</a:t>
            </a:r>
            <a:endParaRPr lang="en-US" altLang="en-US" sz="2000" dirty="0">
              <a:latin typeface="Courier New" panose="02070309020205020404" pitchFamily="49" charset="0"/>
            </a:endParaRPr>
          </a:p>
          <a:p>
            <a:pPr eaLnBrk="1" hangingPunct="1"/>
            <a:r>
              <a:rPr lang="en-US" altLang="en-US" sz="2800" dirty="0"/>
              <a:t>When Python gets to </a:t>
            </a:r>
            <a:r>
              <a:rPr lang="en-US" altLang="en-US" sz="2800" dirty="0">
                <a:latin typeface="Courier New" panose="02070309020205020404" pitchFamily="49" charset="0"/>
              </a:rPr>
              <a:t>sing("Fred")</a:t>
            </a:r>
            <a:r>
              <a:rPr lang="en-US" altLang="en-US" sz="2800" dirty="0"/>
              <a:t>, execution of </a:t>
            </a:r>
            <a:r>
              <a:rPr lang="en-US" altLang="en-US" sz="2800" dirty="0">
                <a:latin typeface="Courier New" panose="02070309020205020404" pitchFamily="49" charset="0"/>
              </a:rPr>
              <a:t>main</a:t>
            </a:r>
            <a:r>
              <a:rPr lang="en-US" altLang="en-US" sz="2800" dirty="0"/>
              <a:t> is temporarily suspended.</a:t>
            </a:r>
          </a:p>
          <a:p>
            <a:pPr eaLnBrk="1" hangingPunct="1"/>
            <a:r>
              <a:rPr lang="en-US" altLang="en-US" sz="2800" dirty="0"/>
              <a:t>Python looks up the definition of </a:t>
            </a:r>
            <a:r>
              <a:rPr lang="en-US" altLang="en-US" sz="2800" dirty="0">
                <a:latin typeface="Courier New" panose="02070309020205020404" pitchFamily="49" charset="0"/>
              </a:rPr>
              <a:t>sing</a:t>
            </a:r>
            <a:r>
              <a:rPr lang="en-US" altLang="en-US" sz="2800" dirty="0"/>
              <a:t> and sees that it has one formal parameter, </a:t>
            </a:r>
            <a:r>
              <a:rPr lang="en-US" altLang="en-US" sz="2800" dirty="0">
                <a:latin typeface="Courier New" panose="02070309020205020404" pitchFamily="49" charset="0"/>
              </a:rPr>
              <a:t>person</a:t>
            </a:r>
            <a:r>
              <a:rPr lang="en-US" altLang="en-US" sz="2800" dirty="0"/>
              <a:t>.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07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D5C21C1-DFB7-410C-A968-68108774C5DD}" type="slidenum">
              <a:rPr lang="en-US" altLang="en-US" sz="1400"/>
              <a:pPr eaLnBrk="1" hangingPunct="1"/>
              <a:t>28</a:t>
            </a:fld>
            <a:endParaRPr lang="en-US" altLang="en-US" sz="1400"/>
          </a:p>
        </p:txBody>
      </p:sp>
      <p:sp>
        <p:nvSpPr>
          <p:cNvPr id="30724" name="Rectangle 2"/>
          <p:cNvSpPr>
            <a:spLocks noGrp="1" noChangeArrowheads="1"/>
          </p:cNvSpPr>
          <p:nvPr>
            <p:ph type="title"/>
          </p:nvPr>
        </p:nvSpPr>
        <p:spPr/>
        <p:txBody>
          <a:bodyPr/>
          <a:lstStyle/>
          <a:p>
            <a:pPr eaLnBrk="1" hangingPunct="1"/>
            <a:r>
              <a:rPr lang="en-US" altLang="en-US"/>
              <a:t>Functions and Parameters: The Detail</a:t>
            </a:r>
          </a:p>
        </p:txBody>
      </p:sp>
      <p:sp>
        <p:nvSpPr>
          <p:cNvPr id="30725" name="Rectangle 3"/>
          <p:cNvSpPr>
            <a:spLocks noGrp="1" noChangeArrowheads="1"/>
          </p:cNvSpPr>
          <p:nvPr>
            <p:ph type="body" idx="1"/>
          </p:nvPr>
        </p:nvSpPr>
        <p:spPr/>
        <p:txBody>
          <a:bodyPr/>
          <a:lstStyle/>
          <a:p>
            <a:pPr eaLnBrk="1" hangingPunct="1"/>
            <a:r>
              <a:rPr lang="en-US" altLang="en-US"/>
              <a:t>The formal parameter is assigned the value of the actual parameter. It’s as if the following statement had been executed:</a:t>
            </a:r>
            <a:br>
              <a:rPr lang="en-US" altLang="en-US"/>
            </a:br>
            <a:r>
              <a:rPr lang="en-US" altLang="en-US">
                <a:latin typeface="Courier New" panose="02070309020205020404" pitchFamily="49" charset="0"/>
              </a:rPr>
              <a:t>person = "Fred"</a:t>
            </a:r>
            <a:endParaRPr lang="en-US" alt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17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99FDD4C-6F29-4457-A845-FBA1BDE083D2}" type="slidenum">
              <a:rPr lang="en-US" altLang="en-US" sz="1400"/>
              <a:pPr eaLnBrk="1" hangingPunct="1"/>
              <a:t>29</a:t>
            </a:fld>
            <a:endParaRPr lang="en-US" altLang="en-US" sz="1400"/>
          </a:p>
        </p:txBody>
      </p:sp>
      <p:sp>
        <p:nvSpPr>
          <p:cNvPr id="31748" name="Rectangle 2"/>
          <p:cNvSpPr>
            <a:spLocks noGrp="1" noChangeArrowheads="1"/>
          </p:cNvSpPr>
          <p:nvPr>
            <p:ph type="title"/>
          </p:nvPr>
        </p:nvSpPr>
        <p:spPr/>
        <p:txBody>
          <a:bodyPr/>
          <a:lstStyle/>
          <a:p>
            <a:pPr eaLnBrk="1" hangingPunct="1"/>
            <a:r>
              <a:rPr lang="en-US" altLang="en-US"/>
              <a:t>Functions and Parameters: The Details</a:t>
            </a:r>
          </a:p>
        </p:txBody>
      </p:sp>
      <p:sp>
        <p:nvSpPr>
          <p:cNvPr id="31749" name="Rectangle 3"/>
          <p:cNvSpPr>
            <a:spLocks noGrp="1" noChangeArrowheads="1"/>
          </p:cNvSpPr>
          <p:nvPr>
            <p:ph type="body" idx="1"/>
          </p:nvPr>
        </p:nvSpPr>
        <p:spPr>
          <a:xfrm>
            <a:off x="0" y="5226621"/>
            <a:ext cx="12192000" cy="1205641"/>
          </a:xfrm>
        </p:spPr>
        <p:txBody>
          <a:bodyPr/>
          <a:lstStyle/>
          <a:p>
            <a:pPr eaLnBrk="1" hangingPunct="1">
              <a:buFont typeface="Wingdings" panose="05000000000000000000" pitchFamily="2" charset="2"/>
              <a:buNone/>
            </a:pPr>
            <a:r>
              <a:rPr lang="en-US" altLang="en-US" dirty="0"/>
              <a:t>Note that the variable </a:t>
            </a:r>
            <a:r>
              <a:rPr lang="en-US" altLang="en-US" dirty="0">
                <a:latin typeface="Courier New" panose="02070309020205020404" pitchFamily="49" charset="0"/>
              </a:rPr>
              <a:t>person</a:t>
            </a:r>
            <a:r>
              <a:rPr lang="en-US" altLang="en-US" dirty="0"/>
              <a:t> has just been initialized.</a:t>
            </a:r>
          </a:p>
        </p:txBody>
      </p:sp>
      <p:pic>
        <p:nvPicPr>
          <p:cNvPr id="2" name="Picture 1"/>
          <p:cNvPicPr>
            <a:picLocks noChangeAspect="1"/>
          </p:cNvPicPr>
          <p:nvPr/>
        </p:nvPicPr>
        <p:blipFill>
          <a:blip r:embed="rId2"/>
          <a:stretch>
            <a:fillRect/>
          </a:stretch>
        </p:blipFill>
        <p:spPr>
          <a:xfrm>
            <a:off x="368176" y="2262760"/>
            <a:ext cx="11835221" cy="246164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1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C936DB6-E00F-41B4-A402-6376A4BCFD56}" type="slidenum">
              <a:rPr lang="en-US" altLang="en-US" sz="1400"/>
              <a:pPr eaLnBrk="1" hangingPunct="1"/>
              <a:t>3</a:t>
            </a:fld>
            <a:endParaRPr lang="en-US" altLang="en-US" sz="1400"/>
          </a:p>
        </p:txBody>
      </p:sp>
      <p:sp>
        <p:nvSpPr>
          <p:cNvPr id="5124" name="Rectangle 2"/>
          <p:cNvSpPr>
            <a:spLocks noGrp="1" noChangeArrowheads="1"/>
          </p:cNvSpPr>
          <p:nvPr>
            <p:ph type="title"/>
          </p:nvPr>
        </p:nvSpPr>
        <p:spPr/>
        <p:txBody>
          <a:bodyPr/>
          <a:lstStyle/>
          <a:p>
            <a:pPr eaLnBrk="1" hangingPunct="1"/>
            <a:r>
              <a:rPr lang="en-US" altLang="en-US" dirty="0"/>
              <a:t>Objectives</a:t>
            </a:r>
          </a:p>
        </p:txBody>
      </p:sp>
      <p:sp>
        <p:nvSpPr>
          <p:cNvPr id="6147" name="Rectangle 3"/>
          <p:cNvSpPr>
            <a:spLocks noGrp="1" noChangeArrowheads="1"/>
          </p:cNvSpPr>
          <p:nvPr>
            <p:ph type="body" idx="1"/>
          </p:nvPr>
        </p:nvSpPr>
        <p:spPr/>
        <p:txBody>
          <a:bodyPr/>
          <a:lstStyle/>
          <a:p>
            <a:pPr eaLnBrk="1" hangingPunct="1"/>
            <a:r>
              <a:rPr lang="en-US" altLang="en-US"/>
              <a:t>To write programs that use functions to reduce code duplication and increase program modularity.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27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01A60C0-F99E-46C3-A775-81B2971033A2}" type="slidenum">
              <a:rPr lang="en-US" altLang="en-US" sz="1400"/>
              <a:pPr eaLnBrk="1" hangingPunct="1"/>
              <a:t>30</a:t>
            </a:fld>
            <a:endParaRPr lang="en-US" altLang="en-US" sz="1400"/>
          </a:p>
        </p:txBody>
      </p:sp>
      <p:sp>
        <p:nvSpPr>
          <p:cNvPr id="32772" name="Rectangle 2"/>
          <p:cNvSpPr>
            <a:spLocks noGrp="1" noChangeArrowheads="1"/>
          </p:cNvSpPr>
          <p:nvPr>
            <p:ph type="title"/>
          </p:nvPr>
        </p:nvSpPr>
        <p:spPr/>
        <p:txBody>
          <a:bodyPr/>
          <a:lstStyle/>
          <a:p>
            <a:pPr eaLnBrk="1" hangingPunct="1"/>
            <a:r>
              <a:rPr lang="en-US" altLang="en-US"/>
              <a:t>Functions and Parameters: The Details</a:t>
            </a:r>
          </a:p>
        </p:txBody>
      </p:sp>
      <p:sp>
        <p:nvSpPr>
          <p:cNvPr id="37891" name="Rectangle 3"/>
          <p:cNvSpPr>
            <a:spLocks noGrp="1" noChangeArrowheads="1"/>
          </p:cNvSpPr>
          <p:nvPr>
            <p:ph type="body" idx="1"/>
          </p:nvPr>
        </p:nvSpPr>
        <p:spPr/>
        <p:txBody>
          <a:bodyPr/>
          <a:lstStyle/>
          <a:p>
            <a:pPr eaLnBrk="1" hangingPunct="1">
              <a:lnSpc>
                <a:spcPct val="90000"/>
              </a:lnSpc>
            </a:pPr>
            <a:r>
              <a:rPr lang="en-US" altLang="en-US" sz="2800" dirty="0"/>
              <a:t>At this point, Python begins executing the body of </a:t>
            </a:r>
            <a:r>
              <a:rPr lang="en-US" altLang="en-US" sz="2800" dirty="0">
                <a:latin typeface="Courier New" panose="02070309020205020404" pitchFamily="49" charset="0"/>
              </a:rPr>
              <a:t>sing</a:t>
            </a:r>
            <a:r>
              <a:rPr lang="en-US" altLang="en-US" sz="2800" dirty="0"/>
              <a:t>.</a:t>
            </a:r>
          </a:p>
          <a:p>
            <a:pPr eaLnBrk="1" hangingPunct="1">
              <a:lnSpc>
                <a:spcPct val="90000"/>
              </a:lnSpc>
            </a:pPr>
            <a:r>
              <a:rPr lang="en-US" altLang="en-US" sz="2800" dirty="0"/>
              <a:t>The first statement is another function call, to </a:t>
            </a:r>
            <a:r>
              <a:rPr lang="en-US" altLang="en-US" sz="2800" dirty="0">
                <a:latin typeface="Courier New" panose="02070309020205020404" pitchFamily="49" charset="0"/>
              </a:rPr>
              <a:t>happy</a:t>
            </a:r>
            <a:r>
              <a:rPr lang="en-US" altLang="en-US" sz="2800" dirty="0"/>
              <a:t>. What happens next?</a:t>
            </a:r>
          </a:p>
          <a:p>
            <a:pPr eaLnBrk="1" hangingPunct="1">
              <a:lnSpc>
                <a:spcPct val="90000"/>
              </a:lnSpc>
            </a:pPr>
            <a:r>
              <a:rPr lang="en-US" altLang="en-US" sz="2800" dirty="0"/>
              <a:t>Python suspends the execution of </a:t>
            </a:r>
            <a:r>
              <a:rPr lang="en-US" altLang="en-US" sz="2800" dirty="0">
                <a:latin typeface="Courier New" panose="02070309020205020404" pitchFamily="49" charset="0"/>
              </a:rPr>
              <a:t>sing</a:t>
            </a:r>
            <a:r>
              <a:rPr lang="en-US" altLang="en-US" sz="2800" dirty="0"/>
              <a:t> and transfers control to </a:t>
            </a:r>
            <a:r>
              <a:rPr lang="en-US" altLang="en-US" sz="2800" dirty="0">
                <a:latin typeface="Courier New" panose="02070309020205020404" pitchFamily="49" charset="0"/>
              </a:rPr>
              <a:t>happy</a:t>
            </a:r>
            <a:r>
              <a:rPr lang="en-US" altLang="en-US" sz="2800" dirty="0"/>
              <a:t>.</a:t>
            </a:r>
          </a:p>
          <a:p>
            <a:pPr eaLnBrk="1" hangingPunct="1">
              <a:lnSpc>
                <a:spcPct val="90000"/>
              </a:lnSpc>
            </a:pPr>
            <a:r>
              <a:rPr lang="en-US" altLang="en-US" sz="2800" dirty="0">
                <a:latin typeface="Courier New" panose="02070309020205020404" pitchFamily="49" charset="0"/>
              </a:rPr>
              <a:t>happy</a:t>
            </a:r>
            <a:r>
              <a:rPr lang="en-US" altLang="en-US" sz="2800" dirty="0"/>
              <a:t> consists of a single </a:t>
            </a:r>
            <a:r>
              <a:rPr lang="en-US" altLang="en-US" sz="2400" dirty="0">
                <a:latin typeface="Courier New" panose="02070309020205020404" pitchFamily="49" charset="0"/>
                <a:cs typeface="Courier New" panose="02070309020205020404" pitchFamily="49" charset="0"/>
              </a:rPr>
              <a:t>print</a:t>
            </a:r>
            <a:r>
              <a:rPr lang="en-US" altLang="en-US" sz="2800" dirty="0"/>
              <a:t>, which is executed and control returns to where it left off in </a:t>
            </a:r>
            <a:r>
              <a:rPr lang="en-US" altLang="en-US" sz="2400" dirty="0">
                <a:latin typeface="Courier New" panose="02070309020205020404" pitchFamily="49" charset="0"/>
                <a:cs typeface="Courier New" panose="02070309020205020404" pitchFamily="49" charset="0"/>
              </a:rPr>
              <a:t>sing</a:t>
            </a:r>
            <a:r>
              <a:rPr lang="en-US" altLang="en-US" sz="2800" dirty="0"/>
              <a:t>.</a:t>
            </a:r>
            <a:endParaRPr lang="en-US" altLang="en-US" sz="2800" dirty="0">
              <a:latin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37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29F3C68-174D-4E7F-8315-76A5E8FE827C}" type="slidenum">
              <a:rPr lang="en-US" altLang="en-US" sz="1400"/>
              <a:pPr eaLnBrk="1" hangingPunct="1"/>
              <a:t>31</a:t>
            </a:fld>
            <a:endParaRPr lang="en-US" altLang="en-US" sz="1400"/>
          </a:p>
        </p:txBody>
      </p:sp>
      <p:sp>
        <p:nvSpPr>
          <p:cNvPr id="33796" name="Rectangle 2"/>
          <p:cNvSpPr>
            <a:spLocks noGrp="1" noChangeArrowheads="1"/>
          </p:cNvSpPr>
          <p:nvPr>
            <p:ph type="title"/>
          </p:nvPr>
        </p:nvSpPr>
        <p:spPr/>
        <p:txBody>
          <a:bodyPr/>
          <a:lstStyle/>
          <a:p>
            <a:pPr eaLnBrk="1" hangingPunct="1"/>
            <a:r>
              <a:rPr lang="en-US" altLang="en-US"/>
              <a:t>Functions and Parameters: The Details</a:t>
            </a:r>
          </a:p>
        </p:txBody>
      </p:sp>
      <p:sp>
        <p:nvSpPr>
          <p:cNvPr id="38915" name="Rectangle 3"/>
          <p:cNvSpPr>
            <a:spLocks noGrp="1" noChangeArrowheads="1"/>
          </p:cNvSpPr>
          <p:nvPr>
            <p:ph type="body" idx="1"/>
          </p:nvPr>
        </p:nvSpPr>
        <p:spPr>
          <a:xfrm>
            <a:off x="0" y="4649787"/>
            <a:ext cx="12192000" cy="2170113"/>
          </a:xfrm>
        </p:spPr>
        <p:txBody>
          <a:bodyPr/>
          <a:lstStyle/>
          <a:p>
            <a:pPr eaLnBrk="1" hangingPunct="1">
              <a:lnSpc>
                <a:spcPct val="90000"/>
              </a:lnSpc>
            </a:pPr>
            <a:r>
              <a:rPr lang="en-US" altLang="en-US" sz="2800" dirty="0"/>
              <a:t>Execution continues in this way with two more trips to </a:t>
            </a:r>
            <a:r>
              <a:rPr lang="en-US" altLang="en-US" sz="2800" dirty="0">
                <a:latin typeface="Courier New" panose="02070309020205020404" pitchFamily="49" charset="0"/>
              </a:rPr>
              <a:t>happy</a:t>
            </a:r>
            <a:r>
              <a:rPr lang="en-US" altLang="en-US" sz="2800" dirty="0"/>
              <a:t>.</a:t>
            </a:r>
          </a:p>
          <a:p>
            <a:pPr eaLnBrk="1" hangingPunct="1">
              <a:lnSpc>
                <a:spcPct val="90000"/>
              </a:lnSpc>
            </a:pPr>
            <a:r>
              <a:rPr lang="en-US" altLang="en-US" sz="2800" dirty="0"/>
              <a:t>When Python gets to the end of </a:t>
            </a:r>
            <a:r>
              <a:rPr lang="en-US" altLang="en-US" sz="2800" dirty="0">
                <a:latin typeface="Courier New" panose="02070309020205020404" pitchFamily="49" charset="0"/>
              </a:rPr>
              <a:t>sing</a:t>
            </a:r>
            <a:r>
              <a:rPr lang="en-US" altLang="en-US" sz="2800" dirty="0"/>
              <a:t>, control returns to </a:t>
            </a:r>
            <a:r>
              <a:rPr lang="en-US" altLang="en-US" sz="2800" dirty="0">
                <a:latin typeface="Courier New" panose="02070309020205020404" pitchFamily="49" charset="0"/>
              </a:rPr>
              <a:t>main</a:t>
            </a:r>
            <a:r>
              <a:rPr lang="en-US" altLang="en-US" sz="2800" dirty="0"/>
              <a:t> and continues immediately following the function call.</a:t>
            </a:r>
          </a:p>
        </p:txBody>
      </p:sp>
      <p:pic>
        <p:nvPicPr>
          <p:cNvPr id="2" name="Picture 1"/>
          <p:cNvPicPr>
            <a:picLocks noChangeAspect="1"/>
          </p:cNvPicPr>
          <p:nvPr/>
        </p:nvPicPr>
        <p:blipFill>
          <a:blip r:embed="rId2"/>
          <a:stretch>
            <a:fillRect/>
          </a:stretch>
        </p:blipFill>
        <p:spPr>
          <a:xfrm>
            <a:off x="85219" y="2251481"/>
            <a:ext cx="12106781" cy="217011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48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F824795-037F-4365-B0C8-01B927458286}" type="slidenum">
              <a:rPr lang="en-US" altLang="en-US" sz="1400"/>
              <a:pPr eaLnBrk="1" hangingPunct="1"/>
              <a:t>32</a:t>
            </a:fld>
            <a:endParaRPr lang="en-US" altLang="en-US" sz="1400"/>
          </a:p>
        </p:txBody>
      </p:sp>
      <p:sp>
        <p:nvSpPr>
          <p:cNvPr id="34820" name="Rectangle 2"/>
          <p:cNvSpPr>
            <a:spLocks noGrp="1" noChangeArrowheads="1"/>
          </p:cNvSpPr>
          <p:nvPr>
            <p:ph type="title"/>
          </p:nvPr>
        </p:nvSpPr>
        <p:spPr/>
        <p:txBody>
          <a:bodyPr/>
          <a:lstStyle/>
          <a:p>
            <a:pPr eaLnBrk="1" hangingPunct="1"/>
            <a:r>
              <a:rPr lang="en-US" altLang="en-US"/>
              <a:t>Functions and Parameters: The Details</a:t>
            </a:r>
          </a:p>
        </p:txBody>
      </p:sp>
      <p:sp>
        <p:nvSpPr>
          <p:cNvPr id="39939" name="Rectangle 3"/>
          <p:cNvSpPr>
            <a:spLocks noGrp="1" noChangeArrowheads="1"/>
          </p:cNvSpPr>
          <p:nvPr>
            <p:ph type="body" idx="1"/>
          </p:nvPr>
        </p:nvSpPr>
        <p:spPr>
          <a:xfrm>
            <a:off x="23813" y="4343400"/>
            <a:ext cx="12192000" cy="2209800"/>
          </a:xfrm>
        </p:spPr>
        <p:txBody>
          <a:bodyPr/>
          <a:lstStyle/>
          <a:p>
            <a:pPr eaLnBrk="1" hangingPunct="1">
              <a:lnSpc>
                <a:spcPct val="90000"/>
              </a:lnSpc>
            </a:pPr>
            <a:r>
              <a:rPr lang="en-US" altLang="en-US" sz="2800" dirty="0"/>
              <a:t>Notice that the </a:t>
            </a:r>
            <a:r>
              <a:rPr lang="en-US" altLang="en-US" sz="2800" dirty="0">
                <a:latin typeface="Courier New" panose="02070309020205020404" pitchFamily="49" charset="0"/>
              </a:rPr>
              <a:t>person</a:t>
            </a:r>
            <a:r>
              <a:rPr lang="en-US" altLang="en-US" sz="2800" dirty="0"/>
              <a:t> variable in </a:t>
            </a:r>
            <a:r>
              <a:rPr lang="en-US" altLang="en-US" sz="2800" dirty="0">
                <a:latin typeface="Courier New" panose="02070309020205020404" pitchFamily="49" charset="0"/>
              </a:rPr>
              <a:t>sing</a:t>
            </a:r>
            <a:r>
              <a:rPr lang="en-US" altLang="en-US" sz="2800" dirty="0"/>
              <a:t> has disappeared!</a:t>
            </a:r>
          </a:p>
          <a:p>
            <a:pPr eaLnBrk="1" hangingPunct="1">
              <a:lnSpc>
                <a:spcPct val="90000"/>
              </a:lnSpc>
            </a:pPr>
            <a:r>
              <a:rPr lang="en-US" altLang="en-US" sz="2800" dirty="0"/>
              <a:t>The memory occupied by local function variables is reclaimed when the function exits.</a:t>
            </a:r>
          </a:p>
          <a:p>
            <a:pPr eaLnBrk="1" hangingPunct="1">
              <a:lnSpc>
                <a:spcPct val="90000"/>
              </a:lnSpc>
            </a:pPr>
            <a:r>
              <a:rPr lang="en-US" altLang="en-US" sz="2800" dirty="0"/>
              <a:t>Local variables do </a:t>
            </a:r>
            <a:r>
              <a:rPr lang="en-US" altLang="en-US" sz="2800" b="1" dirty="0"/>
              <a:t>not</a:t>
            </a:r>
            <a:r>
              <a:rPr lang="en-US" altLang="en-US" sz="2800" dirty="0"/>
              <a:t> retain any values from one function execution to the next.</a:t>
            </a:r>
          </a:p>
        </p:txBody>
      </p:sp>
      <p:pic>
        <p:nvPicPr>
          <p:cNvPr id="2" name="Picture 1"/>
          <p:cNvPicPr>
            <a:picLocks noChangeAspect="1"/>
          </p:cNvPicPr>
          <p:nvPr/>
        </p:nvPicPr>
        <p:blipFill>
          <a:blip r:embed="rId2"/>
          <a:stretch>
            <a:fillRect/>
          </a:stretch>
        </p:blipFill>
        <p:spPr>
          <a:xfrm>
            <a:off x="0" y="2362200"/>
            <a:ext cx="12118731" cy="1524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58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ED32CCB-C3B7-412E-AF14-12E73B4697D6}" type="slidenum">
              <a:rPr lang="en-US" altLang="en-US" sz="1400"/>
              <a:pPr eaLnBrk="1" hangingPunct="1"/>
              <a:t>33</a:t>
            </a:fld>
            <a:endParaRPr lang="en-US" altLang="en-US" sz="1400"/>
          </a:p>
        </p:txBody>
      </p:sp>
      <p:sp>
        <p:nvSpPr>
          <p:cNvPr id="35844" name="Rectangle 2"/>
          <p:cNvSpPr>
            <a:spLocks noGrp="1" noChangeArrowheads="1"/>
          </p:cNvSpPr>
          <p:nvPr>
            <p:ph type="title"/>
          </p:nvPr>
        </p:nvSpPr>
        <p:spPr/>
        <p:txBody>
          <a:bodyPr/>
          <a:lstStyle/>
          <a:p>
            <a:pPr eaLnBrk="1" hangingPunct="1"/>
            <a:r>
              <a:rPr lang="en-US" altLang="en-US"/>
              <a:t>Functions and Parameters: The Details</a:t>
            </a:r>
          </a:p>
        </p:txBody>
      </p:sp>
      <p:sp>
        <p:nvSpPr>
          <p:cNvPr id="40963" name="Rectangle 3"/>
          <p:cNvSpPr>
            <a:spLocks noGrp="1" noChangeArrowheads="1"/>
          </p:cNvSpPr>
          <p:nvPr>
            <p:ph type="body" idx="1"/>
          </p:nvPr>
        </p:nvSpPr>
        <p:spPr/>
        <p:txBody>
          <a:bodyPr/>
          <a:lstStyle/>
          <a:p>
            <a:pPr eaLnBrk="1" hangingPunct="1"/>
            <a:r>
              <a:rPr lang="en-US" altLang="en-US"/>
              <a:t>The next statement is the bare </a:t>
            </a:r>
            <a:r>
              <a:rPr lang="en-US" altLang="en-US">
                <a:latin typeface="Courier New" panose="02070309020205020404" pitchFamily="49" charset="0"/>
              </a:rPr>
              <a:t>print</a:t>
            </a:r>
            <a:r>
              <a:rPr lang="en-US" altLang="en-US"/>
              <a:t>, which produces a blank line.</a:t>
            </a:r>
          </a:p>
          <a:p>
            <a:pPr eaLnBrk="1" hangingPunct="1"/>
            <a:r>
              <a:rPr lang="en-US" altLang="en-US"/>
              <a:t>Python encounters another call to </a:t>
            </a:r>
            <a:r>
              <a:rPr lang="en-US" altLang="en-US">
                <a:latin typeface="Courier New" panose="02070309020205020404" pitchFamily="49" charset="0"/>
              </a:rPr>
              <a:t>sing</a:t>
            </a:r>
            <a:r>
              <a:rPr lang="en-US" altLang="en-US"/>
              <a:t>, and control transfers to the </a:t>
            </a:r>
            <a:r>
              <a:rPr lang="en-US" altLang="en-US">
                <a:latin typeface="Courier New" panose="02070309020205020404" pitchFamily="49" charset="0"/>
              </a:rPr>
              <a:t>sing</a:t>
            </a:r>
            <a:r>
              <a:rPr lang="en-US" altLang="en-US"/>
              <a:t> function, with the formal parameter “Lucy”.</a:t>
            </a:r>
            <a:endParaRPr lang="en-US" altLang="en-US">
              <a:latin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8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68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D9683AB-9C76-427B-B7FB-E92B400D5A4E}" type="slidenum">
              <a:rPr lang="en-US" altLang="en-US" sz="1400"/>
              <a:pPr eaLnBrk="1" hangingPunct="1"/>
              <a:t>34</a:t>
            </a:fld>
            <a:endParaRPr lang="en-US" altLang="en-US" sz="1400"/>
          </a:p>
        </p:txBody>
      </p:sp>
      <p:sp>
        <p:nvSpPr>
          <p:cNvPr id="36868" name="Rectangle 2"/>
          <p:cNvSpPr>
            <a:spLocks noGrp="1" noChangeArrowheads="1"/>
          </p:cNvSpPr>
          <p:nvPr>
            <p:ph type="title"/>
          </p:nvPr>
        </p:nvSpPr>
        <p:spPr/>
        <p:txBody>
          <a:bodyPr/>
          <a:lstStyle/>
          <a:p>
            <a:pPr eaLnBrk="1" hangingPunct="1"/>
            <a:r>
              <a:rPr lang="en-US" altLang="en-US"/>
              <a:t>Functions and Parameters: The Details</a:t>
            </a:r>
          </a:p>
        </p:txBody>
      </p:sp>
      <p:sp>
        <p:nvSpPr>
          <p:cNvPr id="41987" name="Rectangle 3"/>
          <p:cNvSpPr>
            <a:spLocks noGrp="1" noChangeArrowheads="1"/>
          </p:cNvSpPr>
          <p:nvPr>
            <p:ph type="body" idx="1"/>
          </p:nvPr>
        </p:nvSpPr>
        <p:spPr>
          <a:xfrm>
            <a:off x="0" y="5181601"/>
            <a:ext cx="12192000" cy="1371599"/>
          </a:xfrm>
        </p:spPr>
        <p:txBody>
          <a:bodyPr/>
          <a:lstStyle/>
          <a:p>
            <a:pPr eaLnBrk="1" hangingPunct="1"/>
            <a:r>
              <a:rPr lang="en-US" altLang="en-US" dirty="0"/>
              <a:t>The body of </a:t>
            </a:r>
            <a:r>
              <a:rPr lang="en-US" altLang="en-US" dirty="0">
                <a:latin typeface="Courier New" panose="02070309020205020404" pitchFamily="49" charset="0"/>
              </a:rPr>
              <a:t>sing</a:t>
            </a:r>
            <a:r>
              <a:rPr lang="en-US" altLang="en-US" dirty="0"/>
              <a:t> is executed for Lucy with its three side trips to </a:t>
            </a:r>
            <a:r>
              <a:rPr lang="en-US" altLang="en-US" dirty="0">
                <a:latin typeface="Courier New" panose="02070309020205020404" pitchFamily="49" charset="0"/>
              </a:rPr>
              <a:t>happy</a:t>
            </a:r>
            <a:r>
              <a:rPr lang="en-US" altLang="en-US" dirty="0"/>
              <a:t> and control returns to </a:t>
            </a:r>
            <a:r>
              <a:rPr lang="en-US" altLang="en-US" dirty="0">
                <a:latin typeface="Courier New" panose="02070309020205020404" pitchFamily="49" charset="0"/>
              </a:rPr>
              <a:t>main</a:t>
            </a:r>
            <a:r>
              <a:rPr lang="en-US" altLang="en-US" dirty="0"/>
              <a:t>.</a:t>
            </a:r>
          </a:p>
        </p:txBody>
      </p:sp>
      <p:pic>
        <p:nvPicPr>
          <p:cNvPr id="2" name="Picture 1"/>
          <p:cNvPicPr>
            <a:picLocks noChangeAspect="1"/>
          </p:cNvPicPr>
          <p:nvPr/>
        </p:nvPicPr>
        <p:blipFill>
          <a:blip r:embed="rId2"/>
          <a:stretch>
            <a:fillRect/>
          </a:stretch>
        </p:blipFill>
        <p:spPr>
          <a:xfrm>
            <a:off x="28576" y="2407259"/>
            <a:ext cx="12088296" cy="2240941"/>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78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E381DBE-A8FA-4F84-9613-B72A9BF59FF3}" type="slidenum">
              <a:rPr lang="en-US" altLang="en-US" sz="1400"/>
              <a:pPr eaLnBrk="1" hangingPunct="1"/>
              <a:t>35</a:t>
            </a:fld>
            <a:endParaRPr lang="en-US" altLang="en-US" sz="1400"/>
          </a:p>
        </p:txBody>
      </p:sp>
      <p:sp>
        <p:nvSpPr>
          <p:cNvPr id="37892" name="Rectangle 2"/>
          <p:cNvSpPr>
            <a:spLocks noGrp="1" noChangeArrowheads="1"/>
          </p:cNvSpPr>
          <p:nvPr>
            <p:ph type="title"/>
          </p:nvPr>
        </p:nvSpPr>
        <p:spPr/>
        <p:txBody>
          <a:bodyPr/>
          <a:lstStyle/>
          <a:p>
            <a:pPr eaLnBrk="1" hangingPunct="1"/>
            <a:r>
              <a:rPr lang="en-US" altLang="en-US"/>
              <a:t>Functions and Parameters: The Details</a:t>
            </a:r>
          </a:p>
        </p:txBody>
      </p:sp>
      <p:pic>
        <p:nvPicPr>
          <p:cNvPr id="3" name="Picture 2"/>
          <p:cNvPicPr>
            <a:picLocks noChangeAspect="1"/>
          </p:cNvPicPr>
          <p:nvPr/>
        </p:nvPicPr>
        <p:blipFill>
          <a:blip r:embed="rId2"/>
          <a:stretch>
            <a:fillRect/>
          </a:stretch>
        </p:blipFill>
        <p:spPr>
          <a:xfrm>
            <a:off x="9525" y="2667000"/>
            <a:ext cx="12203523" cy="1885043"/>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89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57FE609-C2B9-4859-9F23-6BE814704CE4}" type="slidenum">
              <a:rPr lang="en-US" altLang="en-US" sz="1400"/>
              <a:pPr eaLnBrk="1" hangingPunct="1"/>
              <a:t>36</a:t>
            </a:fld>
            <a:endParaRPr lang="en-US" altLang="en-US" sz="1400"/>
          </a:p>
        </p:txBody>
      </p:sp>
      <p:sp>
        <p:nvSpPr>
          <p:cNvPr id="38916" name="Rectangle 2"/>
          <p:cNvSpPr>
            <a:spLocks noGrp="1" noChangeArrowheads="1"/>
          </p:cNvSpPr>
          <p:nvPr>
            <p:ph type="title"/>
          </p:nvPr>
        </p:nvSpPr>
        <p:spPr/>
        <p:txBody>
          <a:bodyPr/>
          <a:lstStyle/>
          <a:p>
            <a:pPr eaLnBrk="1" hangingPunct="1"/>
            <a:r>
              <a:rPr lang="en-US" altLang="en-US"/>
              <a:t>Functions and Paramters: The Details</a:t>
            </a:r>
          </a:p>
        </p:txBody>
      </p:sp>
      <p:sp>
        <p:nvSpPr>
          <p:cNvPr id="38917" name="Rectangle 3"/>
          <p:cNvSpPr>
            <a:spLocks noGrp="1" noChangeArrowheads="1"/>
          </p:cNvSpPr>
          <p:nvPr>
            <p:ph type="body" idx="1"/>
          </p:nvPr>
        </p:nvSpPr>
        <p:spPr/>
        <p:txBody>
          <a:bodyPr/>
          <a:lstStyle/>
          <a:p>
            <a:pPr eaLnBrk="1" hangingPunct="1">
              <a:lnSpc>
                <a:spcPct val="90000"/>
              </a:lnSpc>
            </a:pPr>
            <a:r>
              <a:rPr lang="en-US" altLang="en-US"/>
              <a:t>One thing not addressed in this example was multiple parameters. In this case the formal and actual parameters are matched up based on </a:t>
            </a:r>
            <a:r>
              <a:rPr lang="en-US" altLang="en-US" i="1"/>
              <a:t>position</a:t>
            </a:r>
            <a:r>
              <a:rPr lang="en-US" altLang="en-US"/>
              <a:t>, e.g. the first actual parameter is assigned to the first formal parameter, the second actual parameter is assigned to the second formal parameter, etc.</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399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C84C668-05E3-4A44-AADA-B8E6EC692B82}" type="slidenum">
              <a:rPr lang="en-US" altLang="en-US" sz="1400"/>
              <a:pPr eaLnBrk="1" hangingPunct="1"/>
              <a:t>37</a:t>
            </a:fld>
            <a:endParaRPr lang="en-US" altLang="en-US" sz="1400"/>
          </a:p>
        </p:txBody>
      </p:sp>
      <p:sp>
        <p:nvSpPr>
          <p:cNvPr id="39940" name="Rectangle 2"/>
          <p:cNvSpPr>
            <a:spLocks noGrp="1" noChangeArrowheads="1"/>
          </p:cNvSpPr>
          <p:nvPr>
            <p:ph type="title"/>
          </p:nvPr>
        </p:nvSpPr>
        <p:spPr/>
        <p:txBody>
          <a:bodyPr/>
          <a:lstStyle/>
          <a:p>
            <a:pPr eaLnBrk="1" hangingPunct="1"/>
            <a:r>
              <a:rPr lang="en-US" altLang="en-US"/>
              <a:t>Functions and Parameters: The Details</a:t>
            </a:r>
          </a:p>
        </p:txBody>
      </p:sp>
      <p:sp>
        <p:nvSpPr>
          <p:cNvPr id="45059" name="Rectangle 3"/>
          <p:cNvSpPr>
            <a:spLocks noGrp="1" noChangeArrowheads="1"/>
          </p:cNvSpPr>
          <p:nvPr>
            <p:ph type="body" idx="1"/>
          </p:nvPr>
        </p:nvSpPr>
        <p:spPr/>
        <p:txBody>
          <a:bodyPr/>
          <a:lstStyle/>
          <a:p>
            <a:pPr eaLnBrk="1" hangingPunct="1"/>
            <a:r>
              <a:rPr lang="en-US" altLang="en-US" dirty="0"/>
              <a:t>As an example, consider the call to </a:t>
            </a:r>
            <a:r>
              <a:rPr lang="en-US" altLang="en-US" dirty="0" err="1">
                <a:latin typeface="Courier New" panose="02070309020205020404" pitchFamily="49" charset="0"/>
              </a:rPr>
              <a:t>drawBar</a:t>
            </a:r>
            <a:r>
              <a:rPr lang="en-US" altLang="en-US" dirty="0"/>
              <a:t>:</a:t>
            </a:r>
            <a:br>
              <a:rPr lang="en-US" altLang="en-US" dirty="0"/>
            </a:br>
            <a:r>
              <a:rPr lang="en-US" altLang="en-US" sz="2800" dirty="0" err="1">
                <a:latin typeface="Courier New" panose="02070309020205020404" pitchFamily="49" charset="0"/>
              </a:rPr>
              <a:t>drawBar</a:t>
            </a:r>
            <a:r>
              <a:rPr lang="en-US" altLang="en-US" sz="2800" dirty="0">
                <a:latin typeface="Courier New" panose="02070309020205020404" pitchFamily="49" charset="0"/>
              </a:rPr>
              <a:t>(win, 0, principal)</a:t>
            </a:r>
          </a:p>
          <a:p>
            <a:pPr eaLnBrk="1" hangingPunct="1"/>
            <a:r>
              <a:rPr lang="en-US" altLang="en-US" dirty="0"/>
              <a:t>When control is passed to </a:t>
            </a:r>
            <a:r>
              <a:rPr lang="en-US" altLang="en-US" dirty="0" err="1">
                <a:latin typeface="Courier New" panose="02070309020205020404" pitchFamily="49" charset="0"/>
              </a:rPr>
              <a:t>drawBar</a:t>
            </a:r>
            <a:r>
              <a:rPr lang="en-US" altLang="en-US" dirty="0"/>
              <a:t>, these parameters are matched up to the formal parameters in the function heading:</a:t>
            </a:r>
            <a:br>
              <a:rPr lang="en-US" altLang="en-US" dirty="0"/>
            </a:br>
            <a:r>
              <a:rPr lang="en-US" altLang="en-US" sz="2800" dirty="0">
                <a:latin typeface="Courier New" panose="02070309020205020404" pitchFamily="49" charset="0"/>
              </a:rPr>
              <a:t>def </a:t>
            </a:r>
            <a:r>
              <a:rPr lang="en-US" altLang="en-US" sz="2800" dirty="0" err="1">
                <a:latin typeface="Courier New" panose="02070309020205020404" pitchFamily="49" charset="0"/>
              </a:rPr>
              <a:t>drawBar</a:t>
            </a:r>
            <a:r>
              <a:rPr lang="en-US" altLang="en-US" sz="2800" dirty="0">
                <a:latin typeface="Courier New" panose="02070309020205020404" pitchFamily="49" charset="0"/>
              </a:rPr>
              <a:t>(window, year, height):</a:t>
            </a:r>
            <a:endParaRPr lang="en-US"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09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4830DEC-4086-4971-A7A5-6A0F08D3280E}" type="slidenum">
              <a:rPr lang="en-US" altLang="en-US" sz="1400"/>
              <a:pPr eaLnBrk="1" hangingPunct="1"/>
              <a:t>38</a:t>
            </a:fld>
            <a:endParaRPr lang="en-US" altLang="en-US" sz="1400"/>
          </a:p>
        </p:txBody>
      </p:sp>
      <p:sp>
        <p:nvSpPr>
          <p:cNvPr id="40964" name="Rectangle 2"/>
          <p:cNvSpPr>
            <a:spLocks noGrp="1" noChangeArrowheads="1"/>
          </p:cNvSpPr>
          <p:nvPr>
            <p:ph type="title"/>
          </p:nvPr>
        </p:nvSpPr>
        <p:spPr/>
        <p:txBody>
          <a:bodyPr/>
          <a:lstStyle/>
          <a:p>
            <a:pPr eaLnBrk="1" hangingPunct="1"/>
            <a:r>
              <a:rPr lang="en-US" altLang="en-US"/>
              <a:t>Functions and Parameters: The Details</a:t>
            </a:r>
          </a:p>
        </p:txBody>
      </p:sp>
      <p:sp>
        <p:nvSpPr>
          <p:cNvPr id="40965" name="Rectangle 3"/>
          <p:cNvSpPr>
            <a:spLocks noGrp="1" noChangeArrowheads="1"/>
          </p:cNvSpPr>
          <p:nvPr>
            <p:ph type="body" idx="1"/>
          </p:nvPr>
        </p:nvSpPr>
        <p:spPr/>
        <p:txBody>
          <a:bodyPr/>
          <a:lstStyle/>
          <a:p>
            <a:pPr eaLnBrk="1" hangingPunct="1"/>
            <a:r>
              <a:rPr lang="en-US" altLang="en-US" dirty="0"/>
              <a:t>The net effect is as if the function body had been prefaced with three assignment statements:</a:t>
            </a:r>
            <a:br>
              <a:rPr lang="en-US" altLang="en-US" dirty="0"/>
            </a:br>
            <a:br>
              <a:rPr lang="en-US" altLang="en-US" dirty="0"/>
            </a:br>
            <a:r>
              <a:rPr lang="en-US" altLang="en-US" dirty="0"/>
              <a:t>Given </a:t>
            </a:r>
            <a:r>
              <a:rPr lang="en-US" altLang="en-US" sz="2800" dirty="0">
                <a:latin typeface="Courier New" panose="02070309020205020404" pitchFamily="49" charset="0"/>
                <a:cs typeface="Courier New" panose="02070309020205020404" pitchFamily="49" charset="0"/>
              </a:rPr>
              <a:t>drawbar(win, 0, principal) </a:t>
            </a:r>
            <a:r>
              <a:rPr lang="en-US" altLang="en-US" dirty="0">
                <a:cs typeface="Courier New" panose="02070309020205020404" pitchFamily="49" charset="0"/>
              </a:rPr>
              <a:t>and</a:t>
            </a:r>
            <a:br>
              <a:rPr lang="en-US" altLang="en-US" dirty="0">
                <a:latin typeface="Courier New" panose="02070309020205020404" pitchFamily="49" charset="0"/>
                <a:cs typeface="Courier New" panose="02070309020205020404" pitchFamily="49" charset="0"/>
              </a:rPr>
            </a:br>
            <a:r>
              <a:rPr lang="en-US" altLang="en-US" dirty="0">
                <a:latin typeface="Courier New" panose="02070309020205020404" pitchFamily="49" charset="0"/>
                <a:cs typeface="Courier New" panose="02070309020205020404" pitchFamily="49" charset="0"/>
              </a:rPr>
              <a:t>d</a:t>
            </a:r>
            <a:r>
              <a:rPr lang="en-US" altLang="en-US" sz="2800" dirty="0">
                <a:latin typeface="Courier New" panose="02070309020205020404" pitchFamily="49" charset="0"/>
              </a:rPr>
              <a:t>ef drawbar(window, year, height)</a:t>
            </a:r>
          </a:p>
          <a:p>
            <a:pPr eaLnBrk="1" hangingPunct="1"/>
            <a:r>
              <a:rPr lang="en-US" altLang="en-US" sz="2800" dirty="0">
                <a:latin typeface="Courier New" panose="02070309020205020404" pitchFamily="49" charset="0"/>
              </a:rPr>
              <a:t>window = win</a:t>
            </a:r>
            <a:br>
              <a:rPr lang="en-US" altLang="en-US" sz="2800" dirty="0">
                <a:latin typeface="Courier New" panose="02070309020205020404" pitchFamily="49" charset="0"/>
              </a:rPr>
            </a:br>
            <a:r>
              <a:rPr lang="en-US" altLang="en-US" sz="2800" dirty="0">
                <a:latin typeface="Courier New" panose="02070309020205020404" pitchFamily="49" charset="0"/>
              </a:rPr>
              <a:t>year = 0</a:t>
            </a:r>
            <a:br>
              <a:rPr lang="en-US" altLang="en-US" sz="2800" dirty="0">
                <a:latin typeface="Courier New" panose="02070309020205020404" pitchFamily="49" charset="0"/>
              </a:rPr>
            </a:br>
            <a:r>
              <a:rPr lang="en-US" altLang="en-US" sz="2800" dirty="0">
                <a:latin typeface="Courier New" panose="02070309020205020404" pitchFamily="49" charset="0"/>
              </a:rPr>
              <a:t>height = principal</a:t>
            </a:r>
            <a:endParaRPr lang="en-US"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19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54ECDAB5-6DD5-43DE-B414-88FD3929F38F}" type="slidenum">
              <a:rPr lang="en-US" altLang="en-US" sz="1400"/>
              <a:pPr eaLnBrk="1" hangingPunct="1"/>
              <a:t>39</a:t>
            </a:fld>
            <a:endParaRPr lang="en-US" altLang="en-US" sz="1400"/>
          </a:p>
        </p:txBody>
      </p:sp>
      <p:sp>
        <p:nvSpPr>
          <p:cNvPr id="41988" name="Rectangle 2"/>
          <p:cNvSpPr>
            <a:spLocks noGrp="1" noChangeArrowheads="1"/>
          </p:cNvSpPr>
          <p:nvPr>
            <p:ph type="title"/>
          </p:nvPr>
        </p:nvSpPr>
        <p:spPr/>
        <p:txBody>
          <a:bodyPr/>
          <a:lstStyle/>
          <a:p>
            <a:pPr eaLnBrk="1" hangingPunct="1"/>
            <a:r>
              <a:rPr lang="en-US" altLang="en-US" dirty="0"/>
              <a:t>Functions That Return Values</a:t>
            </a:r>
          </a:p>
        </p:txBody>
      </p:sp>
      <p:sp>
        <p:nvSpPr>
          <p:cNvPr id="47107" name="Rectangle 3"/>
          <p:cNvSpPr>
            <a:spLocks noGrp="1" noChangeArrowheads="1"/>
          </p:cNvSpPr>
          <p:nvPr>
            <p:ph type="body" idx="1"/>
          </p:nvPr>
        </p:nvSpPr>
        <p:spPr/>
        <p:txBody>
          <a:bodyPr/>
          <a:lstStyle/>
          <a:p>
            <a:pPr eaLnBrk="1" hangingPunct="1"/>
            <a:r>
              <a:rPr lang="en-US" altLang="en-US" dirty="0"/>
              <a:t>Passing parameters provides a mechanism for initializing the variables in a function.</a:t>
            </a:r>
          </a:p>
          <a:p>
            <a:pPr eaLnBrk="1" hangingPunct="1"/>
            <a:r>
              <a:rPr lang="en-US" altLang="en-US" u="sng" dirty="0"/>
              <a:t>Parameters act as inputs to a function.</a:t>
            </a:r>
          </a:p>
          <a:p>
            <a:pPr eaLnBrk="1" hangingPunct="1"/>
            <a:r>
              <a:rPr lang="en-US" altLang="en-US" dirty="0"/>
              <a:t>We can call a function many times and get different results by changing its parameters.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16F8FF8-5F25-4FB2-8FBB-B5A358AE4D9B}" type="slidenum">
              <a:rPr lang="en-US" altLang="en-US" sz="1400"/>
              <a:pPr eaLnBrk="1" hangingPunct="1"/>
              <a:t>4</a:t>
            </a:fld>
            <a:endParaRPr lang="en-US" altLang="en-US" sz="1400"/>
          </a:p>
        </p:txBody>
      </p:sp>
      <p:sp>
        <p:nvSpPr>
          <p:cNvPr id="6148" name="Rectangle 2"/>
          <p:cNvSpPr>
            <a:spLocks noGrp="1" noChangeArrowheads="1"/>
          </p:cNvSpPr>
          <p:nvPr>
            <p:ph type="title"/>
          </p:nvPr>
        </p:nvSpPr>
        <p:spPr/>
        <p:txBody>
          <a:bodyPr/>
          <a:lstStyle/>
          <a:p>
            <a:pPr eaLnBrk="1" hangingPunct="1"/>
            <a:r>
              <a:rPr lang="en-US" altLang="en-US"/>
              <a:t>The Function of Functions</a:t>
            </a:r>
          </a:p>
        </p:txBody>
      </p:sp>
      <p:sp>
        <p:nvSpPr>
          <p:cNvPr id="7171" name="Rectangle 3"/>
          <p:cNvSpPr>
            <a:spLocks noGrp="1" noChangeArrowheads="1"/>
          </p:cNvSpPr>
          <p:nvPr>
            <p:ph type="body" idx="1"/>
          </p:nvPr>
        </p:nvSpPr>
        <p:spPr/>
        <p:txBody>
          <a:bodyPr/>
          <a:lstStyle/>
          <a:p>
            <a:pPr eaLnBrk="1" hangingPunct="1">
              <a:lnSpc>
                <a:spcPct val="90000"/>
              </a:lnSpc>
            </a:pPr>
            <a:r>
              <a:rPr lang="en-US" altLang="en-US" dirty="0"/>
              <a:t>So far, we</a:t>
            </a:r>
            <a:r>
              <a:rPr lang="en-US" altLang="en-US" dirty="0">
                <a:latin typeface="Times New Roman" panose="02020603050405020304" pitchFamily="18" charset="0"/>
              </a:rPr>
              <a:t>’</a:t>
            </a:r>
            <a:r>
              <a:rPr lang="en-US" altLang="en-US" dirty="0"/>
              <a:t>ve seen four different types of functions:</a:t>
            </a:r>
          </a:p>
          <a:p>
            <a:pPr lvl="1" eaLnBrk="1" hangingPunct="1">
              <a:lnSpc>
                <a:spcPct val="90000"/>
              </a:lnSpc>
            </a:pPr>
            <a:r>
              <a:rPr lang="en-US" altLang="en-US" dirty="0"/>
              <a:t>Our programs comprise a single function called </a:t>
            </a:r>
            <a:r>
              <a:rPr lang="en-US" altLang="en-US" sz="2400" dirty="0">
                <a:latin typeface="Courier New" panose="02070309020205020404" pitchFamily="49" charset="0"/>
                <a:cs typeface="Courier New" panose="02070309020205020404" pitchFamily="49" charset="0"/>
              </a:rPr>
              <a:t>main()</a:t>
            </a:r>
            <a:r>
              <a:rPr lang="en-US" altLang="en-US" dirty="0"/>
              <a:t>.</a:t>
            </a:r>
          </a:p>
          <a:p>
            <a:pPr lvl="1" eaLnBrk="1" hangingPunct="1">
              <a:lnSpc>
                <a:spcPct val="90000"/>
              </a:lnSpc>
            </a:pPr>
            <a:r>
              <a:rPr lang="en-US" altLang="en-US" dirty="0"/>
              <a:t>Built-in Python functions (</a:t>
            </a:r>
            <a:r>
              <a:rPr lang="en-US" altLang="en-US" sz="2400" dirty="0">
                <a:latin typeface="Courier New" panose="02070309020205020404" pitchFamily="49" charset="0"/>
                <a:cs typeface="Courier New" panose="02070309020205020404" pitchFamily="49" charset="0"/>
              </a:rPr>
              <a:t>print, abs</a:t>
            </a:r>
            <a:r>
              <a:rPr lang="en-US" altLang="en-US" dirty="0"/>
              <a:t>)</a:t>
            </a:r>
          </a:p>
          <a:p>
            <a:pPr lvl="1" eaLnBrk="1" hangingPunct="1">
              <a:lnSpc>
                <a:spcPct val="90000"/>
              </a:lnSpc>
            </a:pPr>
            <a:r>
              <a:rPr lang="en-US" altLang="en-US" dirty="0"/>
              <a:t>Functions from the standard libraries (</a:t>
            </a:r>
            <a:r>
              <a:rPr lang="en-US" altLang="en-US" sz="2400" dirty="0" err="1">
                <a:latin typeface="Courier New" panose="02070309020205020404" pitchFamily="49" charset="0"/>
                <a:cs typeface="Courier New" panose="02070309020205020404" pitchFamily="49" charset="0"/>
              </a:rPr>
              <a:t>math.sqrt</a:t>
            </a:r>
            <a:r>
              <a:rPr lang="en-US" altLang="en-US" dirty="0"/>
              <a:t>)</a:t>
            </a:r>
          </a:p>
          <a:p>
            <a:pPr lvl="1" eaLnBrk="1" hangingPunct="1">
              <a:lnSpc>
                <a:spcPct val="90000"/>
              </a:lnSpc>
            </a:pPr>
            <a:r>
              <a:rPr lang="en-US" altLang="en-US" dirty="0"/>
              <a:t>Functions from the graphics module (</a:t>
            </a:r>
            <a:r>
              <a:rPr lang="en-US" altLang="en-US" sz="2400" dirty="0" err="1">
                <a:latin typeface="Courier New" panose="02070309020205020404" pitchFamily="49" charset="0"/>
                <a:cs typeface="Courier New" panose="02070309020205020404" pitchFamily="49" charset="0"/>
              </a:rPr>
              <a:t>p.getX</a:t>
            </a:r>
            <a:r>
              <a:rPr lang="en-US" altLang="en-US" sz="2400" dirty="0">
                <a:latin typeface="Courier New" panose="02070309020205020404" pitchFamily="49" charset="0"/>
                <a:cs typeface="Courier New" panose="02070309020205020404" pitchFamily="49" charset="0"/>
              </a:rPr>
              <a:t>()</a:t>
            </a:r>
            <a:r>
              <a:rPr lang="en-US" altLang="en-US" dirty="0"/>
              <a:t>)</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30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F7C869C-E77C-430E-9E75-BE4C235FAA38}" type="slidenum">
              <a:rPr lang="en-US" altLang="en-US" sz="1400"/>
              <a:pPr eaLnBrk="1" hangingPunct="1"/>
              <a:t>40</a:t>
            </a:fld>
            <a:endParaRPr lang="en-US" altLang="en-US" sz="1400"/>
          </a:p>
        </p:txBody>
      </p:sp>
      <p:sp>
        <p:nvSpPr>
          <p:cNvPr id="43012" name="Rectangle 2"/>
          <p:cNvSpPr>
            <a:spLocks noGrp="1" noChangeArrowheads="1"/>
          </p:cNvSpPr>
          <p:nvPr>
            <p:ph type="title"/>
          </p:nvPr>
        </p:nvSpPr>
        <p:spPr/>
        <p:txBody>
          <a:bodyPr/>
          <a:lstStyle/>
          <a:p>
            <a:pPr eaLnBrk="1" hangingPunct="1"/>
            <a:r>
              <a:rPr lang="en-US" altLang="en-US"/>
              <a:t>Functions That Return Values</a:t>
            </a:r>
          </a:p>
        </p:txBody>
      </p:sp>
      <p:sp>
        <p:nvSpPr>
          <p:cNvPr id="48131" name="Rectangle 3"/>
          <p:cNvSpPr>
            <a:spLocks noGrp="1" noChangeArrowheads="1"/>
          </p:cNvSpPr>
          <p:nvPr>
            <p:ph type="body" idx="1"/>
          </p:nvPr>
        </p:nvSpPr>
        <p:spPr/>
        <p:txBody>
          <a:bodyPr/>
          <a:lstStyle/>
          <a:p>
            <a:pPr eaLnBrk="1" hangingPunct="1"/>
            <a:r>
              <a:rPr lang="en-US" altLang="en-US" dirty="0"/>
              <a:t>We</a:t>
            </a:r>
            <a:r>
              <a:rPr lang="en-US" altLang="en-US" dirty="0">
                <a:latin typeface="Times New Roman" panose="02020603050405020304" pitchFamily="18" charset="0"/>
              </a:rPr>
              <a:t>’</a:t>
            </a:r>
            <a:r>
              <a:rPr lang="en-US" altLang="en-US" dirty="0"/>
              <a:t>ve already seen numerous examples of functions that return values to the caller.</a:t>
            </a:r>
            <a:br>
              <a:rPr lang="en-US" altLang="en-US" dirty="0"/>
            </a:br>
            <a:r>
              <a:rPr lang="en-US" altLang="en-US" sz="2800" dirty="0" err="1">
                <a:latin typeface="Courier New" panose="02070309020205020404" pitchFamily="49" charset="0"/>
              </a:rPr>
              <a:t>discRt</a:t>
            </a:r>
            <a:r>
              <a:rPr lang="en-US" altLang="en-US" sz="2800" dirty="0">
                <a:latin typeface="Courier New" panose="02070309020205020404" pitchFamily="49" charset="0"/>
              </a:rPr>
              <a:t> = </a:t>
            </a:r>
            <a:r>
              <a:rPr lang="en-US" altLang="en-US" sz="2800" dirty="0" err="1">
                <a:latin typeface="Courier New" panose="02070309020205020404" pitchFamily="49" charset="0"/>
              </a:rPr>
              <a:t>math.sqrt</a:t>
            </a:r>
            <a:r>
              <a:rPr lang="en-US" altLang="en-US" sz="2800" dirty="0">
                <a:latin typeface="Courier New" panose="02070309020205020404" pitchFamily="49" charset="0"/>
              </a:rPr>
              <a:t>(b*b – 4*a*c)</a:t>
            </a:r>
          </a:p>
          <a:p>
            <a:pPr eaLnBrk="1" hangingPunct="1"/>
            <a:r>
              <a:rPr lang="en-US" altLang="en-US" dirty="0"/>
              <a:t>The value </a:t>
            </a:r>
            <a:r>
              <a:rPr lang="en-US" altLang="en-US" dirty="0">
                <a:latin typeface="Courier New" panose="02070309020205020404" pitchFamily="49" charset="0"/>
              </a:rPr>
              <a:t>b*b – 4*a*c</a:t>
            </a:r>
            <a:r>
              <a:rPr lang="en-US" altLang="en-US" dirty="0"/>
              <a:t> is the actual parameter of </a:t>
            </a:r>
            <a:r>
              <a:rPr lang="en-US" altLang="en-US" dirty="0" err="1">
                <a:latin typeface="Courier New" panose="02070309020205020404" pitchFamily="49" charset="0"/>
              </a:rPr>
              <a:t>math.sqrt</a:t>
            </a:r>
            <a:r>
              <a:rPr lang="en-US" altLang="en-US" dirty="0"/>
              <a:t>.</a:t>
            </a:r>
          </a:p>
          <a:p>
            <a:pPr eaLnBrk="1" hangingPunct="1"/>
            <a:r>
              <a:rPr lang="en-US" altLang="en-US" dirty="0"/>
              <a:t>We say </a:t>
            </a:r>
            <a:r>
              <a:rPr lang="en-US" altLang="en-US" dirty="0">
                <a:latin typeface="Courier New" panose="02070309020205020404" pitchFamily="49" charset="0"/>
              </a:rPr>
              <a:t>sqrt</a:t>
            </a:r>
            <a:r>
              <a:rPr lang="en-US" altLang="en-US" dirty="0"/>
              <a:t> </a:t>
            </a:r>
            <a:r>
              <a:rPr lang="en-US" altLang="en-US" i="1" dirty="0"/>
              <a:t>returns</a:t>
            </a:r>
            <a:r>
              <a:rPr lang="en-US" altLang="en-US" dirty="0"/>
              <a:t> the square root of its argument.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03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403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A78B861-0BA9-4D5F-9230-11397C7D01E9}" type="slidenum">
              <a:rPr lang="en-US" altLang="en-US" sz="1400"/>
              <a:pPr eaLnBrk="1" hangingPunct="1"/>
              <a:t>41</a:t>
            </a:fld>
            <a:endParaRPr lang="en-US" altLang="en-US" sz="1400"/>
          </a:p>
        </p:txBody>
      </p:sp>
      <p:sp>
        <p:nvSpPr>
          <p:cNvPr id="44036" name="Rectangle 2"/>
          <p:cNvSpPr>
            <a:spLocks noGrp="1" noChangeArrowheads="1"/>
          </p:cNvSpPr>
          <p:nvPr>
            <p:ph type="title"/>
          </p:nvPr>
        </p:nvSpPr>
        <p:spPr/>
        <p:txBody>
          <a:bodyPr/>
          <a:lstStyle/>
          <a:p>
            <a:pPr eaLnBrk="1" hangingPunct="1"/>
            <a:r>
              <a:rPr lang="en-US" altLang="en-US"/>
              <a:t>Functions That Return Values</a:t>
            </a:r>
          </a:p>
        </p:txBody>
      </p:sp>
      <p:sp>
        <p:nvSpPr>
          <p:cNvPr id="49155" name="Rectangle 3"/>
          <p:cNvSpPr>
            <a:spLocks noGrp="1" noChangeArrowheads="1"/>
          </p:cNvSpPr>
          <p:nvPr>
            <p:ph type="body" idx="1"/>
          </p:nvPr>
        </p:nvSpPr>
        <p:spPr/>
        <p:txBody>
          <a:bodyPr/>
          <a:lstStyle/>
          <a:p>
            <a:pPr eaLnBrk="1" hangingPunct="1">
              <a:lnSpc>
                <a:spcPct val="90000"/>
              </a:lnSpc>
            </a:pPr>
            <a:r>
              <a:rPr lang="en-US" altLang="en-US" sz="2800" dirty="0"/>
              <a:t>This function returns the square of a number:</a:t>
            </a:r>
            <a:br>
              <a:rPr lang="en-US" altLang="en-US" sz="2800" dirty="0"/>
            </a:br>
            <a:r>
              <a:rPr lang="en-US" altLang="en-US" sz="2800" dirty="0" err="1">
                <a:latin typeface="Courier New" panose="02070309020205020404" pitchFamily="49" charset="0"/>
              </a:rPr>
              <a:t>def</a:t>
            </a:r>
            <a:r>
              <a:rPr lang="en-US" altLang="en-US" sz="2800" dirty="0">
                <a:latin typeface="Courier New" panose="02070309020205020404" pitchFamily="49" charset="0"/>
              </a:rPr>
              <a:t> square(x):</a:t>
            </a:r>
            <a:br>
              <a:rPr lang="en-US" altLang="en-US" sz="2800" dirty="0">
                <a:latin typeface="Courier New" panose="02070309020205020404" pitchFamily="49" charset="0"/>
              </a:rPr>
            </a:br>
            <a:r>
              <a:rPr lang="en-US" altLang="en-US" sz="2800" dirty="0">
                <a:latin typeface="Courier New" panose="02070309020205020404" pitchFamily="49" charset="0"/>
              </a:rPr>
              <a:t>   return x*x</a:t>
            </a:r>
          </a:p>
          <a:p>
            <a:pPr eaLnBrk="1" hangingPunct="1">
              <a:lnSpc>
                <a:spcPct val="90000"/>
              </a:lnSpc>
            </a:pPr>
            <a:r>
              <a:rPr lang="en-US" altLang="en-US" sz="2800" dirty="0"/>
              <a:t>When Python encounters </a:t>
            </a:r>
            <a:r>
              <a:rPr lang="en-US" altLang="en-US" sz="2800" dirty="0">
                <a:latin typeface="Courier New" panose="02070309020205020404" pitchFamily="49" charset="0"/>
              </a:rPr>
              <a:t>return</a:t>
            </a:r>
            <a:r>
              <a:rPr lang="en-US" altLang="en-US" sz="2800" dirty="0"/>
              <a:t>, it exits the function and returns control to the point where the function was called.</a:t>
            </a:r>
          </a:p>
          <a:p>
            <a:pPr eaLnBrk="1" hangingPunct="1">
              <a:lnSpc>
                <a:spcPct val="90000"/>
              </a:lnSpc>
            </a:pPr>
            <a:r>
              <a:rPr lang="en-US" altLang="en-US" sz="2800" dirty="0"/>
              <a:t>In addition, the value(s) provided in the </a:t>
            </a:r>
            <a:r>
              <a:rPr lang="en-US" altLang="en-US" sz="2800" dirty="0">
                <a:latin typeface="Courier New" panose="02070309020205020404" pitchFamily="49" charset="0"/>
              </a:rPr>
              <a:t>return </a:t>
            </a:r>
            <a:r>
              <a:rPr lang="en-US" altLang="en-US" sz="2800" dirty="0"/>
              <a:t>statement are sent back to the caller as an expression result.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50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50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4B4E6FC6-1E0C-48CE-A101-7B4EEE53DBE2}" type="slidenum">
              <a:rPr lang="en-US" altLang="en-US" sz="1400"/>
              <a:pPr eaLnBrk="1" hangingPunct="1"/>
              <a:t>42</a:t>
            </a:fld>
            <a:endParaRPr lang="en-US" altLang="en-US" sz="1400"/>
          </a:p>
        </p:txBody>
      </p:sp>
      <p:sp>
        <p:nvSpPr>
          <p:cNvPr id="45060" name="Rectangle 2"/>
          <p:cNvSpPr>
            <a:spLocks noGrp="1" noChangeArrowheads="1"/>
          </p:cNvSpPr>
          <p:nvPr>
            <p:ph type="title"/>
          </p:nvPr>
        </p:nvSpPr>
        <p:spPr/>
        <p:txBody>
          <a:bodyPr/>
          <a:lstStyle/>
          <a:p>
            <a:pPr eaLnBrk="1" hangingPunct="1"/>
            <a:r>
              <a:rPr lang="en-US" altLang="en-US"/>
              <a:t>Functions That Return Values</a:t>
            </a:r>
          </a:p>
        </p:txBody>
      </p:sp>
      <p:sp>
        <p:nvSpPr>
          <p:cNvPr id="50179" name="Rectangle 3"/>
          <p:cNvSpPr>
            <a:spLocks noGrp="1" noChangeArrowheads="1"/>
          </p:cNvSpPr>
          <p:nvPr>
            <p:ph type="body" idx="1"/>
          </p:nvPr>
        </p:nvSpPr>
        <p:spPr/>
        <p:txBody>
          <a:bodyPr/>
          <a:lstStyle/>
          <a:p>
            <a:pPr eaLnBrk="1" hangingPunct="1"/>
            <a:r>
              <a:rPr lang="en-US" altLang="en-US" sz="2400">
                <a:latin typeface="Courier New" panose="02070309020205020404" pitchFamily="49" charset="0"/>
              </a:rPr>
              <a:t>&gt;&gt;&gt; square(3)</a:t>
            </a:r>
            <a:br>
              <a:rPr lang="en-US" altLang="en-US" sz="2400">
                <a:latin typeface="Courier New" panose="02070309020205020404" pitchFamily="49" charset="0"/>
              </a:rPr>
            </a:br>
            <a:r>
              <a:rPr lang="en-US" altLang="en-US" sz="2400">
                <a:latin typeface="Courier New" panose="02070309020205020404" pitchFamily="49" charset="0"/>
              </a:rPr>
              <a:t>9</a:t>
            </a:r>
          </a:p>
          <a:p>
            <a:pPr eaLnBrk="1" hangingPunct="1"/>
            <a:r>
              <a:rPr lang="en-US" altLang="en-US" sz="2400">
                <a:latin typeface="Courier New" panose="02070309020205020404" pitchFamily="49" charset="0"/>
              </a:rPr>
              <a:t>&gt;&gt;&gt; print(square(4))</a:t>
            </a:r>
            <a:br>
              <a:rPr lang="en-US" altLang="en-US" sz="2400">
                <a:latin typeface="Courier New" panose="02070309020205020404" pitchFamily="49" charset="0"/>
              </a:rPr>
            </a:br>
            <a:r>
              <a:rPr lang="en-US" altLang="en-US" sz="2400">
                <a:latin typeface="Courier New" panose="02070309020205020404" pitchFamily="49" charset="0"/>
              </a:rPr>
              <a:t>16</a:t>
            </a:r>
          </a:p>
          <a:p>
            <a:pPr eaLnBrk="1" hangingPunct="1"/>
            <a:r>
              <a:rPr lang="en-US" altLang="en-US" sz="2400">
                <a:latin typeface="Courier New" panose="02070309020205020404" pitchFamily="49" charset="0"/>
              </a:rPr>
              <a:t>&gt;&gt;&gt; x = 5</a:t>
            </a:r>
            <a:br>
              <a:rPr lang="en-US" altLang="en-US" sz="2400">
                <a:latin typeface="Courier New" panose="02070309020205020404" pitchFamily="49" charset="0"/>
              </a:rPr>
            </a:br>
            <a:r>
              <a:rPr lang="en-US" altLang="en-US" sz="2400">
                <a:latin typeface="Courier New" panose="02070309020205020404" pitchFamily="49" charset="0"/>
              </a:rPr>
              <a:t>&gt;&gt;&gt; y = square(x)</a:t>
            </a:r>
            <a:br>
              <a:rPr lang="en-US" altLang="en-US" sz="2400">
                <a:latin typeface="Courier New" panose="02070309020205020404" pitchFamily="49" charset="0"/>
              </a:rPr>
            </a:br>
            <a:r>
              <a:rPr lang="en-US" altLang="en-US" sz="2400">
                <a:latin typeface="Courier New" panose="02070309020205020404" pitchFamily="49" charset="0"/>
              </a:rPr>
              <a:t>&gt;&gt;&gt; print(y)</a:t>
            </a:r>
            <a:br>
              <a:rPr lang="en-US" altLang="en-US" sz="2400">
                <a:latin typeface="Courier New" panose="02070309020205020404" pitchFamily="49" charset="0"/>
              </a:rPr>
            </a:br>
            <a:r>
              <a:rPr lang="en-US" altLang="en-US" sz="2400">
                <a:latin typeface="Courier New" panose="02070309020205020404" pitchFamily="49" charset="0"/>
              </a:rPr>
              <a:t>25</a:t>
            </a:r>
          </a:p>
          <a:p>
            <a:pPr eaLnBrk="1" hangingPunct="1"/>
            <a:r>
              <a:rPr lang="en-US" altLang="en-US" sz="2400">
                <a:latin typeface="Courier New" panose="02070309020205020404" pitchFamily="49" charset="0"/>
              </a:rPr>
              <a:t>&gt;&gt;&gt; print(square(x) + square(3))</a:t>
            </a:r>
            <a:br>
              <a:rPr lang="en-US" altLang="en-US" sz="2400">
                <a:latin typeface="Courier New" panose="02070309020205020404" pitchFamily="49" charset="0"/>
              </a:rPr>
            </a:br>
            <a:r>
              <a:rPr lang="en-US" altLang="en-US" sz="2400">
                <a:latin typeface="Courier New" panose="02070309020205020404" pitchFamily="49" charset="0"/>
              </a:rPr>
              <a:t>34</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405D51D-F558-4FF9-9DD8-D65458145BD0}" type="slidenum">
              <a:rPr lang="en-US" altLang="en-US" sz="1400"/>
              <a:pPr eaLnBrk="1" hangingPunct="1"/>
              <a:t>43</a:t>
            </a:fld>
            <a:endParaRPr lang="en-US" altLang="en-US" sz="1400"/>
          </a:p>
        </p:txBody>
      </p:sp>
      <p:sp>
        <p:nvSpPr>
          <p:cNvPr id="46084" name="Rectangle 2"/>
          <p:cNvSpPr>
            <a:spLocks noGrp="1" noChangeArrowheads="1"/>
          </p:cNvSpPr>
          <p:nvPr>
            <p:ph type="title"/>
          </p:nvPr>
        </p:nvSpPr>
        <p:spPr/>
        <p:txBody>
          <a:bodyPr/>
          <a:lstStyle/>
          <a:p>
            <a:pPr eaLnBrk="1" hangingPunct="1"/>
            <a:r>
              <a:rPr lang="en-US" altLang="en-US"/>
              <a:t>Functions That Return Values</a:t>
            </a:r>
          </a:p>
        </p:txBody>
      </p:sp>
      <p:sp>
        <p:nvSpPr>
          <p:cNvPr id="51203" name="Rectangle 3"/>
          <p:cNvSpPr>
            <a:spLocks noGrp="1" noChangeArrowheads="1"/>
          </p:cNvSpPr>
          <p:nvPr>
            <p:ph type="body" idx="1"/>
          </p:nvPr>
        </p:nvSpPr>
        <p:spPr>
          <a:xfrm>
            <a:off x="381000" y="2017713"/>
            <a:ext cx="11430000" cy="4114800"/>
          </a:xfrm>
        </p:spPr>
        <p:txBody>
          <a:bodyPr/>
          <a:lstStyle/>
          <a:p>
            <a:pPr eaLnBrk="1" hangingPunct="1"/>
            <a:r>
              <a:rPr lang="en-US" altLang="en-US" dirty="0"/>
              <a:t>We can use the square function to write a routine to calculate the distance between (x</a:t>
            </a:r>
            <a:r>
              <a:rPr lang="en-US" altLang="en-US" baseline="-25000" dirty="0"/>
              <a:t>1</a:t>
            </a:r>
            <a:r>
              <a:rPr lang="en-US" altLang="en-US" dirty="0"/>
              <a:t>,y</a:t>
            </a:r>
            <a:r>
              <a:rPr lang="en-US" altLang="en-US" baseline="-25000" dirty="0"/>
              <a:t>1</a:t>
            </a:r>
            <a:r>
              <a:rPr lang="en-US" altLang="en-US" dirty="0"/>
              <a:t>) and (x</a:t>
            </a:r>
            <a:r>
              <a:rPr lang="en-US" altLang="en-US" baseline="-25000" dirty="0"/>
              <a:t>2</a:t>
            </a:r>
            <a:r>
              <a:rPr lang="en-US" altLang="en-US" dirty="0"/>
              <a:t>,y</a:t>
            </a:r>
            <a:r>
              <a:rPr lang="en-US" altLang="en-US" baseline="-25000" dirty="0"/>
              <a:t>2</a:t>
            </a:r>
            <a:r>
              <a:rPr lang="en-US" altLang="en-US" dirty="0"/>
              <a:t>).</a:t>
            </a:r>
          </a:p>
          <a:p>
            <a:pPr eaLnBrk="1" hangingPunct="1">
              <a:buFont typeface="Wingdings" panose="05000000000000000000" pitchFamily="2" charset="2"/>
              <a:buNone/>
            </a:pPr>
            <a:endParaRPr lang="en-US" altLang="en-US" dirty="0"/>
          </a:p>
          <a:p>
            <a:pPr marL="0" indent="0" eaLnBrk="1" hangingPunct="1">
              <a:buNone/>
            </a:pPr>
            <a:r>
              <a:rPr lang="en-US" altLang="en-US" sz="2800" dirty="0" err="1">
                <a:latin typeface="Courier New" panose="02070309020205020404" pitchFamily="49" charset="0"/>
              </a:rPr>
              <a:t>def</a:t>
            </a:r>
            <a:r>
              <a:rPr lang="en-US" altLang="en-US" sz="2800" dirty="0">
                <a:latin typeface="Courier New" panose="02070309020205020404" pitchFamily="49" charset="0"/>
              </a:rPr>
              <a:t> distance(p1, p2):</a:t>
            </a:r>
            <a:br>
              <a:rPr lang="en-US" altLang="en-US" sz="2800" dirty="0">
                <a:latin typeface="Courier New" panose="02070309020205020404" pitchFamily="49" charset="0"/>
              </a:rPr>
            </a:br>
            <a:r>
              <a:rPr lang="en-US" altLang="en-US" sz="2800" dirty="0">
                <a:latin typeface="Courier New" panose="02070309020205020404" pitchFamily="49" charset="0"/>
              </a:rPr>
              <a:t>    </a:t>
            </a:r>
            <a:r>
              <a:rPr lang="en-US" altLang="en-US" sz="2800" dirty="0" err="1">
                <a:latin typeface="Courier New" panose="02070309020205020404" pitchFamily="49" charset="0"/>
              </a:rPr>
              <a:t>dist</a:t>
            </a:r>
            <a:r>
              <a:rPr lang="en-US" altLang="en-US" sz="2800" dirty="0">
                <a:latin typeface="Courier New" panose="02070309020205020404" pitchFamily="49" charset="0"/>
              </a:rPr>
              <a:t> = </a:t>
            </a:r>
            <a:r>
              <a:rPr lang="en-US" altLang="en-US" sz="2800" dirty="0" err="1">
                <a:latin typeface="Courier New" panose="02070309020205020404" pitchFamily="49" charset="0"/>
              </a:rPr>
              <a:t>math.sqrt</a:t>
            </a:r>
            <a:r>
              <a:rPr lang="en-US" altLang="en-US" sz="2800" dirty="0">
                <a:latin typeface="Courier New" panose="02070309020205020404" pitchFamily="49" charset="0"/>
              </a:rPr>
              <a:t>(square(p2.getX() - p1.getX()) + 			square(p2.getY() - p1.getY()))</a:t>
            </a:r>
            <a:br>
              <a:rPr lang="en-US" altLang="en-US" sz="2800" dirty="0">
                <a:latin typeface="Courier New" panose="02070309020205020404" pitchFamily="49" charset="0"/>
              </a:rPr>
            </a:br>
            <a:r>
              <a:rPr lang="en-US" altLang="en-US" sz="2800" dirty="0">
                <a:latin typeface="Courier New" panose="02070309020205020404" pitchFamily="49" charset="0"/>
              </a:rPr>
              <a:t>    return </a:t>
            </a:r>
            <a:r>
              <a:rPr lang="en-US" altLang="en-US" sz="2800" dirty="0" err="1">
                <a:latin typeface="Courier New" panose="02070309020205020404" pitchFamily="49" charset="0"/>
              </a:rPr>
              <a:t>dist</a:t>
            </a:r>
            <a:endParaRPr lang="en-US" altLang="en-US" sz="2800" dirty="0">
              <a:latin typeface="Courier New" panose="02070309020205020404" pitchFamily="49" charset="0"/>
            </a:endParaRPr>
          </a:p>
          <a:p>
            <a:pPr eaLnBrk="1" hangingPunct="1"/>
            <a:endParaRPr lang="en-US" altLang="en-US" sz="1600" dirty="0">
              <a:latin typeface="Courier New" panose="020703090202050204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405D51D-F558-4FF9-9DD8-D65458145BD0}" type="slidenum">
              <a:rPr lang="en-US" altLang="en-US" sz="1400"/>
              <a:pPr eaLnBrk="1" hangingPunct="1"/>
              <a:t>44</a:t>
            </a:fld>
            <a:endParaRPr lang="en-US" altLang="en-US" sz="1400"/>
          </a:p>
        </p:txBody>
      </p:sp>
      <p:sp>
        <p:nvSpPr>
          <p:cNvPr id="46084" name="Rectangle 2"/>
          <p:cNvSpPr>
            <a:spLocks noGrp="1" noChangeArrowheads="1"/>
          </p:cNvSpPr>
          <p:nvPr>
            <p:ph type="title"/>
          </p:nvPr>
        </p:nvSpPr>
        <p:spPr/>
        <p:txBody>
          <a:bodyPr/>
          <a:lstStyle/>
          <a:p>
            <a:pPr eaLnBrk="1" hangingPunct="1"/>
            <a:r>
              <a:rPr lang="en-US" altLang="en-US"/>
              <a:t>Functions That Return Values</a:t>
            </a:r>
          </a:p>
        </p:txBody>
      </p:sp>
      <p:sp>
        <p:nvSpPr>
          <p:cNvPr id="51203" name="Rectangle 3"/>
          <p:cNvSpPr>
            <a:spLocks noGrp="1" noChangeArrowheads="1"/>
          </p:cNvSpPr>
          <p:nvPr>
            <p:ph type="body" idx="1"/>
          </p:nvPr>
        </p:nvSpPr>
        <p:spPr>
          <a:xfrm>
            <a:off x="2286000" y="2017713"/>
            <a:ext cx="8193088" cy="4114800"/>
          </a:xfrm>
        </p:spPr>
        <p:txBody>
          <a:bodyPr/>
          <a:lstStyle/>
          <a:p>
            <a:pPr eaLnBrk="1" hangingPunct="1"/>
            <a:r>
              <a:rPr lang="en-US" altLang="en-US" sz="2800" dirty="0"/>
              <a:t>The order of the function definitions in the program is not important.</a:t>
            </a:r>
          </a:p>
          <a:p>
            <a:pPr eaLnBrk="1" hangingPunct="1"/>
            <a:r>
              <a:rPr lang="en-US" altLang="en-US" sz="2800" dirty="0"/>
              <a:t>We just have to make sure a function is defined before the program actually tries to run it.</a:t>
            </a:r>
          </a:p>
          <a:p>
            <a:pPr eaLnBrk="1" hangingPunct="1"/>
            <a:r>
              <a:rPr lang="en-US" altLang="en-US" sz="2800" dirty="0"/>
              <a:t>Since our call to </a:t>
            </a:r>
            <a:r>
              <a:rPr lang="en-US" altLang="en-US" sz="2400" dirty="0">
                <a:latin typeface="Courier New" panose="02070309020205020404" pitchFamily="49" charset="0"/>
                <a:cs typeface="Courier New" panose="02070309020205020404" pitchFamily="49" charset="0"/>
              </a:rPr>
              <a:t>main</a:t>
            </a:r>
            <a:r>
              <a:rPr lang="en-US" altLang="en-US" sz="2800" dirty="0"/>
              <a:t> does not usually happen until the every last line of the module, all of the functions will be defined before the program starts running.</a:t>
            </a:r>
          </a:p>
        </p:txBody>
      </p:sp>
    </p:spTree>
    <p:extLst>
      <p:ext uri="{BB962C8B-B14F-4D97-AF65-F5344CB8AC3E}">
        <p14:creationId xmlns:p14="http://schemas.microsoft.com/office/powerpoint/2010/main" val="206000802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608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405D51D-F558-4FF9-9DD8-D65458145BD0}" type="slidenum">
              <a:rPr lang="en-US" altLang="en-US" sz="1400"/>
              <a:pPr eaLnBrk="1" hangingPunct="1"/>
              <a:t>45</a:t>
            </a:fld>
            <a:endParaRPr lang="en-US" altLang="en-US" sz="1400"/>
          </a:p>
        </p:txBody>
      </p:sp>
      <p:sp>
        <p:nvSpPr>
          <p:cNvPr id="46084" name="Rectangle 2"/>
          <p:cNvSpPr>
            <a:spLocks noGrp="1" noChangeArrowheads="1"/>
          </p:cNvSpPr>
          <p:nvPr>
            <p:ph type="title"/>
          </p:nvPr>
        </p:nvSpPr>
        <p:spPr/>
        <p:txBody>
          <a:bodyPr/>
          <a:lstStyle/>
          <a:p>
            <a:pPr eaLnBrk="1" hangingPunct="1"/>
            <a:r>
              <a:rPr lang="en-US" altLang="en-US"/>
              <a:t>Functions That Return Values</a:t>
            </a:r>
          </a:p>
        </p:txBody>
      </p:sp>
      <p:sp>
        <p:nvSpPr>
          <p:cNvPr id="51203" name="Rectangle 3"/>
          <p:cNvSpPr>
            <a:spLocks noGrp="1" noChangeArrowheads="1"/>
          </p:cNvSpPr>
          <p:nvPr>
            <p:ph type="body" idx="1"/>
          </p:nvPr>
        </p:nvSpPr>
        <p:spPr>
          <a:xfrm>
            <a:off x="685800" y="2017713"/>
            <a:ext cx="9793288" cy="4114800"/>
          </a:xfrm>
        </p:spPr>
        <p:txBody>
          <a:bodyPr/>
          <a:lstStyle/>
          <a:p>
            <a:pPr eaLnBrk="1" hangingPunct="1"/>
            <a:r>
              <a:rPr lang="en-US" altLang="en-US" sz="2800" dirty="0"/>
              <a:t>Through the magic of value-returning functions, we can streamline our program to a single string expression:</a:t>
            </a:r>
          </a:p>
          <a:p>
            <a:pPr marL="0" indent="0" eaLnBrk="1" hangingPunct="1">
              <a:buNone/>
            </a:pPr>
            <a:r>
              <a:rPr lang="en-US" altLang="en-US" sz="2400" dirty="0">
                <a:latin typeface="Courier New" panose="02070309020205020404" pitchFamily="49" charset="0"/>
                <a:cs typeface="Courier New" panose="02070309020205020404" pitchFamily="49" charset="0"/>
              </a:rPr>
              <a:t>lyrics = (happy() + happy()</a:t>
            </a:r>
          </a:p>
          <a:p>
            <a:pPr marL="0" indent="0" eaLnBrk="1" hangingPunct="1">
              <a:buNone/>
            </a:pPr>
            <a:r>
              <a:rPr lang="en-US" altLang="en-US" sz="2400" dirty="0">
                <a:latin typeface="Courier New" panose="02070309020205020404" pitchFamily="49" charset="0"/>
                <a:cs typeface="Courier New" panose="02070309020205020404" pitchFamily="49" charset="0"/>
              </a:rPr>
              <a:t>          + "Happy birthday, dear " + person + ".\n"</a:t>
            </a:r>
          </a:p>
          <a:p>
            <a:pPr marL="0" indent="0" eaLnBrk="1" hangingPunct="1">
              <a:buNone/>
            </a:pPr>
            <a:r>
              <a:rPr lang="en-US" altLang="en-US" sz="2400" dirty="0">
                <a:latin typeface="Courier New" panose="02070309020205020404" pitchFamily="49" charset="0"/>
                <a:cs typeface="Courier New" panose="02070309020205020404" pitchFamily="49" charset="0"/>
              </a:rPr>
              <a:t>          + happy())</a:t>
            </a:r>
          </a:p>
          <a:p>
            <a:pPr lvl="1" eaLnBrk="1" hangingPunct="1"/>
            <a:r>
              <a:rPr lang="en-US" altLang="en-US" sz="2400" dirty="0">
                <a:cs typeface="Courier New" panose="02070309020205020404" pitchFamily="49" charset="0"/>
              </a:rPr>
              <a:t>The right hand side is parenthesized so it can span several lines.</a:t>
            </a:r>
          </a:p>
          <a:p>
            <a:pPr lvl="1" eaLnBrk="1" hangingPunct="1"/>
            <a:r>
              <a:rPr lang="en-US" altLang="en-US" sz="2400" dirty="0">
                <a:cs typeface="Courier New" panose="02070309020205020404" pitchFamily="49" charset="0"/>
              </a:rPr>
              <a:t>This makes use of string concatenation (</a:t>
            </a:r>
            <a:r>
              <a:rPr lang="en-US" altLang="en-US" sz="2000" dirty="0">
                <a:latin typeface="Courier New" panose="02070309020205020404" pitchFamily="49" charset="0"/>
                <a:cs typeface="Courier New" panose="02070309020205020404" pitchFamily="49" charset="0"/>
              </a:rPr>
              <a:t>+</a:t>
            </a:r>
            <a:r>
              <a:rPr lang="en-US" altLang="en-US" sz="2400" dirty="0">
                <a:cs typeface="Courier New" panose="02070309020205020404" pitchFamily="49" charset="0"/>
              </a:rPr>
              <a:t>)</a:t>
            </a:r>
          </a:p>
          <a:p>
            <a:pPr lvl="1" eaLnBrk="1" hangingPunct="1"/>
            <a:r>
              <a:rPr lang="en-US" altLang="en-US" sz="2400" dirty="0">
                <a:cs typeface="Courier New" panose="02070309020205020404" pitchFamily="49" charset="0"/>
              </a:rPr>
              <a:t>This demonstrates the power of value-returning functions.</a:t>
            </a:r>
          </a:p>
        </p:txBody>
      </p:sp>
    </p:spTree>
    <p:extLst>
      <p:ext uri="{BB962C8B-B14F-4D97-AF65-F5344CB8AC3E}">
        <p14:creationId xmlns:p14="http://schemas.microsoft.com/office/powerpoint/2010/main" val="4013253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710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3A549D0-65CC-46AB-9385-2E6AC3C25F8A}" type="slidenum">
              <a:rPr lang="en-US" altLang="en-US" sz="1400"/>
              <a:pPr eaLnBrk="1" hangingPunct="1"/>
              <a:t>46</a:t>
            </a:fld>
            <a:endParaRPr lang="en-US" altLang="en-US" sz="1400"/>
          </a:p>
        </p:txBody>
      </p:sp>
      <p:sp>
        <p:nvSpPr>
          <p:cNvPr id="47108" name="Rectangle 2"/>
          <p:cNvSpPr>
            <a:spLocks noGrp="1" noChangeArrowheads="1"/>
          </p:cNvSpPr>
          <p:nvPr>
            <p:ph type="title"/>
          </p:nvPr>
        </p:nvSpPr>
        <p:spPr/>
        <p:txBody>
          <a:bodyPr/>
          <a:lstStyle/>
          <a:p>
            <a:pPr eaLnBrk="1" hangingPunct="1"/>
            <a:r>
              <a:rPr lang="en-US" altLang="en-US"/>
              <a:t>Functions That Return Values</a:t>
            </a:r>
          </a:p>
        </p:txBody>
      </p:sp>
      <p:sp>
        <p:nvSpPr>
          <p:cNvPr id="52227" name="Rectangle 3"/>
          <p:cNvSpPr>
            <a:spLocks noGrp="1" noChangeArrowheads="1"/>
          </p:cNvSpPr>
          <p:nvPr>
            <p:ph type="body" idx="1"/>
          </p:nvPr>
        </p:nvSpPr>
        <p:spPr/>
        <p:txBody>
          <a:bodyPr/>
          <a:lstStyle/>
          <a:p>
            <a:pPr eaLnBrk="1" hangingPunct="1"/>
            <a:r>
              <a:rPr lang="en-US" altLang="en-US" dirty="0"/>
              <a:t>Sometimes a function needs to return more than one value.</a:t>
            </a:r>
          </a:p>
          <a:p>
            <a:pPr eaLnBrk="1" hangingPunct="1"/>
            <a:r>
              <a:rPr lang="en-US" altLang="en-US" dirty="0"/>
              <a:t>To do this, simply list more than one expression in the </a:t>
            </a:r>
            <a:r>
              <a:rPr lang="en-US" altLang="en-US" dirty="0">
                <a:latin typeface="Courier New" panose="02070309020205020404" pitchFamily="49" charset="0"/>
              </a:rPr>
              <a:t>return </a:t>
            </a:r>
            <a:r>
              <a:rPr lang="en-US" altLang="en-US" dirty="0"/>
              <a:t>statement.</a:t>
            </a:r>
            <a:endParaRPr lang="en-US" altLang="en-US" sz="2400" dirty="0"/>
          </a:p>
          <a:p>
            <a:pPr marL="0" indent="0" eaLnBrk="1" hangingPunct="1">
              <a:buNone/>
            </a:pPr>
            <a:r>
              <a:rPr lang="en-US" altLang="en-US" sz="2800" dirty="0">
                <a:latin typeface="Courier New" panose="02070309020205020404" pitchFamily="49" charset="0"/>
                <a:cs typeface="Courier New" panose="02070309020205020404" pitchFamily="49" charset="0"/>
              </a:rPr>
              <a:t>def </a:t>
            </a:r>
            <a:r>
              <a:rPr lang="en-US" altLang="en-US" sz="2800" dirty="0" err="1">
                <a:latin typeface="Courier New" panose="02070309020205020404" pitchFamily="49" charset="0"/>
                <a:cs typeface="Courier New" panose="02070309020205020404" pitchFamily="49" charset="0"/>
              </a:rPr>
              <a:t>sumDiff</a:t>
            </a:r>
            <a:r>
              <a:rPr lang="en-US" altLang="en-US" sz="2800" dirty="0">
                <a:latin typeface="Courier New" panose="02070309020205020404" pitchFamily="49" charset="0"/>
                <a:cs typeface="Courier New" panose="02070309020205020404" pitchFamily="49" charset="0"/>
              </a:rPr>
              <a:t>(x, y):</a:t>
            </a:r>
            <a:br>
              <a:rPr lang="en-US" altLang="en-US" sz="2800" dirty="0">
                <a:latin typeface="Courier New" panose="02070309020205020404" pitchFamily="49" charset="0"/>
                <a:cs typeface="Courier New" panose="02070309020205020404" pitchFamily="49" charset="0"/>
              </a:rPr>
            </a:br>
            <a:r>
              <a:rPr lang="en-US" altLang="en-US" sz="2800" dirty="0">
                <a:latin typeface="Courier New" panose="02070309020205020404" pitchFamily="49" charset="0"/>
                <a:cs typeface="Courier New" panose="02070309020205020404" pitchFamily="49" charset="0"/>
              </a:rPr>
              <a:t>    plus = x + y</a:t>
            </a:r>
            <a:br>
              <a:rPr lang="en-US" altLang="en-US" sz="2800" dirty="0">
                <a:latin typeface="Courier New" panose="02070309020205020404" pitchFamily="49" charset="0"/>
                <a:cs typeface="Courier New" panose="02070309020205020404" pitchFamily="49" charset="0"/>
              </a:rPr>
            </a:br>
            <a:r>
              <a:rPr lang="en-US" altLang="en-US" sz="2800" dirty="0">
                <a:latin typeface="Courier New" panose="02070309020205020404" pitchFamily="49" charset="0"/>
                <a:cs typeface="Courier New" panose="02070309020205020404" pitchFamily="49" charset="0"/>
              </a:rPr>
              <a:t>    minus = x – y</a:t>
            </a:r>
            <a:br>
              <a:rPr lang="en-US" altLang="en-US" sz="2800" dirty="0">
                <a:latin typeface="Courier New" panose="02070309020205020404" pitchFamily="49" charset="0"/>
                <a:cs typeface="Courier New" panose="02070309020205020404" pitchFamily="49" charset="0"/>
              </a:rPr>
            </a:br>
            <a:r>
              <a:rPr lang="en-US" altLang="en-US" sz="2800" dirty="0">
                <a:latin typeface="Courier New" panose="02070309020205020404" pitchFamily="49" charset="0"/>
                <a:cs typeface="Courier New" panose="02070309020205020404" pitchFamily="49" charset="0"/>
              </a:rPr>
              <a:t>    return plus, minus</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813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AD8CDAE-0EB5-4CDA-9E23-E285B06C2F22}" type="slidenum">
              <a:rPr lang="en-US" altLang="en-US" sz="1400"/>
              <a:pPr eaLnBrk="1" hangingPunct="1"/>
              <a:t>47</a:t>
            </a:fld>
            <a:endParaRPr lang="en-US" altLang="en-US" sz="1400"/>
          </a:p>
        </p:txBody>
      </p:sp>
      <p:sp>
        <p:nvSpPr>
          <p:cNvPr id="48132" name="Rectangle 2"/>
          <p:cNvSpPr>
            <a:spLocks noGrp="1" noChangeArrowheads="1"/>
          </p:cNvSpPr>
          <p:nvPr>
            <p:ph type="title"/>
          </p:nvPr>
        </p:nvSpPr>
        <p:spPr/>
        <p:txBody>
          <a:bodyPr/>
          <a:lstStyle/>
          <a:p>
            <a:pPr eaLnBrk="1" hangingPunct="1"/>
            <a:r>
              <a:rPr lang="en-US" altLang="en-US"/>
              <a:t>Functions That Return Values</a:t>
            </a:r>
          </a:p>
        </p:txBody>
      </p:sp>
      <p:sp>
        <p:nvSpPr>
          <p:cNvPr id="53251" name="Rectangle 3"/>
          <p:cNvSpPr>
            <a:spLocks noGrp="1" noChangeArrowheads="1"/>
          </p:cNvSpPr>
          <p:nvPr>
            <p:ph type="body" idx="1"/>
          </p:nvPr>
        </p:nvSpPr>
        <p:spPr>
          <a:xfrm>
            <a:off x="1143000" y="2017713"/>
            <a:ext cx="9336088" cy="4114800"/>
          </a:xfrm>
        </p:spPr>
        <p:txBody>
          <a:bodyPr/>
          <a:lstStyle/>
          <a:p>
            <a:pPr eaLnBrk="1" hangingPunct="1">
              <a:lnSpc>
                <a:spcPct val="90000"/>
              </a:lnSpc>
            </a:pPr>
            <a:r>
              <a:rPr lang="en-US" altLang="en-US" dirty="0"/>
              <a:t>When calling this function, use simultaneous assignment.</a:t>
            </a:r>
            <a:endParaRPr lang="en-US" altLang="en-US" dirty="0">
              <a:latin typeface="Courier New" panose="02070309020205020404" pitchFamily="49" charset="0"/>
            </a:endParaRPr>
          </a:p>
          <a:p>
            <a:pPr marL="0" indent="0" eaLnBrk="1" hangingPunct="1">
              <a:lnSpc>
                <a:spcPct val="90000"/>
              </a:lnSpc>
              <a:buNone/>
            </a:pPr>
            <a:r>
              <a:rPr lang="en-US" altLang="en-US" sz="2400" dirty="0">
                <a:latin typeface="Courier New" panose="02070309020205020404" pitchFamily="49" charset="0"/>
              </a:rPr>
              <a:t>s, d = </a:t>
            </a:r>
            <a:r>
              <a:rPr lang="en-US" altLang="en-US" sz="2400" dirty="0" err="1">
                <a:latin typeface="Courier New" panose="02070309020205020404" pitchFamily="49" charset="0"/>
              </a:rPr>
              <a:t>sumDiff</a:t>
            </a:r>
            <a:r>
              <a:rPr lang="en-US" altLang="en-US" sz="2400" dirty="0">
                <a:latin typeface="Courier New" panose="02070309020205020404" pitchFamily="49" charset="0"/>
              </a:rPr>
              <a:t>(num1, num2)</a:t>
            </a:r>
            <a:br>
              <a:rPr lang="en-US" altLang="en-US" sz="2400" dirty="0">
                <a:latin typeface="Courier New" panose="02070309020205020404" pitchFamily="49" charset="0"/>
              </a:rPr>
            </a:br>
            <a:r>
              <a:rPr lang="en-US" altLang="en-US" sz="2400" dirty="0">
                <a:latin typeface="Courier New" panose="02070309020205020404" pitchFamily="49" charset="0"/>
              </a:rPr>
              <a:t>print("The sum is", s, "and the difference is", d)</a:t>
            </a:r>
          </a:p>
          <a:p>
            <a:pPr eaLnBrk="1" hangingPunct="1">
              <a:lnSpc>
                <a:spcPct val="90000"/>
              </a:lnSpc>
            </a:pPr>
            <a:endParaRPr lang="en-US" altLang="en-US" sz="1500" dirty="0">
              <a:latin typeface="Courier New" panose="02070309020205020404" pitchFamily="49" charset="0"/>
            </a:endParaRPr>
          </a:p>
          <a:p>
            <a:pPr eaLnBrk="1" hangingPunct="1">
              <a:lnSpc>
                <a:spcPct val="90000"/>
              </a:lnSpc>
            </a:pPr>
            <a:r>
              <a:rPr lang="en-US" altLang="en-US" dirty="0"/>
              <a:t>As before, the values are assigned based on position, so </a:t>
            </a:r>
            <a:r>
              <a:rPr lang="en-US" altLang="en-US" i="1" dirty="0"/>
              <a:t>s</a:t>
            </a:r>
            <a:r>
              <a:rPr lang="en-US" altLang="en-US" dirty="0"/>
              <a:t> gets the first value returned (the sum), and </a:t>
            </a:r>
            <a:r>
              <a:rPr lang="en-US" altLang="en-US" i="1" dirty="0"/>
              <a:t>d</a:t>
            </a:r>
            <a:r>
              <a:rPr lang="en-US" altLang="en-US" dirty="0"/>
              <a:t> gets the second (the difference).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915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4915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EA6B6A1-40FF-4296-ADF9-799CC77F31C5}" type="slidenum">
              <a:rPr lang="en-US" altLang="en-US" sz="1400"/>
              <a:pPr eaLnBrk="1" hangingPunct="1"/>
              <a:t>48</a:t>
            </a:fld>
            <a:endParaRPr lang="en-US" altLang="en-US" sz="1400"/>
          </a:p>
        </p:txBody>
      </p:sp>
      <p:sp>
        <p:nvSpPr>
          <p:cNvPr id="49156" name="Rectangle 2"/>
          <p:cNvSpPr>
            <a:spLocks noGrp="1" noChangeArrowheads="1"/>
          </p:cNvSpPr>
          <p:nvPr>
            <p:ph type="title"/>
          </p:nvPr>
        </p:nvSpPr>
        <p:spPr/>
        <p:txBody>
          <a:bodyPr/>
          <a:lstStyle/>
          <a:p>
            <a:pPr eaLnBrk="1" hangingPunct="1"/>
            <a:r>
              <a:rPr lang="en-US" altLang="en-US"/>
              <a:t>Functions That Return Values</a:t>
            </a:r>
          </a:p>
        </p:txBody>
      </p:sp>
      <p:sp>
        <p:nvSpPr>
          <p:cNvPr id="54275" name="Rectangle 3"/>
          <p:cNvSpPr>
            <a:spLocks noGrp="1" noChangeArrowheads="1"/>
          </p:cNvSpPr>
          <p:nvPr>
            <p:ph type="body" idx="1"/>
          </p:nvPr>
        </p:nvSpPr>
        <p:spPr/>
        <p:txBody>
          <a:bodyPr/>
          <a:lstStyle/>
          <a:p>
            <a:pPr eaLnBrk="1" hangingPunct="1"/>
            <a:r>
              <a:rPr lang="en-US" altLang="en-US" dirty="0"/>
              <a:t>One </a:t>
            </a:r>
            <a:r>
              <a:rPr lang="en-US" altLang="en-US" dirty="0">
                <a:latin typeface="Times New Roman" panose="02020603050405020304" pitchFamily="18" charset="0"/>
              </a:rPr>
              <a:t>“</a:t>
            </a:r>
            <a:r>
              <a:rPr lang="en-US" altLang="en-US" dirty="0"/>
              <a:t>gotcha</a:t>
            </a:r>
            <a:r>
              <a:rPr lang="en-US" altLang="en-US" dirty="0">
                <a:latin typeface="Times New Roman" panose="02020603050405020304" pitchFamily="18" charset="0"/>
              </a:rPr>
              <a:t>”</a:t>
            </a:r>
            <a:r>
              <a:rPr lang="en-US" altLang="en-US" dirty="0"/>
              <a:t> </a:t>
            </a:r>
            <a:r>
              <a:rPr lang="en-US" altLang="en-US" dirty="0">
                <a:latin typeface="Times New Roman" panose="02020603050405020304" pitchFamily="18" charset="0"/>
              </a:rPr>
              <a:t>–</a:t>
            </a:r>
            <a:r>
              <a:rPr lang="en-US" altLang="en-US" dirty="0"/>
              <a:t> all Python functions return a value, whether they contain a </a:t>
            </a:r>
            <a:r>
              <a:rPr lang="en-US" altLang="en-US" dirty="0">
                <a:latin typeface="Courier New" panose="02070309020205020404" pitchFamily="49" charset="0"/>
              </a:rPr>
              <a:t>return</a:t>
            </a:r>
            <a:r>
              <a:rPr lang="en-US" altLang="en-US" dirty="0"/>
              <a:t> statement or not. Functions without a </a:t>
            </a:r>
            <a:r>
              <a:rPr lang="en-US" altLang="en-US" dirty="0">
                <a:latin typeface="Courier New" panose="02070309020205020404" pitchFamily="49" charset="0"/>
              </a:rPr>
              <a:t>return</a:t>
            </a:r>
            <a:r>
              <a:rPr lang="en-US" altLang="en-US" dirty="0"/>
              <a:t> hand back a special object, denoted </a:t>
            </a:r>
            <a:r>
              <a:rPr lang="en-US" altLang="en-US" dirty="0">
                <a:latin typeface="Courier New" panose="02070309020205020404" pitchFamily="49" charset="0"/>
              </a:rPr>
              <a:t>None</a:t>
            </a:r>
            <a:r>
              <a:rPr lang="en-US" altLang="en-US" dirty="0"/>
              <a:t>.</a:t>
            </a:r>
          </a:p>
          <a:p>
            <a:pPr eaLnBrk="1" hangingPunct="1"/>
            <a:r>
              <a:rPr lang="en-US" altLang="en-US" dirty="0"/>
              <a:t>A common problem is writing a value-returning function and forgetting the </a:t>
            </a:r>
            <a:r>
              <a:rPr lang="en-US" altLang="en-US" dirty="0">
                <a:latin typeface="Courier New" panose="02070309020205020404" pitchFamily="49" charset="0"/>
              </a:rPr>
              <a:t>return</a:t>
            </a:r>
            <a:r>
              <a:rPr lang="en-US" altLang="en-US"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017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9870319-4521-41B1-88C3-8462B40666E3}" type="slidenum">
              <a:rPr lang="en-US" altLang="en-US" sz="1400"/>
              <a:pPr eaLnBrk="1" hangingPunct="1"/>
              <a:t>49</a:t>
            </a:fld>
            <a:endParaRPr lang="en-US" altLang="en-US" sz="1400"/>
          </a:p>
        </p:txBody>
      </p:sp>
      <p:sp>
        <p:nvSpPr>
          <p:cNvPr id="50180" name="Rectangle 2"/>
          <p:cNvSpPr>
            <a:spLocks noGrp="1" noChangeArrowheads="1"/>
          </p:cNvSpPr>
          <p:nvPr>
            <p:ph type="title"/>
          </p:nvPr>
        </p:nvSpPr>
        <p:spPr/>
        <p:txBody>
          <a:bodyPr/>
          <a:lstStyle/>
          <a:p>
            <a:pPr eaLnBrk="1" hangingPunct="1"/>
            <a:r>
              <a:rPr lang="en-US" altLang="en-US"/>
              <a:t>Functions That Return Values</a:t>
            </a:r>
          </a:p>
        </p:txBody>
      </p:sp>
      <p:sp>
        <p:nvSpPr>
          <p:cNvPr id="50181" name="Rectangle 3"/>
          <p:cNvSpPr>
            <a:spLocks noGrp="1" noChangeArrowheads="1"/>
          </p:cNvSpPr>
          <p:nvPr>
            <p:ph type="body" idx="1"/>
          </p:nvPr>
        </p:nvSpPr>
        <p:spPr>
          <a:xfrm>
            <a:off x="76200" y="2017713"/>
            <a:ext cx="12115800" cy="4114800"/>
          </a:xfrm>
        </p:spPr>
        <p:txBody>
          <a:bodyPr/>
          <a:lstStyle/>
          <a:p>
            <a:pPr eaLnBrk="1" hangingPunct="1"/>
            <a:r>
              <a:rPr lang="en-US" altLang="en-US" dirty="0"/>
              <a:t>If your value-returning functions produce strange messages, check to make sure you remembered to include the </a:t>
            </a:r>
            <a:r>
              <a:rPr lang="en-US" altLang="en-US" dirty="0">
                <a:latin typeface="Courier New" panose="02070309020205020404" pitchFamily="49" charset="0"/>
              </a:rPr>
              <a:t>return</a:t>
            </a:r>
            <a:r>
              <a:rPr lang="en-US" altLang="en-US" dirty="0"/>
              <a:t>!</a:t>
            </a:r>
          </a:p>
          <a:p>
            <a:pPr marL="0" indent="0" eaLnBrk="1" hangingPunct="1">
              <a:buNone/>
            </a:pPr>
            <a:r>
              <a:rPr lang="en-US" altLang="en-US" sz="2000" dirty="0">
                <a:latin typeface="Courier New" panose="02070309020205020404" pitchFamily="49" charset="0"/>
                <a:cs typeface="Courier New" panose="02070309020205020404" pitchFamily="49" charset="0"/>
              </a:rPr>
              <a:t>def distance(p1, p2):</a:t>
            </a:r>
          </a:p>
          <a:p>
            <a:pPr marL="0" indent="0" eaLnBrk="1" hangingPunct="1">
              <a:buNone/>
            </a:pPr>
            <a:r>
              <a:rPr lang="en-US" altLang="en-US" sz="2000" dirty="0">
                <a:latin typeface="Courier New" panose="02070309020205020404" pitchFamily="49" charset="0"/>
                <a:cs typeface="Courier New" panose="02070309020205020404" pitchFamily="49" charset="0"/>
              </a:rPr>
              <a:t>    </a:t>
            </a:r>
            <a:r>
              <a:rPr lang="en-US" altLang="en-US" sz="2000" dirty="0" err="1">
                <a:latin typeface="Courier New" panose="02070309020205020404" pitchFamily="49" charset="0"/>
                <a:cs typeface="Courier New" panose="02070309020205020404" pitchFamily="49" charset="0"/>
              </a:rPr>
              <a:t>dist</a:t>
            </a:r>
            <a:r>
              <a:rPr lang="en-US" altLang="en-US" sz="2000" dirty="0">
                <a:latin typeface="Courier New" panose="02070309020205020404" pitchFamily="49" charset="0"/>
                <a:cs typeface="Courier New" panose="02070309020205020404" pitchFamily="49" charset="0"/>
              </a:rPr>
              <a:t> = </a:t>
            </a:r>
            <a:r>
              <a:rPr lang="en-US" altLang="en-US" sz="2000" dirty="0" err="1">
                <a:latin typeface="Courier New" panose="02070309020205020404" pitchFamily="49" charset="0"/>
                <a:cs typeface="Courier New" panose="02070309020205020404" pitchFamily="49" charset="0"/>
              </a:rPr>
              <a:t>math.sqrt</a:t>
            </a:r>
            <a:r>
              <a:rPr lang="en-US" altLang="en-US" sz="2000" dirty="0">
                <a:latin typeface="Courier New" panose="02070309020205020404" pitchFamily="49" charset="0"/>
                <a:cs typeface="Courier New" panose="02070309020205020404" pitchFamily="49" charset="0"/>
              </a:rPr>
              <a:t>(square(p2.getX() - p1.getX())</a:t>
            </a:r>
          </a:p>
          <a:p>
            <a:pPr marL="0" indent="0" eaLnBrk="1" hangingPunct="1">
              <a:buNone/>
            </a:pPr>
            <a:r>
              <a:rPr lang="en-US" altLang="en-US" sz="2000" dirty="0">
                <a:latin typeface="Courier New" panose="02070309020205020404" pitchFamily="49" charset="0"/>
                <a:cs typeface="Courier New" panose="02070309020205020404" pitchFamily="49" charset="0"/>
              </a:rPr>
              <a:t>                     + square(p2.getY() - p1.getY()))</a:t>
            </a:r>
          </a:p>
          <a:p>
            <a:pPr marL="0" indent="0" eaLnBrk="1" hangingPunct="1">
              <a:buNone/>
            </a:pPr>
            <a:r>
              <a:rPr lang="en-US" altLang="en-US" sz="2000" dirty="0" err="1">
                <a:latin typeface="Courier New" panose="02070309020205020404" pitchFamily="49" charset="0"/>
                <a:cs typeface="Courier New" panose="02070309020205020404" pitchFamily="49" charset="0"/>
              </a:rPr>
              <a:t>perim</a:t>
            </a:r>
            <a:r>
              <a:rPr lang="en-US" altLang="en-US" sz="2000" dirty="0">
                <a:latin typeface="Courier New" panose="02070309020205020404" pitchFamily="49" charset="0"/>
                <a:cs typeface="Courier New" panose="02070309020205020404" pitchFamily="49" charset="0"/>
              </a:rPr>
              <a:t> = distance(p1, p2) + distance(p2, p3) + distance(p3, p1)</a:t>
            </a:r>
          </a:p>
          <a:p>
            <a:pPr marL="0" indent="0" eaLnBrk="1" hangingPunct="1">
              <a:buNone/>
            </a:pPr>
            <a:r>
              <a:rPr lang="en-US" altLang="en-US" sz="2000" dirty="0">
                <a:solidFill>
                  <a:srgbClr val="FF0000"/>
                </a:solidFill>
                <a:latin typeface="Courier New" panose="02070309020205020404" pitchFamily="49" charset="0"/>
                <a:cs typeface="Courier New" panose="02070309020205020404" pitchFamily="49" charset="0"/>
              </a:rPr>
              <a:t>Traceback (most recent call last):</a:t>
            </a:r>
          </a:p>
          <a:p>
            <a:pPr marL="0" indent="0" eaLnBrk="1" hangingPunct="1">
              <a:buNone/>
            </a:pPr>
            <a:r>
              <a:rPr lang="en-US" altLang="en-US" sz="2000" dirty="0">
                <a:solidFill>
                  <a:srgbClr val="FF0000"/>
                </a:solidFill>
                <a:latin typeface="Courier New" panose="02070309020205020404" pitchFamily="49" charset="0"/>
                <a:cs typeface="Courier New" panose="02070309020205020404" pitchFamily="49" charset="0"/>
              </a:rPr>
              <a:t>  File "&lt;pyshell#24&gt;", line 1, in &lt;module&gt;</a:t>
            </a:r>
          </a:p>
          <a:p>
            <a:pPr marL="0" indent="0" eaLnBrk="1" hangingPunct="1">
              <a:buNone/>
            </a:pPr>
            <a:r>
              <a:rPr lang="en-US" altLang="en-US" sz="2000" dirty="0">
                <a:solidFill>
                  <a:srgbClr val="FF0000"/>
                </a:solidFill>
                <a:latin typeface="Courier New" panose="02070309020205020404" pitchFamily="49" charset="0"/>
                <a:cs typeface="Courier New" panose="02070309020205020404" pitchFamily="49" charset="0"/>
              </a:rPr>
              <a:t>    </a:t>
            </a:r>
            <a:r>
              <a:rPr lang="en-US" altLang="en-US" sz="2000" dirty="0" err="1">
                <a:solidFill>
                  <a:srgbClr val="FF0000"/>
                </a:solidFill>
                <a:latin typeface="Courier New" panose="02070309020205020404" pitchFamily="49" charset="0"/>
                <a:cs typeface="Courier New" panose="02070309020205020404" pitchFamily="49" charset="0"/>
              </a:rPr>
              <a:t>perim</a:t>
            </a:r>
            <a:r>
              <a:rPr lang="en-US" altLang="en-US" sz="2000" dirty="0">
                <a:solidFill>
                  <a:srgbClr val="FF0000"/>
                </a:solidFill>
                <a:latin typeface="Courier New" panose="02070309020205020404" pitchFamily="49" charset="0"/>
                <a:cs typeface="Courier New" panose="02070309020205020404" pitchFamily="49" charset="0"/>
              </a:rPr>
              <a:t> = distance(p1, p2) + distance(p2, p3) + distance(p3, p1)</a:t>
            </a:r>
          </a:p>
          <a:p>
            <a:pPr marL="0" indent="0" eaLnBrk="1" hangingPunct="1">
              <a:buNone/>
            </a:pPr>
            <a:r>
              <a:rPr lang="en-US" altLang="en-US" sz="2000" dirty="0" err="1">
                <a:solidFill>
                  <a:srgbClr val="FF0000"/>
                </a:solidFill>
                <a:latin typeface="Courier New" panose="02070309020205020404" pitchFamily="49" charset="0"/>
                <a:cs typeface="Courier New" panose="02070309020205020404" pitchFamily="49" charset="0"/>
              </a:rPr>
              <a:t>TypeError</a:t>
            </a:r>
            <a:r>
              <a:rPr lang="en-US" altLang="en-US" sz="2000" dirty="0">
                <a:solidFill>
                  <a:srgbClr val="FF0000"/>
                </a:solidFill>
                <a:latin typeface="Courier New" panose="02070309020205020404" pitchFamily="49" charset="0"/>
                <a:cs typeface="Courier New" panose="02070309020205020404" pitchFamily="49" charset="0"/>
              </a:rPr>
              <a:t>: unsupported operand type(s) for +: '</a:t>
            </a:r>
            <a:r>
              <a:rPr lang="en-US" altLang="en-US" sz="2000" dirty="0" err="1">
                <a:solidFill>
                  <a:srgbClr val="FF0000"/>
                </a:solidFill>
                <a:latin typeface="Courier New" panose="02070309020205020404" pitchFamily="49" charset="0"/>
                <a:cs typeface="Courier New" panose="02070309020205020404" pitchFamily="49" charset="0"/>
              </a:rPr>
              <a:t>NoneType</a:t>
            </a:r>
            <a:r>
              <a:rPr lang="en-US" altLang="en-US" sz="2000" dirty="0">
                <a:solidFill>
                  <a:srgbClr val="FF0000"/>
                </a:solidFill>
                <a:latin typeface="Courier New" panose="02070309020205020404" pitchFamily="49" charset="0"/>
                <a:cs typeface="Courier New" panose="02070309020205020404" pitchFamily="49" charset="0"/>
              </a:rPr>
              <a:t>' and '</a:t>
            </a:r>
            <a:r>
              <a:rPr lang="en-US" altLang="en-US" sz="2000" dirty="0" err="1">
                <a:solidFill>
                  <a:srgbClr val="FF0000"/>
                </a:solidFill>
                <a:latin typeface="Courier New" panose="02070309020205020404" pitchFamily="49" charset="0"/>
                <a:cs typeface="Courier New" panose="02070309020205020404" pitchFamily="49" charset="0"/>
              </a:rPr>
              <a:t>NoneType</a:t>
            </a:r>
            <a:r>
              <a:rPr lang="en-US" altLang="en-US" sz="2000" dirty="0">
                <a:solidFill>
                  <a:srgbClr val="FF0000"/>
                </a:solidFill>
                <a:latin typeface="Courier New" panose="02070309020205020404" pitchFamily="49" charset="0"/>
                <a:cs typeface="Courier New" panose="02070309020205020404" pitchFamily="49" charset="0"/>
              </a:rPr>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E0E3AE7E-2BBB-4449-B9EF-829230AC1555}" type="slidenum">
              <a:rPr lang="en-US" altLang="en-US" sz="1400"/>
              <a:pPr eaLnBrk="1" hangingPunct="1"/>
              <a:t>5</a:t>
            </a:fld>
            <a:endParaRPr lang="en-US" altLang="en-US" sz="1400"/>
          </a:p>
        </p:txBody>
      </p:sp>
      <p:sp>
        <p:nvSpPr>
          <p:cNvPr id="7172" name="Rectangle 2"/>
          <p:cNvSpPr>
            <a:spLocks noGrp="1" noChangeArrowheads="1"/>
          </p:cNvSpPr>
          <p:nvPr>
            <p:ph type="title"/>
          </p:nvPr>
        </p:nvSpPr>
        <p:spPr/>
        <p:txBody>
          <a:bodyPr/>
          <a:lstStyle/>
          <a:p>
            <a:pPr eaLnBrk="1" hangingPunct="1"/>
            <a:r>
              <a:rPr lang="en-US" altLang="en-US"/>
              <a:t>The Function of Functions</a:t>
            </a:r>
          </a:p>
        </p:txBody>
      </p:sp>
      <p:sp>
        <p:nvSpPr>
          <p:cNvPr id="11267" name="Rectangle 3"/>
          <p:cNvSpPr>
            <a:spLocks noGrp="1" noChangeArrowheads="1"/>
          </p:cNvSpPr>
          <p:nvPr>
            <p:ph type="body" idx="1"/>
          </p:nvPr>
        </p:nvSpPr>
        <p:spPr/>
        <p:txBody>
          <a:bodyPr/>
          <a:lstStyle/>
          <a:p>
            <a:pPr eaLnBrk="1" hangingPunct="1">
              <a:lnSpc>
                <a:spcPct val="90000"/>
              </a:lnSpc>
            </a:pPr>
            <a:r>
              <a:rPr lang="en-US" altLang="en-US" dirty="0"/>
              <a:t>Having similar or identical code in more than one place has some drawbacks.</a:t>
            </a:r>
          </a:p>
          <a:p>
            <a:pPr lvl="1" eaLnBrk="1" hangingPunct="1">
              <a:lnSpc>
                <a:spcPct val="90000"/>
              </a:lnSpc>
            </a:pPr>
            <a:r>
              <a:rPr lang="en-US" altLang="en-US" dirty="0"/>
              <a:t>Issue one: writing the same code twice (or more!).</a:t>
            </a:r>
          </a:p>
          <a:p>
            <a:pPr lvl="1" eaLnBrk="1" hangingPunct="1">
              <a:lnSpc>
                <a:spcPct val="90000"/>
              </a:lnSpc>
            </a:pPr>
            <a:r>
              <a:rPr lang="en-US" altLang="en-US" dirty="0"/>
              <a:t>Issue two: This same code must be maintained in two separate places.</a:t>
            </a:r>
          </a:p>
          <a:p>
            <a:pPr eaLnBrk="1" hangingPunct="1">
              <a:lnSpc>
                <a:spcPct val="90000"/>
              </a:lnSpc>
            </a:pPr>
            <a:r>
              <a:rPr lang="en-US" altLang="en-US" dirty="0"/>
              <a:t>Functions can be used to reduce code duplication and make programs more easily understood and maintained.</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120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9B6F9B39-3BD9-48ED-BFB3-DB55F953401C}" type="slidenum">
              <a:rPr lang="en-US" altLang="en-US" sz="1400"/>
              <a:pPr eaLnBrk="1" hangingPunct="1"/>
              <a:t>50</a:t>
            </a:fld>
            <a:endParaRPr lang="en-US" altLang="en-US" sz="1400"/>
          </a:p>
        </p:txBody>
      </p:sp>
      <p:sp>
        <p:nvSpPr>
          <p:cNvPr id="51204" name="Rectangle 2"/>
          <p:cNvSpPr>
            <a:spLocks noGrp="1" noChangeArrowheads="1"/>
          </p:cNvSpPr>
          <p:nvPr>
            <p:ph type="title"/>
          </p:nvPr>
        </p:nvSpPr>
        <p:spPr/>
        <p:txBody>
          <a:bodyPr/>
          <a:lstStyle/>
          <a:p>
            <a:pPr eaLnBrk="1" hangingPunct="1"/>
            <a:r>
              <a:rPr lang="en-US" altLang="en-US"/>
              <a:t>Functions that Modify Parameters</a:t>
            </a:r>
          </a:p>
        </p:txBody>
      </p:sp>
      <p:sp>
        <p:nvSpPr>
          <p:cNvPr id="24579" name="Rectangle 3"/>
          <p:cNvSpPr>
            <a:spLocks noGrp="1" noChangeArrowheads="1"/>
          </p:cNvSpPr>
          <p:nvPr>
            <p:ph type="body" idx="1"/>
          </p:nvPr>
        </p:nvSpPr>
        <p:spPr/>
        <p:txBody>
          <a:bodyPr/>
          <a:lstStyle/>
          <a:p>
            <a:pPr eaLnBrk="1" hangingPunct="1">
              <a:lnSpc>
                <a:spcPct val="90000"/>
              </a:lnSpc>
            </a:pPr>
            <a:r>
              <a:rPr lang="en-US" altLang="en-US" sz="2800"/>
              <a:t>Return values are the main way to send information from a function back to the caller.</a:t>
            </a:r>
          </a:p>
          <a:p>
            <a:pPr eaLnBrk="1" hangingPunct="1">
              <a:lnSpc>
                <a:spcPct val="90000"/>
              </a:lnSpc>
            </a:pPr>
            <a:r>
              <a:rPr lang="en-US" altLang="en-US" sz="2800"/>
              <a:t>Sometimes, we can communicate back to the caller by  making changes to the function parameters.</a:t>
            </a:r>
          </a:p>
          <a:p>
            <a:pPr eaLnBrk="1" hangingPunct="1">
              <a:lnSpc>
                <a:spcPct val="90000"/>
              </a:lnSpc>
            </a:pPr>
            <a:r>
              <a:rPr lang="en-US" altLang="en-US" sz="2800"/>
              <a:t>Understanding when and how this is possible requires the mastery of some subtle details about how assignment works and the relationship between actual and formal parameters.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22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4516441-F797-4A8B-9313-45093F25A45E}" type="slidenum">
              <a:rPr lang="en-US" altLang="en-US" sz="1400"/>
              <a:pPr eaLnBrk="1" hangingPunct="1"/>
              <a:t>51</a:t>
            </a:fld>
            <a:endParaRPr lang="en-US" altLang="en-US" sz="1400"/>
          </a:p>
        </p:txBody>
      </p:sp>
      <p:sp>
        <p:nvSpPr>
          <p:cNvPr id="52228" name="Rectangle 2"/>
          <p:cNvSpPr>
            <a:spLocks noGrp="1" noChangeArrowheads="1"/>
          </p:cNvSpPr>
          <p:nvPr>
            <p:ph type="title"/>
          </p:nvPr>
        </p:nvSpPr>
        <p:spPr/>
        <p:txBody>
          <a:bodyPr/>
          <a:lstStyle/>
          <a:p>
            <a:pPr eaLnBrk="1" hangingPunct="1"/>
            <a:r>
              <a:rPr lang="en-US" altLang="en-US"/>
              <a:t>Functions that Modify Parameters</a:t>
            </a:r>
          </a:p>
        </p:txBody>
      </p:sp>
      <p:sp>
        <p:nvSpPr>
          <p:cNvPr id="57347" name="Rectangle 3"/>
          <p:cNvSpPr>
            <a:spLocks noGrp="1" noChangeArrowheads="1"/>
          </p:cNvSpPr>
          <p:nvPr>
            <p:ph type="body" idx="1"/>
          </p:nvPr>
        </p:nvSpPr>
        <p:spPr/>
        <p:txBody>
          <a:bodyPr/>
          <a:lstStyle/>
          <a:p>
            <a:pPr eaLnBrk="1" hangingPunct="1"/>
            <a:r>
              <a:rPr lang="en-US" altLang="en-US" dirty="0"/>
              <a:t>Suppose you are writing a program that manages bank accounts. One function we would need to do is to accumulate interest on the account. Let</a:t>
            </a:r>
            <a:r>
              <a:rPr lang="en-US" altLang="en-US" dirty="0">
                <a:latin typeface="Times New Roman" panose="02020603050405020304" pitchFamily="18" charset="0"/>
              </a:rPr>
              <a:t>’</a:t>
            </a:r>
            <a:r>
              <a:rPr lang="en-US" altLang="en-US" dirty="0"/>
              <a:t>s look at a first-cut at the function.</a:t>
            </a:r>
          </a:p>
          <a:p>
            <a:pPr marL="0" indent="0" eaLnBrk="1" hangingPunct="1">
              <a:buNone/>
            </a:pPr>
            <a:r>
              <a:rPr lang="en-US" altLang="en-US" sz="2800" dirty="0" err="1">
                <a:latin typeface="Courier New" panose="02070309020205020404" pitchFamily="49" charset="0"/>
              </a:rPr>
              <a:t>def</a:t>
            </a:r>
            <a:r>
              <a:rPr lang="en-US" altLang="en-US" sz="2800" dirty="0">
                <a:latin typeface="Courier New" panose="02070309020205020404" pitchFamily="49" charset="0"/>
              </a:rPr>
              <a:t> </a:t>
            </a:r>
            <a:r>
              <a:rPr lang="en-US" altLang="en-US" sz="2800" dirty="0" err="1">
                <a:latin typeface="Courier New" panose="02070309020205020404" pitchFamily="49" charset="0"/>
              </a:rPr>
              <a:t>addInterest</a:t>
            </a:r>
            <a:r>
              <a:rPr lang="en-US" altLang="en-US" sz="2800" dirty="0">
                <a:latin typeface="Courier New" panose="02070309020205020404" pitchFamily="49" charset="0"/>
              </a:rPr>
              <a:t>(balance, rate):</a:t>
            </a:r>
            <a:br>
              <a:rPr lang="en-US" altLang="en-US" sz="2800" dirty="0">
                <a:latin typeface="Courier New" panose="02070309020205020404" pitchFamily="49" charset="0"/>
              </a:rPr>
            </a:br>
            <a:r>
              <a:rPr lang="en-US" altLang="en-US" sz="2800" dirty="0">
                <a:latin typeface="Courier New" panose="02070309020205020404" pitchFamily="49" charset="0"/>
              </a:rPr>
              <a:t>    </a:t>
            </a:r>
            <a:r>
              <a:rPr lang="en-US" altLang="en-US" sz="2800" dirty="0" err="1">
                <a:latin typeface="Courier New" panose="02070309020205020404" pitchFamily="49" charset="0"/>
              </a:rPr>
              <a:t>newBalance</a:t>
            </a:r>
            <a:r>
              <a:rPr lang="en-US" altLang="en-US" sz="2800" dirty="0">
                <a:latin typeface="Courier New" panose="02070309020205020404" pitchFamily="49" charset="0"/>
              </a:rPr>
              <a:t> = balance * (1 + rate)</a:t>
            </a:r>
            <a:br>
              <a:rPr lang="en-US" altLang="en-US" sz="2800" dirty="0">
                <a:latin typeface="Courier New" panose="02070309020205020404" pitchFamily="49" charset="0"/>
              </a:rPr>
            </a:br>
            <a:r>
              <a:rPr lang="en-US" altLang="en-US" sz="2800" dirty="0">
                <a:latin typeface="Courier New" panose="02070309020205020404" pitchFamily="49" charset="0"/>
              </a:rPr>
              <a:t>    balance = </a:t>
            </a:r>
            <a:r>
              <a:rPr lang="en-US" altLang="en-US" sz="2800" dirty="0" err="1">
                <a:latin typeface="Courier New" panose="02070309020205020404" pitchFamily="49" charset="0"/>
              </a:rPr>
              <a:t>newBalance</a:t>
            </a:r>
            <a:endParaRPr lang="en-US" altLang="en-US" sz="2800" dirty="0">
              <a:latin typeface="Courier New" panose="02070309020205020404" pitchFamily="49"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17DE0CC-55C7-4950-82E5-98216705D2E6}" type="slidenum">
              <a:rPr lang="en-US" altLang="en-US" sz="1400"/>
              <a:pPr eaLnBrk="1" hangingPunct="1"/>
              <a:t>52</a:t>
            </a:fld>
            <a:endParaRPr lang="en-US" altLang="en-US" sz="1400"/>
          </a:p>
        </p:txBody>
      </p:sp>
      <p:sp>
        <p:nvSpPr>
          <p:cNvPr id="53252" name="Rectangle 2"/>
          <p:cNvSpPr>
            <a:spLocks noGrp="1" noChangeArrowheads="1"/>
          </p:cNvSpPr>
          <p:nvPr>
            <p:ph type="title"/>
          </p:nvPr>
        </p:nvSpPr>
        <p:spPr/>
        <p:txBody>
          <a:bodyPr/>
          <a:lstStyle/>
          <a:p>
            <a:pPr eaLnBrk="1" hangingPunct="1"/>
            <a:r>
              <a:rPr lang="en-US" altLang="en-US"/>
              <a:t>Functions that Modify Parameters</a:t>
            </a:r>
          </a:p>
        </p:txBody>
      </p:sp>
      <p:sp>
        <p:nvSpPr>
          <p:cNvPr id="58371" name="Rectangle 3"/>
          <p:cNvSpPr>
            <a:spLocks noGrp="1" noChangeArrowheads="1"/>
          </p:cNvSpPr>
          <p:nvPr>
            <p:ph type="body" idx="1"/>
          </p:nvPr>
        </p:nvSpPr>
        <p:spPr/>
        <p:txBody>
          <a:bodyPr/>
          <a:lstStyle/>
          <a:p>
            <a:pPr eaLnBrk="1" hangingPunct="1"/>
            <a:r>
              <a:rPr lang="en-US" altLang="en-US" dirty="0"/>
              <a:t>The intent is to set the balance of the account to a new value that includes the interest amount.</a:t>
            </a:r>
          </a:p>
          <a:p>
            <a:pPr eaLnBrk="1" hangingPunct="1"/>
            <a:r>
              <a:rPr lang="en-US" altLang="en-US" dirty="0"/>
              <a:t>Let</a:t>
            </a:r>
            <a:r>
              <a:rPr lang="en-US" altLang="en-US" dirty="0">
                <a:latin typeface="Times New Roman" panose="02020603050405020304" pitchFamily="18" charset="0"/>
              </a:rPr>
              <a:t>’</a:t>
            </a:r>
            <a:r>
              <a:rPr lang="en-US" altLang="en-US" dirty="0"/>
              <a:t>s write a main program to test this:</a:t>
            </a:r>
            <a:br>
              <a:rPr lang="en-US" altLang="en-US" dirty="0"/>
            </a:br>
            <a:r>
              <a:rPr lang="en-US" altLang="en-US" sz="2800" dirty="0" err="1">
                <a:latin typeface="Courier New" panose="02070309020205020404" pitchFamily="49" charset="0"/>
              </a:rPr>
              <a:t>def</a:t>
            </a:r>
            <a:r>
              <a:rPr lang="en-US" altLang="en-US" sz="2800" dirty="0">
                <a:latin typeface="Courier New" panose="02070309020205020404" pitchFamily="49" charset="0"/>
              </a:rPr>
              <a:t> test():</a:t>
            </a:r>
            <a:br>
              <a:rPr lang="en-US" altLang="en-US" sz="2800" dirty="0">
                <a:latin typeface="Courier New" panose="02070309020205020404" pitchFamily="49" charset="0"/>
              </a:rPr>
            </a:br>
            <a:r>
              <a:rPr lang="en-US" altLang="en-US" sz="2800" dirty="0">
                <a:latin typeface="Courier New" panose="02070309020205020404" pitchFamily="49" charset="0"/>
              </a:rPr>
              <a:t>    amount = 1000</a:t>
            </a:r>
            <a:br>
              <a:rPr lang="en-US" altLang="en-US" sz="2800" dirty="0">
                <a:latin typeface="Courier New" panose="02070309020205020404" pitchFamily="49" charset="0"/>
              </a:rPr>
            </a:br>
            <a:r>
              <a:rPr lang="en-US" altLang="en-US" sz="2800" dirty="0">
                <a:latin typeface="Courier New" panose="02070309020205020404" pitchFamily="49" charset="0"/>
              </a:rPr>
              <a:t>    rate = 0.05</a:t>
            </a:r>
            <a:br>
              <a:rPr lang="en-US" altLang="en-US" sz="2800" dirty="0">
                <a:latin typeface="Courier New" panose="02070309020205020404" pitchFamily="49" charset="0"/>
              </a:rPr>
            </a:br>
            <a:r>
              <a:rPr lang="en-US" altLang="en-US" sz="2800" dirty="0">
                <a:latin typeface="Courier New" panose="02070309020205020404" pitchFamily="49" charset="0"/>
              </a:rPr>
              <a:t>    </a:t>
            </a:r>
            <a:r>
              <a:rPr lang="en-US" altLang="en-US" sz="2800" dirty="0" err="1">
                <a:latin typeface="Courier New" panose="02070309020205020404" pitchFamily="49" charset="0"/>
              </a:rPr>
              <a:t>addInterest</a:t>
            </a:r>
            <a:r>
              <a:rPr lang="en-US" altLang="en-US" sz="2800" dirty="0">
                <a:latin typeface="Courier New" panose="02070309020205020404" pitchFamily="49" charset="0"/>
              </a:rPr>
              <a:t>(amount, rate)</a:t>
            </a:r>
            <a:br>
              <a:rPr lang="en-US" altLang="en-US" sz="2800" dirty="0">
                <a:latin typeface="Courier New" panose="02070309020205020404" pitchFamily="49" charset="0"/>
              </a:rPr>
            </a:br>
            <a:r>
              <a:rPr lang="en-US" altLang="en-US" sz="2800" dirty="0">
                <a:latin typeface="Courier New" panose="02070309020205020404" pitchFamily="49" charset="0"/>
              </a:rPr>
              <a:t>    print(amount)</a:t>
            </a:r>
            <a:endParaRPr lang="en-US"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42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ABEDF304-98F2-4F16-A6BF-C1D297A1F181}" type="slidenum">
              <a:rPr lang="en-US" altLang="en-US" sz="1400"/>
              <a:pPr eaLnBrk="1" hangingPunct="1"/>
              <a:t>53</a:t>
            </a:fld>
            <a:endParaRPr lang="en-US" altLang="en-US" sz="1400"/>
          </a:p>
        </p:txBody>
      </p:sp>
      <p:sp>
        <p:nvSpPr>
          <p:cNvPr id="54276" name="Rectangle 2"/>
          <p:cNvSpPr>
            <a:spLocks noGrp="1" noChangeArrowheads="1"/>
          </p:cNvSpPr>
          <p:nvPr>
            <p:ph type="title"/>
          </p:nvPr>
        </p:nvSpPr>
        <p:spPr/>
        <p:txBody>
          <a:bodyPr/>
          <a:lstStyle/>
          <a:p>
            <a:pPr eaLnBrk="1" hangingPunct="1"/>
            <a:r>
              <a:rPr lang="en-US" altLang="en-US"/>
              <a:t>Functions that Modify Parameters</a:t>
            </a:r>
          </a:p>
        </p:txBody>
      </p:sp>
      <p:sp>
        <p:nvSpPr>
          <p:cNvPr id="59395" name="Rectangle 3"/>
          <p:cNvSpPr>
            <a:spLocks noGrp="1" noChangeArrowheads="1"/>
          </p:cNvSpPr>
          <p:nvPr>
            <p:ph type="body" idx="1"/>
          </p:nvPr>
        </p:nvSpPr>
        <p:spPr/>
        <p:txBody>
          <a:bodyPr/>
          <a:lstStyle/>
          <a:p>
            <a:pPr eaLnBrk="1" hangingPunct="1"/>
            <a:r>
              <a:rPr lang="en-US" altLang="en-US" dirty="0"/>
              <a:t>We hope that that the 5% will be added to the amount, returning 1050.</a:t>
            </a:r>
          </a:p>
          <a:p>
            <a:pPr eaLnBrk="1" hangingPunct="1"/>
            <a:r>
              <a:rPr lang="en-US" altLang="en-US" sz="2800" dirty="0">
                <a:latin typeface="Courier New" panose="02070309020205020404" pitchFamily="49" charset="0"/>
              </a:rPr>
              <a:t>&gt;&gt;&gt; test()</a:t>
            </a:r>
            <a:br>
              <a:rPr lang="en-US" altLang="en-US" sz="2800" dirty="0">
                <a:latin typeface="Courier New" panose="02070309020205020404" pitchFamily="49" charset="0"/>
              </a:rPr>
            </a:br>
            <a:r>
              <a:rPr lang="en-US" altLang="en-US" sz="2800" dirty="0">
                <a:latin typeface="Courier New" panose="02070309020205020404" pitchFamily="49" charset="0"/>
              </a:rPr>
              <a:t>1000</a:t>
            </a:r>
          </a:p>
          <a:p>
            <a:pPr eaLnBrk="1" hangingPunct="1"/>
            <a:r>
              <a:rPr lang="en-US" altLang="en-US" dirty="0"/>
              <a:t>What went wrong? Nothing!</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52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86DCE21-4F68-406F-84DB-7B6390331DC0}" type="slidenum">
              <a:rPr lang="en-US" altLang="en-US" sz="1400"/>
              <a:pPr eaLnBrk="1" hangingPunct="1"/>
              <a:t>54</a:t>
            </a:fld>
            <a:endParaRPr lang="en-US" altLang="en-US" sz="1400"/>
          </a:p>
        </p:txBody>
      </p:sp>
      <p:sp>
        <p:nvSpPr>
          <p:cNvPr id="55300" name="Rectangle 2"/>
          <p:cNvSpPr>
            <a:spLocks noGrp="1" noChangeArrowheads="1"/>
          </p:cNvSpPr>
          <p:nvPr>
            <p:ph type="title"/>
          </p:nvPr>
        </p:nvSpPr>
        <p:spPr/>
        <p:txBody>
          <a:bodyPr/>
          <a:lstStyle/>
          <a:p>
            <a:pPr eaLnBrk="1" hangingPunct="1"/>
            <a:r>
              <a:rPr lang="en-US" altLang="en-US"/>
              <a:t>Functions that Modify Parameters</a:t>
            </a:r>
          </a:p>
        </p:txBody>
      </p:sp>
      <p:sp>
        <p:nvSpPr>
          <p:cNvPr id="55301" name="Rectangle 3"/>
          <p:cNvSpPr>
            <a:spLocks noGrp="1" noChangeArrowheads="1"/>
          </p:cNvSpPr>
          <p:nvPr>
            <p:ph type="body" sz="half" idx="1"/>
          </p:nvPr>
        </p:nvSpPr>
        <p:spPr>
          <a:xfrm>
            <a:off x="533400" y="2125662"/>
            <a:ext cx="4114800" cy="4114800"/>
          </a:xfrm>
        </p:spPr>
        <p:txBody>
          <a:bodyPr/>
          <a:lstStyle/>
          <a:p>
            <a:pPr eaLnBrk="1" hangingPunct="1"/>
            <a:r>
              <a:rPr lang="en-US" altLang="en-US" dirty="0"/>
              <a:t>The first two lines of the test function create two local variables called </a:t>
            </a:r>
            <a:r>
              <a:rPr lang="en-US" altLang="en-US" dirty="0">
                <a:latin typeface="Courier New" panose="02070309020205020404" pitchFamily="49" charset="0"/>
              </a:rPr>
              <a:t>amount</a:t>
            </a:r>
            <a:r>
              <a:rPr lang="en-US" altLang="en-US" dirty="0"/>
              <a:t> and </a:t>
            </a:r>
            <a:r>
              <a:rPr lang="en-US" altLang="en-US" dirty="0">
                <a:latin typeface="Courier New" panose="02070309020205020404" pitchFamily="49" charset="0"/>
              </a:rPr>
              <a:t>rate</a:t>
            </a:r>
            <a:r>
              <a:rPr lang="en-US" altLang="en-US" dirty="0"/>
              <a:t> which are given the initial values of </a:t>
            </a:r>
            <a:r>
              <a:rPr lang="en-US" altLang="en-US" dirty="0">
                <a:latin typeface="Courier New" panose="02070309020205020404" pitchFamily="49" charset="0"/>
              </a:rPr>
              <a:t>1000</a:t>
            </a:r>
            <a:r>
              <a:rPr lang="en-US" altLang="en-US" dirty="0"/>
              <a:t> and </a:t>
            </a:r>
            <a:r>
              <a:rPr lang="en-US" altLang="en-US" dirty="0">
                <a:latin typeface="Courier New" panose="02070309020205020404" pitchFamily="49" charset="0"/>
              </a:rPr>
              <a:t>0.05</a:t>
            </a:r>
            <a:r>
              <a:rPr lang="en-US" altLang="en-US" dirty="0"/>
              <a:t>, respectively.</a:t>
            </a:r>
          </a:p>
        </p:txBody>
      </p:sp>
      <p:sp>
        <p:nvSpPr>
          <p:cNvPr id="55302" name="Rectangle 4"/>
          <p:cNvSpPr>
            <a:spLocks noGrp="1" noChangeArrowheads="1"/>
          </p:cNvSpPr>
          <p:nvPr>
            <p:ph type="body" sz="half" idx="2"/>
          </p:nvPr>
        </p:nvSpPr>
        <p:spPr>
          <a:xfrm>
            <a:off x="4800600" y="2125662"/>
            <a:ext cx="7315200" cy="4114800"/>
          </a:xfrm>
        </p:spPr>
        <p:txBody>
          <a:bodyPr/>
          <a:lstStyle/>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(balance, rate):</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newBalance</a:t>
            </a:r>
            <a:r>
              <a:rPr lang="en-US" altLang="en-US" sz="2400" dirty="0">
                <a:latin typeface="Courier New" panose="02070309020205020404" pitchFamily="49" charset="0"/>
              </a:rPr>
              <a:t> = balance * (1 + rate)</a:t>
            </a:r>
          </a:p>
          <a:p>
            <a:pPr eaLnBrk="1" hangingPunct="1">
              <a:buFont typeface="Wingdings" panose="05000000000000000000" pitchFamily="2" charset="2"/>
              <a:buNone/>
            </a:pPr>
            <a:r>
              <a:rPr lang="en-US" altLang="en-US" sz="2400" dirty="0">
                <a:latin typeface="Courier New" panose="02070309020205020404" pitchFamily="49" charset="0"/>
              </a:rPr>
              <a:t>    balance = </a:t>
            </a:r>
            <a:r>
              <a:rPr lang="en-US" altLang="en-US" sz="2400" dirty="0" err="1">
                <a:latin typeface="Courier New" panose="02070309020205020404" pitchFamily="49" charset="0"/>
              </a:rPr>
              <a:t>newBalance</a:t>
            </a:r>
            <a:endParaRPr lang="en-US" altLang="en-US" sz="2400" dirty="0">
              <a:latin typeface="Courier New" panose="02070309020205020404" pitchFamily="49" charset="0"/>
            </a:endParaRPr>
          </a:p>
          <a:p>
            <a:pPr eaLnBrk="1" hangingPunct="1">
              <a:buFont typeface="Wingdings" panose="05000000000000000000" pitchFamily="2" charset="2"/>
              <a:buNone/>
            </a:pPr>
            <a:endParaRPr lang="en-US" altLang="en-US" sz="2400" dirty="0">
              <a:latin typeface="Courier New" panose="02070309020205020404" pitchFamily="49" charset="0"/>
            </a:endParaRPr>
          </a:p>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test():</a:t>
            </a:r>
          </a:p>
          <a:p>
            <a:pPr eaLnBrk="1" hangingPunct="1">
              <a:buFont typeface="Wingdings" panose="05000000000000000000" pitchFamily="2" charset="2"/>
              <a:buNone/>
            </a:pPr>
            <a:r>
              <a:rPr lang="en-US" altLang="en-US" sz="2400" dirty="0">
                <a:latin typeface="Courier New" panose="02070309020205020404" pitchFamily="49" charset="0"/>
              </a:rPr>
              <a:t>    amount = 1000</a:t>
            </a:r>
          </a:p>
          <a:p>
            <a:pPr eaLnBrk="1" hangingPunct="1">
              <a:buFont typeface="Wingdings" panose="05000000000000000000" pitchFamily="2" charset="2"/>
              <a:buNone/>
            </a:pPr>
            <a:r>
              <a:rPr lang="en-US" altLang="en-US" sz="2400" dirty="0">
                <a:latin typeface="Courier New" panose="02070309020205020404" pitchFamily="49" charset="0"/>
              </a:rPr>
              <a:t>    rate = 0.05</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(amount, rate)</a:t>
            </a:r>
          </a:p>
          <a:p>
            <a:pPr eaLnBrk="1" hangingPunct="1">
              <a:buFont typeface="Wingdings" panose="05000000000000000000" pitchFamily="2" charset="2"/>
              <a:buNone/>
            </a:pPr>
            <a:r>
              <a:rPr lang="en-US" altLang="en-US" sz="2400" dirty="0">
                <a:latin typeface="Courier New" panose="02070309020205020404" pitchFamily="49" charset="0"/>
              </a:rPr>
              <a:t>    print(amount)</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52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86DCE21-4F68-406F-84DB-7B6390331DC0}" type="slidenum">
              <a:rPr lang="en-US" altLang="en-US" sz="1400"/>
              <a:pPr eaLnBrk="1" hangingPunct="1"/>
              <a:t>55</a:t>
            </a:fld>
            <a:endParaRPr lang="en-US" altLang="en-US" sz="1400"/>
          </a:p>
        </p:txBody>
      </p:sp>
      <p:sp>
        <p:nvSpPr>
          <p:cNvPr id="55300" name="Rectangle 2"/>
          <p:cNvSpPr>
            <a:spLocks noGrp="1" noChangeArrowheads="1"/>
          </p:cNvSpPr>
          <p:nvPr>
            <p:ph type="title"/>
          </p:nvPr>
        </p:nvSpPr>
        <p:spPr/>
        <p:txBody>
          <a:bodyPr/>
          <a:lstStyle/>
          <a:p>
            <a:pPr eaLnBrk="1" hangingPunct="1"/>
            <a:r>
              <a:rPr lang="en-US" altLang="en-US"/>
              <a:t>Functions that Modify Parameters</a:t>
            </a:r>
          </a:p>
        </p:txBody>
      </p:sp>
      <p:sp>
        <p:nvSpPr>
          <p:cNvPr id="55301" name="Rectangle 3"/>
          <p:cNvSpPr>
            <a:spLocks noGrp="1" noChangeArrowheads="1"/>
          </p:cNvSpPr>
          <p:nvPr>
            <p:ph type="body" sz="half" idx="1"/>
          </p:nvPr>
        </p:nvSpPr>
        <p:spPr>
          <a:xfrm>
            <a:off x="76200" y="2125662"/>
            <a:ext cx="5029200" cy="4114800"/>
          </a:xfrm>
        </p:spPr>
        <p:txBody>
          <a:bodyPr/>
          <a:lstStyle/>
          <a:p>
            <a:pPr eaLnBrk="1" hangingPunct="1">
              <a:lnSpc>
                <a:spcPct val="90000"/>
              </a:lnSpc>
            </a:pPr>
            <a:r>
              <a:rPr lang="en-US" altLang="en-US" sz="2800" dirty="0"/>
              <a:t>Control then transfers to the </a:t>
            </a:r>
            <a:r>
              <a:rPr lang="en-US" altLang="en-US" sz="2800" dirty="0" err="1">
                <a:latin typeface="Courier New" panose="02070309020205020404" pitchFamily="49" charset="0"/>
              </a:rPr>
              <a:t>addInterest</a:t>
            </a:r>
            <a:r>
              <a:rPr lang="en-US" altLang="en-US" sz="2800" dirty="0"/>
              <a:t> function.</a:t>
            </a:r>
          </a:p>
          <a:p>
            <a:pPr eaLnBrk="1" hangingPunct="1">
              <a:lnSpc>
                <a:spcPct val="90000"/>
              </a:lnSpc>
            </a:pPr>
            <a:r>
              <a:rPr lang="en-US" altLang="en-US" sz="2800" dirty="0"/>
              <a:t>The formal parameters </a:t>
            </a:r>
            <a:r>
              <a:rPr lang="en-US" altLang="en-US" sz="2800" dirty="0">
                <a:latin typeface="Courier New" panose="02070309020205020404" pitchFamily="49" charset="0"/>
              </a:rPr>
              <a:t>balance</a:t>
            </a:r>
            <a:r>
              <a:rPr lang="en-US" altLang="en-US" sz="2800" dirty="0"/>
              <a:t> and </a:t>
            </a:r>
            <a:r>
              <a:rPr lang="en-US" altLang="en-US" sz="2800" dirty="0">
                <a:latin typeface="Courier New" panose="02070309020205020404" pitchFamily="49" charset="0"/>
              </a:rPr>
              <a:t>rate</a:t>
            </a:r>
            <a:r>
              <a:rPr lang="en-US" altLang="en-US" sz="2800" dirty="0"/>
              <a:t> are assigned the values of the actual parameters </a:t>
            </a:r>
            <a:r>
              <a:rPr lang="en-US" altLang="en-US" sz="2800" dirty="0">
                <a:latin typeface="Courier New" panose="02070309020205020404" pitchFamily="49" charset="0"/>
              </a:rPr>
              <a:t>amount</a:t>
            </a:r>
            <a:r>
              <a:rPr lang="en-US" altLang="en-US" sz="2800" dirty="0"/>
              <a:t> and </a:t>
            </a:r>
            <a:r>
              <a:rPr lang="en-US" altLang="en-US" sz="2800" dirty="0">
                <a:latin typeface="Courier New" panose="02070309020205020404" pitchFamily="49" charset="0"/>
              </a:rPr>
              <a:t>rate.</a:t>
            </a:r>
          </a:p>
          <a:p>
            <a:pPr eaLnBrk="1" hangingPunct="1">
              <a:lnSpc>
                <a:spcPct val="90000"/>
              </a:lnSpc>
            </a:pPr>
            <a:r>
              <a:rPr lang="en-US" altLang="en-US" sz="2800" dirty="0"/>
              <a:t>Even though </a:t>
            </a:r>
            <a:r>
              <a:rPr lang="en-US" altLang="en-US" sz="2800" dirty="0">
                <a:latin typeface="Courier New" panose="02070309020205020404" pitchFamily="49" charset="0"/>
              </a:rPr>
              <a:t>rate</a:t>
            </a:r>
            <a:r>
              <a:rPr lang="en-US" altLang="en-US" sz="2800" dirty="0"/>
              <a:t> appears in both, they are separate variables (because of scope rules).</a:t>
            </a:r>
          </a:p>
        </p:txBody>
      </p:sp>
      <p:sp>
        <p:nvSpPr>
          <p:cNvPr id="55302" name="Rectangle 4"/>
          <p:cNvSpPr>
            <a:spLocks noGrp="1" noChangeArrowheads="1"/>
          </p:cNvSpPr>
          <p:nvPr>
            <p:ph type="body" sz="half" idx="2"/>
          </p:nvPr>
        </p:nvSpPr>
        <p:spPr>
          <a:xfrm>
            <a:off x="5105400" y="2125662"/>
            <a:ext cx="7010400" cy="4114800"/>
          </a:xfrm>
        </p:spPr>
        <p:txBody>
          <a:bodyPr/>
          <a:lstStyle/>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(balance, rate):</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newBalance</a:t>
            </a:r>
            <a:r>
              <a:rPr lang="en-US" altLang="en-US" sz="2400" dirty="0">
                <a:latin typeface="Courier New" panose="02070309020205020404" pitchFamily="49" charset="0"/>
              </a:rPr>
              <a:t> = balance * (1 + rate)</a:t>
            </a:r>
          </a:p>
          <a:p>
            <a:pPr eaLnBrk="1" hangingPunct="1">
              <a:buFont typeface="Wingdings" panose="05000000000000000000" pitchFamily="2" charset="2"/>
              <a:buNone/>
            </a:pPr>
            <a:r>
              <a:rPr lang="en-US" altLang="en-US" sz="2400" dirty="0">
                <a:latin typeface="Courier New" panose="02070309020205020404" pitchFamily="49" charset="0"/>
              </a:rPr>
              <a:t>    balance = </a:t>
            </a:r>
            <a:r>
              <a:rPr lang="en-US" altLang="en-US" sz="2400" dirty="0" err="1">
                <a:latin typeface="Courier New" panose="02070309020205020404" pitchFamily="49" charset="0"/>
              </a:rPr>
              <a:t>newBalance</a:t>
            </a:r>
            <a:endParaRPr lang="en-US" altLang="en-US" sz="2400" dirty="0">
              <a:latin typeface="Courier New" panose="02070309020205020404" pitchFamily="49" charset="0"/>
            </a:endParaRPr>
          </a:p>
          <a:p>
            <a:pPr eaLnBrk="1" hangingPunct="1">
              <a:buFont typeface="Wingdings" panose="05000000000000000000" pitchFamily="2" charset="2"/>
              <a:buNone/>
            </a:pPr>
            <a:endParaRPr lang="en-US" altLang="en-US" sz="2400" dirty="0">
              <a:latin typeface="Courier New" panose="02070309020205020404" pitchFamily="49" charset="0"/>
            </a:endParaRPr>
          </a:p>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test():</a:t>
            </a:r>
          </a:p>
          <a:p>
            <a:pPr eaLnBrk="1" hangingPunct="1">
              <a:buFont typeface="Wingdings" panose="05000000000000000000" pitchFamily="2" charset="2"/>
              <a:buNone/>
            </a:pPr>
            <a:r>
              <a:rPr lang="en-US" altLang="en-US" sz="2400" dirty="0">
                <a:latin typeface="Courier New" panose="02070309020205020404" pitchFamily="49" charset="0"/>
              </a:rPr>
              <a:t>    amount = 1000</a:t>
            </a:r>
          </a:p>
          <a:p>
            <a:pPr eaLnBrk="1" hangingPunct="1">
              <a:buFont typeface="Wingdings" panose="05000000000000000000" pitchFamily="2" charset="2"/>
              <a:buNone/>
            </a:pPr>
            <a:r>
              <a:rPr lang="en-US" altLang="en-US" sz="2400" dirty="0">
                <a:latin typeface="Courier New" panose="02070309020205020404" pitchFamily="49" charset="0"/>
              </a:rPr>
              <a:t>    rate = 0.05</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(amount, rate)</a:t>
            </a:r>
          </a:p>
          <a:p>
            <a:pPr eaLnBrk="1" hangingPunct="1">
              <a:buFont typeface="Wingdings" panose="05000000000000000000" pitchFamily="2" charset="2"/>
              <a:buNone/>
            </a:pPr>
            <a:r>
              <a:rPr lang="en-US" altLang="en-US" sz="2400" dirty="0">
                <a:latin typeface="Courier New" panose="02070309020205020404" pitchFamily="49" charset="0"/>
              </a:rPr>
              <a:t>    print(amount)</a:t>
            </a:r>
          </a:p>
        </p:txBody>
      </p:sp>
    </p:spTree>
    <p:extLst>
      <p:ext uri="{BB962C8B-B14F-4D97-AF65-F5344CB8AC3E}">
        <p14:creationId xmlns:p14="http://schemas.microsoft.com/office/powerpoint/2010/main" val="21016095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52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86DCE21-4F68-406F-84DB-7B6390331DC0}" type="slidenum">
              <a:rPr lang="en-US" altLang="en-US" sz="1400"/>
              <a:pPr eaLnBrk="1" hangingPunct="1"/>
              <a:t>56</a:t>
            </a:fld>
            <a:endParaRPr lang="en-US" altLang="en-US" sz="1400"/>
          </a:p>
        </p:txBody>
      </p:sp>
      <p:sp>
        <p:nvSpPr>
          <p:cNvPr id="55300" name="Rectangle 2"/>
          <p:cNvSpPr>
            <a:spLocks noGrp="1" noChangeArrowheads="1"/>
          </p:cNvSpPr>
          <p:nvPr>
            <p:ph type="title"/>
          </p:nvPr>
        </p:nvSpPr>
        <p:spPr/>
        <p:txBody>
          <a:bodyPr/>
          <a:lstStyle/>
          <a:p>
            <a:pPr eaLnBrk="1" hangingPunct="1"/>
            <a:r>
              <a:rPr lang="en-US" altLang="en-US"/>
              <a:t>Functions that Modify Parameters</a:t>
            </a:r>
          </a:p>
        </p:txBody>
      </p:sp>
      <p:sp>
        <p:nvSpPr>
          <p:cNvPr id="55301" name="Rectangle 3"/>
          <p:cNvSpPr>
            <a:spLocks noGrp="1" noChangeArrowheads="1"/>
          </p:cNvSpPr>
          <p:nvPr>
            <p:ph type="body" sz="half" idx="1"/>
          </p:nvPr>
        </p:nvSpPr>
        <p:spPr>
          <a:xfrm>
            <a:off x="76200" y="2125662"/>
            <a:ext cx="5029200" cy="4114800"/>
          </a:xfrm>
        </p:spPr>
        <p:txBody>
          <a:bodyPr/>
          <a:lstStyle/>
          <a:p>
            <a:pPr eaLnBrk="1" hangingPunct="1">
              <a:lnSpc>
                <a:spcPct val="90000"/>
              </a:lnSpc>
            </a:pPr>
            <a:r>
              <a:rPr lang="en-US" altLang="en-US" dirty="0"/>
              <a:t>The assignment of the parameters causes the variables </a:t>
            </a:r>
            <a:r>
              <a:rPr lang="en-US" altLang="en-US" dirty="0">
                <a:latin typeface="Courier New" panose="02070309020205020404" pitchFamily="49" charset="0"/>
              </a:rPr>
              <a:t>balance</a:t>
            </a:r>
            <a:r>
              <a:rPr lang="en-US" altLang="en-US" dirty="0"/>
              <a:t> and </a:t>
            </a:r>
            <a:r>
              <a:rPr lang="en-US" altLang="en-US" dirty="0">
                <a:latin typeface="Courier New" panose="02070309020205020404" pitchFamily="49" charset="0"/>
              </a:rPr>
              <a:t>rate</a:t>
            </a:r>
            <a:r>
              <a:rPr lang="en-US" altLang="en-US" dirty="0"/>
              <a:t> in </a:t>
            </a:r>
            <a:r>
              <a:rPr lang="en-US" altLang="en-US" dirty="0" err="1">
                <a:latin typeface="Courier New" panose="02070309020205020404" pitchFamily="49" charset="0"/>
              </a:rPr>
              <a:t>addInterest</a:t>
            </a:r>
            <a:r>
              <a:rPr lang="en-US" altLang="en-US" dirty="0"/>
              <a:t> to refer to the </a:t>
            </a:r>
            <a:r>
              <a:rPr lang="en-US" altLang="en-US" i="1" dirty="0"/>
              <a:t>values</a:t>
            </a:r>
            <a:r>
              <a:rPr lang="en-US" altLang="en-US" dirty="0"/>
              <a:t> of the actual parameters</a:t>
            </a:r>
            <a:endParaRPr lang="en-US" altLang="en-US" sz="2800" dirty="0"/>
          </a:p>
        </p:txBody>
      </p:sp>
      <p:sp>
        <p:nvSpPr>
          <p:cNvPr id="55302" name="Rectangle 4"/>
          <p:cNvSpPr>
            <a:spLocks noGrp="1" noChangeArrowheads="1"/>
          </p:cNvSpPr>
          <p:nvPr>
            <p:ph type="body" sz="half" idx="2"/>
          </p:nvPr>
        </p:nvSpPr>
        <p:spPr>
          <a:xfrm>
            <a:off x="5105400" y="2125662"/>
            <a:ext cx="7010400" cy="4114800"/>
          </a:xfrm>
        </p:spPr>
        <p:txBody>
          <a:bodyPr/>
          <a:lstStyle/>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(balance, rate):</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newBalance</a:t>
            </a:r>
            <a:r>
              <a:rPr lang="en-US" altLang="en-US" sz="2400" dirty="0">
                <a:latin typeface="Courier New" panose="02070309020205020404" pitchFamily="49" charset="0"/>
              </a:rPr>
              <a:t> = balance * (1 + rate)</a:t>
            </a:r>
          </a:p>
          <a:p>
            <a:pPr eaLnBrk="1" hangingPunct="1">
              <a:buFont typeface="Wingdings" panose="05000000000000000000" pitchFamily="2" charset="2"/>
              <a:buNone/>
            </a:pPr>
            <a:r>
              <a:rPr lang="en-US" altLang="en-US" sz="2400" dirty="0">
                <a:latin typeface="Courier New" panose="02070309020205020404" pitchFamily="49" charset="0"/>
              </a:rPr>
              <a:t>    balance = </a:t>
            </a:r>
            <a:r>
              <a:rPr lang="en-US" altLang="en-US" sz="2400" dirty="0" err="1">
                <a:latin typeface="Courier New" panose="02070309020205020404" pitchFamily="49" charset="0"/>
              </a:rPr>
              <a:t>newBalance</a:t>
            </a:r>
            <a:endParaRPr lang="en-US" altLang="en-US" sz="2400" dirty="0">
              <a:latin typeface="Courier New" panose="02070309020205020404" pitchFamily="49" charset="0"/>
            </a:endParaRPr>
          </a:p>
          <a:p>
            <a:pPr eaLnBrk="1" hangingPunct="1">
              <a:buFont typeface="Wingdings" panose="05000000000000000000" pitchFamily="2" charset="2"/>
              <a:buNone/>
            </a:pPr>
            <a:endParaRPr lang="en-US" altLang="en-US" sz="2400" dirty="0">
              <a:latin typeface="Courier New" panose="02070309020205020404" pitchFamily="49" charset="0"/>
            </a:endParaRPr>
          </a:p>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test():</a:t>
            </a:r>
          </a:p>
          <a:p>
            <a:pPr eaLnBrk="1" hangingPunct="1">
              <a:buFont typeface="Wingdings" panose="05000000000000000000" pitchFamily="2" charset="2"/>
              <a:buNone/>
            </a:pPr>
            <a:r>
              <a:rPr lang="en-US" altLang="en-US" sz="2400" dirty="0">
                <a:latin typeface="Courier New" panose="02070309020205020404" pitchFamily="49" charset="0"/>
              </a:rPr>
              <a:t>    amount = 1000</a:t>
            </a:r>
          </a:p>
          <a:p>
            <a:pPr eaLnBrk="1" hangingPunct="1">
              <a:buFont typeface="Wingdings" panose="05000000000000000000" pitchFamily="2" charset="2"/>
              <a:buNone/>
            </a:pPr>
            <a:r>
              <a:rPr lang="en-US" altLang="en-US" sz="2400" dirty="0">
                <a:latin typeface="Courier New" panose="02070309020205020404" pitchFamily="49" charset="0"/>
              </a:rPr>
              <a:t>    rate = 0.05</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(amount, rate)</a:t>
            </a:r>
          </a:p>
          <a:p>
            <a:pPr eaLnBrk="1" hangingPunct="1">
              <a:buFont typeface="Wingdings" panose="05000000000000000000" pitchFamily="2" charset="2"/>
              <a:buNone/>
            </a:pPr>
            <a:r>
              <a:rPr lang="en-US" altLang="en-US" sz="2400" dirty="0">
                <a:latin typeface="Courier New" panose="02070309020205020404" pitchFamily="49" charset="0"/>
              </a:rPr>
              <a:t>    print(amount)</a:t>
            </a:r>
          </a:p>
        </p:txBody>
      </p:sp>
    </p:spTree>
    <p:extLst>
      <p:ext uri="{BB962C8B-B14F-4D97-AF65-F5344CB8AC3E}">
        <p14:creationId xmlns:p14="http://schemas.microsoft.com/office/powerpoint/2010/main" val="42561330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837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0798D699-6924-4F82-834D-61B831FC32D6}" type="slidenum">
              <a:rPr lang="en-US" altLang="en-US" sz="1400"/>
              <a:pPr eaLnBrk="1" hangingPunct="1"/>
              <a:t>57</a:t>
            </a:fld>
            <a:endParaRPr lang="en-US" altLang="en-US" sz="1400"/>
          </a:p>
        </p:txBody>
      </p:sp>
      <p:sp>
        <p:nvSpPr>
          <p:cNvPr id="58372" name="Rectangle 2"/>
          <p:cNvSpPr>
            <a:spLocks noGrp="1" noChangeArrowheads="1"/>
          </p:cNvSpPr>
          <p:nvPr>
            <p:ph type="title"/>
          </p:nvPr>
        </p:nvSpPr>
        <p:spPr/>
        <p:txBody>
          <a:bodyPr/>
          <a:lstStyle/>
          <a:p>
            <a:pPr eaLnBrk="1" hangingPunct="1"/>
            <a:r>
              <a:rPr lang="en-US" altLang="en-US"/>
              <a:t>Functions that Modify Parameters</a:t>
            </a:r>
          </a:p>
        </p:txBody>
      </p:sp>
      <p:pic>
        <p:nvPicPr>
          <p:cNvPr id="4" name="Picture 3">
            <a:extLst>
              <a:ext uri="{FF2B5EF4-FFF2-40B4-BE49-F238E27FC236}">
                <a16:creationId xmlns:a16="http://schemas.microsoft.com/office/drawing/2014/main" id="{0E02309A-8622-04B0-6532-3BC38D66ADB0}"/>
              </a:ext>
            </a:extLst>
          </p:cNvPr>
          <p:cNvPicPr>
            <a:picLocks noChangeAspect="1"/>
          </p:cNvPicPr>
          <p:nvPr/>
        </p:nvPicPr>
        <p:blipFill>
          <a:blip r:embed="rId2"/>
          <a:stretch>
            <a:fillRect/>
          </a:stretch>
        </p:blipFill>
        <p:spPr>
          <a:xfrm>
            <a:off x="255345" y="2135476"/>
            <a:ext cx="11681309" cy="4069817"/>
          </a:xfrm>
          <a:prstGeom prst="rect">
            <a:avLst/>
          </a:prstGeom>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52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86DCE21-4F68-406F-84DB-7B6390331DC0}" type="slidenum">
              <a:rPr lang="en-US" altLang="en-US" sz="1400"/>
              <a:pPr eaLnBrk="1" hangingPunct="1"/>
              <a:t>58</a:t>
            </a:fld>
            <a:endParaRPr lang="en-US" altLang="en-US" sz="1400"/>
          </a:p>
        </p:txBody>
      </p:sp>
      <p:sp>
        <p:nvSpPr>
          <p:cNvPr id="55300" name="Rectangle 2"/>
          <p:cNvSpPr>
            <a:spLocks noGrp="1" noChangeArrowheads="1"/>
          </p:cNvSpPr>
          <p:nvPr>
            <p:ph type="title"/>
          </p:nvPr>
        </p:nvSpPr>
        <p:spPr/>
        <p:txBody>
          <a:bodyPr/>
          <a:lstStyle/>
          <a:p>
            <a:pPr eaLnBrk="1" hangingPunct="1"/>
            <a:r>
              <a:rPr lang="en-US" altLang="en-US"/>
              <a:t>Functions that Modify Parameters</a:t>
            </a:r>
          </a:p>
        </p:txBody>
      </p:sp>
      <p:sp>
        <p:nvSpPr>
          <p:cNvPr id="55301" name="Rectangle 3"/>
          <p:cNvSpPr>
            <a:spLocks noGrp="1" noChangeArrowheads="1"/>
          </p:cNvSpPr>
          <p:nvPr>
            <p:ph type="body" sz="half" idx="1"/>
          </p:nvPr>
        </p:nvSpPr>
        <p:spPr>
          <a:xfrm>
            <a:off x="76200" y="2125662"/>
            <a:ext cx="5029200" cy="4114800"/>
          </a:xfrm>
        </p:spPr>
        <p:txBody>
          <a:bodyPr/>
          <a:lstStyle/>
          <a:p>
            <a:pPr eaLnBrk="1" hangingPunct="1"/>
            <a:r>
              <a:rPr lang="en-US" altLang="en-US" dirty="0"/>
              <a:t>Executing the first line of </a:t>
            </a:r>
            <a:r>
              <a:rPr lang="en-US" altLang="en-US" dirty="0" err="1">
                <a:latin typeface="Courier New" panose="02070309020205020404" pitchFamily="49" charset="0"/>
              </a:rPr>
              <a:t>addInterest</a:t>
            </a:r>
            <a:r>
              <a:rPr lang="en-US" altLang="en-US" dirty="0"/>
              <a:t> creates a new variable, </a:t>
            </a:r>
            <a:r>
              <a:rPr lang="en-US" altLang="en-US" dirty="0" err="1">
                <a:latin typeface="Courier New" panose="02070309020205020404" pitchFamily="49" charset="0"/>
              </a:rPr>
              <a:t>newBalance</a:t>
            </a:r>
            <a:r>
              <a:rPr lang="en-US" altLang="en-US" dirty="0"/>
              <a:t>.</a:t>
            </a:r>
          </a:p>
          <a:p>
            <a:pPr eaLnBrk="1" hangingPunct="1"/>
            <a:r>
              <a:rPr lang="en-US" altLang="en-US" dirty="0">
                <a:latin typeface="Courier New" panose="02070309020205020404" pitchFamily="49" charset="0"/>
              </a:rPr>
              <a:t>balance</a:t>
            </a:r>
            <a:r>
              <a:rPr lang="en-US" altLang="en-US" dirty="0"/>
              <a:t> is then assigned the value of </a:t>
            </a:r>
            <a:r>
              <a:rPr lang="en-US" altLang="en-US" dirty="0" err="1">
                <a:latin typeface="Courier New" panose="02070309020205020404" pitchFamily="49" charset="0"/>
              </a:rPr>
              <a:t>newBalance</a:t>
            </a:r>
            <a:r>
              <a:rPr lang="en-US" altLang="en-US" dirty="0"/>
              <a:t>.</a:t>
            </a:r>
            <a:endParaRPr lang="en-US" altLang="en-US" dirty="0">
              <a:latin typeface="Courier New" panose="02070309020205020404" pitchFamily="49" charset="0"/>
            </a:endParaRPr>
          </a:p>
        </p:txBody>
      </p:sp>
      <p:sp>
        <p:nvSpPr>
          <p:cNvPr id="55302" name="Rectangle 4"/>
          <p:cNvSpPr>
            <a:spLocks noGrp="1" noChangeArrowheads="1"/>
          </p:cNvSpPr>
          <p:nvPr>
            <p:ph type="body" sz="half" idx="2"/>
          </p:nvPr>
        </p:nvSpPr>
        <p:spPr>
          <a:xfrm>
            <a:off x="5105400" y="2125662"/>
            <a:ext cx="7010400" cy="4114800"/>
          </a:xfrm>
        </p:spPr>
        <p:txBody>
          <a:bodyPr/>
          <a:lstStyle/>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(balance, rate):</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newBalance</a:t>
            </a:r>
            <a:r>
              <a:rPr lang="en-US" altLang="en-US" sz="2400" dirty="0">
                <a:latin typeface="Courier New" panose="02070309020205020404" pitchFamily="49" charset="0"/>
              </a:rPr>
              <a:t> = balance * (1 + rate)</a:t>
            </a:r>
          </a:p>
          <a:p>
            <a:pPr eaLnBrk="1" hangingPunct="1">
              <a:buFont typeface="Wingdings" panose="05000000000000000000" pitchFamily="2" charset="2"/>
              <a:buNone/>
            </a:pPr>
            <a:r>
              <a:rPr lang="en-US" altLang="en-US" sz="2400" dirty="0">
                <a:latin typeface="Courier New" panose="02070309020205020404" pitchFamily="49" charset="0"/>
              </a:rPr>
              <a:t>    balance = </a:t>
            </a:r>
            <a:r>
              <a:rPr lang="en-US" altLang="en-US" sz="2400" dirty="0" err="1">
                <a:latin typeface="Courier New" panose="02070309020205020404" pitchFamily="49" charset="0"/>
              </a:rPr>
              <a:t>newBalance</a:t>
            </a:r>
            <a:endParaRPr lang="en-US" altLang="en-US" sz="2400" dirty="0">
              <a:latin typeface="Courier New" panose="02070309020205020404" pitchFamily="49" charset="0"/>
            </a:endParaRPr>
          </a:p>
          <a:p>
            <a:pPr eaLnBrk="1" hangingPunct="1">
              <a:buFont typeface="Wingdings" panose="05000000000000000000" pitchFamily="2" charset="2"/>
              <a:buNone/>
            </a:pPr>
            <a:endParaRPr lang="en-US" altLang="en-US" sz="2400" dirty="0">
              <a:latin typeface="Courier New" panose="02070309020205020404" pitchFamily="49" charset="0"/>
            </a:endParaRPr>
          </a:p>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test():</a:t>
            </a:r>
          </a:p>
          <a:p>
            <a:pPr eaLnBrk="1" hangingPunct="1">
              <a:buFont typeface="Wingdings" panose="05000000000000000000" pitchFamily="2" charset="2"/>
              <a:buNone/>
            </a:pPr>
            <a:r>
              <a:rPr lang="en-US" altLang="en-US" sz="2400" dirty="0">
                <a:latin typeface="Courier New" panose="02070309020205020404" pitchFamily="49" charset="0"/>
              </a:rPr>
              <a:t>    amount = 1000</a:t>
            </a:r>
          </a:p>
          <a:p>
            <a:pPr eaLnBrk="1" hangingPunct="1">
              <a:buFont typeface="Wingdings" panose="05000000000000000000" pitchFamily="2" charset="2"/>
              <a:buNone/>
            </a:pPr>
            <a:r>
              <a:rPr lang="en-US" altLang="en-US" sz="2400" dirty="0">
                <a:latin typeface="Courier New" panose="02070309020205020404" pitchFamily="49" charset="0"/>
              </a:rPr>
              <a:t>    rate = 0.05</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(amount, rate)</a:t>
            </a:r>
          </a:p>
          <a:p>
            <a:pPr eaLnBrk="1" hangingPunct="1">
              <a:buFont typeface="Wingdings" panose="05000000000000000000" pitchFamily="2" charset="2"/>
              <a:buNone/>
            </a:pPr>
            <a:r>
              <a:rPr lang="en-US" altLang="en-US" sz="2400" dirty="0">
                <a:latin typeface="Courier New" panose="02070309020205020404" pitchFamily="49" charset="0"/>
              </a:rPr>
              <a:t>    print(amount)</a:t>
            </a:r>
          </a:p>
        </p:txBody>
      </p:sp>
    </p:spTree>
    <p:extLst>
      <p:ext uri="{BB962C8B-B14F-4D97-AF65-F5344CB8AC3E}">
        <p14:creationId xmlns:p14="http://schemas.microsoft.com/office/powerpoint/2010/main" val="279314314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52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86DCE21-4F68-406F-84DB-7B6390331DC0}" type="slidenum">
              <a:rPr lang="en-US" altLang="en-US" sz="1400"/>
              <a:pPr eaLnBrk="1" hangingPunct="1"/>
              <a:t>59</a:t>
            </a:fld>
            <a:endParaRPr lang="en-US" altLang="en-US" sz="1400"/>
          </a:p>
        </p:txBody>
      </p:sp>
      <p:sp>
        <p:nvSpPr>
          <p:cNvPr id="55300" name="Rectangle 2"/>
          <p:cNvSpPr>
            <a:spLocks noGrp="1" noChangeArrowheads="1"/>
          </p:cNvSpPr>
          <p:nvPr>
            <p:ph type="title"/>
          </p:nvPr>
        </p:nvSpPr>
        <p:spPr/>
        <p:txBody>
          <a:bodyPr/>
          <a:lstStyle/>
          <a:p>
            <a:pPr eaLnBrk="1" hangingPunct="1"/>
            <a:r>
              <a:rPr lang="en-US" altLang="en-US"/>
              <a:t>Functions that Modify Parameters</a:t>
            </a:r>
          </a:p>
        </p:txBody>
      </p:sp>
      <p:sp>
        <p:nvSpPr>
          <p:cNvPr id="55301" name="Rectangle 3"/>
          <p:cNvSpPr>
            <a:spLocks noGrp="1" noChangeArrowheads="1"/>
          </p:cNvSpPr>
          <p:nvPr>
            <p:ph type="body" sz="half" idx="1"/>
          </p:nvPr>
        </p:nvSpPr>
        <p:spPr>
          <a:xfrm>
            <a:off x="76200" y="2125662"/>
            <a:ext cx="5029200" cy="4114800"/>
          </a:xfrm>
        </p:spPr>
        <p:txBody>
          <a:bodyPr/>
          <a:lstStyle/>
          <a:p>
            <a:pPr eaLnBrk="1" hangingPunct="1"/>
            <a:r>
              <a:rPr lang="en-US" altLang="en-US" dirty="0">
                <a:latin typeface="Courier New" panose="02070309020205020404" pitchFamily="49" charset="0"/>
              </a:rPr>
              <a:t>balance</a:t>
            </a:r>
            <a:r>
              <a:rPr lang="en-US" altLang="en-US" dirty="0"/>
              <a:t> now refers to the same value as </a:t>
            </a:r>
            <a:r>
              <a:rPr lang="en-US" altLang="en-US" dirty="0" err="1">
                <a:latin typeface="Courier New" panose="02070309020205020404" pitchFamily="49" charset="0"/>
              </a:rPr>
              <a:t>newBalance</a:t>
            </a:r>
            <a:r>
              <a:rPr lang="en-US" altLang="en-US" dirty="0"/>
              <a:t>, but this had no effect on </a:t>
            </a:r>
            <a:r>
              <a:rPr lang="en-US" altLang="en-US" dirty="0">
                <a:latin typeface="Courier New" panose="02070309020205020404" pitchFamily="49" charset="0"/>
              </a:rPr>
              <a:t>amount</a:t>
            </a:r>
            <a:r>
              <a:rPr lang="en-US" altLang="en-US" dirty="0"/>
              <a:t> in the </a:t>
            </a:r>
            <a:r>
              <a:rPr lang="en-US" altLang="en-US" dirty="0">
                <a:latin typeface="Courier New" panose="02070309020205020404" pitchFamily="49" charset="0"/>
              </a:rPr>
              <a:t>test</a:t>
            </a:r>
            <a:r>
              <a:rPr lang="en-US" altLang="en-US" dirty="0"/>
              <a:t> function.</a:t>
            </a:r>
            <a:endParaRPr lang="en-US" altLang="en-US" dirty="0">
              <a:latin typeface="Courier New" panose="02070309020205020404" pitchFamily="49" charset="0"/>
            </a:endParaRPr>
          </a:p>
        </p:txBody>
      </p:sp>
      <p:sp>
        <p:nvSpPr>
          <p:cNvPr id="55302" name="Rectangle 4"/>
          <p:cNvSpPr>
            <a:spLocks noGrp="1" noChangeArrowheads="1"/>
          </p:cNvSpPr>
          <p:nvPr>
            <p:ph type="body" sz="half" idx="2"/>
          </p:nvPr>
        </p:nvSpPr>
        <p:spPr>
          <a:xfrm>
            <a:off x="5105400" y="2125662"/>
            <a:ext cx="7010400" cy="4114800"/>
          </a:xfrm>
        </p:spPr>
        <p:txBody>
          <a:bodyPr/>
          <a:lstStyle/>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(balance, rate):</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newBalance</a:t>
            </a:r>
            <a:r>
              <a:rPr lang="en-US" altLang="en-US" sz="2400" dirty="0">
                <a:latin typeface="Courier New" panose="02070309020205020404" pitchFamily="49" charset="0"/>
              </a:rPr>
              <a:t> = balance * (1 + rate)</a:t>
            </a:r>
          </a:p>
          <a:p>
            <a:pPr eaLnBrk="1" hangingPunct="1">
              <a:buFont typeface="Wingdings" panose="05000000000000000000" pitchFamily="2" charset="2"/>
              <a:buNone/>
            </a:pPr>
            <a:r>
              <a:rPr lang="en-US" altLang="en-US" sz="2400" dirty="0">
                <a:latin typeface="Courier New" panose="02070309020205020404" pitchFamily="49" charset="0"/>
              </a:rPr>
              <a:t>    balance = </a:t>
            </a:r>
            <a:r>
              <a:rPr lang="en-US" altLang="en-US" sz="2400" dirty="0" err="1">
                <a:latin typeface="Courier New" panose="02070309020205020404" pitchFamily="49" charset="0"/>
              </a:rPr>
              <a:t>newBalance</a:t>
            </a:r>
            <a:endParaRPr lang="en-US" altLang="en-US" sz="2400" dirty="0">
              <a:latin typeface="Courier New" panose="02070309020205020404" pitchFamily="49" charset="0"/>
            </a:endParaRPr>
          </a:p>
          <a:p>
            <a:pPr eaLnBrk="1" hangingPunct="1">
              <a:buFont typeface="Wingdings" panose="05000000000000000000" pitchFamily="2" charset="2"/>
              <a:buNone/>
            </a:pPr>
            <a:endParaRPr lang="en-US" altLang="en-US" sz="2400" dirty="0">
              <a:latin typeface="Courier New" panose="02070309020205020404" pitchFamily="49" charset="0"/>
            </a:endParaRPr>
          </a:p>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test():</a:t>
            </a:r>
          </a:p>
          <a:p>
            <a:pPr eaLnBrk="1" hangingPunct="1">
              <a:buFont typeface="Wingdings" panose="05000000000000000000" pitchFamily="2" charset="2"/>
              <a:buNone/>
            </a:pPr>
            <a:r>
              <a:rPr lang="en-US" altLang="en-US" sz="2400" dirty="0">
                <a:latin typeface="Courier New" panose="02070309020205020404" pitchFamily="49" charset="0"/>
              </a:rPr>
              <a:t>    amount = 1000</a:t>
            </a:r>
          </a:p>
          <a:p>
            <a:pPr eaLnBrk="1" hangingPunct="1">
              <a:buFont typeface="Wingdings" panose="05000000000000000000" pitchFamily="2" charset="2"/>
              <a:buNone/>
            </a:pPr>
            <a:r>
              <a:rPr lang="en-US" altLang="en-US" sz="2400" dirty="0">
                <a:latin typeface="Courier New" panose="02070309020205020404" pitchFamily="49" charset="0"/>
              </a:rPr>
              <a:t>    rate = 0.05</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(amount, rate)</a:t>
            </a:r>
          </a:p>
          <a:p>
            <a:pPr eaLnBrk="1" hangingPunct="1">
              <a:buFont typeface="Wingdings" panose="05000000000000000000" pitchFamily="2" charset="2"/>
              <a:buNone/>
            </a:pPr>
            <a:r>
              <a:rPr lang="en-US" altLang="en-US" sz="2400" dirty="0">
                <a:latin typeface="Courier New" panose="02070309020205020404" pitchFamily="49" charset="0"/>
              </a:rPr>
              <a:t>    print(amount)</a:t>
            </a:r>
          </a:p>
        </p:txBody>
      </p:sp>
    </p:spTree>
    <p:extLst>
      <p:ext uri="{BB962C8B-B14F-4D97-AF65-F5344CB8AC3E}">
        <p14:creationId xmlns:p14="http://schemas.microsoft.com/office/powerpoint/2010/main" val="25273264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19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9CBD809-5948-44E3-8212-4CFD1DD6925E}" type="slidenum">
              <a:rPr lang="en-US" altLang="en-US" sz="1400"/>
              <a:pPr eaLnBrk="1" hangingPunct="1"/>
              <a:t>6</a:t>
            </a:fld>
            <a:endParaRPr lang="en-US" altLang="en-US" sz="1400"/>
          </a:p>
        </p:txBody>
      </p:sp>
      <p:sp>
        <p:nvSpPr>
          <p:cNvPr id="8196" name="Rectangle 2"/>
          <p:cNvSpPr>
            <a:spLocks noGrp="1" noChangeArrowheads="1"/>
          </p:cNvSpPr>
          <p:nvPr>
            <p:ph type="title"/>
          </p:nvPr>
        </p:nvSpPr>
        <p:spPr/>
        <p:txBody>
          <a:bodyPr/>
          <a:lstStyle/>
          <a:p>
            <a:pPr eaLnBrk="1" hangingPunct="1"/>
            <a:r>
              <a:rPr lang="en-US" altLang="en-US"/>
              <a:t>Functions, Informally</a:t>
            </a:r>
          </a:p>
        </p:txBody>
      </p:sp>
      <p:sp>
        <p:nvSpPr>
          <p:cNvPr id="12291" name="Rectangle 3"/>
          <p:cNvSpPr>
            <a:spLocks noGrp="1" noChangeArrowheads="1"/>
          </p:cNvSpPr>
          <p:nvPr>
            <p:ph type="body" idx="1"/>
          </p:nvPr>
        </p:nvSpPr>
        <p:spPr/>
        <p:txBody>
          <a:bodyPr/>
          <a:lstStyle/>
          <a:p>
            <a:pPr eaLnBrk="1" hangingPunct="1"/>
            <a:r>
              <a:rPr lang="en-US" altLang="en-US" dirty="0"/>
              <a:t>A function is like a </a:t>
            </a:r>
            <a:r>
              <a:rPr lang="en-US" altLang="en-US" i="1" dirty="0"/>
              <a:t>subprogram</a:t>
            </a:r>
            <a:r>
              <a:rPr lang="en-US" altLang="en-US" dirty="0"/>
              <a:t>, a small program inside of a program.</a:t>
            </a:r>
          </a:p>
          <a:p>
            <a:pPr eaLnBrk="1" hangingPunct="1"/>
            <a:r>
              <a:rPr lang="en-US" altLang="en-US" dirty="0"/>
              <a:t>The basic idea </a:t>
            </a:r>
            <a:r>
              <a:rPr lang="en-US" altLang="en-US" dirty="0">
                <a:latin typeface="Times New Roman" panose="02020603050405020304" pitchFamily="18" charset="0"/>
              </a:rPr>
              <a:t>–</a:t>
            </a:r>
            <a:r>
              <a:rPr lang="en-US" altLang="en-US" dirty="0"/>
              <a:t> we write a sequence of statements and then give that sequence a name. We can then execute this sequence at any time by referring to that name.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52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86DCE21-4F68-406F-84DB-7B6390331DC0}" type="slidenum">
              <a:rPr lang="en-US" altLang="en-US" sz="1400"/>
              <a:pPr eaLnBrk="1" hangingPunct="1"/>
              <a:t>60</a:t>
            </a:fld>
            <a:endParaRPr lang="en-US" altLang="en-US" sz="1400"/>
          </a:p>
        </p:txBody>
      </p:sp>
      <p:sp>
        <p:nvSpPr>
          <p:cNvPr id="55300" name="Rectangle 2"/>
          <p:cNvSpPr>
            <a:spLocks noGrp="1" noChangeArrowheads="1"/>
          </p:cNvSpPr>
          <p:nvPr>
            <p:ph type="title"/>
          </p:nvPr>
        </p:nvSpPr>
        <p:spPr/>
        <p:txBody>
          <a:bodyPr/>
          <a:lstStyle/>
          <a:p>
            <a:pPr eaLnBrk="1" hangingPunct="1"/>
            <a:r>
              <a:rPr lang="en-US" altLang="en-US"/>
              <a:t>Functions that Modify Parameters</a:t>
            </a:r>
          </a:p>
        </p:txBody>
      </p:sp>
      <p:sp>
        <p:nvSpPr>
          <p:cNvPr id="55301" name="Rectangle 3"/>
          <p:cNvSpPr>
            <a:spLocks noGrp="1" noChangeArrowheads="1"/>
          </p:cNvSpPr>
          <p:nvPr>
            <p:ph type="body" sz="half" idx="1"/>
          </p:nvPr>
        </p:nvSpPr>
        <p:spPr>
          <a:xfrm>
            <a:off x="76200" y="2125662"/>
            <a:ext cx="5029200" cy="4114800"/>
          </a:xfrm>
        </p:spPr>
        <p:txBody>
          <a:bodyPr/>
          <a:lstStyle/>
          <a:p>
            <a:pPr eaLnBrk="1" hangingPunct="1"/>
            <a:r>
              <a:rPr lang="en-US" altLang="en-US" dirty="0">
                <a:latin typeface="Courier New" panose="02070309020205020404" pitchFamily="49" charset="0"/>
              </a:rPr>
              <a:t>balance</a:t>
            </a:r>
            <a:r>
              <a:rPr lang="en-US" altLang="en-US" dirty="0"/>
              <a:t> now refers to the same value as </a:t>
            </a:r>
            <a:r>
              <a:rPr lang="en-US" altLang="en-US" dirty="0" err="1">
                <a:latin typeface="Courier New" panose="02070309020205020404" pitchFamily="49" charset="0"/>
              </a:rPr>
              <a:t>newBalance</a:t>
            </a:r>
            <a:r>
              <a:rPr lang="en-US" altLang="en-US" dirty="0"/>
              <a:t>, but this had no effect on </a:t>
            </a:r>
            <a:r>
              <a:rPr lang="en-US" altLang="en-US" dirty="0">
                <a:latin typeface="Courier New" panose="02070309020205020404" pitchFamily="49" charset="0"/>
              </a:rPr>
              <a:t>amount</a:t>
            </a:r>
            <a:r>
              <a:rPr lang="en-US" altLang="en-US" dirty="0"/>
              <a:t> in the </a:t>
            </a:r>
            <a:r>
              <a:rPr lang="en-US" altLang="en-US" dirty="0">
                <a:latin typeface="Courier New" panose="02070309020205020404" pitchFamily="49" charset="0"/>
              </a:rPr>
              <a:t>test</a:t>
            </a:r>
            <a:r>
              <a:rPr lang="en-US" altLang="en-US" dirty="0"/>
              <a:t> function.</a:t>
            </a:r>
            <a:endParaRPr lang="en-US" altLang="en-US" dirty="0">
              <a:latin typeface="Courier New" panose="02070309020205020404" pitchFamily="49" charset="0"/>
            </a:endParaRPr>
          </a:p>
        </p:txBody>
      </p:sp>
      <p:sp>
        <p:nvSpPr>
          <p:cNvPr id="55302" name="Rectangle 4"/>
          <p:cNvSpPr>
            <a:spLocks noGrp="1" noChangeArrowheads="1"/>
          </p:cNvSpPr>
          <p:nvPr>
            <p:ph type="body" sz="half" idx="2"/>
          </p:nvPr>
        </p:nvSpPr>
        <p:spPr>
          <a:xfrm>
            <a:off x="5105400" y="2125662"/>
            <a:ext cx="7010400" cy="4114800"/>
          </a:xfrm>
        </p:spPr>
        <p:txBody>
          <a:bodyPr/>
          <a:lstStyle/>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(balance, rate):</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newBalance</a:t>
            </a:r>
            <a:r>
              <a:rPr lang="en-US" altLang="en-US" sz="2400" dirty="0">
                <a:latin typeface="Courier New" panose="02070309020205020404" pitchFamily="49" charset="0"/>
              </a:rPr>
              <a:t> = balance * (1 + rate)</a:t>
            </a:r>
          </a:p>
          <a:p>
            <a:pPr eaLnBrk="1" hangingPunct="1">
              <a:buFont typeface="Wingdings" panose="05000000000000000000" pitchFamily="2" charset="2"/>
              <a:buNone/>
            </a:pPr>
            <a:r>
              <a:rPr lang="en-US" altLang="en-US" sz="2400" dirty="0">
                <a:latin typeface="Courier New" panose="02070309020205020404" pitchFamily="49" charset="0"/>
              </a:rPr>
              <a:t>    balance = </a:t>
            </a:r>
            <a:r>
              <a:rPr lang="en-US" altLang="en-US" sz="2400" dirty="0" err="1">
                <a:latin typeface="Courier New" panose="02070309020205020404" pitchFamily="49" charset="0"/>
              </a:rPr>
              <a:t>newBalance</a:t>
            </a:r>
            <a:endParaRPr lang="en-US" altLang="en-US" sz="2400" dirty="0">
              <a:latin typeface="Courier New" panose="02070309020205020404" pitchFamily="49" charset="0"/>
            </a:endParaRPr>
          </a:p>
          <a:p>
            <a:pPr eaLnBrk="1" hangingPunct="1">
              <a:buFont typeface="Wingdings" panose="05000000000000000000" pitchFamily="2" charset="2"/>
              <a:buNone/>
            </a:pPr>
            <a:endParaRPr lang="en-US" altLang="en-US" sz="2400" dirty="0">
              <a:latin typeface="Courier New" panose="02070309020205020404" pitchFamily="49" charset="0"/>
            </a:endParaRPr>
          </a:p>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test():</a:t>
            </a:r>
          </a:p>
          <a:p>
            <a:pPr eaLnBrk="1" hangingPunct="1">
              <a:buFont typeface="Wingdings" panose="05000000000000000000" pitchFamily="2" charset="2"/>
              <a:buNone/>
            </a:pPr>
            <a:r>
              <a:rPr lang="en-US" altLang="en-US" sz="2400" dirty="0">
                <a:latin typeface="Courier New" panose="02070309020205020404" pitchFamily="49" charset="0"/>
              </a:rPr>
              <a:t>    amount = 1000</a:t>
            </a:r>
          </a:p>
          <a:p>
            <a:pPr eaLnBrk="1" hangingPunct="1">
              <a:buFont typeface="Wingdings" panose="05000000000000000000" pitchFamily="2" charset="2"/>
              <a:buNone/>
            </a:pPr>
            <a:r>
              <a:rPr lang="en-US" altLang="en-US" sz="2400" dirty="0">
                <a:latin typeface="Courier New" panose="02070309020205020404" pitchFamily="49" charset="0"/>
              </a:rPr>
              <a:t>    rate = 0.05</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(amount, rate)</a:t>
            </a:r>
          </a:p>
          <a:p>
            <a:pPr eaLnBrk="1" hangingPunct="1">
              <a:buFont typeface="Wingdings" panose="05000000000000000000" pitchFamily="2" charset="2"/>
              <a:buNone/>
            </a:pPr>
            <a:r>
              <a:rPr lang="en-US" altLang="en-US" sz="2400" dirty="0">
                <a:latin typeface="Courier New" panose="02070309020205020404" pitchFamily="49" charset="0"/>
              </a:rPr>
              <a:t>    print(amount)</a:t>
            </a:r>
          </a:p>
        </p:txBody>
      </p:sp>
    </p:spTree>
    <p:extLst>
      <p:ext uri="{BB962C8B-B14F-4D97-AF65-F5344CB8AC3E}">
        <p14:creationId xmlns:p14="http://schemas.microsoft.com/office/powerpoint/2010/main" val="316688111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Footer Placeholder 3"/>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144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CAD4696-A9AA-45C2-A4F1-649805583EA4}" type="slidenum">
              <a:rPr lang="en-US" altLang="en-US" sz="1400"/>
              <a:pPr eaLnBrk="1" hangingPunct="1"/>
              <a:t>61</a:t>
            </a:fld>
            <a:endParaRPr lang="en-US" altLang="en-US" sz="1400"/>
          </a:p>
        </p:txBody>
      </p:sp>
      <p:sp>
        <p:nvSpPr>
          <p:cNvPr id="61444" name="Rectangle 2"/>
          <p:cNvSpPr>
            <a:spLocks noGrp="1" noChangeArrowheads="1"/>
          </p:cNvSpPr>
          <p:nvPr>
            <p:ph type="title"/>
          </p:nvPr>
        </p:nvSpPr>
        <p:spPr/>
        <p:txBody>
          <a:bodyPr/>
          <a:lstStyle/>
          <a:p>
            <a:pPr eaLnBrk="1" hangingPunct="1"/>
            <a:r>
              <a:rPr lang="en-US" altLang="en-US"/>
              <a:t>Functions that Modify Parameters</a:t>
            </a:r>
          </a:p>
        </p:txBody>
      </p:sp>
      <p:pic>
        <p:nvPicPr>
          <p:cNvPr id="4" name="Picture 3">
            <a:extLst>
              <a:ext uri="{FF2B5EF4-FFF2-40B4-BE49-F238E27FC236}">
                <a16:creationId xmlns:a16="http://schemas.microsoft.com/office/drawing/2014/main" id="{B924B9C9-6447-F706-D756-0EC3B4ADECEF}"/>
              </a:ext>
            </a:extLst>
          </p:cNvPr>
          <p:cNvPicPr>
            <a:picLocks noChangeAspect="1"/>
          </p:cNvPicPr>
          <p:nvPr/>
        </p:nvPicPr>
        <p:blipFill>
          <a:blip r:embed="rId2"/>
          <a:stretch>
            <a:fillRect/>
          </a:stretch>
        </p:blipFill>
        <p:spPr>
          <a:xfrm>
            <a:off x="1999902" y="1899554"/>
            <a:ext cx="8801796" cy="463606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552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86DCE21-4F68-406F-84DB-7B6390331DC0}" type="slidenum">
              <a:rPr lang="en-US" altLang="en-US" sz="1400"/>
              <a:pPr eaLnBrk="1" hangingPunct="1"/>
              <a:t>62</a:t>
            </a:fld>
            <a:endParaRPr lang="en-US" altLang="en-US" sz="1400"/>
          </a:p>
        </p:txBody>
      </p:sp>
      <p:sp>
        <p:nvSpPr>
          <p:cNvPr id="55300" name="Rectangle 2"/>
          <p:cNvSpPr>
            <a:spLocks noGrp="1" noChangeArrowheads="1"/>
          </p:cNvSpPr>
          <p:nvPr>
            <p:ph type="title"/>
          </p:nvPr>
        </p:nvSpPr>
        <p:spPr/>
        <p:txBody>
          <a:bodyPr/>
          <a:lstStyle/>
          <a:p>
            <a:pPr eaLnBrk="1" hangingPunct="1"/>
            <a:r>
              <a:rPr lang="en-US" altLang="en-US"/>
              <a:t>Functions that Modify Parameters</a:t>
            </a:r>
          </a:p>
        </p:txBody>
      </p:sp>
      <p:sp>
        <p:nvSpPr>
          <p:cNvPr id="55301" name="Rectangle 3"/>
          <p:cNvSpPr>
            <a:spLocks noGrp="1" noChangeArrowheads="1"/>
          </p:cNvSpPr>
          <p:nvPr>
            <p:ph type="body" sz="half" idx="1"/>
          </p:nvPr>
        </p:nvSpPr>
        <p:spPr>
          <a:xfrm>
            <a:off x="76200" y="2125662"/>
            <a:ext cx="5029200" cy="4114800"/>
          </a:xfrm>
        </p:spPr>
        <p:txBody>
          <a:bodyPr/>
          <a:lstStyle/>
          <a:p>
            <a:pPr eaLnBrk="1" hangingPunct="1">
              <a:lnSpc>
                <a:spcPct val="90000"/>
              </a:lnSpc>
            </a:pPr>
            <a:r>
              <a:rPr lang="en-US" altLang="en-US" sz="2800" dirty="0"/>
              <a:t>Execution of </a:t>
            </a:r>
            <a:r>
              <a:rPr lang="en-US" altLang="en-US" sz="2800" dirty="0" err="1">
                <a:latin typeface="Courier New" panose="02070309020205020404" pitchFamily="49" charset="0"/>
              </a:rPr>
              <a:t>addInterest</a:t>
            </a:r>
            <a:r>
              <a:rPr lang="en-US" altLang="en-US" sz="2800" dirty="0"/>
              <a:t> has completed and control returns to </a:t>
            </a:r>
            <a:r>
              <a:rPr lang="en-US" altLang="en-US" sz="2800" dirty="0">
                <a:latin typeface="Courier New" panose="02070309020205020404" pitchFamily="49" charset="0"/>
              </a:rPr>
              <a:t>test</a:t>
            </a:r>
            <a:r>
              <a:rPr lang="en-US" altLang="en-US" sz="2800" dirty="0"/>
              <a:t>.</a:t>
            </a:r>
          </a:p>
          <a:p>
            <a:pPr eaLnBrk="1" hangingPunct="1">
              <a:lnSpc>
                <a:spcPct val="90000"/>
              </a:lnSpc>
            </a:pPr>
            <a:r>
              <a:rPr lang="en-US" altLang="en-US" sz="2800" dirty="0"/>
              <a:t>The local variables, including the parameters, in </a:t>
            </a:r>
            <a:r>
              <a:rPr lang="en-US" altLang="en-US" sz="2800" dirty="0" err="1">
                <a:latin typeface="Courier New" panose="02070309020205020404" pitchFamily="49" charset="0"/>
              </a:rPr>
              <a:t>addInterest</a:t>
            </a:r>
            <a:r>
              <a:rPr lang="en-US" altLang="en-US" sz="2800" dirty="0"/>
              <a:t> go away, but </a:t>
            </a:r>
            <a:r>
              <a:rPr lang="en-US" altLang="en-US" sz="2800" dirty="0">
                <a:latin typeface="Courier New" panose="02070309020205020404" pitchFamily="49" charset="0"/>
              </a:rPr>
              <a:t>amount</a:t>
            </a:r>
            <a:r>
              <a:rPr lang="en-US" altLang="en-US" sz="2800" dirty="0"/>
              <a:t> and </a:t>
            </a:r>
            <a:r>
              <a:rPr lang="en-US" altLang="en-US" sz="2800" dirty="0">
                <a:latin typeface="Courier New" panose="02070309020205020404" pitchFamily="49" charset="0"/>
              </a:rPr>
              <a:t>rate</a:t>
            </a:r>
            <a:r>
              <a:rPr lang="en-US" altLang="en-US" sz="2800" dirty="0"/>
              <a:t> in the </a:t>
            </a:r>
            <a:r>
              <a:rPr lang="en-US" altLang="en-US" sz="2800" dirty="0">
                <a:latin typeface="Courier New" panose="02070309020205020404" pitchFamily="49" charset="0"/>
              </a:rPr>
              <a:t>test</a:t>
            </a:r>
            <a:r>
              <a:rPr lang="en-US" altLang="en-US" sz="2800" dirty="0"/>
              <a:t> function still refer to their initial values!</a:t>
            </a:r>
          </a:p>
        </p:txBody>
      </p:sp>
      <p:sp>
        <p:nvSpPr>
          <p:cNvPr id="55302" name="Rectangle 4"/>
          <p:cNvSpPr>
            <a:spLocks noGrp="1" noChangeArrowheads="1"/>
          </p:cNvSpPr>
          <p:nvPr>
            <p:ph type="body" sz="half" idx="2"/>
          </p:nvPr>
        </p:nvSpPr>
        <p:spPr>
          <a:xfrm>
            <a:off x="5105400" y="2125662"/>
            <a:ext cx="7010400" cy="4114800"/>
          </a:xfrm>
        </p:spPr>
        <p:txBody>
          <a:bodyPr/>
          <a:lstStyle/>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(balance, rate):</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newBalance</a:t>
            </a:r>
            <a:r>
              <a:rPr lang="en-US" altLang="en-US" sz="2400" dirty="0">
                <a:latin typeface="Courier New" panose="02070309020205020404" pitchFamily="49" charset="0"/>
              </a:rPr>
              <a:t> = balance * (1 + rate)</a:t>
            </a:r>
          </a:p>
          <a:p>
            <a:pPr eaLnBrk="1" hangingPunct="1">
              <a:buFont typeface="Wingdings" panose="05000000000000000000" pitchFamily="2" charset="2"/>
              <a:buNone/>
            </a:pPr>
            <a:r>
              <a:rPr lang="en-US" altLang="en-US" sz="2400" dirty="0">
                <a:latin typeface="Courier New" panose="02070309020205020404" pitchFamily="49" charset="0"/>
              </a:rPr>
              <a:t>    balance = </a:t>
            </a:r>
            <a:r>
              <a:rPr lang="en-US" altLang="en-US" sz="2400" dirty="0" err="1">
                <a:latin typeface="Courier New" panose="02070309020205020404" pitchFamily="49" charset="0"/>
              </a:rPr>
              <a:t>newBalance</a:t>
            </a:r>
            <a:endParaRPr lang="en-US" altLang="en-US" sz="2400" dirty="0">
              <a:latin typeface="Courier New" panose="02070309020205020404" pitchFamily="49" charset="0"/>
            </a:endParaRPr>
          </a:p>
          <a:p>
            <a:pPr eaLnBrk="1" hangingPunct="1">
              <a:buFont typeface="Wingdings" panose="05000000000000000000" pitchFamily="2" charset="2"/>
              <a:buNone/>
            </a:pPr>
            <a:endParaRPr lang="en-US" altLang="en-US" sz="2400" dirty="0">
              <a:latin typeface="Courier New" panose="02070309020205020404" pitchFamily="49" charset="0"/>
            </a:endParaRPr>
          </a:p>
          <a:p>
            <a:pPr eaLnBrk="1" hangingPunct="1">
              <a:buFont typeface="Wingdings" panose="05000000000000000000" pitchFamily="2" charset="2"/>
              <a:buNone/>
            </a:pPr>
            <a:r>
              <a:rPr lang="en-US" altLang="en-US" sz="2400" dirty="0" err="1">
                <a:latin typeface="Courier New" panose="02070309020205020404" pitchFamily="49" charset="0"/>
              </a:rPr>
              <a:t>def</a:t>
            </a:r>
            <a:r>
              <a:rPr lang="en-US" altLang="en-US" sz="2400" dirty="0">
                <a:latin typeface="Courier New" panose="02070309020205020404" pitchFamily="49" charset="0"/>
              </a:rPr>
              <a:t> test():</a:t>
            </a:r>
          </a:p>
          <a:p>
            <a:pPr eaLnBrk="1" hangingPunct="1">
              <a:buFont typeface="Wingdings" panose="05000000000000000000" pitchFamily="2" charset="2"/>
              <a:buNone/>
            </a:pPr>
            <a:r>
              <a:rPr lang="en-US" altLang="en-US" sz="2400" dirty="0">
                <a:latin typeface="Courier New" panose="02070309020205020404" pitchFamily="49" charset="0"/>
              </a:rPr>
              <a:t>    amount = 1000</a:t>
            </a:r>
          </a:p>
          <a:p>
            <a:pPr eaLnBrk="1" hangingPunct="1">
              <a:buFont typeface="Wingdings" panose="05000000000000000000" pitchFamily="2" charset="2"/>
              <a:buNone/>
            </a:pPr>
            <a:r>
              <a:rPr lang="en-US" altLang="en-US" sz="2400" dirty="0">
                <a:latin typeface="Courier New" panose="02070309020205020404" pitchFamily="49" charset="0"/>
              </a:rPr>
              <a:t>    rate = 0.05</a:t>
            </a:r>
          </a:p>
          <a:p>
            <a:pPr eaLnBrk="1" hangingPunct="1">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(amount, rate)</a:t>
            </a:r>
          </a:p>
          <a:p>
            <a:pPr eaLnBrk="1" hangingPunct="1">
              <a:buFont typeface="Wingdings" panose="05000000000000000000" pitchFamily="2" charset="2"/>
              <a:buNone/>
            </a:pPr>
            <a:r>
              <a:rPr lang="en-US" altLang="en-US" sz="2400" dirty="0">
                <a:latin typeface="Courier New" panose="02070309020205020404" pitchFamily="49" charset="0"/>
              </a:rPr>
              <a:t>    print(amount)</a:t>
            </a:r>
          </a:p>
        </p:txBody>
      </p:sp>
    </p:spTree>
    <p:extLst>
      <p:ext uri="{BB962C8B-B14F-4D97-AF65-F5344CB8AC3E}">
        <p14:creationId xmlns:p14="http://schemas.microsoft.com/office/powerpoint/2010/main" val="40469371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349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30C5D7C-70CA-4DBE-BF93-1A3D472B58B0}" type="slidenum">
              <a:rPr lang="en-US" altLang="en-US" sz="1400"/>
              <a:pPr eaLnBrk="1" hangingPunct="1"/>
              <a:t>63</a:t>
            </a:fld>
            <a:endParaRPr lang="en-US" altLang="en-US" sz="1400"/>
          </a:p>
        </p:txBody>
      </p:sp>
      <p:sp>
        <p:nvSpPr>
          <p:cNvPr id="63492" name="Rectangle 2"/>
          <p:cNvSpPr>
            <a:spLocks noGrp="1" noChangeArrowheads="1"/>
          </p:cNvSpPr>
          <p:nvPr>
            <p:ph type="title"/>
          </p:nvPr>
        </p:nvSpPr>
        <p:spPr/>
        <p:txBody>
          <a:bodyPr/>
          <a:lstStyle/>
          <a:p>
            <a:pPr eaLnBrk="1" hangingPunct="1"/>
            <a:r>
              <a:rPr lang="en-US" altLang="en-US"/>
              <a:t>Functions that Modify Parameters</a:t>
            </a:r>
          </a:p>
        </p:txBody>
      </p:sp>
      <p:sp>
        <p:nvSpPr>
          <p:cNvPr id="68611" name="Rectangle 3"/>
          <p:cNvSpPr>
            <a:spLocks noGrp="1" noChangeArrowheads="1"/>
          </p:cNvSpPr>
          <p:nvPr>
            <p:ph type="body" idx="1"/>
          </p:nvPr>
        </p:nvSpPr>
        <p:spPr/>
        <p:txBody>
          <a:bodyPr/>
          <a:lstStyle/>
          <a:p>
            <a:pPr eaLnBrk="1" hangingPunct="1"/>
            <a:r>
              <a:rPr lang="en-US" altLang="en-US"/>
              <a:t>To summarize: the formal parameters of a function only receive the </a:t>
            </a:r>
            <a:r>
              <a:rPr lang="en-US" altLang="en-US" i="1"/>
              <a:t>values</a:t>
            </a:r>
            <a:r>
              <a:rPr lang="en-US" altLang="en-US"/>
              <a:t> of the actual parameters. The function does not have access to the variable that holds the actual parameter.</a:t>
            </a:r>
          </a:p>
          <a:p>
            <a:pPr eaLnBrk="1" hangingPunct="1"/>
            <a:r>
              <a:rPr lang="en-US" altLang="en-US"/>
              <a:t>Python is said to pass all parameters </a:t>
            </a:r>
            <a:r>
              <a:rPr lang="en-US" altLang="en-US" i="1"/>
              <a:t>by value</a:t>
            </a:r>
            <a:r>
              <a:rPr lang="en-US" altLang="en-US"/>
              <a:t>.</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451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734DEEA1-C36E-4929-A4E6-09220E752E68}" type="slidenum">
              <a:rPr lang="en-US" altLang="en-US" sz="1400"/>
              <a:pPr eaLnBrk="1" hangingPunct="1"/>
              <a:t>64</a:t>
            </a:fld>
            <a:endParaRPr lang="en-US" altLang="en-US" sz="1400"/>
          </a:p>
        </p:txBody>
      </p:sp>
      <p:sp>
        <p:nvSpPr>
          <p:cNvPr id="64516" name="Rectangle 2"/>
          <p:cNvSpPr>
            <a:spLocks noGrp="1" noChangeArrowheads="1"/>
          </p:cNvSpPr>
          <p:nvPr>
            <p:ph type="title"/>
          </p:nvPr>
        </p:nvSpPr>
        <p:spPr/>
        <p:txBody>
          <a:bodyPr/>
          <a:lstStyle/>
          <a:p>
            <a:pPr eaLnBrk="1" hangingPunct="1"/>
            <a:r>
              <a:rPr lang="en-US" altLang="en-US"/>
              <a:t>Functions that Modify Parameters</a:t>
            </a:r>
          </a:p>
        </p:txBody>
      </p:sp>
      <p:sp>
        <p:nvSpPr>
          <p:cNvPr id="69635" name="Rectangle 3"/>
          <p:cNvSpPr>
            <a:spLocks noGrp="1" noChangeArrowheads="1"/>
          </p:cNvSpPr>
          <p:nvPr>
            <p:ph type="body" idx="1"/>
          </p:nvPr>
        </p:nvSpPr>
        <p:spPr/>
        <p:txBody>
          <a:bodyPr/>
          <a:lstStyle/>
          <a:p>
            <a:pPr eaLnBrk="1" hangingPunct="1"/>
            <a:r>
              <a:rPr lang="en-US" altLang="en-US" sz="2800"/>
              <a:t>Some programming languages (C++, Ada, and many more) do allow variables themselves to be sent as parameters to a function. This mechanism is said to pass parameters </a:t>
            </a:r>
            <a:r>
              <a:rPr lang="en-US" altLang="en-US" sz="2800" i="1"/>
              <a:t>by reference</a:t>
            </a:r>
            <a:r>
              <a:rPr lang="en-US" altLang="en-US" sz="2800"/>
              <a:t>.</a:t>
            </a:r>
          </a:p>
          <a:p>
            <a:pPr eaLnBrk="1" hangingPunct="1"/>
            <a:r>
              <a:rPr lang="en-US" altLang="en-US" sz="2800"/>
              <a:t>When a new value is assigned to the formal parameter, the value of the variable in the calling program actually changes.</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553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E6971223-85E6-433F-8DD0-30A91717D4F1}" type="slidenum">
              <a:rPr lang="en-US" altLang="en-US" sz="1400"/>
              <a:pPr eaLnBrk="1" hangingPunct="1"/>
              <a:t>65</a:t>
            </a:fld>
            <a:endParaRPr lang="en-US" altLang="en-US" sz="1400"/>
          </a:p>
        </p:txBody>
      </p:sp>
      <p:sp>
        <p:nvSpPr>
          <p:cNvPr id="65540" name="Rectangle 2"/>
          <p:cNvSpPr>
            <a:spLocks noGrp="1" noChangeArrowheads="1"/>
          </p:cNvSpPr>
          <p:nvPr>
            <p:ph type="title"/>
          </p:nvPr>
        </p:nvSpPr>
        <p:spPr/>
        <p:txBody>
          <a:bodyPr/>
          <a:lstStyle/>
          <a:p>
            <a:pPr eaLnBrk="1" hangingPunct="1"/>
            <a:r>
              <a:rPr lang="en-US" altLang="en-US"/>
              <a:t>Functions that Modify Parameters</a:t>
            </a:r>
          </a:p>
        </p:txBody>
      </p:sp>
      <p:sp>
        <p:nvSpPr>
          <p:cNvPr id="65541" name="Rectangle 3"/>
          <p:cNvSpPr>
            <a:spLocks noGrp="1" noChangeArrowheads="1"/>
          </p:cNvSpPr>
          <p:nvPr>
            <p:ph type="body" idx="1"/>
          </p:nvPr>
        </p:nvSpPr>
        <p:spPr/>
        <p:txBody>
          <a:bodyPr/>
          <a:lstStyle/>
          <a:p>
            <a:pPr eaLnBrk="1" hangingPunct="1"/>
            <a:r>
              <a:rPr lang="en-US" altLang="en-US"/>
              <a:t>Since Python doesn</a:t>
            </a:r>
            <a:r>
              <a:rPr lang="en-US" altLang="en-US">
                <a:latin typeface="Times New Roman" panose="02020603050405020304" pitchFamily="18" charset="0"/>
              </a:rPr>
              <a:t>’</a:t>
            </a:r>
            <a:r>
              <a:rPr lang="en-US" altLang="en-US"/>
              <a:t>t have this capability, one alternative would be to change the </a:t>
            </a:r>
            <a:r>
              <a:rPr lang="en-US" altLang="en-US">
                <a:latin typeface="Courier New" panose="02070309020205020404" pitchFamily="49" charset="0"/>
              </a:rPr>
              <a:t>addInterest</a:t>
            </a:r>
            <a:r>
              <a:rPr lang="en-US" altLang="en-US"/>
              <a:t> function so that it returns the </a:t>
            </a:r>
            <a:r>
              <a:rPr lang="en-US" altLang="en-US">
                <a:latin typeface="Courier New" panose="02070309020205020404" pitchFamily="49" charset="0"/>
              </a:rPr>
              <a:t>newBalance</a:t>
            </a:r>
            <a:r>
              <a:rPr lang="en-US" altLang="en-US"/>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656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56C2E97B-E6CA-47E6-8FB6-18416CC57A50}" type="slidenum">
              <a:rPr lang="en-US" altLang="en-US" sz="1400"/>
              <a:pPr eaLnBrk="1" hangingPunct="1"/>
              <a:t>66</a:t>
            </a:fld>
            <a:endParaRPr lang="en-US" altLang="en-US" sz="1400"/>
          </a:p>
        </p:txBody>
      </p:sp>
      <p:sp>
        <p:nvSpPr>
          <p:cNvPr id="66564" name="Rectangle 2"/>
          <p:cNvSpPr>
            <a:spLocks noGrp="1" noChangeArrowheads="1"/>
          </p:cNvSpPr>
          <p:nvPr>
            <p:ph type="title"/>
          </p:nvPr>
        </p:nvSpPr>
        <p:spPr/>
        <p:txBody>
          <a:bodyPr/>
          <a:lstStyle/>
          <a:p>
            <a:pPr eaLnBrk="1" hangingPunct="1"/>
            <a:r>
              <a:rPr lang="en-US" altLang="en-US"/>
              <a:t>Functions that Modify Parameters</a:t>
            </a:r>
          </a:p>
        </p:txBody>
      </p:sp>
      <p:sp>
        <p:nvSpPr>
          <p:cNvPr id="66565" name="Rectangle 3"/>
          <p:cNvSpPr>
            <a:spLocks noGrp="1" noChangeArrowheads="1"/>
          </p:cNvSpPr>
          <p:nvPr>
            <p:ph type="body" idx="1"/>
          </p:nvPr>
        </p:nvSpPr>
        <p:spPr/>
        <p:txBody>
          <a:bodyPr/>
          <a:lstStyle/>
          <a:p>
            <a:pPr eaLnBrk="1" hangingPunct="1">
              <a:lnSpc>
                <a:spcPct val="90000"/>
              </a:lnSpc>
              <a:buFont typeface="Wingdings" panose="05000000000000000000" pitchFamily="2" charset="2"/>
              <a:buNone/>
            </a:pPr>
            <a:r>
              <a:rPr lang="en-US" altLang="en-US" sz="2400" dirty="0">
                <a:latin typeface="Courier New" panose="02070309020205020404" pitchFamily="49" charset="0"/>
              </a:rPr>
              <a:t>def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(balance, rate):</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    </a:t>
            </a:r>
            <a:r>
              <a:rPr lang="en-US" altLang="en-US" sz="2400" dirty="0" err="1">
                <a:latin typeface="Courier New" panose="02070309020205020404" pitchFamily="49" charset="0"/>
              </a:rPr>
              <a:t>newBalance</a:t>
            </a:r>
            <a:r>
              <a:rPr lang="en-US" altLang="en-US" sz="2400" dirty="0">
                <a:latin typeface="Courier New" panose="02070309020205020404" pitchFamily="49" charset="0"/>
              </a:rPr>
              <a:t> = balance * (1 + rate)</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    return </a:t>
            </a:r>
            <a:r>
              <a:rPr lang="en-US" altLang="en-US" sz="2400" dirty="0" err="1">
                <a:latin typeface="Courier New" panose="02070309020205020404" pitchFamily="49" charset="0"/>
              </a:rPr>
              <a:t>newBalance</a:t>
            </a:r>
            <a:endParaRPr lang="en-US" altLang="en-US" sz="2400" dirty="0">
              <a:latin typeface="Courier New" panose="02070309020205020404" pitchFamily="49" charset="0"/>
            </a:endParaRPr>
          </a:p>
          <a:p>
            <a:pPr eaLnBrk="1" hangingPunct="1">
              <a:lnSpc>
                <a:spcPct val="90000"/>
              </a:lnSpc>
              <a:buFont typeface="Wingdings" panose="05000000000000000000" pitchFamily="2" charset="2"/>
              <a:buNone/>
            </a:pPr>
            <a:endParaRPr lang="en-US" altLang="en-US" sz="24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def test():</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    amount = 1000</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    rate = 0.05</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    amount = </a:t>
            </a:r>
            <a:r>
              <a:rPr lang="en-US" altLang="en-US" sz="2400" dirty="0" err="1">
                <a:latin typeface="Courier New" panose="02070309020205020404" pitchFamily="49" charset="0"/>
              </a:rPr>
              <a:t>addInterest</a:t>
            </a:r>
            <a:r>
              <a:rPr lang="en-US" altLang="en-US" sz="2400" dirty="0">
                <a:latin typeface="Courier New" panose="02070309020205020404" pitchFamily="49" charset="0"/>
              </a:rPr>
              <a:t>(amount, rate)</a:t>
            </a: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    print(amount)</a:t>
            </a:r>
          </a:p>
          <a:p>
            <a:pPr eaLnBrk="1" hangingPunct="1">
              <a:lnSpc>
                <a:spcPct val="90000"/>
              </a:lnSpc>
              <a:buFont typeface="Wingdings" panose="05000000000000000000" pitchFamily="2" charset="2"/>
              <a:buNone/>
            </a:pPr>
            <a:endParaRPr lang="en-US" altLang="en-US" sz="2400" dirty="0">
              <a:latin typeface="Courier New" panose="02070309020205020404" pitchFamily="49" charset="0"/>
            </a:endParaRPr>
          </a:p>
          <a:p>
            <a:pPr eaLnBrk="1" hangingPunct="1">
              <a:lnSpc>
                <a:spcPct val="90000"/>
              </a:lnSpc>
              <a:buFont typeface="Wingdings" panose="05000000000000000000" pitchFamily="2" charset="2"/>
              <a:buNone/>
            </a:pPr>
            <a:r>
              <a:rPr lang="en-US" altLang="en-US" sz="2400" dirty="0">
                <a:latin typeface="Courier New" panose="02070309020205020404" pitchFamily="49" charset="0"/>
              </a:rPr>
              <a:t>test()</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758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BC9D89F-1A79-4039-BAE0-15D3CB1D14F1}" type="slidenum">
              <a:rPr lang="en-US" altLang="en-US" sz="1400"/>
              <a:pPr eaLnBrk="1" hangingPunct="1"/>
              <a:t>67</a:t>
            </a:fld>
            <a:endParaRPr lang="en-US" altLang="en-US" sz="1400"/>
          </a:p>
        </p:txBody>
      </p:sp>
      <p:sp>
        <p:nvSpPr>
          <p:cNvPr id="67588" name="Rectangle 2"/>
          <p:cNvSpPr>
            <a:spLocks noGrp="1" noChangeArrowheads="1"/>
          </p:cNvSpPr>
          <p:nvPr>
            <p:ph type="title"/>
          </p:nvPr>
        </p:nvSpPr>
        <p:spPr/>
        <p:txBody>
          <a:bodyPr/>
          <a:lstStyle/>
          <a:p>
            <a:pPr eaLnBrk="1" hangingPunct="1"/>
            <a:r>
              <a:rPr lang="en-US" altLang="en-US"/>
              <a:t>Functions that Modify Parameters</a:t>
            </a:r>
          </a:p>
        </p:txBody>
      </p:sp>
      <p:sp>
        <p:nvSpPr>
          <p:cNvPr id="72707" name="Rectangle 3"/>
          <p:cNvSpPr>
            <a:spLocks noGrp="1" noChangeArrowheads="1"/>
          </p:cNvSpPr>
          <p:nvPr>
            <p:ph type="body" idx="1"/>
          </p:nvPr>
        </p:nvSpPr>
        <p:spPr/>
        <p:txBody>
          <a:bodyPr/>
          <a:lstStyle/>
          <a:p>
            <a:pPr eaLnBrk="1" hangingPunct="1"/>
            <a:r>
              <a:rPr lang="en-US" altLang="en-US" sz="2800" dirty="0"/>
              <a:t>Suppose we are writing a video game about banking and we need to display the account balance on the screen graphically.</a:t>
            </a:r>
          </a:p>
          <a:p>
            <a:pPr eaLnBrk="1" hangingPunct="1"/>
            <a:r>
              <a:rPr lang="en-US" altLang="en-US" sz="2800" dirty="0"/>
              <a:t>We could use a </a:t>
            </a:r>
            <a:r>
              <a:rPr lang="en-US" altLang="en-US" sz="2400" dirty="0">
                <a:latin typeface="Courier New" panose="02070309020205020404" pitchFamily="49" charset="0"/>
                <a:cs typeface="Courier New" panose="02070309020205020404" pitchFamily="49" charset="0"/>
              </a:rPr>
              <a:t>Text</a:t>
            </a:r>
            <a:r>
              <a:rPr lang="en-US" altLang="en-US" sz="2800" dirty="0"/>
              <a:t> object to do that, and then have an </a:t>
            </a:r>
            <a:r>
              <a:rPr lang="en-US" altLang="en-US" sz="2400" dirty="0" err="1">
                <a:latin typeface="Courier New" panose="02070309020205020404" pitchFamily="49" charset="0"/>
                <a:cs typeface="Courier New" panose="02070309020205020404" pitchFamily="49" charset="0"/>
              </a:rPr>
              <a:t>addInterest</a:t>
            </a:r>
            <a:r>
              <a:rPr lang="en-US" altLang="en-US" sz="2800" dirty="0"/>
              <a:t> function that uses the </a:t>
            </a:r>
            <a:r>
              <a:rPr lang="en-US" altLang="en-US" sz="2400" dirty="0">
                <a:latin typeface="Courier New" panose="02070309020205020404" pitchFamily="49" charset="0"/>
                <a:cs typeface="Courier New" panose="02070309020205020404" pitchFamily="49" charset="0"/>
              </a:rPr>
              <a:t>Text</a:t>
            </a:r>
            <a:r>
              <a:rPr lang="en-US" altLang="en-US" sz="2800" dirty="0"/>
              <a:t> object as a parameter to update the balance.</a:t>
            </a:r>
            <a:endParaRPr lang="en-US" altLang="en-US" sz="2400"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37E0-EFE2-12DF-4699-259E1DD1BE6A}"/>
              </a:ext>
            </a:extLst>
          </p:cNvPr>
          <p:cNvSpPr>
            <a:spLocks noGrp="1"/>
          </p:cNvSpPr>
          <p:nvPr>
            <p:ph type="title"/>
          </p:nvPr>
        </p:nvSpPr>
        <p:spPr/>
        <p:txBody>
          <a:bodyPr/>
          <a:lstStyle/>
          <a:p>
            <a:r>
              <a:rPr lang="en-US" dirty="0"/>
              <a:t>Functions that Modify Parameters</a:t>
            </a:r>
          </a:p>
        </p:txBody>
      </p:sp>
      <p:sp>
        <p:nvSpPr>
          <p:cNvPr id="3" name="Content Placeholder 2">
            <a:extLst>
              <a:ext uri="{FF2B5EF4-FFF2-40B4-BE49-F238E27FC236}">
                <a16:creationId xmlns:a16="http://schemas.microsoft.com/office/drawing/2014/main" id="{45FCAC1F-C1E1-7462-4F65-EA41CDE32F5B}"/>
              </a:ext>
            </a:extLst>
          </p:cNvPr>
          <p:cNvSpPr>
            <a:spLocks noGrp="1"/>
          </p:cNvSpPr>
          <p:nvPr>
            <p:ph idx="1"/>
          </p:nvPr>
        </p:nvSpPr>
        <p:spPr/>
        <p:txBody>
          <a:bodyPr/>
          <a:lstStyle/>
          <a:p>
            <a:pPr marL="0" indent="0">
              <a:buNone/>
            </a:pPr>
            <a:r>
              <a:rPr lang="en-US" sz="1800" dirty="0">
                <a:latin typeface="Courier New" panose="02070309020205020404" pitchFamily="49" charset="0"/>
                <a:cs typeface="Courier New" panose="02070309020205020404" pitchFamily="49" charset="0"/>
              </a:rPr>
              <a:t># addinterest3.py</a:t>
            </a:r>
          </a:p>
          <a:p>
            <a:pPr marL="0" indent="0">
              <a:buNone/>
            </a:pPr>
            <a:r>
              <a:rPr lang="en-US" sz="1800" dirty="0">
                <a:latin typeface="Courier New" panose="02070309020205020404" pitchFamily="49" charset="0"/>
                <a:cs typeface="Courier New" panose="02070309020205020404" pitchFamily="49" charset="0"/>
              </a:rPr>
              <a:t>from graphics import Text, Point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def </a:t>
            </a:r>
            <a:r>
              <a:rPr lang="en-US" sz="1800" dirty="0" err="1">
                <a:latin typeface="Courier New" panose="02070309020205020404" pitchFamily="49" charset="0"/>
                <a:cs typeface="Courier New" panose="02070309020205020404" pitchFamily="49" charset="0"/>
              </a:rPr>
              <a:t>addInterest</a:t>
            </a:r>
            <a:r>
              <a:rPr lang="en-US" sz="1800" dirty="0">
                <a:latin typeface="Courier New" panose="02070309020205020404" pitchFamily="49" charset="0"/>
                <a:cs typeface="Courier New" panose="02070309020205020404" pitchFamily="49" charset="0"/>
              </a:rPr>
              <a:t>(balance, rate):</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newBalance</a:t>
            </a:r>
            <a:r>
              <a:rPr lang="en-US" sz="1800" dirty="0">
                <a:latin typeface="Courier New" panose="02070309020205020404" pitchFamily="49" charset="0"/>
                <a:cs typeface="Courier New" panose="02070309020205020404" pitchFamily="49" charset="0"/>
              </a:rPr>
              <a:t> = float(</a:t>
            </a:r>
            <a:r>
              <a:rPr lang="en-US" sz="1800" dirty="0" err="1">
                <a:latin typeface="Courier New" panose="02070309020205020404" pitchFamily="49" charset="0"/>
                <a:cs typeface="Courier New" panose="02070309020205020404" pitchFamily="49" charset="0"/>
              </a:rPr>
              <a:t>balance.getText</a:t>
            </a:r>
            <a:r>
              <a:rPr lang="en-US" sz="1800" dirty="0">
                <a:latin typeface="Courier New" panose="02070309020205020404" pitchFamily="49" charset="0"/>
                <a:cs typeface="Courier New" panose="02070309020205020404" pitchFamily="49" charset="0"/>
              </a:rPr>
              <a:t>()) * (1 + rate)</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balance.setText</a:t>
            </a:r>
            <a:r>
              <a:rPr lang="en-US" sz="1800" dirty="0">
                <a:latin typeface="Courier New" panose="02070309020205020404" pitchFamily="49" charset="0"/>
                <a:cs typeface="Courier New" panose="02070309020205020404" pitchFamily="49" charset="0"/>
              </a:rPr>
              <a:t>(str(</a:t>
            </a:r>
            <a:r>
              <a:rPr lang="en-US" sz="1800" dirty="0" err="1">
                <a:latin typeface="Courier New" panose="02070309020205020404" pitchFamily="49" charset="0"/>
                <a:cs typeface="Courier New" panose="02070309020205020404" pitchFamily="49" charset="0"/>
              </a:rPr>
              <a:t>newBalance</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def test():</a:t>
            </a:r>
          </a:p>
          <a:p>
            <a:pPr marL="0" indent="0">
              <a:buNone/>
            </a:pPr>
            <a:r>
              <a:rPr lang="en-US" sz="1800" dirty="0">
                <a:latin typeface="Courier New" panose="02070309020205020404" pitchFamily="49" charset="0"/>
                <a:cs typeface="Courier New" panose="02070309020205020404" pitchFamily="49" charset="0"/>
              </a:rPr>
              <a:t>    amount = Text(Point(0, 0), "1000")</a:t>
            </a:r>
          </a:p>
          <a:p>
            <a:pPr marL="0" indent="0">
              <a:buNone/>
            </a:pPr>
            <a:r>
              <a:rPr lang="en-US" sz="1800" dirty="0">
                <a:latin typeface="Courier New" panose="02070309020205020404" pitchFamily="49" charset="0"/>
                <a:cs typeface="Courier New" panose="02070309020205020404" pitchFamily="49" charset="0"/>
              </a:rPr>
              <a:t>    rate = 0.05</a:t>
            </a:r>
          </a:p>
          <a:p>
            <a:pPr marL="0" indent="0">
              <a:buNone/>
            </a:pPr>
            <a:r>
              <a:rPr lang="en-US" sz="1800" dirty="0">
                <a:latin typeface="Courier New" panose="02070309020205020404" pitchFamily="49" charset="0"/>
                <a:cs typeface="Courier New" panose="02070309020205020404" pitchFamily="49" charset="0"/>
              </a:rPr>
              <a:t>    </a:t>
            </a:r>
            <a:r>
              <a:rPr lang="en-US" sz="1800" dirty="0" err="1">
                <a:latin typeface="Courier New" panose="02070309020205020404" pitchFamily="49" charset="0"/>
                <a:cs typeface="Courier New" panose="02070309020205020404" pitchFamily="49" charset="0"/>
              </a:rPr>
              <a:t>addInterest</a:t>
            </a:r>
            <a:r>
              <a:rPr lang="en-US" sz="1800" dirty="0">
                <a:latin typeface="Courier New" panose="02070309020205020404" pitchFamily="49" charset="0"/>
                <a:cs typeface="Courier New" panose="02070309020205020404" pitchFamily="49" charset="0"/>
              </a:rPr>
              <a:t>(amount, rate)</a:t>
            </a:r>
          </a:p>
          <a:p>
            <a:pPr marL="0" indent="0">
              <a:buNone/>
            </a:pPr>
            <a:r>
              <a:rPr lang="en-US" sz="1800" dirty="0">
                <a:latin typeface="Courier New" panose="02070309020205020404" pitchFamily="49" charset="0"/>
                <a:cs typeface="Courier New" panose="02070309020205020404" pitchFamily="49" charset="0"/>
              </a:rPr>
              <a:t>    print(</a:t>
            </a:r>
            <a:r>
              <a:rPr lang="en-US" sz="1800" dirty="0" err="1">
                <a:latin typeface="Courier New" panose="02070309020205020404" pitchFamily="49" charset="0"/>
                <a:cs typeface="Courier New" panose="02070309020205020404" pitchFamily="49" charset="0"/>
              </a:rPr>
              <a:t>amount.getText</a:t>
            </a:r>
            <a:r>
              <a:rPr lang="en-US" sz="1800" dirty="0">
                <a:latin typeface="Courier New" panose="02070309020205020404" pitchFamily="49" charset="0"/>
                <a:cs typeface="Courier New" panose="02070309020205020404" pitchFamily="49" charset="0"/>
              </a:rPr>
              <a:t>())</a:t>
            </a:r>
          </a:p>
          <a:p>
            <a:pPr marL="0" indent="0">
              <a:buNone/>
            </a:pPr>
            <a:endParaRPr lang="en-US" sz="1800" dirty="0">
              <a:latin typeface="Courier New" panose="02070309020205020404" pitchFamily="49" charset="0"/>
              <a:cs typeface="Courier New" panose="02070309020205020404" pitchFamily="49" charset="0"/>
            </a:endParaRPr>
          </a:p>
          <a:p>
            <a:pPr marL="0" indent="0">
              <a:buNone/>
            </a:pPr>
            <a:r>
              <a:rPr lang="en-US" sz="1800" dirty="0">
                <a:latin typeface="Courier New" panose="02070309020205020404" pitchFamily="49" charset="0"/>
                <a:cs typeface="Courier New" panose="02070309020205020404" pitchFamily="49" charset="0"/>
              </a:rPr>
              <a:t>test()</a:t>
            </a:r>
          </a:p>
        </p:txBody>
      </p:sp>
      <p:sp>
        <p:nvSpPr>
          <p:cNvPr id="4" name="Footer Placeholder 3">
            <a:extLst>
              <a:ext uri="{FF2B5EF4-FFF2-40B4-BE49-F238E27FC236}">
                <a16:creationId xmlns:a16="http://schemas.microsoft.com/office/drawing/2014/main" id="{CD28BDAC-ECA5-6DDC-CEE4-EE328180C8AF}"/>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D2EFFC14-0AFA-ED61-4AEF-E7E480252120}"/>
              </a:ext>
            </a:extLst>
          </p:cNvPr>
          <p:cNvSpPr>
            <a:spLocks noGrp="1"/>
          </p:cNvSpPr>
          <p:nvPr>
            <p:ph type="sldNum" sz="quarter" idx="12"/>
          </p:nvPr>
        </p:nvSpPr>
        <p:spPr/>
        <p:txBody>
          <a:bodyPr/>
          <a:lstStyle/>
          <a:p>
            <a:fld id="{49521798-B79D-4BEB-9EFC-0D8723E42843}" type="slidenum">
              <a:rPr lang="en-US" altLang="en-US" smtClean="0"/>
              <a:pPr/>
              <a:t>68</a:t>
            </a:fld>
            <a:endParaRPr lang="en-US" altLang="en-US"/>
          </a:p>
        </p:txBody>
      </p:sp>
    </p:spTree>
    <p:extLst>
      <p:ext uri="{BB962C8B-B14F-4D97-AF65-F5344CB8AC3E}">
        <p14:creationId xmlns:p14="http://schemas.microsoft.com/office/powerpoint/2010/main" val="223823447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61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6861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71668862-769C-4F0C-B0C7-B87832C65527}" type="slidenum">
              <a:rPr lang="en-US" altLang="en-US" sz="1400"/>
              <a:pPr eaLnBrk="1" hangingPunct="1"/>
              <a:t>69</a:t>
            </a:fld>
            <a:endParaRPr lang="en-US" altLang="en-US" sz="1400"/>
          </a:p>
        </p:txBody>
      </p:sp>
      <p:sp>
        <p:nvSpPr>
          <p:cNvPr id="68612" name="Rectangle 2"/>
          <p:cNvSpPr>
            <a:spLocks noGrp="1" noChangeArrowheads="1"/>
          </p:cNvSpPr>
          <p:nvPr>
            <p:ph type="title"/>
          </p:nvPr>
        </p:nvSpPr>
        <p:spPr/>
        <p:txBody>
          <a:bodyPr/>
          <a:lstStyle/>
          <a:p>
            <a:pPr eaLnBrk="1" hangingPunct="1"/>
            <a:r>
              <a:rPr lang="en-US" altLang="en-US"/>
              <a:t>Functions that Modify Parameters</a:t>
            </a:r>
          </a:p>
        </p:txBody>
      </p:sp>
      <p:sp>
        <p:nvSpPr>
          <p:cNvPr id="73731" name="Rectangle 3"/>
          <p:cNvSpPr>
            <a:spLocks noGrp="1" noChangeArrowheads="1"/>
          </p:cNvSpPr>
          <p:nvPr>
            <p:ph type="body" idx="1"/>
          </p:nvPr>
        </p:nvSpPr>
        <p:spPr/>
        <p:txBody>
          <a:bodyPr/>
          <a:lstStyle/>
          <a:p>
            <a:pPr eaLnBrk="1" hangingPunct="1"/>
            <a:r>
              <a:rPr lang="en-US" altLang="en-US" dirty="0"/>
              <a:t>The function seems to change the value of the amount variable!</a:t>
            </a:r>
          </a:p>
          <a:p>
            <a:pPr eaLnBrk="1" hangingPunct="1"/>
            <a:r>
              <a:rPr lang="en-US" altLang="en-US" dirty="0"/>
              <a:t>Weren’t we just told that Python passes parameters by value? What happened?</a:t>
            </a:r>
          </a:p>
          <a:p>
            <a:pPr eaLnBrk="1" hangingPunct="1"/>
            <a:r>
              <a:rPr lang="en-US" altLang="en-US" dirty="0"/>
              <a:t>The first two lines of </a:t>
            </a:r>
            <a:r>
              <a:rPr lang="en-US" altLang="en-US" sz="2800" dirty="0">
                <a:latin typeface="Courier New" panose="02070309020205020404" pitchFamily="49" charset="0"/>
                <a:cs typeface="Courier New" panose="02070309020205020404" pitchFamily="49" charset="0"/>
              </a:rPr>
              <a:t>test</a:t>
            </a:r>
            <a:r>
              <a:rPr lang="en-US" altLang="en-US" dirty="0"/>
              <a:t> create the variables </a:t>
            </a:r>
            <a:r>
              <a:rPr lang="en-US" altLang="en-US" sz="2800" dirty="0">
                <a:latin typeface="Courier New" panose="02070309020205020404" pitchFamily="49" charset="0"/>
                <a:cs typeface="Courier New" panose="02070309020205020404" pitchFamily="49" charset="0"/>
              </a:rPr>
              <a:t>amount</a:t>
            </a:r>
            <a:r>
              <a:rPr lang="en-US" altLang="en-US" dirty="0"/>
              <a:t> and </a:t>
            </a:r>
            <a:r>
              <a:rPr lang="en-US" altLang="en-US" sz="2800" dirty="0">
                <a:latin typeface="Courier New" panose="02070309020205020404" pitchFamily="49" charset="0"/>
                <a:cs typeface="Courier New" panose="02070309020205020404" pitchFamily="49" charset="0"/>
              </a:rPr>
              <a:t>rate</a:t>
            </a:r>
            <a:r>
              <a:rPr lang="en-US" altLang="en-US" dirty="0"/>
              <a:t>, and then control transfers to the </a:t>
            </a:r>
            <a:r>
              <a:rPr lang="en-US" altLang="en-US" sz="2800" dirty="0" err="1">
                <a:latin typeface="Courier New" panose="02070309020205020404" pitchFamily="49" charset="0"/>
                <a:cs typeface="Courier New" panose="02070309020205020404" pitchFamily="49" charset="0"/>
              </a:rPr>
              <a:t>addInterest</a:t>
            </a:r>
            <a:r>
              <a:rPr lang="en-US" altLang="en-US" dirty="0"/>
              <a:t> function.</a:t>
            </a:r>
          </a:p>
          <a:p>
            <a:pPr lvl="1" eaLnBrk="1" hangingPunct="1"/>
            <a:r>
              <a:rPr lang="en-US" altLang="en-US" sz="2400" dirty="0">
                <a:latin typeface="Courier New" panose="02070309020205020404" pitchFamily="49" charset="0"/>
                <a:cs typeface="Courier New" panose="02070309020205020404" pitchFamily="49" charset="0"/>
              </a:rPr>
              <a:t>amount</a:t>
            </a:r>
            <a:r>
              <a:rPr lang="en-US" altLang="en-US" dirty="0"/>
              <a:t> is now a </a:t>
            </a:r>
            <a:r>
              <a:rPr lang="en-US" altLang="en-US" sz="2400" dirty="0">
                <a:latin typeface="Courier New" panose="02070309020205020404" pitchFamily="49" charset="0"/>
                <a:cs typeface="Courier New" panose="02070309020205020404" pitchFamily="49" charset="0"/>
              </a:rPr>
              <a:t>Text</a:t>
            </a:r>
            <a:r>
              <a:rPr lang="en-US" altLang="en-US" dirty="0"/>
              <a:t> object that contains a string representation of the numeric amount.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921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AA025D9-ED02-4094-8B8E-26F8A9882D04}" type="slidenum">
              <a:rPr lang="en-US" altLang="en-US" sz="1400"/>
              <a:pPr eaLnBrk="1" hangingPunct="1"/>
              <a:t>7</a:t>
            </a:fld>
            <a:endParaRPr lang="en-US" altLang="en-US" sz="1400"/>
          </a:p>
        </p:txBody>
      </p:sp>
      <p:sp>
        <p:nvSpPr>
          <p:cNvPr id="9220" name="Rectangle 2"/>
          <p:cNvSpPr>
            <a:spLocks noGrp="1" noChangeArrowheads="1"/>
          </p:cNvSpPr>
          <p:nvPr>
            <p:ph type="title"/>
          </p:nvPr>
        </p:nvSpPr>
        <p:spPr/>
        <p:txBody>
          <a:bodyPr/>
          <a:lstStyle/>
          <a:p>
            <a:pPr eaLnBrk="1" hangingPunct="1"/>
            <a:r>
              <a:rPr lang="en-US" altLang="en-US"/>
              <a:t>Functions, Informally</a:t>
            </a:r>
          </a:p>
        </p:txBody>
      </p:sp>
      <p:sp>
        <p:nvSpPr>
          <p:cNvPr id="13315" name="Rectangle 3"/>
          <p:cNvSpPr>
            <a:spLocks noGrp="1" noChangeArrowheads="1"/>
          </p:cNvSpPr>
          <p:nvPr>
            <p:ph type="body" idx="1"/>
          </p:nvPr>
        </p:nvSpPr>
        <p:spPr/>
        <p:txBody>
          <a:bodyPr/>
          <a:lstStyle/>
          <a:p>
            <a:pPr eaLnBrk="1" hangingPunct="1"/>
            <a:r>
              <a:rPr lang="en-US" altLang="en-US"/>
              <a:t>The part of the program that creates a function is called a </a:t>
            </a:r>
            <a:r>
              <a:rPr lang="en-US" altLang="en-US" i="1"/>
              <a:t>function definition</a:t>
            </a:r>
            <a:r>
              <a:rPr lang="en-US" altLang="en-US"/>
              <a:t>.</a:t>
            </a:r>
          </a:p>
          <a:p>
            <a:pPr eaLnBrk="1" hangingPunct="1"/>
            <a:r>
              <a:rPr lang="en-US" altLang="en-US"/>
              <a:t>When the function is used in a program, we say the definition is </a:t>
            </a:r>
            <a:r>
              <a:rPr lang="en-US" altLang="en-US" i="1"/>
              <a:t>called</a:t>
            </a:r>
            <a:r>
              <a:rPr lang="en-US" altLang="en-US"/>
              <a:t> or </a:t>
            </a:r>
            <a:r>
              <a:rPr lang="en-US" altLang="en-US" i="1"/>
              <a:t>invoked</a:t>
            </a:r>
            <a:r>
              <a:rPr lang="en-US" altLang="en-US"/>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3D1-17CD-5817-9CBA-8D8AAE4DE978}"/>
              </a:ext>
            </a:extLst>
          </p:cNvPr>
          <p:cNvSpPr>
            <a:spLocks noGrp="1"/>
          </p:cNvSpPr>
          <p:nvPr>
            <p:ph type="title"/>
          </p:nvPr>
        </p:nvSpPr>
        <p:spPr/>
        <p:txBody>
          <a:bodyPr/>
          <a:lstStyle/>
          <a:p>
            <a:r>
              <a:rPr lang="en-US" dirty="0"/>
              <a:t>Functions that Modify Parameters</a:t>
            </a:r>
          </a:p>
        </p:txBody>
      </p:sp>
      <p:pic>
        <p:nvPicPr>
          <p:cNvPr id="7" name="Content Placeholder 6">
            <a:extLst>
              <a:ext uri="{FF2B5EF4-FFF2-40B4-BE49-F238E27FC236}">
                <a16:creationId xmlns:a16="http://schemas.microsoft.com/office/drawing/2014/main" id="{5DE87392-BEBE-634F-0774-065C02C476B9}"/>
              </a:ext>
            </a:extLst>
          </p:cNvPr>
          <p:cNvPicPr>
            <a:picLocks noGrp="1" noChangeAspect="1"/>
          </p:cNvPicPr>
          <p:nvPr>
            <p:ph idx="1"/>
          </p:nvPr>
        </p:nvPicPr>
        <p:blipFill>
          <a:blip r:embed="rId2"/>
          <a:stretch>
            <a:fillRect/>
          </a:stretch>
        </p:blipFill>
        <p:spPr>
          <a:xfrm>
            <a:off x="1286375" y="1981200"/>
            <a:ext cx="9619249" cy="4502124"/>
          </a:xfrm>
        </p:spPr>
      </p:pic>
      <p:sp>
        <p:nvSpPr>
          <p:cNvPr id="4" name="Footer Placeholder 3">
            <a:extLst>
              <a:ext uri="{FF2B5EF4-FFF2-40B4-BE49-F238E27FC236}">
                <a16:creationId xmlns:a16="http://schemas.microsoft.com/office/drawing/2014/main" id="{4FF2E759-D366-11FF-BC58-2252D408CACF}"/>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8DB79A19-F727-AA5A-3914-A3475522095D}"/>
              </a:ext>
            </a:extLst>
          </p:cNvPr>
          <p:cNvSpPr>
            <a:spLocks noGrp="1"/>
          </p:cNvSpPr>
          <p:nvPr>
            <p:ph type="sldNum" sz="quarter" idx="12"/>
          </p:nvPr>
        </p:nvSpPr>
        <p:spPr/>
        <p:txBody>
          <a:bodyPr/>
          <a:lstStyle/>
          <a:p>
            <a:fld id="{49521798-B79D-4BEB-9EFC-0D8723E42843}" type="slidenum">
              <a:rPr lang="en-US" altLang="en-US" smtClean="0"/>
              <a:pPr/>
              <a:t>70</a:t>
            </a:fld>
            <a:endParaRPr lang="en-US" altLang="en-US"/>
          </a:p>
        </p:txBody>
      </p:sp>
    </p:spTree>
    <p:extLst>
      <p:ext uri="{BB962C8B-B14F-4D97-AF65-F5344CB8AC3E}">
        <p14:creationId xmlns:p14="http://schemas.microsoft.com/office/powerpoint/2010/main" val="6373789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353D1-17CD-5817-9CBA-8D8AAE4DE978}"/>
              </a:ext>
            </a:extLst>
          </p:cNvPr>
          <p:cNvSpPr>
            <a:spLocks noGrp="1"/>
          </p:cNvSpPr>
          <p:nvPr>
            <p:ph type="title"/>
          </p:nvPr>
        </p:nvSpPr>
        <p:spPr/>
        <p:txBody>
          <a:bodyPr/>
          <a:lstStyle/>
          <a:p>
            <a:r>
              <a:rPr lang="en-US" dirty="0"/>
              <a:t>Functions that Modify Parameters</a:t>
            </a:r>
          </a:p>
        </p:txBody>
      </p:sp>
      <p:sp>
        <p:nvSpPr>
          <p:cNvPr id="4" name="Footer Placeholder 3">
            <a:extLst>
              <a:ext uri="{FF2B5EF4-FFF2-40B4-BE49-F238E27FC236}">
                <a16:creationId xmlns:a16="http://schemas.microsoft.com/office/drawing/2014/main" id="{4FF2E759-D366-11FF-BC58-2252D408CACF}"/>
              </a:ext>
            </a:extLst>
          </p:cNvPr>
          <p:cNvSpPr>
            <a:spLocks noGrp="1"/>
          </p:cNvSpPr>
          <p:nvPr>
            <p:ph type="ftr" sz="quarter" idx="11"/>
          </p:nvPr>
        </p:nvSpPr>
        <p:spPr/>
        <p:txBody>
          <a:bodyPr/>
          <a:lstStyle/>
          <a:p>
            <a:pPr>
              <a:defRPr/>
            </a:pPr>
            <a:r>
              <a:rPr lang="en-US"/>
              <a:t>Python Programming, 4/e</a:t>
            </a:r>
          </a:p>
        </p:txBody>
      </p:sp>
      <p:sp>
        <p:nvSpPr>
          <p:cNvPr id="5" name="Slide Number Placeholder 4">
            <a:extLst>
              <a:ext uri="{FF2B5EF4-FFF2-40B4-BE49-F238E27FC236}">
                <a16:creationId xmlns:a16="http://schemas.microsoft.com/office/drawing/2014/main" id="{8DB79A19-F727-AA5A-3914-A3475522095D}"/>
              </a:ext>
            </a:extLst>
          </p:cNvPr>
          <p:cNvSpPr>
            <a:spLocks noGrp="1"/>
          </p:cNvSpPr>
          <p:nvPr>
            <p:ph type="sldNum" sz="quarter" idx="12"/>
          </p:nvPr>
        </p:nvSpPr>
        <p:spPr/>
        <p:txBody>
          <a:bodyPr/>
          <a:lstStyle/>
          <a:p>
            <a:fld id="{49521798-B79D-4BEB-9EFC-0D8723E42843}" type="slidenum">
              <a:rPr lang="en-US" altLang="en-US" smtClean="0"/>
              <a:pPr/>
              <a:t>71</a:t>
            </a:fld>
            <a:endParaRPr lang="en-US" altLang="en-US"/>
          </a:p>
        </p:txBody>
      </p:sp>
      <p:pic>
        <p:nvPicPr>
          <p:cNvPr id="8" name="Content Placeholder 7">
            <a:extLst>
              <a:ext uri="{FF2B5EF4-FFF2-40B4-BE49-F238E27FC236}">
                <a16:creationId xmlns:a16="http://schemas.microsoft.com/office/drawing/2014/main" id="{0CE8DD6E-CFF3-89F8-ED32-69E0E62CABFA}"/>
              </a:ext>
            </a:extLst>
          </p:cNvPr>
          <p:cNvPicPr>
            <a:picLocks noGrp="1" noChangeAspect="1"/>
          </p:cNvPicPr>
          <p:nvPr>
            <p:ph idx="1"/>
          </p:nvPr>
        </p:nvPicPr>
        <p:blipFill>
          <a:blip r:embed="rId2"/>
          <a:stretch>
            <a:fillRect/>
          </a:stretch>
        </p:blipFill>
        <p:spPr>
          <a:xfrm>
            <a:off x="1638371" y="1981200"/>
            <a:ext cx="8915258" cy="4515271"/>
          </a:xfrm>
        </p:spPr>
      </p:pic>
    </p:spTree>
    <p:extLst>
      <p:ext uri="{BB962C8B-B14F-4D97-AF65-F5344CB8AC3E}">
        <p14:creationId xmlns:p14="http://schemas.microsoft.com/office/powerpoint/2010/main" val="340406283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0659"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C5D5759-D108-4A16-8944-8574C1687D54}" type="slidenum">
              <a:rPr lang="en-US" altLang="en-US" sz="1400"/>
              <a:pPr eaLnBrk="1" hangingPunct="1"/>
              <a:t>72</a:t>
            </a:fld>
            <a:endParaRPr lang="en-US" altLang="en-US" sz="1400"/>
          </a:p>
        </p:txBody>
      </p:sp>
      <p:sp>
        <p:nvSpPr>
          <p:cNvPr id="70660" name="Rectangle 2"/>
          <p:cNvSpPr>
            <a:spLocks noGrp="1" noChangeArrowheads="1"/>
          </p:cNvSpPr>
          <p:nvPr>
            <p:ph type="title"/>
          </p:nvPr>
        </p:nvSpPr>
        <p:spPr/>
        <p:txBody>
          <a:bodyPr/>
          <a:lstStyle/>
          <a:p>
            <a:pPr eaLnBrk="1" hangingPunct="1"/>
            <a:r>
              <a:rPr lang="en-US" altLang="en-US"/>
              <a:t>Functions that Modify Parameters</a:t>
            </a:r>
          </a:p>
        </p:txBody>
      </p:sp>
      <p:sp>
        <p:nvSpPr>
          <p:cNvPr id="75779" name="Rectangle 3"/>
          <p:cNvSpPr>
            <a:spLocks noGrp="1" noChangeArrowheads="1"/>
          </p:cNvSpPr>
          <p:nvPr>
            <p:ph type="body" idx="1"/>
          </p:nvPr>
        </p:nvSpPr>
        <p:spPr/>
        <p:txBody>
          <a:bodyPr/>
          <a:lstStyle/>
          <a:p>
            <a:pPr eaLnBrk="1" hangingPunct="1"/>
            <a:r>
              <a:rPr lang="en-US" altLang="en-US" dirty="0"/>
              <a:t>When </a:t>
            </a:r>
            <a:r>
              <a:rPr lang="en-US" altLang="en-US" sz="2800" dirty="0" err="1">
                <a:latin typeface="Courier New" panose="02070309020205020404" pitchFamily="49" charset="0"/>
                <a:cs typeface="Courier New" panose="02070309020205020404" pitchFamily="49" charset="0"/>
              </a:rPr>
              <a:t>addInterest</a:t>
            </a:r>
            <a:r>
              <a:rPr lang="en-US" altLang="en-US" dirty="0"/>
              <a:t> terminates, the </a:t>
            </a:r>
            <a:r>
              <a:rPr lang="en-US" altLang="en-US" sz="2800" dirty="0">
                <a:latin typeface="Courier New" panose="02070309020205020404" pitchFamily="49" charset="0"/>
                <a:cs typeface="Courier New" panose="02070309020205020404" pitchFamily="49" charset="0"/>
              </a:rPr>
              <a:t>Text</a:t>
            </a:r>
            <a:r>
              <a:rPr lang="en-US" altLang="en-US" dirty="0"/>
              <a:t> objects stored in </a:t>
            </a:r>
            <a:r>
              <a:rPr lang="en-US" altLang="en-US" sz="2800" dirty="0">
                <a:latin typeface="Courier New" panose="02070309020205020404" pitchFamily="49" charset="0"/>
                <a:cs typeface="Courier New" panose="02070309020205020404" pitchFamily="49" charset="0"/>
              </a:rPr>
              <a:t>amount</a:t>
            </a:r>
            <a:r>
              <a:rPr lang="en-US" altLang="en-US" dirty="0"/>
              <a:t> now contains the updated balance, which gets printed.</a:t>
            </a:r>
          </a:p>
          <a:p>
            <a:pPr eaLnBrk="1" hangingPunct="1"/>
            <a:r>
              <a:rPr lang="en-US" altLang="en-US" dirty="0"/>
              <a:t>The variable </a:t>
            </a:r>
            <a:r>
              <a:rPr lang="en-US" altLang="en-US" sz="2800" dirty="0">
                <a:latin typeface="Courier New" panose="02070309020205020404" pitchFamily="49" charset="0"/>
                <a:cs typeface="Courier New" panose="02070309020205020404" pitchFamily="49" charset="0"/>
              </a:rPr>
              <a:t>amount</a:t>
            </a:r>
            <a:r>
              <a:rPr lang="en-US" altLang="en-US" dirty="0"/>
              <a:t> </a:t>
            </a:r>
            <a:r>
              <a:rPr lang="en-US" altLang="en-US" b="1" i="1" u="sng" dirty="0"/>
              <a:t>was never changed</a:t>
            </a:r>
            <a:r>
              <a:rPr lang="en-US" altLang="en-US" dirty="0"/>
              <a:t> – it still refers to the same </a:t>
            </a:r>
            <a:r>
              <a:rPr lang="en-US" altLang="en-US" sz="2800" dirty="0">
                <a:latin typeface="Courier New" panose="02070309020205020404" pitchFamily="49" charset="0"/>
                <a:cs typeface="Courier New" panose="02070309020205020404" pitchFamily="49" charset="0"/>
              </a:rPr>
              <a:t>Text</a:t>
            </a:r>
            <a:r>
              <a:rPr lang="en-US" altLang="en-US" dirty="0"/>
              <a:t> object that it did before the call to </a:t>
            </a:r>
            <a:r>
              <a:rPr lang="en-US" altLang="en-US" sz="2800" dirty="0" err="1">
                <a:latin typeface="Courier New" panose="02070309020205020404" pitchFamily="49" charset="0"/>
                <a:cs typeface="Courier New" panose="02070309020205020404" pitchFamily="49" charset="0"/>
              </a:rPr>
              <a:t>addInterest</a:t>
            </a:r>
            <a:r>
              <a:rPr lang="en-US" altLang="en-US" dirty="0"/>
              <a:t>.</a:t>
            </a:r>
          </a:p>
          <a:p>
            <a:pPr eaLnBrk="1" hangingPunct="1"/>
            <a:r>
              <a:rPr lang="en-US" altLang="en-US" dirty="0"/>
              <a:t>The state of the object has changed, and this change is now visible to the calling program.</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78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CE835277-862C-430F-AAB3-6177212EE291}" type="slidenum">
              <a:rPr lang="en-US" altLang="en-US" sz="1400"/>
              <a:pPr eaLnBrk="1" hangingPunct="1"/>
              <a:t>73</a:t>
            </a:fld>
            <a:endParaRPr lang="en-US" altLang="en-US" sz="1400"/>
          </a:p>
        </p:txBody>
      </p:sp>
      <p:sp>
        <p:nvSpPr>
          <p:cNvPr id="77828" name="Rectangle 2"/>
          <p:cNvSpPr>
            <a:spLocks noGrp="1" noChangeArrowheads="1"/>
          </p:cNvSpPr>
          <p:nvPr>
            <p:ph type="title"/>
          </p:nvPr>
        </p:nvSpPr>
        <p:spPr/>
        <p:txBody>
          <a:bodyPr/>
          <a:lstStyle/>
          <a:p>
            <a:pPr eaLnBrk="1" hangingPunct="1"/>
            <a:r>
              <a:rPr lang="en-US" altLang="en-US"/>
              <a:t>Functions that Modify Parameters</a:t>
            </a:r>
          </a:p>
        </p:txBody>
      </p:sp>
      <p:sp>
        <p:nvSpPr>
          <p:cNvPr id="83971" name="Rectangle 3"/>
          <p:cNvSpPr>
            <a:spLocks noGrp="1" noChangeArrowheads="1"/>
          </p:cNvSpPr>
          <p:nvPr>
            <p:ph type="body" idx="1"/>
          </p:nvPr>
        </p:nvSpPr>
        <p:spPr/>
        <p:txBody>
          <a:bodyPr/>
          <a:lstStyle/>
          <a:p>
            <a:pPr eaLnBrk="1" hangingPunct="1"/>
            <a:r>
              <a:rPr lang="en-US" altLang="en-US"/>
              <a:t>Parameters are always passed by value. However, if the value of the variable is a mutable object (like a list of graphics object), then changes to the state of the object </a:t>
            </a:r>
            <a:r>
              <a:rPr lang="en-US" altLang="en-US" i="1"/>
              <a:t>will</a:t>
            </a:r>
            <a:r>
              <a:rPr lang="en-US" altLang="en-US"/>
              <a:t> be visible to the calling program.</a:t>
            </a:r>
          </a:p>
          <a:p>
            <a:pPr eaLnBrk="1" hangingPunct="1"/>
            <a:r>
              <a:rPr lang="en-US" altLang="en-US"/>
              <a:t>This situation is another example of the aliasing issue discussed in Chapter 4!</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88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6E469F83-108D-4EE4-8F9A-4D6172D5197E}" type="slidenum">
              <a:rPr lang="en-US" altLang="en-US" sz="1400"/>
              <a:pPr eaLnBrk="1" hangingPunct="1"/>
              <a:t>74</a:t>
            </a:fld>
            <a:endParaRPr lang="en-US" altLang="en-US" sz="1400"/>
          </a:p>
        </p:txBody>
      </p:sp>
      <p:sp>
        <p:nvSpPr>
          <p:cNvPr id="78852" name="Rectangle 2"/>
          <p:cNvSpPr>
            <a:spLocks noGrp="1" noChangeArrowheads="1"/>
          </p:cNvSpPr>
          <p:nvPr>
            <p:ph type="title"/>
          </p:nvPr>
        </p:nvSpPr>
        <p:spPr/>
        <p:txBody>
          <a:bodyPr/>
          <a:lstStyle/>
          <a:p>
            <a:pPr eaLnBrk="1" hangingPunct="1"/>
            <a:r>
              <a:rPr lang="en-US" altLang="en-US"/>
              <a:t>Functions and Program Structure</a:t>
            </a:r>
          </a:p>
        </p:txBody>
      </p:sp>
      <p:sp>
        <p:nvSpPr>
          <p:cNvPr id="84995" name="Rectangle 3"/>
          <p:cNvSpPr>
            <a:spLocks noGrp="1" noChangeArrowheads="1"/>
          </p:cNvSpPr>
          <p:nvPr>
            <p:ph type="body" idx="1"/>
          </p:nvPr>
        </p:nvSpPr>
        <p:spPr/>
        <p:txBody>
          <a:bodyPr/>
          <a:lstStyle/>
          <a:p>
            <a:pPr eaLnBrk="1" hangingPunct="1"/>
            <a:r>
              <a:rPr lang="en-US" altLang="en-US" sz="2800"/>
              <a:t>So far, functions have been used as a mechanism for reducing code duplication.</a:t>
            </a:r>
          </a:p>
          <a:p>
            <a:pPr eaLnBrk="1" hangingPunct="1"/>
            <a:r>
              <a:rPr lang="en-US" altLang="en-US" sz="2800"/>
              <a:t>Another reason to use functions is to make your programs more </a:t>
            </a:r>
            <a:r>
              <a:rPr lang="en-US" altLang="en-US" sz="2800" i="1"/>
              <a:t>modular</a:t>
            </a:r>
            <a:r>
              <a:rPr lang="en-US" altLang="en-US" sz="2800"/>
              <a:t>.</a:t>
            </a:r>
          </a:p>
          <a:p>
            <a:pPr eaLnBrk="1" hangingPunct="1"/>
            <a:r>
              <a:rPr lang="en-US" altLang="en-US" sz="2800"/>
              <a:t>As the algorithms you design get increasingly complex, it gets more and more difficult to make sense out of the programs.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79875"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8D61E8FB-C5A9-4807-8B15-97B586DC2C1C}" type="slidenum">
              <a:rPr lang="en-US" altLang="en-US" sz="1400"/>
              <a:pPr eaLnBrk="1" hangingPunct="1"/>
              <a:t>75</a:t>
            </a:fld>
            <a:endParaRPr lang="en-US" altLang="en-US" sz="1400"/>
          </a:p>
        </p:txBody>
      </p:sp>
      <p:sp>
        <p:nvSpPr>
          <p:cNvPr id="79876" name="Rectangle 2"/>
          <p:cNvSpPr>
            <a:spLocks noGrp="1" noChangeArrowheads="1"/>
          </p:cNvSpPr>
          <p:nvPr>
            <p:ph type="title"/>
          </p:nvPr>
        </p:nvSpPr>
        <p:spPr/>
        <p:txBody>
          <a:bodyPr/>
          <a:lstStyle/>
          <a:p>
            <a:pPr eaLnBrk="1" hangingPunct="1"/>
            <a:r>
              <a:rPr lang="en-US" altLang="en-US"/>
              <a:t>Functions and Program Structure</a:t>
            </a:r>
          </a:p>
        </p:txBody>
      </p:sp>
      <p:sp>
        <p:nvSpPr>
          <p:cNvPr id="86019" name="Rectangle 3"/>
          <p:cNvSpPr>
            <a:spLocks noGrp="1" noChangeArrowheads="1"/>
          </p:cNvSpPr>
          <p:nvPr>
            <p:ph type="body" idx="1"/>
          </p:nvPr>
        </p:nvSpPr>
        <p:spPr/>
        <p:txBody>
          <a:bodyPr/>
          <a:lstStyle/>
          <a:p>
            <a:pPr eaLnBrk="1" hangingPunct="1"/>
            <a:r>
              <a:rPr lang="en-US" altLang="en-US" dirty="0"/>
              <a:t>One way to deal with this complexity is to break an algorithm down into smaller subprograms, each of which makes sense on its own.</a:t>
            </a:r>
          </a:p>
          <a:p>
            <a:pPr eaLnBrk="1" hangingPunct="1"/>
            <a:r>
              <a:rPr lang="en-US" altLang="en-US" dirty="0"/>
              <a:t>This topic will be discussed in more detail in Chapter 11.</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0899"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F465B0A1-036A-49C1-B0B2-EAE3D5480232}" type="slidenum">
              <a:rPr lang="en-US" altLang="en-US" sz="1400"/>
              <a:pPr eaLnBrk="1" hangingPunct="1"/>
              <a:t>76</a:t>
            </a:fld>
            <a:endParaRPr lang="en-US" altLang="en-US" sz="1400"/>
          </a:p>
        </p:txBody>
      </p:sp>
      <p:sp>
        <p:nvSpPr>
          <p:cNvPr id="80900" name="Rectangle 2"/>
          <p:cNvSpPr>
            <a:spLocks noGrp="1" noChangeArrowheads="1"/>
          </p:cNvSpPr>
          <p:nvPr>
            <p:ph type="title"/>
          </p:nvPr>
        </p:nvSpPr>
        <p:spPr/>
        <p:txBody>
          <a:bodyPr/>
          <a:lstStyle/>
          <a:p>
            <a:pPr eaLnBrk="1" hangingPunct="1"/>
            <a:r>
              <a:rPr lang="en-US" altLang="en-US"/>
              <a:t>Functions and Program Structure</a:t>
            </a:r>
          </a:p>
        </p:txBody>
      </p:sp>
      <p:sp>
        <p:nvSpPr>
          <p:cNvPr id="80901" name="Rectangle 3"/>
          <p:cNvSpPr>
            <a:spLocks noGrp="1" noChangeArrowheads="1"/>
          </p:cNvSpPr>
          <p:nvPr>
            <p:ph type="body" sz="half" idx="1"/>
          </p:nvPr>
        </p:nvSpPr>
        <p:spPr>
          <a:xfrm>
            <a:off x="0" y="2017712"/>
            <a:ext cx="7391400" cy="4611687"/>
          </a:xfrm>
        </p:spPr>
        <p:txBody>
          <a:bodyPr/>
          <a:lstStyle/>
          <a:p>
            <a:pPr eaLnBrk="1" hangingPunct="1">
              <a:buFont typeface="Wingdings" panose="05000000000000000000" pitchFamily="2" charset="2"/>
              <a:buNone/>
            </a:pPr>
            <a:r>
              <a:rPr lang="en-US" altLang="en-US" sz="1400" dirty="0" err="1">
                <a:latin typeface="Courier New" panose="02070309020205020404" pitchFamily="49" charset="0"/>
              </a:rPr>
              <a:t>def</a:t>
            </a:r>
            <a:r>
              <a:rPr lang="en-US" altLang="en-US" sz="1400" dirty="0">
                <a:latin typeface="Courier New" panose="02070309020205020404" pitchFamily="49" charset="0"/>
              </a:rPr>
              <a:t> main():</a:t>
            </a:r>
          </a:p>
          <a:p>
            <a:pPr eaLnBrk="1" hangingPunct="1">
              <a:buFont typeface="Wingdings" panose="05000000000000000000" pitchFamily="2" charset="2"/>
              <a:buNone/>
            </a:pPr>
            <a:r>
              <a:rPr lang="en-US" altLang="en-US" sz="1400" dirty="0">
                <a:latin typeface="Courier New" panose="02070309020205020404" pitchFamily="49" charset="0"/>
              </a:rPr>
              <a:t>    # Introduction</a:t>
            </a:r>
          </a:p>
          <a:p>
            <a:pPr eaLnBrk="1" hangingPunct="1">
              <a:buFont typeface="Wingdings" panose="05000000000000000000" pitchFamily="2" charset="2"/>
              <a:buNone/>
            </a:pPr>
            <a:r>
              <a:rPr lang="en-US" altLang="en-US" sz="1400" dirty="0">
                <a:latin typeface="Courier New" panose="02070309020205020404" pitchFamily="49" charset="0"/>
              </a:rPr>
              <a:t>    print("This program plots the growth of a 10 year investment.")</a:t>
            </a:r>
          </a:p>
          <a:p>
            <a:pPr eaLnBrk="1" hangingPunct="1">
              <a:buFont typeface="Wingdings" panose="05000000000000000000" pitchFamily="2" charset="2"/>
              <a:buNone/>
            </a:pPr>
            <a:endParaRPr lang="en-US" altLang="en-US" sz="1400" dirty="0">
              <a:latin typeface="Courier New" panose="02070309020205020404" pitchFamily="49" charset="0"/>
            </a:endParaRPr>
          </a:p>
          <a:p>
            <a:pPr eaLnBrk="1" hangingPunct="1">
              <a:buFont typeface="Wingdings" panose="05000000000000000000" pitchFamily="2" charset="2"/>
              <a:buNone/>
            </a:pPr>
            <a:r>
              <a:rPr lang="en-US" altLang="en-US" sz="1400" dirty="0">
                <a:latin typeface="Courier New" panose="02070309020205020404" pitchFamily="49" charset="0"/>
              </a:rPr>
              <a:t>    # Get principal and interest rate</a:t>
            </a:r>
          </a:p>
          <a:p>
            <a:pPr eaLnBrk="1" hangingPunct="1">
              <a:buFont typeface="Wingdings" panose="05000000000000000000" pitchFamily="2" charset="2"/>
              <a:buNone/>
            </a:pPr>
            <a:r>
              <a:rPr lang="en-US" altLang="en-US" sz="1400" dirty="0">
                <a:latin typeface="Courier New" panose="02070309020205020404" pitchFamily="49" charset="0"/>
              </a:rPr>
              <a:t>    principal = float(input("Enter the initial principal: "))</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apr</a:t>
            </a:r>
            <a:r>
              <a:rPr lang="en-US" altLang="en-US" sz="1400" dirty="0">
                <a:latin typeface="Courier New" panose="02070309020205020404" pitchFamily="49" charset="0"/>
              </a:rPr>
              <a:t> = float(input("Enter the annualized interest rate: "))</a:t>
            </a:r>
          </a:p>
          <a:p>
            <a:pPr eaLnBrk="1" hangingPunct="1">
              <a:buFont typeface="Wingdings" panose="05000000000000000000" pitchFamily="2" charset="2"/>
              <a:buNone/>
            </a:pPr>
            <a:endParaRPr lang="en-US" altLang="en-US" sz="1400" dirty="0">
              <a:latin typeface="Courier New" panose="02070309020205020404" pitchFamily="49" charset="0"/>
            </a:endParaRPr>
          </a:p>
          <a:p>
            <a:pPr eaLnBrk="1" hangingPunct="1">
              <a:buFont typeface="Wingdings" panose="05000000000000000000" pitchFamily="2" charset="2"/>
              <a:buNone/>
            </a:pPr>
            <a:r>
              <a:rPr lang="en-US" altLang="en-US" sz="1400" dirty="0">
                <a:latin typeface="Courier New" panose="02070309020205020404" pitchFamily="49" charset="0"/>
              </a:rPr>
              <a:t>    # Create a graphics window with labels on left edge</a:t>
            </a:r>
          </a:p>
          <a:p>
            <a:pPr eaLnBrk="1" hangingPunct="1">
              <a:buFont typeface="Wingdings" panose="05000000000000000000" pitchFamily="2" charset="2"/>
              <a:buNone/>
            </a:pPr>
            <a:r>
              <a:rPr lang="en-US" altLang="en-US" sz="1400" dirty="0">
                <a:latin typeface="Courier New" panose="02070309020205020404" pitchFamily="49" charset="0"/>
              </a:rPr>
              <a:t>    win = </a:t>
            </a:r>
            <a:r>
              <a:rPr lang="en-US" altLang="en-US" sz="1400" dirty="0" err="1">
                <a:latin typeface="Courier New" panose="02070309020205020404" pitchFamily="49" charset="0"/>
              </a:rPr>
              <a:t>GraphWin</a:t>
            </a:r>
            <a:r>
              <a:rPr lang="en-US" altLang="en-US" sz="1400" dirty="0">
                <a:latin typeface="Courier New" panose="02070309020205020404" pitchFamily="49" charset="0"/>
              </a:rPr>
              <a:t>("Investment Growth Chart", 320, 240)</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win.setBackground</a:t>
            </a:r>
            <a:r>
              <a:rPr lang="en-US" altLang="en-US" sz="1400" dirty="0">
                <a:latin typeface="Courier New" panose="02070309020205020404" pitchFamily="49" charset="0"/>
              </a:rPr>
              <a:t>("white")</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win.setCoords</a:t>
            </a:r>
            <a:r>
              <a:rPr lang="en-US" altLang="en-US" sz="1400" dirty="0">
                <a:latin typeface="Courier New" panose="02070309020205020404" pitchFamily="49" charset="0"/>
              </a:rPr>
              <a:t>(-1.75,-200, 11.5, 10400)</a:t>
            </a:r>
          </a:p>
          <a:p>
            <a:pPr eaLnBrk="1" hangingPunct="1">
              <a:buFont typeface="Wingdings" panose="05000000000000000000" pitchFamily="2" charset="2"/>
              <a:buNone/>
            </a:pPr>
            <a:r>
              <a:rPr lang="en-US" altLang="en-US" sz="1400" dirty="0">
                <a:latin typeface="Courier New" panose="02070309020205020404" pitchFamily="49" charset="0"/>
              </a:rPr>
              <a:t>    Text(Point(-1, 0), ' 0.0K').draw(win)</a:t>
            </a:r>
          </a:p>
          <a:p>
            <a:pPr eaLnBrk="1" hangingPunct="1">
              <a:buFont typeface="Wingdings" panose="05000000000000000000" pitchFamily="2" charset="2"/>
              <a:buNone/>
            </a:pPr>
            <a:r>
              <a:rPr lang="en-US" altLang="en-US" sz="1400" dirty="0">
                <a:latin typeface="Courier New" panose="02070309020205020404" pitchFamily="49" charset="0"/>
              </a:rPr>
              <a:t>    Text(Point(-1, 2500), ' 2.5K').draw(win)</a:t>
            </a:r>
          </a:p>
        </p:txBody>
      </p:sp>
      <p:sp>
        <p:nvSpPr>
          <p:cNvPr id="80902" name="Rectangle 4"/>
          <p:cNvSpPr>
            <a:spLocks noGrp="1" noChangeArrowheads="1"/>
          </p:cNvSpPr>
          <p:nvPr>
            <p:ph type="body" sz="half" idx="2"/>
          </p:nvPr>
        </p:nvSpPr>
        <p:spPr>
          <a:xfrm>
            <a:off x="7315200" y="2017712"/>
            <a:ext cx="4876800" cy="4222749"/>
          </a:xfrm>
        </p:spPr>
        <p:txBody>
          <a:bodyPr/>
          <a:lstStyle/>
          <a:p>
            <a:pPr eaLnBrk="1" hangingPunct="1">
              <a:buFont typeface="Wingdings" panose="05000000000000000000" pitchFamily="2" charset="2"/>
              <a:buNone/>
            </a:pPr>
            <a:r>
              <a:rPr lang="en-US" altLang="en-US" sz="1400" dirty="0">
                <a:latin typeface="Courier New" panose="02070309020205020404" pitchFamily="49" charset="0"/>
              </a:rPr>
              <a:t>    Text(Point(-1, 5000), ' 5.0K').draw(win)</a:t>
            </a:r>
          </a:p>
          <a:p>
            <a:pPr eaLnBrk="1" hangingPunct="1">
              <a:buFont typeface="Wingdings" panose="05000000000000000000" pitchFamily="2" charset="2"/>
              <a:buNone/>
            </a:pPr>
            <a:r>
              <a:rPr lang="en-US" altLang="en-US" sz="1400" dirty="0">
                <a:latin typeface="Courier New" panose="02070309020205020404" pitchFamily="49" charset="0"/>
              </a:rPr>
              <a:t>    Text(Point(-1, 7500), ' 7.5k').draw(win)</a:t>
            </a:r>
          </a:p>
          <a:p>
            <a:pPr eaLnBrk="1" hangingPunct="1">
              <a:buFont typeface="Wingdings" panose="05000000000000000000" pitchFamily="2" charset="2"/>
              <a:buNone/>
            </a:pPr>
            <a:r>
              <a:rPr lang="en-US" altLang="en-US" sz="1400" dirty="0">
                <a:latin typeface="Courier New" panose="02070309020205020404" pitchFamily="49" charset="0"/>
              </a:rPr>
              <a:t>    Text(Point(-1, 10000), '10.0K').draw(win)</a:t>
            </a:r>
          </a:p>
          <a:p>
            <a:pPr eaLnBrk="1" hangingPunct="1">
              <a:buFont typeface="Wingdings" panose="05000000000000000000" pitchFamily="2" charset="2"/>
              <a:buNone/>
            </a:pPr>
            <a:endParaRPr lang="en-US" altLang="en-US" sz="1400" dirty="0">
              <a:latin typeface="Courier New" panose="02070309020205020404" pitchFamily="49" charset="0"/>
            </a:endParaRPr>
          </a:p>
          <a:p>
            <a:pPr eaLnBrk="1" hangingPunct="1">
              <a:buFont typeface="Wingdings" panose="05000000000000000000" pitchFamily="2" charset="2"/>
              <a:buNone/>
            </a:pPr>
            <a:r>
              <a:rPr lang="en-US" altLang="en-US" sz="1400" dirty="0">
                <a:latin typeface="Courier New" panose="02070309020205020404" pitchFamily="49" charset="0"/>
              </a:rPr>
              <a:t> </a:t>
            </a:r>
          </a:p>
          <a:p>
            <a:pPr eaLnBrk="1" hangingPunct="1">
              <a:buFont typeface="Wingdings" panose="05000000000000000000" pitchFamily="2" charset="2"/>
              <a:buNone/>
            </a:pPr>
            <a:r>
              <a:rPr lang="en-US" altLang="en-US" sz="1400" dirty="0">
                <a:latin typeface="Courier New" panose="02070309020205020404" pitchFamily="49" charset="0"/>
              </a:rPr>
              <a:t># Draw bar for initial principal</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drawBar</a:t>
            </a:r>
            <a:r>
              <a:rPr lang="en-US" altLang="en-US" sz="1400" dirty="0">
                <a:latin typeface="Courier New" panose="02070309020205020404" pitchFamily="49" charset="0"/>
              </a:rPr>
              <a:t>(win, 0, principal)</a:t>
            </a:r>
          </a:p>
          <a:p>
            <a:pPr eaLnBrk="1" hangingPunct="1">
              <a:buFont typeface="Wingdings" panose="05000000000000000000" pitchFamily="2" charset="2"/>
              <a:buNone/>
            </a:pPr>
            <a:r>
              <a:rPr lang="en-US" altLang="en-US" sz="1400" dirty="0">
                <a:latin typeface="Courier New" panose="02070309020205020404" pitchFamily="49" charset="0"/>
              </a:rPr>
              <a:t>    </a:t>
            </a:r>
          </a:p>
          <a:p>
            <a:pPr eaLnBrk="1" hangingPunct="1">
              <a:buFont typeface="Wingdings" panose="05000000000000000000" pitchFamily="2" charset="2"/>
              <a:buNone/>
            </a:pPr>
            <a:r>
              <a:rPr lang="en-US" altLang="en-US" sz="1400" dirty="0">
                <a:latin typeface="Courier New" panose="02070309020205020404" pitchFamily="49" charset="0"/>
              </a:rPr>
              <a:t>    # Draw a bar for each subsequent year</a:t>
            </a:r>
          </a:p>
          <a:p>
            <a:pPr eaLnBrk="1" hangingPunct="1">
              <a:buFont typeface="Wingdings" panose="05000000000000000000" pitchFamily="2" charset="2"/>
              <a:buNone/>
            </a:pPr>
            <a:r>
              <a:rPr lang="en-US" altLang="en-US" sz="1400" dirty="0">
                <a:latin typeface="Courier New" panose="02070309020205020404" pitchFamily="49" charset="0"/>
              </a:rPr>
              <a:t>    for year in range(1, 11):</a:t>
            </a:r>
          </a:p>
          <a:p>
            <a:pPr eaLnBrk="1" hangingPunct="1">
              <a:buFont typeface="Wingdings" panose="05000000000000000000" pitchFamily="2" charset="2"/>
              <a:buNone/>
            </a:pPr>
            <a:r>
              <a:rPr lang="en-US" altLang="en-US" sz="1400" dirty="0">
                <a:latin typeface="Courier New" panose="02070309020205020404" pitchFamily="49" charset="0"/>
              </a:rPr>
              <a:t>        principal = principal * (1 + </a:t>
            </a:r>
            <a:r>
              <a:rPr lang="en-US" altLang="en-US" sz="1400" dirty="0" err="1">
                <a:latin typeface="Courier New" panose="02070309020205020404" pitchFamily="49" charset="0"/>
              </a:rPr>
              <a:t>apr</a:t>
            </a:r>
            <a:r>
              <a:rPr lang="en-US" altLang="en-US" sz="1400" dirty="0">
                <a:latin typeface="Courier New" panose="02070309020205020404" pitchFamily="49" charset="0"/>
              </a:rPr>
              <a:t>)</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drawBar</a:t>
            </a:r>
            <a:r>
              <a:rPr lang="en-US" altLang="en-US" sz="1400" dirty="0">
                <a:latin typeface="Courier New" panose="02070309020205020404" pitchFamily="49" charset="0"/>
              </a:rPr>
              <a:t>(win, year, principal)</a:t>
            </a:r>
          </a:p>
          <a:p>
            <a:pPr eaLnBrk="1" hangingPunct="1">
              <a:buFont typeface="Wingdings" panose="05000000000000000000" pitchFamily="2" charset="2"/>
              <a:buNone/>
            </a:pPr>
            <a:endParaRPr lang="en-US" altLang="en-US" sz="1400" dirty="0">
              <a:latin typeface="Courier New" panose="02070309020205020404" pitchFamily="49" charset="0"/>
            </a:endParaRPr>
          </a:p>
          <a:p>
            <a:pPr eaLnBrk="1" hangingPunct="1">
              <a:buFont typeface="Wingdings" panose="05000000000000000000" pitchFamily="2" charset="2"/>
              <a:buNone/>
            </a:pPr>
            <a:r>
              <a:rPr lang="en-US" altLang="en-US" sz="1400" dirty="0">
                <a:latin typeface="Courier New" panose="02070309020205020404" pitchFamily="49" charset="0"/>
              </a:rPr>
              <a:t>    input("Press &lt;Enter&gt; to quit.")</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win.close</a:t>
            </a:r>
            <a:r>
              <a:rPr lang="en-US" altLang="en-US" sz="1400" dirty="0">
                <a:latin typeface="Courier New" panose="02070309020205020404" pitchFamily="49" charset="0"/>
              </a:rPr>
              <a:t>()</a:t>
            </a:r>
          </a:p>
          <a:p>
            <a:pPr eaLnBrk="1" hangingPunct="1">
              <a:buFont typeface="Wingdings" panose="05000000000000000000" pitchFamily="2" charset="2"/>
              <a:buNone/>
            </a:pPr>
            <a:endParaRPr lang="en-US" altLang="en-US" sz="1000" dirty="0">
              <a:latin typeface="Courier New" panose="02070309020205020404" pitchFamily="49"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192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357BDE7A-1F5E-4B9E-8344-A7B94EB378D1}" type="slidenum">
              <a:rPr lang="en-US" altLang="en-US" sz="1400"/>
              <a:pPr eaLnBrk="1" hangingPunct="1"/>
              <a:t>77</a:t>
            </a:fld>
            <a:endParaRPr lang="en-US" altLang="en-US" sz="1400"/>
          </a:p>
        </p:txBody>
      </p:sp>
      <p:sp>
        <p:nvSpPr>
          <p:cNvPr id="81924" name="Rectangle 2"/>
          <p:cNvSpPr>
            <a:spLocks noGrp="1" noChangeArrowheads="1"/>
          </p:cNvSpPr>
          <p:nvPr>
            <p:ph type="title"/>
          </p:nvPr>
        </p:nvSpPr>
        <p:spPr/>
        <p:txBody>
          <a:bodyPr/>
          <a:lstStyle/>
          <a:p>
            <a:pPr eaLnBrk="1" hangingPunct="1"/>
            <a:r>
              <a:rPr lang="en-US" altLang="en-US"/>
              <a:t>Functions and Program Structure</a:t>
            </a:r>
          </a:p>
        </p:txBody>
      </p:sp>
      <p:sp>
        <p:nvSpPr>
          <p:cNvPr id="81925" name="Rectangle 3"/>
          <p:cNvSpPr>
            <a:spLocks noGrp="1" noChangeArrowheads="1"/>
          </p:cNvSpPr>
          <p:nvPr>
            <p:ph type="body" idx="1"/>
          </p:nvPr>
        </p:nvSpPr>
        <p:spPr/>
        <p:txBody>
          <a:bodyPr/>
          <a:lstStyle/>
          <a:p>
            <a:pPr eaLnBrk="1" hangingPunct="1"/>
            <a:r>
              <a:rPr lang="en-US" altLang="en-US" dirty="0"/>
              <a:t>We can make this program more readable by moving the middle eight lines that create the window where the chart will be drawn into a value returning function.</a:t>
            </a:r>
          </a:p>
          <a:p>
            <a:pPr eaLnBrk="1" hangingPunct="1"/>
            <a:r>
              <a:rPr lang="en-US" altLang="en-US" dirty="0"/>
              <a:t>This also makes the main program much simpler.</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82947" name="Slide Number Placeholder 6"/>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D2BB6ADC-B34D-406D-B0AE-475156A4C28E}" type="slidenum">
              <a:rPr lang="en-US" altLang="en-US" sz="1400"/>
              <a:pPr eaLnBrk="1" hangingPunct="1"/>
              <a:t>78</a:t>
            </a:fld>
            <a:endParaRPr lang="en-US" altLang="en-US" sz="1400"/>
          </a:p>
        </p:txBody>
      </p:sp>
      <p:sp>
        <p:nvSpPr>
          <p:cNvPr id="82948" name="Rectangle 2"/>
          <p:cNvSpPr>
            <a:spLocks noGrp="1" noChangeArrowheads="1"/>
          </p:cNvSpPr>
          <p:nvPr>
            <p:ph type="title"/>
          </p:nvPr>
        </p:nvSpPr>
        <p:spPr/>
        <p:txBody>
          <a:bodyPr/>
          <a:lstStyle/>
          <a:p>
            <a:pPr eaLnBrk="1" hangingPunct="1"/>
            <a:r>
              <a:rPr lang="en-US" altLang="en-US" dirty="0"/>
              <a:t>Functions and Program Structure</a:t>
            </a:r>
          </a:p>
        </p:txBody>
      </p:sp>
      <p:sp>
        <p:nvSpPr>
          <p:cNvPr id="82949" name="Rectangle 3"/>
          <p:cNvSpPr>
            <a:spLocks noGrp="1" noChangeArrowheads="1"/>
          </p:cNvSpPr>
          <p:nvPr>
            <p:ph type="body" sz="half" idx="1"/>
          </p:nvPr>
        </p:nvSpPr>
        <p:spPr>
          <a:xfrm>
            <a:off x="0" y="2113756"/>
            <a:ext cx="6705600" cy="4458027"/>
          </a:xfrm>
        </p:spPr>
        <p:txBody>
          <a:bodyPr/>
          <a:lstStyle/>
          <a:p>
            <a:pPr eaLnBrk="1" hangingPunct="1">
              <a:buFont typeface="Wingdings" panose="05000000000000000000" pitchFamily="2" charset="2"/>
              <a:buNone/>
            </a:pPr>
            <a:r>
              <a:rPr lang="en-US" altLang="en-US" sz="1400" dirty="0" err="1">
                <a:latin typeface="Courier New" panose="02070309020205020404" pitchFamily="49" charset="0"/>
              </a:rPr>
              <a:t>def</a:t>
            </a:r>
            <a:r>
              <a:rPr lang="en-US" altLang="en-US" sz="1400" dirty="0">
                <a:latin typeface="Courier New" panose="02070309020205020404" pitchFamily="49" charset="0"/>
              </a:rPr>
              <a:t> </a:t>
            </a:r>
            <a:r>
              <a:rPr lang="en-US" altLang="en-US" sz="1400" dirty="0" err="1">
                <a:latin typeface="Courier New" panose="02070309020205020404" pitchFamily="49" charset="0"/>
              </a:rPr>
              <a:t>createLabeledWindow</a:t>
            </a:r>
            <a:r>
              <a:rPr lang="en-US" altLang="en-US" sz="1400" dirty="0">
                <a:latin typeface="Courier New" panose="02070309020205020404" pitchFamily="49" charset="0"/>
              </a:rPr>
              <a:t>():</a:t>
            </a:r>
          </a:p>
          <a:p>
            <a:pPr eaLnBrk="1" hangingPunct="1">
              <a:buFont typeface="Wingdings" panose="05000000000000000000" pitchFamily="2" charset="2"/>
              <a:buNone/>
            </a:pPr>
            <a:r>
              <a:rPr lang="en-US" altLang="en-US" sz="1400" dirty="0">
                <a:latin typeface="Courier New" panose="02070309020205020404" pitchFamily="49" charset="0"/>
              </a:rPr>
              <a:t>    window = </a:t>
            </a:r>
            <a:r>
              <a:rPr lang="en-US" altLang="en-US" sz="1400" dirty="0" err="1">
                <a:latin typeface="Courier New" panose="02070309020205020404" pitchFamily="49" charset="0"/>
              </a:rPr>
              <a:t>GraphWin</a:t>
            </a:r>
            <a:r>
              <a:rPr lang="en-US" altLang="en-US" sz="1400" dirty="0">
                <a:latin typeface="Courier New" panose="02070309020205020404" pitchFamily="49" charset="0"/>
              </a:rPr>
              <a:t>("Investment Growth Chart", 320, 240)</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window.setBackground</a:t>
            </a:r>
            <a:r>
              <a:rPr lang="en-US" altLang="en-US" sz="1400" dirty="0">
                <a:latin typeface="Courier New" panose="02070309020205020404" pitchFamily="49" charset="0"/>
              </a:rPr>
              <a:t>("white")</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window.setCoords</a:t>
            </a:r>
            <a:r>
              <a:rPr lang="en-US" altLang="en-US" sz="1400" dirty="0">
                <a:latin typeface="Courier New" panose="02070309020205020404" pitchFamily="49" charset="0"/>
              </a:rPr>
              <a:t>(-1.75,-200, 11.5, 10400)</a:t>
            </a:r>
          </a:p>
          <a:p>
            <a:pPr eaLnBrk="1" hangingPunct="1">
              <a:buFont typeface="Wingdings" panose="05000000000000000000" pitchFamily="2" charset="2"/>
              <a:buNone/>
            </a:pPr>
            <a:r>
              <a:rPr lang="en-US" altLang="en-US" sz="1400" dirty="0">
                <a:latin typeface="Courier New" panose="02070309020205020404" pitchFamily="49" charset="0"/>
              </a:rPr>
              <a:t>    Text(Point(-1, 0), ' 0.0K').draw(window)</a:t>
            </a:r>
          </a:p>
          <a:p>
            <a:pPr eaLnBrk="1" hangingPunct="1">
              <a:buFont typeface="Wingdings" panose="05000000000000000000" pitchFamily="2" charset="2"/>
              <a:buNone/>
            </a:pPr>
            <a:r>
              <a:rPr lang="en-US" altLang="en-US" sz="1400" dirty="0">
                <a:latin typeface="Courier New" panose="02070309020205020404" pitchFamily="49" charset="0"/>
              </a:rPr>
              <a:t>    Text(Point(-1, 2500), ' 2.5K').draw(window)</a:t>
            </a:r>
          </a:p>
          <a:p>
            <a:pPr eaLnBrk="1" hangingPunct="1">
              <a:buFont typeface="Wingdings" panose="05000000000000000000" pitchFamily="2" charset="2"/>
              <a:buNone/>
            </a:pPr>
            <a:r>
              <a:rPr lang="en-US" altLang="en-US" sz="1400" dirty="0">
                <a:latin typeface="Courier New" panose="02070309020205020404" pitchFamily="49" charset="0"/>
              </a:rPr>
              <a:t>    Text(Point(-1, 5000), ' 5.0K').draw(window)</a:t>
            </a:r>
          </a:p>
          <a:p>
            <a:pPr eaLnBrk="1" hangingPunct="1">
              <a:buFont typeface="Wingdings" panose="05000000000000000000" pitchFamily="2" charset="2"/>
              <a:buNone/>
            </a:pPr>
            <a:r>
              <a:rPr lang="en-US" altLang="en-US" sz="1400" dirty="0">
                <a:latin typeface="Courier New" panose="02070309020205020404" pitchFamily="49" charset="0"/>
              </a:rPr>
              <a:t>    Text(Point(-1, 7500), ' 7.5k').draw(window)</a:t>
            </a:r>
          </a:p>
          <a:p>
            <a:pPr eaLnBrk="1" hangingPunct="1">
              <a:buFont typeface="Wingdings" panose="05000000000000000000" pitchFamily="2" charset="2"/>
              <a:buNone/>
            </a:pPr>
            <a:r>
              <a:rPr lang="en-US" altLang="en-US" sz="1400" dirty="0">
                <a:latin typeface="Courier New" panose="02070309020205020404" pitchFamily="49" charset="0"/>
              </a:rPr>
              <a:t>    Text(Point(-1, 10000), '10.0K').draw(window)</a:t>
            </a:r>
          </a:p>
          <a:p>
            <a:pPr eaLnBrk="1" hangingPunct="1">
              <a:buFont typeface="Wingdings" panose="05000000000000000000" pitchFamily="2" charset="2"/>
              <a:buNone/>
            </a:pPr>
            <a:r>
              <a:rPr lang="en-US" altLang="en-US" sz="1400" dirty="0">
                <a:latin typeface="Courier New" panose="02070309020205020404" pitchFamily="49" charset="0"/>
              </a:rPr>
              <a:t>    return window</a:t>
            </a:r>
          </a:p>
        </p:txBody>
      </p:sp>
      <p:sp>
        <p:nvSpPr>
          <p:cNvPr id="82950" name="Rectangle 4"/>
          <p:cNvSpPr>
            <a:spLocks noGrp="1" noChangeArrowheads="1"/>
          </p:cNvSpPr>
          <p:nvPr>
            <p:ph type="body" sz="half" idx="2"/>
          </p:nvPr>
        </p:nvSpPr>
        <p:spPr>
          <a:xfrm>
            <a:off x="4806462" y="2666265"/>
            <a:ext cx="7385538" cy="3685383"/>
          </a:xfrm>
        </p:spPr>
        <p:txBody>
          <a:bodyPr/>
          <a:lstStyle/>
          <a:p>
            <a:pPr eaLnBrk="1" hangingPunct="1">
              <a:buFont typeface="Wingdings" panose="05000000000000000000" pitchFamily="2" charset="2"/>
              <a:buNone/>
            </a:pPr>
            <a:r>
              <a:rPr lang="en-US" altLang="en-US" sz="1400" dirty="0">
                <a:latin typeface="Courier New" panose="02070309020205020404" pitchFamily="49" charset="0"/>
              </a:rPr>
              <a:t>def main():</a:t>
            </a:r>
          </a:p>
          <a:p>
            <a:pPr eaLnBrk="1" hangingPunct="1">
              <a:buFont typeface="Wingdings" panose="05000000000000000000" pitchFamily="2" charset="2"/>
              <a:buNone/>
            </a:pPr>
            <a:r>
              <a:rPr lang="en-US" altLang="en-US" sz="1400" dirty="0">
                <a:latin typeface="Courier New" panose="02070309020205020404" pitchFamily="49" charset="0"/>
              </a:rPr>
              <a:t>    print("This program plots the growth of a 10 year investment.")</a:t>
            </a:r>
          </a:p>
          <a:p>
            <a:pPr eaLnBrk="1" hangingPunct="1">
              <a:buFont typeface="Wingdings" panose="05000000000000000000" pitchFamily="2" charset="2"/>
              <a:buNone/>
            </a:pPr>
            <a:endParaRPr lang="en-US" altLang="en-US" sz="1400" dirty="0">
              <a:latin typeface="Courier New" panose="02070309020205020404" pitchFamily="49" charset="0"/>
            </a:endParaRPr>
          </a:p>
          <a:p>
            <a:pPr eaLnBrk="1" hangingPunct="1">
              <a:buFont typeface="Wingdings" panose="05000000000000000000" pitchFamily="2" charset="2"/>
              <a:buNone/>
            </a:pPr>
            <a:r>
              <a:rPr lang="en-US" altLang="en-US" sz="1400" dirty="0">
                <a:latin typeface="Courier New" panose="02070309020205020404" pitchFamily="49" charset="0"/>
              </a:rPr>
              <a:t>    principal = eval(input("Enter the initial principal: "))</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apr</a:t>
            </a:r>
            <a:r>
              <a:rPr lang="en-US" altLang="en-US" sz="1400" dirty="0">
                <a:latin typeface="Courier New" panose="02070309020205020404" pitchFamily="49" charset="0"/>
              </a:rPr>
              <a:t> = eval(input("Enter the annualized interest rate: "))</a:t>
            </a:r>
          </a:p>
          <a:p>
            <a:pPr eaLnBrk="1" hangingPunct="1">
              <a:buFont typeface="Wingdings" panose="05000000000000000000" pitchFamily="2" charset="2"/>
              <a:buNone/>
            </a:pPr>
            <a:endParaRPr lang="en-US" altLang="en-US" sz="1400" dirty="0">
              <a:latin typeface="Courier New" panose="02070309020205020404" pitchFamily="49" charset="0"/>
            </a:endParaRPr>
          </a:p>
          <a:p>
            <a:pPr eaLnBrk="1" hangingPunct="1">
              <a:buFont typeface="Wingdings" panose="05000000000000000000" pitchFamily="2" charset="2"/>
              <a:buNone/>
            </a:pPr>
            <a:r>
              <a:rPr lang="en-US" altLang="en-US" sz="1400" dirty="0">
                <a:latin typeface="Courier New" panose="02070309020205020404" pitchFamily="49" charset="0"/>
              </a:rPr>
              <a:t>    win = </a:t>
            </a:r>
            <a:r>
              <a:rPr lang="en-US" altLang="en-US" sz="1400" dirty="0" err="1">
                <a:latin typeface="Courier New" panose="02070309020205020404" pitchFamily="49" charset="0"/>
              </a:rPr>
              <a:t>createLabeledWindow</a:t>
            </a:r>
            <a:r>
              <a:rPr lang="en-US" altLang="en-US" sz="1400" dirty="0">
                <a:latin typeface="Courier New" panose="02070309020205020404" pitchFamily="49" charset="0"/>
              </a:rPr>
              <a:t>()</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drawBar</a:t>
            </a:r>
            <a:r>
              <a:rPr lang="en-US" altLang="en-US" sz="1400" dirty="0">
                <a:latin typeface="Courier New" panose="02070309020205020404" pitchFamily="49" charset="0"/>
              </a:rPr>
              <a:t>(win, 0, principal)    </a:t>
            </a:r>
          </a:p>
          <a:p>
            <a:pPr eaLnBrk="1" hangingPunct="1">
              <a:buFont typeface="Wingdings" panose="05000000000000000000" pitchFamily="2" charset="2"/>
              <a:buNone/>
            </a:pPr>
            <a:r>
              <a:rPr lang="en-US" altLang="en-US" sz="1400" dirty="0">
                <a:latin typeface="Courier New" panose="02070309020205020404" pitchFamily="49" charset="0"/>
              </a:rPr>
              <a:t>    for year in range(1, 11):</a:t>
            </a:r>
          </a:p>
          <a:p>
            <a:pPr eaLnBrk="1" hangingPunct="1">
              <a:buFont typeface="Wingdings" panose="05000000000000000000" pitchFamily="2" charset="2"/>
              <a:buNone/>
            </a:pPr>
            <a:r>
              <a:rPr lang="en-US" altLang="en-US" sz="1400" dirty="0">
                <a:latin typeface="Courier New" panose="02070309020205020404" pitchFamily="49" charset="0"/>
              </a:rPr>
              <a:t>        principal = principal * (1 + </a:t>
            </a:r>
            <a:r>
              <a:rPr lang="en-US" altLang="en-US" sz="1400" dirty="0" err="1">
                <a:latin typeface="Courier New" panose="02070309020205020404" pitchFamily="49" charset="0"/>
              </a:rPr>
              <a:t>apr</a:t>
            </a:r>
            <a:r>
              <a:rPr lang="en-US" altLang="en-US" sz="1400" dirty="0">
                <a:latin typeface="Courier New" panose="02070309020205020404" pitchFamily="49" charset="0"/>
              </a:rPr>
              <a:t>)</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drawBar</a:t>
            </a:r>
            <a:r>
              <a:rPr lang="en-US" altLang="en-US" sz="1400" dirty="0">
                <a:latin typeface="Courier New" panose="02070309020205020404" pitchFamily="49" charset="0"/>
              </a:rPr>
              <a:t>(win, year, principal)</a:t>
            </a:r>
          </a:p>
          <a:p>
            <a:pPr eaLnBrk="1" hangingPunct="1">
              <a:buFont typeface="Wingdings" panose="05000000000000000000" pitchFamily="2" charset="2"/>
              <a:buNone/>
            </a:pPr>
            <a:endParaRPr lang="en-US" altLang="en-US" sz="1400" dirty="0">
              <a:latin typeface="Courier New" panose="02070309020205020404" pitchFamily="49" charset="0"/>
            </a:endParaRPr>
          </a:p>
          <a:p>
            <a:pPr eaLnBrk="1" hangingPunct="1">
              <a:buFont typeface="Wingdings" panose="05000000000000000000" pitchFamily="2" charset="2"/>
              <a:buNone/>
            </a:pPr>
            <a:r>
              <a:rPr lang="en-US" altLang="en-US" sz="1400" dirty="0">
                <a:latin typeface="Courier New" panose="02070309020205020404" pitchFamily="49" charset="0"/>
              </a:rPr>
              <a:t>    input("Press &lt;Enter&gt; to quit.")</a:t>
            </a:r>
          </a:p>
          <a:p>
            <a:pPr eaLnBrk="1" hangingPunct="1">
              <a:buFont typeface="Wingdings" panose="05000000000000000000" pitchFamily="2" charset="2"/>
              <a:buNone/>
            </a:pPr>
            <a:r>
              <a:rPr lang="en-US" altLang="en-US" sz="1400" dirty="0">
                <a:latin typeface="Courier New" panose="02070309020205020404" pitchFamily="49" charset="0"/>
              </a:rPr>
              <a:t>    </a:t>
            </a:r>
            <a:r>
              <a:rPr lang="en-US" altLang="en-US" sz="1400" dirty="0" err="1">
                <a:latin typeface="Courier New" panose="02070309020205020404" pitchFamily="49" charset="0"/>
              </a:rPr>
              <a:t>win.close</a:t>
            </a:r>
            <a:r>
              <a:rPr lang="en-US" altLang="en-US" sz="1400" dirty="0">
                <a:latin typeface="Courier New" panose="02070309020205020404" pitchFamily="49" charset="0"/>
              </a:rPr>
              <a:t>()</a:t>
            </a:r>
          </a:p>
          <a:p>
            <a:pPr eaLnBrk="1" hangingPunct="1">
              <a:buFont typeface="Wingdings" panose="05000000000000000000" pitchFamily="2" charset="2"/>
              <a:buNone/>
            </a:pPr>
            <a:endParaRPr lang="en-US" altLang="en-US" sz="1000" dirty="0">
              <a:latin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2"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0243"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23D15EB6-4158-4B36-B6D5-1EC38ACC29D1}" type="slidenum">
              <a:rPr lang="en-US" altLang="en-US" sz="1400"/>
              <a:pPr eaLnBrk="1" hangingPunct="1"/>
              <a:t>8</a:t>
            </a:fld>
            <a:endParaRPr lang="en-US" altLang="en-US" sz="1400"/>
          </a:p>
        </p:txBody>
      </p:sp>
      <p:sp>
        <p:nvSpPr>
          <p:cNvPr id="10244" name="Rectangle 2"/>
          <p:cNvSpPr>
            <a:spLocks noGrp="1" noChangeArrowheads="1"/>
          </p:cNvSpPr>
          <p:nvPr>
            <p:ph type="title"/>
          </p:nvPr>
        </p:nvSpPr>
        <p:spPr/>
        <p:txBody>
          <a:bodyPr/>
          <a:lstStyle/>
          <a:p>
            <a:pPr eaLnBrk="1" hangingPunct="1"/>
            <a:r>
              <a:rPr lang="en-US" altLang="en-US"/>
              <a:t>Functions, Informally</a:t>
            </a:r>
          </a:p>
        </p:txBody>
      </p:sp>
      <p:sp>
        <p:nvSpPr>
          <p:cNvPr id="14339" name="Rectangle 3"/>
          <p:cNvSpPr>
            <a:spLocks noGrp="1" noChangeArrowheads="1"/>
          </p:cNvSpPr>
          <p:nvPr>
            <p:ph type="body" idx="1"/>
          </p:nvPr>
        </p:nvSpPr>
        <p:spPr/>
        <p:txBody>
          <a:bodyPr/>
          <a:lstStyle/>
          <a:p>
            <a:pPr eaLnBrk="1" hangingPunct="1"/>
            <a:r>
              <a:rPr lang="en-US" altLang="en-US" dirty="0"/>
              <a:t>Happy Birthday lyrics</a:t>
            </a:r>
            <a:r>
              <a:rPr lang="en-US" altLang="en-US" dirty="0">
                <a:latin typeface="Times New Roman" panose="02020603050405020304" pitchFamily="18" charset="0"/>
              </a:rPr>
              <a:t>…</a:t>
            </a:r>
            <a:br>
              <a:rPr lang="en-US" altLang="en-US" dirty="0"/>
            </a:br>
            <a:r>
              <a:rPr lang="en-US" altLang="en-US" sz="2000" dirty="0" err="1">
                <a:latin typeface="Courier New" panose="02070309020205020404" pitchFamily="49" charset="0"/>
              </a:rPr>
              <a:t>def</a:t>
            </a:r>
            <a:r>
              <a:rPr lang="en-US" altLang="en-US" sz="2000" dirty="0">
                <a:latin typeface="Courier New" panose="02070309020205020404" pitchFamily="49" charset="0"/>
              </a:rPr>
              <a:t> main():</a:t>
            </a:r>
            <a:br>
              <a:rPr lang="en-US" altLang="en-US" sz="2000" dirty="0">
                <a:latin typeface="Courier New" panose="02070309020205020404" pitchFamily="49" charset="0"/>
              </a:rPr>
            </a:br>
            <a:r>
              <a:rPr lang="en-US" altLang="en-US" sz="2000" dirty="0">
                <a:latin typeface="Courier New" panose="02070309020205020404" pitchFamily="49" charset="0"/>
              </a:rPr>
              <a:t>    print("Happy birthday to you!" )</a:t>
            </a:r>
            <a:br>
              <a:rPr lang="en-US" altLang="en-US" sz="2000" dirty="0">
                <a:latin typeface="Courier New" panose="02070309020205020404" pitchFamily="49" charset="0"/>
              </a:rPr>
            </a:br>
            <a:r>
              <a:rPr lang="en-US" altLang="en-US" sz="2000" dirty="0">
                <a:latin typeface="Courier New" panose="02070309020205020404" pitchFamily="49" charset="0"/>
              </a:rPr>
              <a:t>    print("Happy birthday to you!" )</a:t>
            </a:r>
            <a:br>
              <a:rPr lang="en-US" altLang="en-US" sz="2000" dirty="0">
                <a:latin typeface="Courier New" panose="02070309020205020404" pitchFamily="49" charset="0"/>
              </a:rPr>
            </a:br>
            <a:r>
              <a:rPr lang="en-US" altLang="en-US" sz="2000" dirty="0">
                <a:latin typeface="Courier New" panose="02070309020205020404" pitchFamily="49" charset="0"/>
              </a:rPr>
              <a:t>    print("Happy birthday, dear Fred...")</a:t>
            </a:r>
            <a:br>
              <a:rPr lang="en-US" altLang="en-US" sz="2000" dirty="0">
                <a:latin typeface="Courier New" panose="02070309020205020404" pitchFamily="49" charset="0"/>
              </a:rPr>
            </a:br>
            <a:r>
              <a:rPr lang="en-US" altLang="en-US" sz="2000" dirty="0">
                <a:latin typeface="Courier New" panose="02070309020205020404" pitchFamily="49" charset="0"/>
              </a:rPr>
              <a:t>    print("Happy birthday to you!")</a:t>
            </a:r>
          </a:p>
          <a:p>
            <a:pPr eaLnBrk="1" hangingPunct="1"/>
            <a:r>
              <a:rPr lang="en-US" altLang="en-US" dirty="0"/>
              <a:t>Gives us this…</a:t>
            </a:r>
            <a:br>
              <a:rPr lang="en-US" altLang="en-US" dirty="0"/>
            </a:br>
            <a:r>
              <a:rPr lang="en-US" altLang="en-US" sz="2000" dirty="0">
                <a:latin typeface="Courier New" panose="02070309020205020404" pitchFamily="49" charset="0"/>
              </a:rPr>
              <a:t>&gt;&gt;&gt; main()</a:t>
            </a:r>
            <a:br>
              <a:rPr lang="en-US" altLang="en-US" sz="2000" dirty="0">
                <a:latin typeface="Courier New" panose="02070309020205020404" pitchFamily="49" charset="0"/>
              </a:rPr>
            </a:br>
            <a:r>
              <a:rPr lang="en-US" altLang="en-US" sz="2000" dirty="0">
                <a:latin typeface="Courier New" panose="02070309020205020404" pitchFamily="49" charset="0"/>
              </a:rPr>
              <a:t>Happy birthday to you!</a:t>
            </a:r>
            <a:br>
              <a:rPr lang="en-US" altLang="en-US" sz="2000" dirty="0">
                <a:latin typeface="Courier New" panose="02070309020205020404" pitchFamily="49" charset="0"/>
              </a:rPr>
            </a:br>
            <a:r>
              <a:rPr lang="en-US" altLang="en-US" sz="2000" dirty="0">
                <a:latin typeface="Courier New" panose="02070309020205020404" pitchFamily="49" charset="0"/>
              </a:rPr>
              <a:t>Happy birthday to you!</a:t>
            </a:r>
            <a:br>
              <a:rPr lang="en-US" altLang="en-US" sz="2000" dirty="0">
                <a:latin typeface="Courier New" panose="02070309020205020404" pitchFamily="49" charset="0"/>
              </a:rPr>
            </a:br>
            <a:r>
              <a:rPr lang="en-US" altLang="en-US" sz="2000" dirty="0">
                <a:latin typeface="Courier New" panose="02070309020205020404" pitchFamily="49" charset="0"/>
              </a:rPr>
              <a:t>Happy birthday, dear Fred...</a:t>
            </a:r>
            <a:br>
              <a:rPr lang="en-US" altLang="en-US" sz="2000" dirty="0">
                <a:latin typeface="Courier New" panose="02070309020205020404" pitchFamily="49" charset="0"/>
              </a:rPr>
            </a:br>
            <a:r>
              <a:rPr lang="en-US" altLang="en-US" sz="2000" dirty="0">
                <a:latin typeface="Courier New" panose="02070309020205020404" pitchFamily="49" charset="0"/>
              </a:rPr>
              <a:t>Happy birthday to you!</a:t>
            </a:r>
            <a:endParaRPr lang="en-US" altLang="en-US" sz="1800" dirty="0">
              <a:latin typeface="Courier New" panose="02070309020205020404" pitchFamily="49"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sz="1400"/>
              <a:t>Python Programming, 4/e</a:t>
            </a:r>
          </a:p>
        </p:txBody>
      </p:sp>
      <p:sp>
        <p:nvSpPr>
          <p:cNvPr id="1126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3600">
                <a:solidFill>
                  <a:schemeClr val="tx1"/>
                </a:solidFill>
                <a:latin typeface="Tahoma" panose="020B0604030504040204" pitchFamily="34" charset="0"/>
                <a:cs typeface="Times New Roman" panose="02020603050405020304" pitchFamily="18" charset="0"/>
              </a:defRPr>
            </a:lvl1pPr>
            <a:lvl2pPr marL="742950" indent="-285750" eaLnBrk="0" hangingPunct="0">
              <a:defRPr sz="3600">
                <a:solidFill>
                  <a:schemeClr val="tx1"/>
                </a:solidFill>
                <a:latin typeface="Tahoma" panose="020B0604030504040204" pitchFamily="34" charset="0"/>
                <a:cs typeface="Times New Roman" panose="02020603050405020304" pitchFamily="18" charset="0"/>
              </a:defRPr>
            </a:lvl2pPr>
            <a:lvl3pPr marL="1143000" indent="-228600" eaLnBrk="0" hangingPunct="0">
              <a:defRPr sz="3600">
                <a:solidFill>
                  <a:schemeClr val="tx1"/>
                </a:solidFill>
                <a:latin typeface="Tahoma" panose="020B0604030504040204" pitchFamily="34" charset="0"/>
                <a:cs typeface="Times New Roman" panose="02020603050405020304" pitchFamily="18" charset="0"/>
              </a:defRPr>
            </a:lvl3pPr>
            <a:lvl4pPr marL="1600200" indent="-228600" eaLnBrk="0" hangingPunct="0">
              <a:defRPr sz="3600">
                <a:solidFill>
                  <a:schemeClr val="tx1"/>
                </a:solidFill>
                <a:latin typeface="Tahoma" panose="020B0604030504040204" pitchFamily="34" charset="0"/>
                <a:cs typeface="Times New Roman" panose="02020603050405020304" pitchFamily="18" charset="0"/>
              </a:defRPr>
            </a:lvl4pPr>
            <a:lvl5pPr marL="2057400" indent="-228600" eaLnBrk="0" hangingPunct="0">
              <a:defRPr sz="36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3600">
                <a:solidFill>
                  <a:schemeClr val="tx1"/>
                </a:solidFill>
                <a:latin typeface="Tahoma" panose="020B0604030504040204" pitchFamily="34" charset="0"/>
                <a:cs typeface="Times New Roman" panose="02020603050405020304" pitchFamily="18" charset="0"/>
              </a:defRPr>
            </a:lvl9pPr>
          </a:lstStyle>
          <a:p>
            <a:pPr eaLnBrk="1" hangingPunct="1"/>
            <a:fld id="{B43EA090-C517-4343-98BA-D7AC0C35CA18}" type="slidenum">
              <a:rPr lang="en-US" altLang="en-US" sz="1400"/>
              <a:pPr eaLnBrk="1" hangingPunct="1"/>
              <a:t>9</a:t>
            </a:fld>
            <a:endParaRPr lang="en-US" altLang="en-US" sz="1400"/>
          </a:p>
        </p:txBody>
      </p:sp>
      <p:sp>
        <p:nvSpPr>
          <p:cNvPr id="11268" name="Rectangle 2"/>
          <p:cNvSpPr>
            <a:spLocks noGrp="1" noChangeArrowheads="1"/>
          </p:cNvSpPr>
          <p:nvPr>
            <p:ph type="title"/>
          </p:nvPr>
        </p:nvSpPr>
        <p:spPr/>
        <p:txBody>
          <a:bodyPr/>
          <a:lstStyle/>
          <a:p>
            <a:pPr eaLnBrk="1" hangingPunct="1"/>
            <a:r>
              <a:rPr lang="en-US" altLang="en-US"/>
              <a:t>Functions, Informally</a:t>
            </a:r>
          </a:p>
        </p:txBody>
      </p:sp>
      <p:sp>
        <p:nvSpPr>
          <p:cNvPr id="15363" name="Rectangle 3"/>
          <p:cNvSpPr>
            <a:spLocks noGrp="1" noChangeArrowheads="1"/>
          </p:cNvSpPr>
          <p:nvPr>
            <p:ph type="body" idx="1"/>
          </p:nvPr>
        </p:nvSpPr>
        <p:spPr/>
        <p:txBody>
          <a:bodyPr/>
          <a:lstStyle/>
          <a:p>
            <a:pPr eaLnBrk="1" hangingPunct="1"/>
            <a:r>
              <a:rPr lang="en-US" altLang="en-US" dirty="0"/>
              <a:t>There</a:t>
            </a:r>
            <a:r>
              <a:rPr lang="en-US" altLang="en-US" dirty="0">
                <a:latin typeface="Times New Roman" panose="02020603050405020304" pitchFamily="18" charset="0"/>
              </a:rPr>
              <a:t>’</a:t>
            </a:r>
            <a:r>
              <a:rPr lang="en-US" altLang="en-US" dirty="0"/>
              <a:t>s some duplicated code in the program! (</a:t>
            </a:r>
            <a:r>
              <a:rPr lang="en-US" altLang="en-US" sz="2400" dirty="0">
                <a:latin typeface="Courier New" panose="02070309020205020404" pitchFamily="49" charset="0"/>
              </a:rPr>
              <a:t>print("Happy birthday to you!")</a:t>
            </a:r>
            <a:r>
              <a:rPr lang="en-US" altLang="en-US" dirty="0"/>
              <a:t>)</a:t>
            </a:r>
          </a:p>
          <a:p>
            <a:pPr eaLnBrk="1" hangingPunct="1"/>
            <a:r>
              <a:rPr lang="en-US" altLang="en-US" dirty="0"/>
              <a:t>We can define a function to print out this line:</a:t>
            </a:r>
            <a:br>
              <a:rPr lang="en-US" altLang="en-US" dirty="0"/>
            </a:br>
            <a:r>
              <a:rPr lang="en-US" altLang="en-US" sz="2400" dirty="0" err="1">
                <a:latin typeface="Courier New" panose="02070309020205020404" pitchFamily="49" charset="0"/>
              </a:rPr>
              <a:t>def</a:t>
            </a:r>
            <a:r>
              <a:rPr lang="en-US" altLang="en-US" sz="2400" dirty="0">
                <a:latin typeface="Courier New" panose="02070309020205020404" pitchFamily="49" charset="0"/>
              </a:rPr>
              <a:t> happy():</a:t>
            </a:r>
            <a:br>
              <a:rPr lang="en-US" altLang="en-US" sz="2400" dirty="0">
                <a:latin typeface="Courier New" panose="02070309020205020404" pitchFamily="49" charset="0"/>
              </a:rPr>
            </a:br>
            <a:r>
              <a:rPr lang="en-US" altLang="en-US" sz="2400" dirty="0">
                <a:latin typeface="Courier New" panose="02070309020205020404" pitchFamily="49" charset="0"/>
              </a:rPr>
              <a:t>    print("Happy birthday to you!")</a:t>
            </a:r>
            <a:endParaRPr lang="en-US" altLang="en-US" sz="1800" dirty="0">
              <a:latin typeface="Courier New" panose="02070309020205020404" pitchFamily="49" charset="0"/>
            </a:endParaRPr>
          </a:p>
          <a:p>
            <a:pPr eaLnBrk="1" hangingPunct="1"/>
            <a:r>
              <a:rPr lang="en-US" altLang="en-US" dirty="0"/>
              <a:t>With this function, we can rewrite our program.</a:t>
            </a:r>
          </a:p>
        </p:txBody>
      </p:sp>
    </p:spTree>
  </p:cSld>
  <p:clrMapOvr>
    <a:masterClrMapping/>
  </p:clrMapOvr>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Times New Roman"/>
      </a:majorFont>
      <a:minorFont>
        <a:latin typeface="Tahoma"/>
        <a:ea typeface=""/>
        <a:cs typeface="Times New Roma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ahoma" pitchFamily="32" charset="0"/>
            <a:cs typeface="Times New Roman" pitchFamily="16"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3600" b="0" i="0" u="none" strike="noStrike" cap="none" normalizeH="0" baseline="0" smtClean="0">
            <a:ln>
              <a:noFill/>
            </a:ln>
            <a:solidFill>
              <a:schemeClr val="tx1"/>
            </a:solidFill>
            <a:effectLst/>
            <a:latin typeface="Tahoma" pitchFamily="32" charset="0"/>
            <a:cs typeface="Times New Roman" pitchFamily="16"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079C0CF6D6042BE546F102AE38220" ma:contentTypeVersion="12" ma:contentTypeDescription="Create a new document." ma:contentTypeScope="" ma:versionID="5d2c48ec58d6b68bc2d2fe80f49e973c">
  <xsd:schema xmlns:xsd="http://www.w3.org/2001/XMLSchema" xmlns:xs="http://www.w3.org/2001/XMLSchema" xmlns:p="http://schemas.microsoft.com/office/2006/metadata/properties" xmlns:ns3="8270b1fe-e101-4e34-a151-6eb32e7e433e" targetNamespace="http://schemas.microsoft.com/office/2006/metadata/properties" ma:root="true" ma:fieldsID="77f0e121c0353d7076e4cceeb1b8091f" ns3:_="">
    <xsd:import namespace="8270b1fe-e101-4e34-a151-6eb32e7e433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70b1fe-e101-4e34-a151-6eb32e7e4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270b1fe-e101-4e34-a151-6eb32e7e433e" xsi:nil="true"/>
  </documentManagement>
</p:properties>
</file>

<file path=customXml/itemProps1.xml><?xml version="1.0" encoding="utf-8"?>
<ds:datastoreItem xmlns:ds="http://schemas.openxmlformats.org/officeDocument/2006/customXml" ds:itemID="{3E26531D-20AD-4631-AA01-964A8FBD2BF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70b1fe-e101-4e34-a151-6eb32e7e43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D91B8C9-3A08-461B-B5FF-0399A8000DAE}">
  <ds:schemaRefs>
    <ds:schemaRef ds:uri="http://schemas.microsoft.com/sharepoint/v3/contenttype/forms"/>
  </ds:schemaRefs>
</ds:datastoreItem>
</file>

<file path=customXml/itemProps3.xml><?xml version="1.0" encoding="utf-8"?>
<ds:datastoreItem xmlns:ds="http://schemas.openxmlformats.org/officeDocument/2006/customXml" ds:itemID="{6E290373-D019-4316-A539-3079CF1A583D}">
  <ds:schemaRefs>
    <ds:schemaRef ds:uri="http://schemas.microsoft.com/office/2006/documentManagement/types"/>
    <ds:schemaRef ds:uri="http://www.w3.org/XML/1998/namespace"/>
    <ds:schemaRef ds:uri="http://purl.org/dc/dcmitype/"/>
    <ds:schemaRef ds:uri="http://schemas.microsoft.com/office/2006/metadata/properties"/>
    <ds:schemaRef ds:uri="http://purl.org/dc/terms/"/>
    <ds:schemaRef ds:uri="http://schemas.openxmlformats.org/package/2006/metadata/core-properties"/>
    <ds:schemaRef ds:uri="http://purl.org/dc/elements/1.1/"/>
    <ds:schemaRef ds:uri="http://schemas.microsoft.com/office/infopath/2007/PartnerControls"/>
    <ds:schemaRef ds:uri="8270b1fe-e101-4e34-a151-6eb32e7e433e"/>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1035</TotalTime>
  <Words>5250</Words>
  <Application>Microsoft Office PowerPoint</Application>
  <PresentationFormat>Widescreen</PresentationFormat>
  <Paragraphs>553</Paragraphs>
  <Slides>78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78</vt:i4>
      </vt:variant>
    </vt:vector>
  </HeadingPairs>
  <TitlesOfParts>
    <vt:vector size="83" baseType="lpstr">
      <vt:lpstr>Courier New</vt:lpstr>
      <vt:lpstr>Tahoma</vt:lpstr>
      <vt:lpstr>Times New Roman</vt:lpstr>
      <vt:lpstr>Wingdings</vt:lpstr>
      <vt:lpstr>Blends</vt:lpstr>
      <vt:lpstr>Python Programming: An Introduction to  Computer Science</vt:lpstr>
      <vt:lpstr>Objectives</vt:lpstr>
      <vt:lpstr>Objectives</vt:lpstr>
      <vt:lpstr>The Function of Functions</vt:lpstr>
      <vt:lpstr>The Function of Functions</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Functions, Informally</vt:lpstr>
      <vt:lpstr>Future Value with a Function</vt:lpstr>
      <vt:lpstr>Future Value with a Function</vt:lpstr>
      <vt:lpstr>Future Value with a Function</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Parameters: The Details</vt:lpstr>
      <vt:lpstr>Functions and Paramters: The Details</vt:lpstr>
      <vt:lpstr>Functions and Parameters: The Details</vt:lpstr>
      <vt:lpstr>Functions and Parameters: The Details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Return Values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that Modify Parameters</vt:lpstr>
      <vt:lpstr>Functions and Program Structure</vt:lpstr>
      <vt:lpstr>Functions and Program Structure</vt:lpstr>
      <vt:lpstr>Functions and Program Structure</vt:lpstr>
      <vt:lpstr>Functions and Program Structure</vt:lpstr>
      <vt:lpstr>Functions and Program Structure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creator>Terry Letsche</dc:creator>
  <cp:lastModifiedBy>Arthur Belanger</cp:lastModifiedBy>
  <cp:revision>33</cp:revision>
  <dcterms:created xsi:type="dcterms:W3CDTF">2004-02-05T23:17:47Z</dcterms:created>
  <dcterms:modified xsi:type="dcterms:W3CDTF">2024-12-12T14:53:47Z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0x010100A1F079C0CF6D6042BE546F102AE38220</vt:lpwstr>
  </property>
</Properties>
</file>